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457" r:id="rId2"/>
    <p:sldId id="346" r:id="rId3"/>
    <p:sldId id="349" r:id="rId4"/>
    <p:sldId id="459" r:id="rId5"/>
    <p:sldId id="458" r:id="rId6"/>
    <p:sldId id="460" r:id="rId7"/>
    <p:sldId id="461" r:id="rId8"/>
    <p:sldId id="463" r:id="rId9"/>
    <p:sldId id="465" r:id="rId10"/>
    <p:sldId id="466" r:id="rId11"/>
    <p:sldId id="347" r:id="rId12"/>
    <p:sldId id="467" r:id="rId13"/>
    <p:sldId id="468" r:id="rId14"/>
    <p:sldId id="469" r:id="rId15"/>
    <p:sldId id="470" r:id="rId16"/>
    <p:sldId id="471" r:id="rId17"/>
    <p:sldId id="472" r:id="rId18"/>
    <p:sldId id="473" r:id="rId19"/>
    <p:sldId id="474" r:id="rId20"/>
    <p:sldId id="477" r:id="rId21"/>
    <p:sldId id="478" r:id="rId22"/>
  </p:sldIdLst>
  <p:sldSz cx="9144000" cy="6858000" type="screen4x3"/>
  <p:notesSz cx="6797675" cy="987425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  <a:srgbClr val="C0C0C0"/>
    <a:srgbClr val="FFFF99"/>
    <a:srgbClr val="FF0000"/>
    <a:srgbClr val="FFFF66"/>
    <a:srgbClr val="FFFF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96" autoAdjust="0"/>
    <p:restoredTop sz="94673" autoAdjust="0"/>
  </p:normalViewPr>
  <p:slideViewPr>
    <p:cSldViewPr snapToGrid="0" showGuides="1">
      <p:cViewPr varScale="1">
        <p:scale>
          <a:sx n="58" d="100"/>
          <a:sy n="58" d="100"/>
        </p:scale>
        <p:origin x="58" y="451"/>
      </p:cViewPr>
      <p:guideLst>
        <p:guide orient="horz" pos="2183"/>
        <p:guide pos="285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427" d="5000"/>
        <a:sy n="3427" d="5000"/>
      </p:scale>
      <p:origin x="0" y="-16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33B80A7-BB06-4A13-851B-E8048270C7A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57980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6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FE22FF0-B762-43F5-A49A-3D1BF1171A8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24104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E77696-3517-41E9-A240-344FE6452F0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8837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7F1FFA-02D2-464E-9BD2-B6880D26CEB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7338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96B0D0-45DB-4623-8FC4-06AF5CE251B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96944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A9F228-0619-4059-A902-910228B20EB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07460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78F692-66DA-4EF1-9B7C-39BE60CCED6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8056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ítulo, text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Gráfico 3"/>
          <p:cNvSpPr>
            <a:spLocks noGrp="1"/>
          </p:cNvSpPr>
          <p:nvPr>
            <p:ph type="chart"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C7BF28-584F-4FE3-8E45-049EE8ABE45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10573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15CE7-A234-4D01-9D01-95D00BE622A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47958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283C9A-E5E8-4DBC-B1F6-5040FD30141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3646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376E27-3724-4151-9D8B-EEDA1FEF942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55394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2D8CDE-7D08-47B5-B8D0-D45043AAE9D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3814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31F6CB-7889-4CDE-9AF1-5FCA575C973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19817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86C58-ADBD-469B-82A3-832499E502A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97466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E455ED-07EB-454B-A3D5-A11AC77CC73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74118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E992A6-CCED-46E1-91E1-2D46A91BAD0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3303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91C8E3-90C7-40EB-B423-A4401ABD4BE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04943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64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3468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969696"/>
                </a:solidFill>
              </a:defRPr>
            </a:lvl1pPr>
          </a:lstStyle>
          <a:p>
            <a:fld id="{69E4ECA4-8307-47C4-8E1F-E0783E109142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864DF6-2B35-44A9-8D95-4289907DC797}" type="slidenum">
              <a:rPr lang="pt-BR" altLang="pt-BR">
                <a:solidFill>
                  <a:srgbClr val="969696"/>
                </a:solidFill>
              </a:rPr>
              <a:pPr/>
              <a:t>1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2051" name="Espaço Reservado para Número de Slide 5"/>
          <p:cNvSpPr txBox="1">
            <a:spLocks noGrp="1"/>
          </p:cNvSpPr>
          <p:nvPr/>
        </p:nvSpPr>
        <p:spPr bwMode="auto">
          <a:xfrm>
            <a:off x="6908800" y="63468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DAF8524-B204-42F0-96C9-997B17FBDB3F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algn="r" eaLnBrk="1" hangingPunct="1"/>
              <a:t>1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52002" name="Text Box 2"/>
          <p:cNvSpPr txBox="1">
            <a:spLocks noChangeArrowheads="1"/>
          </p:cNvSpPr>
          <p:nvPr/>
        </p:nvSpPr>
        <p:spPr bwMode="auto">
          <a:xfrm>
            <a:off x="431800" y="1916113"/>
            <a:ext cx="82438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Cupom Cambial</a:t>
            </a:r>
            <a:endParaRPr lang="pt-BR" sz="40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ucida Sans Unicode" pitchFamily="34" charset="0"/>
            </a:endParaRPr>
          </a:p>
        </p:txBody>
      </p:sp>
      <p:sp>
        <p:nvSpPr>
          <p:cNvPr id="1152003" name="Rectangle 3"/>
          <p:cNvSpPr>
            <a:spLocks noChangeArrowheads="1"/>
          </p:cNvSpPr>
          <p:nvPr/>
        </p:nvSpPr>
        <p:spPr bwMode="auto">
          <a:xfrm>
            <a:off x="0" y="53975"/>
            <a:ext cx="91440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pt-BR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55ED-07EB-454B-A3D5-A11AC77CC739}" type="slidenum">
              <a:rPr lang="pt-BR" altLang="pt-BR" smtClean="0"/>
              <a:pPr/>
              <a:t>10</a:t>
            </a:fld>
            <a:endParaRPr lang="pt-BR" altLang="pt-BR"/>
          </a:p>
        </p:txBody>
      </p:sp>
      <p:sp>
        <p:nvSpPr>
          <p:cNvPr id="3" name="Retângulo 2"/>
          <p:cNvSpPr/>
          <p:nvPr/>
        </p:nvSpPr>
        <p:spPr>
          <a:xfrm>
            <a:off x="490330" y="291548"/>
            <a:ext cx="855207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000000"/>
                </a:solidFill>
                <a:latin typeface="Calibri,Bold"/>
              </a:rPr>
              <a:t>Exemplo – Cupom sujo:</a:t>
            </a:r>
          </a:p>
          <a:p>
            <a:endParaRPr lang="pt-BR" sz="2800" b="1" dirty="0">
              <a:solidFill>
                <a:srgbClr val="000000"/>
              </a:solidFill>
              <a:latin typeface="Calibri,Bold"/>
            </a:endParaRPr>
          </a:p>
          <a:p>
            <a:r>
              <a:rPr lang="pt-B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2. Calcule </a:t>
            </a: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</a:rPr>
              <a:t>a taxa do cupom cambial </a:t>
            </a:r>
            <a:r>
              <a:rPr lang="pt-B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(% a.a.) para </a:t>
            </a: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</a:rPr>
              <a:t>o prazo de 44 dias corridos dado que o PU do contrato futuro de DI-1 e a cotação do dólar Futuro, ambos para o mesmo prazo, é de </a:t>
            </a:r>
            <a:r>
              <a:rPr lang="pt-B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97.785 </a:t>
            </a: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</a:rPr>
              <a:t>e R$ </a:t>
            </a:r>
            <a:r>
              <a:rPr lang="pt-B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5,7374, </a:t>
            </a: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</a:rPr>
              <a:t>respectivamente, e que a PTAX do dia anterior fechou em R</a:t>
            </a:r>
            <a:r>
              <a:rPr lang="pt-B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$ 5,6534.</a:t>
            </a:r>
            <a:endParaRPr lang="pt-BR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/>
              <p:cNvSpPr txBox="1"/>
              <p:nvPr/>
            </p:nvSpPr>
            <p:spPr>
              <a:xfrm>
                <a:off x="1606376" y="4484263"/>
                <a:ext cx="5579989" cy="15906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pt-BR" sz="2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100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000</m:t>
                                      </m:r>
                                    </m:num>
                                    <m:den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97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785</m:t>
                                      </m:r>
                                    </m:den>
                                  </m:f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pt-BR" sz="2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7374</m:t>
                                      </m:r>
                                    </m:num>
                                    <m:den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6534</m:t>
                                      </m:r>
                                    </m:den>
                                  </m:f>
                                </m:e>
                              </m:d>
                            </m:den>
                          </m:f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f>
                        <m:fPr>
                          <m:ctrlP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360</m:t>
                          </m:r>
                        </m:num>
                        <m:den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44</m:t>
                          </m:r>
                        </m:den>
                      </m:f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28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6376" y="4484263"/>
                <a:ext cx="5579989" cy="159062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6300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8C5FAD-ED12-495E-9486-BD103643DF3A}" type="slidenum">
              <a:rPr lang="pt-BR" altLang="pt-BR">
                <a:solidFill>
                  <a:srgbClr val="969696"/>
                </a:solidFill>
              </a:rPr>
              <a:pPr/>
              <a:t>11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Mercado </a:t>
            </a:r>
            <a:r>
              <a:rPr lang="pt-BR" altLang="pt-BR" dirty="0">
                <a:solidFill>
                  <a:srgbClr val="000000"/>
                </a:solidFill>
                <a:sym typeface="Symbol" panose="05050102010706020507" pitchFamily="18" charset="2"/>
              </a:rPr>
              <a:t>f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uturo de cupom cambial sujo</a:t>
            </a:r>
            <a:b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</a:b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(DDI)</a:t>
            </a:r>
            <a:endParaRPr lang="pt-BR" altLang="pt-BR" dirty="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44500" indent="-444500" eaLnBrk="1" hangingPunct="1">
              <a:tabLst>
                <a:tab pos="1617663" algn="l"/>
              </a:tabLst>
            </a:pP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Posição comprada em taxas = posição vendida em PU</a:t>
            </a:r>
          </a:p>
          <a:p>
            <a:pPr marL="444500" indent="-444500" eaLnBrk="1" hangingPunct="1">
              <a:tabLst>
                <a:tab pos="1617663" algn="l"/>
              </a:tabLst>
            </a:pPr>
            <a:r>
              <a:rPr lang="pt-BR" altLang="pt-BR" dirty="0">
                <a:solidFill>
                  <a:srgbClr val="000000"/>
                </a:solidFill>
                <a:sym typeface="Symbol" panose="05050102010706020507" pitchFamily="18" charset="2"/>
              </a:rPr>
              <a:t>Posição 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vendida </a:t>
            </a:r>
            <a:r>
              <a:rPr lang="pt-BR" altLang="pt-BR" dirty="0">
                <a:solidFill>
                  <a:srgbClr val="000000"/>
                </a:solidFill>
                <a:sym typeface="Symbol" panose="05050102010706020507" pitchFamily="18" charset="2"/>
              </a:rPr>
              <a:t>em taxas 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= posição comprada em </a:t>
            </a:r>
            <a:r>
              <a:rPr lang="pt-BR" altLang="pt-BR" dirty="0">
                <a:solidFill>
                  <a:srgbClr val="000000"/>
                </a:solidFill>
                <a:sym typeface="Symbol" panose="05050102010706020507" pitchFamily="18" charset="2"/>
              </a:rPr>
              <a:t>PU</a:t>
            </a:r>
          </a:p>
          <a:p>
            <a:pPr marL="444500" indent="-444500" eaLnBrk="1" hangingPunct="1">
              <a:tabLst>
                <a:tab pos="1617663" algn="l"/>
              </a:tabLst>
            </a:pPr>
            <a:endParaRPr lang="pt-BR" altLang="pt-BR" dirty="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aixaDeTexto 4"/>
              <p:cNvSpPr txBox="1"/>
              <p:nvPr/>
            </p:nvSpPr>
            <p:spPr>
              <a:xfrm>
                <a:off x="2832709" y="4081482"/>
                <a:ext cx="3478581" cy="14366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𝑃𝑈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000</m:t>
                          </m:r>
                        </m:num>
                        <m:den>
                          <m:d>
                            <m:dPr>
                              <m:ctrlPr>
                                <a:rPr lang="pt-BR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pt-BR" sz="2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sz="2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pt-BR" sz="2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pt-BR" sz="2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360</m:t>
                                  </m:r>
                                </m:den>
                              </m:f>
                              <m:r>
                                <a:rPr lang="pt-BR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pt-BR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𝑑𝑐</m:t>
                              </m:r>
                            </m:e>
                          </m:d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2709" y="4081482"/>
                <a:ext cx="3478581" cy="14366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8C5FAD-ED12-495E-9486-BD103643DF3A}" type="slidenum">
              <a:rPr lang="pt-BR" altLang="pt-BR">
                <a:solidFill>
                  <a:srgbClr val="969696"/>
                </a:solidFill>
              </a:rPr>
              <a:pPr/>
              <a:t>12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Mercado </a:t>
            </a:r>
            <a:r>
              <a:rPr lang="pt-BR" altLang="pt-BR" dirty="0">
                <a:solidFill>
                  <a:srgbClr val="000000"/>
                </a:solidFill>
                <a:sym typeface="Symbol" panose="05050102010706020507" pitchFamily="18" charset="2"/>
              </a:rPr>
              <a:t>f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uturo de cupom cambial sujo</a:t>
            </a:r>
            <a:b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</a:b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(DDI)</a:t>
            </a:r>
            <a:endParaRPr lang="pt-BR" altLang="pt-BR" dirty="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  <a:tabLst>
                <a:tab pos="1617663" algn="l"/>
              </a:tabLst>
            </a:pP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Exemplo </a:t>
            </a:r>
          </a:p>
          <a:p>
            <a:pPr marL="514350" indent="-514350" eaLnBrk="1" hangingPunct="1">
              <a:buFont typeface="+mj-lt"/>
              <a:buAutoNum type="arabicPeriod" startAt="3"/>
              <a:tabLst>
                <a:tab pos="1617663" algn="l"/>
              </a:tabLst>
            </a:pP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Considere que está sendo negociada taxa </a:t>
            </a:r>
            <a:r>
              <a:rPr lang="pt-BR" altLang="pt-BR" dirty="0">
                <a:solidFill>
                  <a:srgbClr val="000000"/>
                </a:solidFill>
                <a:sym typeface="Symbol" panose="05050102010706020507" pitchFamily="18" charset="2"/>
              </a:rPr>
              <a:t>de 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3,62% </a:t>
            </a:r>
            <a:r>
              <a:rPr lang="pt-BR" altLang="pt-BR" dirty="0">
                <a:solidFill>
                  <a:srgbClr val="000000"/>
                </a:solidFill>
                <a:sym typeface="Symbol" panose="05050102010706020507" pitchFamily="18" charset="2"/>
              </a:rPr>
              <a:t>ao ano, faltando 30 dias corridos para o 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vencimento </a:t>
            </a:r>
            <a:r>
              <a:rPr lang="pt-BR" altLang="pt-BR" dirty="0">
                <a:solidFill>
                  <a:srgbClr val="000000"/>
                </a:solidFill>
                <a:sym typeface="Symbol" panose="05050102010706020507" pitchFamily="18" charset="2"/>
              </a:rPr>
              <a:t>do 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contrato. Nesse caso o PU será:</a:t>
            </a:r>
          </a:p>
          <a:p>
            <a:pPr marL="0" indent="0" eaLnBrk="1" hangingPunct="1">
              <a:buNone/>
              <a:tabLst>
                <a:tab pos="1617663" algn="l"/>
              </a:tabLst>
            </a:pPr>
            <a:endParaRPr lang="pt-BR" altLang="pt-BR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marL="444500" indent="-444500" eaLnBrk="1" hangingPunct="1">
              <a:tabLst>
                <a:tab pos="1617663" algn="l"/>
              </a:tabLst>
            </a:pPr>
            <a:endParaRPr lang="pt-BR" altLang="pt-BR" dirty="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9577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8C5FAD-ED12-495E-9486-BD103643DF3A}" type="slidenum">
              <a:rPr lang="pt-BR" altLang="pt-BR">
                <a:solidFill>
                  <a:srgbClr val="969696"/>
                </a:solidFill>
              </a:rPr>
              <a:pPr/>
              <a:t>13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Mercado </a:t>
            </a:r>
            <a:r>
              <a:rPr lang="pt-BR" altLang="pt-BR" dirty="0">
                <a:solidFill>
                  <a:srgbClr val="000000"/>
                </a:solidFill>
                <a:sym typeface="Symbol" panose="05050102010706020507" pitchFamily="18" charset="2"/>
              </a:rPr>
              <a:t>f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uturo de cupom cambial sujo</a:t>
            </a:r>
            <a:b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</a:b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(DDI)</a:t>
            </a:r>
            <a:endParaRPr lang="pt-BR" altLang="pt-BR" dirty="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  <a:tabLst>
                <a:tab pos="1617663" algn="l"/>
              </a:tabLst>
            </a:pP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Exemplo </a:t>
            </a:r>
          </a:p>
          <a:p>
            <a:pPr marL="514350" indent="-514350" eaLnBrk="1" hangingPunct="1">
              <a:buFont typeface="+mj-lt"/>
              <a:buAutoNum type="arabicPeriod" startAt="3"/>
              <a:tabLst>
                <a:tab pos="1617663" algn="l"/>
              </a:tabLst>
            </a:pP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Considere que está sendo negociada taxa </a:t>
            </a:r>
            <a:r>
              <a:rPr lang="pt-BR" altLang="pt-BR" dirty="0">
                <a:solidFill>
                  <a:srgbClr val="000000"/>
                </a:solidFill>
                <a:sym typeface="Symbol" panose="05050102010706020507" pitchFamily="18" charset="2"/>
              </a:rPr>
              <a:t>de 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3,62% </a:t>
            </a:r>
            <a:r>
              <a:rPr lang="pt-BR" altLang="pt-BR" dirty="0">
                <a:solidFill>
                  <a:srgbClr val="000000"/>
                </a:solidFill>
                <a:sym typeface="Symbol" panose="05050102010706020507" pitchFamily="18" charset="2"/>
              </a:rPr>
              <a:t>ao ano, faltando 30 dias corridos para o 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vencimento </a:t>
            </a:r>
            <a:r>
              <a:rPr lang="pt-BR" altLang="pt-BR" dirty="0">
                <a:solidFill>
                  <a:srgbClr val="000000"/>
                </a:solidFill>
                <a:sym typeface="Symbol" panose="05050102010706020507" pitchFamily="18" charset="2"/>
              </a:rPr>
              <a:t>do 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contrato. Nesse caso o PU será:</a:t>
            </a:r>
          </a:p>
          <a:p>
            <a:pPr marL="0" indent="0" eaLnBrk="1" hangingPunct="1">
              <a:buNone/>
              <a:tabLst>
                <a:tab pos="1617663" algn="l"/>
              </a:tabLst>
            </a:pPr>
            <a:endParaRPr lang="pt-BR" altLang="pt-BR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marL="444500" indent="-444500" eaLnBrk="1" hangingPunct="1">
              <a:tabLst>
                <a:tab pos="1617663" algn="l"/>
              </a:tabLst>
            </a:pPr>
            <a:endParaRPr lang="pt-BR" altLang="pt-BR" dirty="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aixaDeTexto 4"/>
              <p:cNvSpPr txBox="1"/>
              <p:nvPr/>
            </p:nvSpPr>
            <p:spPr>
              <a:xfrm>
                <a:off x="765369" y="4689487"/>
                <a:ext cx="8020822" cy="10406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pt-BR" sz="3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𝑃𝑈</m:t>
                    </m:r>
                    <m:r>
                      <a:rPr lang="pt-BR" sz="3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pt-BR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pt-BR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000</m:t>
                        </m:r>
                      </m:num>
                      <m:den>
                        <m:d>
                          <m:dPr>
                            <m:ctrlPr>
                              <a:rPr lang="pt-BR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pt-BR" sz="32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32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pt-BR" sz="320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pt-BR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360</m:t>
                                </m:r>
                              </m:den>
                            </m:f>
                            <m:r>
                              <a:rPr lang="pt-BR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pt-BR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𝑑𝑐</m:t>
                            </m:r>
                          </m:e>
                        </m:d>
                        <m:r>
                          <a:rPr lang="pt-BR" sz="3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pt-BR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pt-BR" sz="32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pt-BR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pt-BR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000</m:t>
                        </m:r>
                      </m:num>
                      <m:den>
                        <m:d>
                          <m:dPr>
                            <m:ctrlPr>
                              <a:rPr lang="pt-BR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pt-BR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pt-BR" sz="32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pt-BR" sz="32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pt-BR" sz="32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0362</m:t>
                                </m:r>
                              </m:num>
                              <m:den>
                                <m:r>
                                  <a:rPr lang="pt-BR" sz="32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360</m:t>
                                </m:r>
                              </m:den>
                            </m:f>
                            <m:r>
                              <a:rPr lang="pt-BR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pt-BR" sz="3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30</m:t>
                            </m:r>
                          </m:e>
                        </m:d>
                        <m:r>
                          <a:rPr lang="pt-BR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pt-BR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pt-BR" sz="32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32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99</m:t>
                    </m:r>
                    <m:r>
                      <a:rPr lang="pt-BR" sz="32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pt-BR" sz="32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699</m:t>
                    </m:r>
                    <m:r>
                      <a:rPr lang="pt-BR" sz="32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pt-BR" sz="32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24</m:t>
                    </m:r>
                  </m:oMath>
                </a14:m>
                <a:r>
                  <a:rPr lang="pt-BR" sz="3200" dirty="0" smtClean="0"/>
                  <a:t>=</a:t>
                </a:r>
                <a:endParaRPr lang="pt-BR" sz="3200" dirty="0"/>
              </a:p>
            </p:txBody>
          </p:sp>
        </mc:Choice>
        <mc:Fallback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369" y="4689487"/>
                <a:ext cx="8020822" cy="1040670"/>
              </a:xfrm>
              <a:prstGeom prst="rect">
                <a:avLst/>
              </a:prstGeom>
              <a:blipFill rotWithShape="0">
                <a:blip r:embed="rId2"/>
                <a:stretch>
                  <a:fillRect t="-2924" r="-22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739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8C5FAD-ED12-495E-9486-BD103643DF3A}" type="slidenum">
              <a:rPr lang="pt-BR" altLang="pt-BR">
                <a:solidFill>
                  <a:srgbClr val="969696"/>
                </a:solidFill>
              </a:rPr>
              <a:pPr/>
              <a:t>14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Mercado </a:t>
            </a:r>
            <a:r>
              <a:rPr lang="pt-BR" altLang="pt-BR" dirty="0">
                <a:solidFill>
                  <a:srgbClr val="000000"/>
                </a:solidFill>
                <a:sym typeface="Symbol" panose="05050102010706020507" pitchFamily="18" charset="2"/>
              </a:rPr>
              <a:t>f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uturo de cupom cambial sujo</a:t>
            </a:r>
            <a:b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</a:b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(DDI)</a:t>
            </a:r>
            <a:endParaRPr lang="pt-BR" altLang="pt-BR" dirty="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65" y="1484313"/>
            <a:ext cx="8949635" cy="4641850"/>
          </a:xfrm>
        </p:spPr>
        <p:txBody>
          <a:bodyPr/>
          <a:lstStyle/>
          <a:p>
            <a:pPr marL="0" indent="0" eaLnBrk="1" hangingPunct="1">
              <a:buNone/>
              <a:tabLst>
                <a:tab pos="1617663" algn="l"/>
              </a:tabLst>
            </a:pP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Observações: </a:t>
            </a:r>
          </a:p>
          <a:p>
            <a:pPr marL="444500" indent="-444500" eaLnBrk="1" hangingPunct="1">
              <a:tabLst>
                <a:tab pos="1617663" algn="l"/>
              </a:tabLst>
            </a:pPr>
            <a:r>
              <a:rPr lang="pt-BR" dirty="0" err="1" smtClean="0">
                <a:solidFill>
                  <a:srgbClr val="000000"/>
                </a:solidFill>
                <a:sym typeface="Symbol" panose="05050102010706020507" pitchFamily="18" charset="2"/>
              </a:rPr>
              <a:t>P</a:t>
            </a:r>
            <a:r>
              <a:rPr lang="pt-BR" dirty="0" err="1" smtClean="0">
                <a:solidFill>
                  <a:srgbClr val="000000"/>
                </a:solidFill>
              </a:rPr>
              <a:t>osic</a:t>
            </a:r>
            <a:r>
              <a:rPr lang="pt-BR" dirty="0" err="1">
                <a:solidFill>
                  <a:srgbClr val="000000"/>
                </a:solidFill>
              </a:rPr>
              <a:t>̧ão</a:t>
            </a:r>
            <a:r>
              <a:rPr lang="pt-BR" dirty="0">
                <a:solidFill>
                  <a:srgbClr val="000000"/>
                </a:solidFill>
              </a:rPr>
              <a:t> </a:t>
            </a:r>
            <a:r>
              <a:rPr lang="pt-BR" dirty="0" smtClean="0">
                <a:solidFill>
                  <a:srgbClr val="000000"/>
                </a:solidFill>
              </a:rPr>
              <a:t>comprada </a:t>
            </a:r>
            <a:r>
              <a:rPr lang="pt-BR" dirty="0">
                <a:solidFill>
                  <a:srgbClr val="000000"/>
                </a:solidFill>
              </a:rPr>
              <a:t>taxa (</a:t>
            </a:r>
            <a:r>
              <a:rPr lang="pt-BR" dirty="0" smtClean="0">
                <a:solidFill>
                  <a:srgbClr val="000000"/>
                </a:solidFill>
              </a:rPr>
              <a:t>vendida PU):          </a:t>
            </a:r>
            <a:r>
              <a:rPr 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 </a:t>
            </a:r>
            <a:r>
              <a:rPr lang="pt-BR" dirty="0" smtClean="0">
                <a:solidFill>
                  <a:srgbClr val="000000"/>
                </a:solidFill>
              </a:rPr>
              <a:t>ganha </a:t>
            </a:r>
            <a:r>
              <a:rPr lang="pt-BR" dirty="0">
                <a:solidFill>
                  <a:srgbClr val="000000"/>
                </a:solidFill>
              </a:rPr>
              <a:t>com a </a:t>
            </a:r>
            <a:r>
              <a:rPr lang="pt-BR" dirty="0" err="1" smtClean="0">
                <a:solidFill>
                  <a:srgbClr val="000000"/>
                </a:solidFill>
              </a:rPr>
              <a:t>elevac</a:t>
            </a:r>
            <a:r>
              <a:rPr lang="pt-BR" dirty="0" err="1">
                <a:solidFill>
                  <a:srgbClr val="000000"/>
                </a:solidFill>
              </a:rPr>
              <a:t>̧ão</a:t>
            </a:r>
            <a:r>
              <a:rPr lang="pt-BR" dirty="0">
                <a:solidFill>
                  <a:srgbClr val="000000"/>
                </a:solidFill>
              </a:rPr>
              <a:t> do cupom </a:t>
            </a:r>
            <a:r>
              <a:rPr lang="pt-BR" dirty="0" smtClean="0">
                <a:solidFill>
                  <a:srgbClr val="000000"/>
                </a:solidFill>
              </a:rPr>
              <a:t>cambial</a:t>
            </a:r>
          </a:p>
          <a:p>
            <a:pPr marL="444500" indent="-444500" eaLnBrk="1" hangingPunct="1">
              <a:tabLst>
                <a:tab pos="1617663" algn="l"/>
              </a:tabLst>
            </a:pPr>
            <a:r>
              <a:rPr lang="pt-BR" dirty="0" err="1">
                <a:solidFill>
                  <a:srgbClr val="000000"/>
                </a:solidFill>
                <a:sym typeface="Symbol" panose="05050102010706020507" pitchFamily="18" charset="2"/>
              </a:rPr>
              <a:t>P</a:t>
            </a:r>
            <a:r>
              <a:rPr lang="pt-BR" dirty="0" err="1">
                <a:solidFill>
                  <a:srgbClr val="000000"/>
                </a:solidFill>
              </a:rPr>
              <a:t>osição</a:t>
            </a:r>
            <a:r>
              <a:rPr lang="pt-BR" dirty="0">
                <a:solidFill>
                  <a:srgbClr val="000000"/>
                </a:solidFill>
              </a:rPr>
              <a:t> </a:t>
            </a:r>
            <a:r>
              <a:rPr lang="pt-BR" dirty="0" smtClean="0">
                <a:solidFill>
                  <a:srgbClr val="000000"/>
                </a:solidFill>
              </a:rPr>
              <a:t>vendida </a:t>
            </a:r>
            <a:r>
              <a:rPr lang="pt-BR" dirty="0">
                <a:solidFill>
                  <a:srgbClr val="000000"/>
                </a:solidFill>
              </a:rPr>
              <a:t>taxa </a:t>
            </a:r>
            <a:r>
              <a:rPr lang="pt-BR" dirty="0" smtClean="0">
                <a:solidFill>
                  <a:srgbClr val="000000"/>
                </a:solidFill>
              </a:rPr>
              <a:t>(comprada PU</a:t>
            </a:r>
            <a:r>
              <a:rPr lang="pt-BR" dirty="0">
                <a:solidFill>
                  <a:srgbClr val="000000"/>
                </a:solidFill>
              </a:rPr>
              <a:t>):   </a:t>
            </a:r>
            <a:r>
              <a:rPr lang="pt-BR" dirty="0" smtClean="0">
                <a:solidFill>
                  <a:srgbClr val="000000"/>
                </a:solidFill>
              </a:rPr>
              <a:t>        </a:t>
            </a:r>
            <a:r>
              <a:rPr lang="pt-BR" dirty="0">
                <a:solidFill>
                  <a:srgbClr val="000000"/>
                </a:solidFill>
                <a:sym typeface="Symbol" panose="05050102010706020507" pitchFamily="18" charset="2"/>
              </a:rPr>
              <a:t> </a:t>
            </a:r>
            <a:r>
              <a:rPr lang="pt-BR" dirty="0">
                <a:solidFill>
                  <a:srgbClr val="000000"/>
                </a:solidFill>
              </a:rPr>
              <a:t>ganha com a </a:t>
            </a:r>
            <a:r>
              <a:rPr lang="pt-BR" dirty="0" err="1">
                <a:solidFill>
                  <a:srgbClr val="000000"/>
                </a:solidFill>
              </a:rPr>
              <a:t>diminuição</a:t>
            </a:r>
            <a:r>
              <a:rPr lang="pt-BR" dirty="0">
                <a:solidFill>
                  <a:srgbClr val="000000"/>
                </a:solidFill>
              </a:rPr>
              <a:t> </a:t>
            </a:r>
            <a:r>
              <a:rPr lang="pt-BR" dirty="0" smtClean="0">
                <a:solidFill>
                  <a:srgbClr val="000000"/>
                </a:solidFill>
              </a:rPr>
              <a:t>do </a:t>
            </a:r>
            <a:r>
              <a:rPr lang="pt-BR" dirty="0">
                <a:solidFill>
                  <a:srgbClr val="000000"/>
                </a:solidFill>
              </a:rPr>
              <a:t>cupom cambial</a:t>
            </a:r>
          </a:p>
          <a:p>
            <a:pPr eaLnBrk="1" hangingPunct="1">
              <a:tabLst>
                <a:tab pos="1617663" algn="l"/>
              </a:tabLst>
            </a:pPr>
            <a:r>
              <a:rPr lang="pt-BR" dirty="0" smtClean="0">
                <a:solidFill>
                  <a:srgbClr val="000000"/>
                </a:solidFill>
              </a:rPr>
              <a:t>Os </a:t>
            </a:r>
            <a:r>
              <a:rPr lang="pt-BR" dirty="0">
                <a:solidFill>
                  <a:srgbClr val="000000"/>
                </a:solidFill>
              </a:rPr>
              <a:t>ganhos e perdas nesse mercado </a:t>
            </a:r>
            <a:r>
              <a:rPr lang="pt-BR" dirty="0" err="1">
                <a:solidFill>
                  <a:srgbClr val="000000"/>
                </a:solidFill>
              </a:rPr>
              <a:t>são</a:t>
            </a:r>
            <a:r>
              <a:rPr lang="pt-BR" dirty="0">
                <a:solidFill>
                  <a:srgbClr val="000000"/>
                </a:solidFill>
              </a:rPr>
              <a:t> calculados </a:t>
            </a:r>
            <a:r>
              <a:rPr lang="pt-BR" dirty="0" smtClean="0">
                <a:solidFill>
                  <a:srgbClr val="000000"/>
                </a:solidFill>
              </a:rPr>
              <a:t>multiplicando-se </a:t>
            </a:r>
            <a:r>
              <a:rPr lang="pt-BR" dirty="0">
                <a:solidFill>
                  <a:srgbClr val="000000"/>
                </a:solidFill>
              </a:rPr>
              <a:t>o resultado em pontos obtidos por US$ </a:t>
            </a:r>
            <a:r>
              <a:rPr lang="pt-BR" dirty="0" smtClean="0">
                <a:solidFill>
                  <a:srgbClr val="000000"/>
                </a:solidFill>
              </a:rPr>
              <a:t>0,50 </a:t>
            </a:r>
            <a:r>
              <a:rPr lang="pt-BR" dirty="0">
                <a:solidFill>
                  <a:srgbClr val="000000"/>
                </a:solidFill>
              </a:rPr>
              <a:t>e pela taxa de venda do </a:t>
            </a:r>
            <a:r>
              <a:rPr lang="pt-BR" dirty="0" err="1" smtClean="0">
                <a:solidFill>
                  <a:srgbClr val="000000"/>
                </a:solidFill>
              </a:rPr>
              <a:t>dólar</a:t>
            </a:r>
            <a:r>
              <a:rPr lang="pt-BR" dirty="0" smtClean="0">
                <a:solidFill>
                  <a:srgbClr val="000000"/>
                </a:solidFill>
              </a:rPr>
              <a:t> </a:t>
            </a:r>
            <a:r>
              <a:rPr lang="pt-BR" dirty="0">
                <a:solidFill>
                  <a:srgbClr val="000000"/>
                </a:solidFill>
              </a:rPr>
              <a:t>verificada no dia </a:t>
            </a:r>
            <a:r>
              <a:rPr lang="pt-BR" dirty="0" err="1">
                <a:solidFill>
                  <a:srgbClr val="000000"/>
                </a:solidFill>
              </a:rPr>
              <a:t>útil</a:t>
            </a:r>
            <a:r>
              <a:rPr lang="pt-BR" dirty="0">
                <a:solidFill>
                  <a:srgbClr val="000000"/>
                </a:solidFill>
              </a:rPr>
              <a:t> anterior</a:t>
            </a:r>
            <a:r>
              <a:rPr lang="pt-BR" dirty="0" smtClean="0">
                <a:solidFill>
                  <a:srgbClr val="000000"/>
                </a:solidFill>
              </a:rPr>
              <a:t>.</a:t>
            </a:r>
            <a:endParaRPr lang="pt-BR" altLang="pt-BR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5745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8C5FAD-ED12-495E-9486-BD103643DF3A}" type="slidenum">
              <a:rPr lang="pt-BR" altLang="pt-BR">
                <a:solidFill>
                  <a:srgbClr val="969696"/>
                </a:solidFill>
              </a:rPr>
              <a:pPr/>
              <a:t>15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Mercado </a:t>
            </a:r>
            <a:r>
              <a:rPr lang="pt-BR" altLang="pt-BR" dirty="0">
                <a:solidFill>
                  <a:srgbClr val="000000"/>
                </a:solidFill>
                <a:sym typeface="Symbol" panose="05050102010706020507" pitchFamily="18" charset="2"/>
              </a:rPr>
              <a:t>f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uturo de cupom cambial sujo</a:t>
            </a:r>
            <a:b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</a:b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(DDI)</a:t>
            </a:r>
            <a:endParaRPr lang="pt-BR" altLang="pt-BR" dirty="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37931" y="3429000"/>
            <a:ext cx="834886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solidFill>
                  <a:srgbClr val="000000"/>
                </a:solidFill>
                <a:latin typeface="+mn-lt"/>
              </a:rPr>
              <a:t>PC   = Preço </a:t>
            </a:r>
            <a:r>
              <a:rPr lang="pt-BR" sz="2800" dirty="0">
                <a:solidFill>
                  <a:srgbClr val="000000"/>
                </a:solidFill>
                <a:latin typeface="+mn-lt"/>
              </a:rPr>
              <a:t>de ajuste </a:t>
            </a:r>
            <a:r>
              <a:rPr lang="pt-BR" sz="2800" dirty="0" smtClean="0">
                <a:solidFill>
                  <a:srgbClr val="000000"/>
                </a:solidFill>
                <a:latin typeface="+mn-lt"/>
              </a:rPr>
              <a:t>corrigido</a:t>
            </a:r>
          </a:p>
          <a:p>
            <a:pPr marL="1166813" indent="-1166813"/>
            <a:r>
              <a:rPr lang="pt-BR" sz="2800" dirty="0" smtClean="0">
                <a:solidFill>
                  <a:srgbClr val="000000"/>
                </a:solidFill>
                <a:latin typeface="+mn-lt"/>
              </a:rPr>
              <a:t>PA</a:t>
            </a:r>
            <a:r>
              <a:rPr lang="pt-BR" sz="2800" baseline="-25000" dirty="0" smtClean="0">
                <a:solidFill>
                  <a:srgbClr val="000000"/>
                </a:solidFill>
                <a:latin typeface="+mn-lt"/>
              </a:rPr>
              <a:t>t-1</a:t>
            </a:r>
            <a:r>
              <a:rPr lang="pt-BR" sz="2800" dirty="0" smtClean="0">
                <a:solidFill>
                  <a:srgbClr val="000000"/>
                </a:solidFill>
                <a:latin typeface="+mn-lt"/>
              </a:rPr>
              <a:t> = Preço </a:t>
            </a:r>
            <a:r>
              <a:rPr lang="pt-BR" sz="2800" dirty="0">
                <a:solidFill>
                  <a:srgbClr val="000000"/>
                </a:solidFill>
                <a:latin typeface="+mn-lt"/>
              </a:rPr>
              <a:t>de ajuste do dia </a:t>
            </a:r>
            <a:r>
              <a:rPr lang="pt-BR" sz="2800" dirty="0" smtClean="0">
                <a:solidFill>
                  <a:srgbClr val="000000"/>
                </a:solidFill>
                <a:latin typeface="+mn-lt"/>
              </a:rPr>
              <a:t>anterior</a:t>
            </a:r>
          </a:p>
          <a:p>
            <a:pPr marL="1166813" indent="-1166813"/>
            <a:r>
              <a:rPr lang="pt-BR" sz="2800" dirty="0">
                <a:solidFill>
                  <a:srgbClr val="000000"/>
                </a:solidFill>
              </a:rPr>
              <a:t>i</a:t>
            </a:r>
            <a:r>
              <a:rPr lang="pt-BR" sz="2800" baseline="-25000" dirty="0" smtClean="0">
                <a:solidFill>
                  <a:srgbClr val="000000"/>
                </a:solidFill>
              </a:rPr>
              <a:t>t-1</a:t>
            </a:r>
            <a:r>
              <a:rPr lang="pt-BR" sz="2800" dirty="0" smtClean="0">
                <a:solidFill>
                  <a:srgbClr val="000000"/>
                </a:solidFill>
              </a:rPr>
              <a:t>     =</a:t>
            </a:r>
            <a:r>
              <a:rPr lang="pt-BR" sz="2800" dirty="0" smtClean="0">
                <a:solidFill>
                  <a:srgbClr val="000000"/>
                </a:solidFill>
                <a:latin typeface="+mn-lt"/>
              </a:rPr>
              <a:t> Taxa </a:t>
            </a:r>
            <a:r>
              <a:rPr lang="pt-BR" sz="2800" dirty="0" err="1">
                <a:solidFill>
                  <a:srgbClr val="000000"/>
                </a:solidFill>
                <a:latin typeface="+mn-lt"/>
              </a:rPr>
              <a:t>média</a:t>
            </a:r>
            <a:r>
              <a:rPr lang="pt-BR" sz="2800" dirty="0">
                <a:solidFill>
                  <a:srgbClr val="000000"/>
                </a:solidFill>
                <a:latin typeface="+mn-lt"/>
              </a:rPr>
              <a:t> de DI de um </a:t>
            </a:r>
            <a:r>
              <a:rPr lang="pt-BR" sz="2800" dirty="0" smtClean="0">
                <a:solidFill>
                  <a:srgbClr val="000000"/>
                </a:solidFill>
                <a:latin typeface="+mn-lt"/>
              </a:rPr>
              <a:t>dia </a:t>
            </a:r>
            <a:r>
              <a:rPr lang="pt-BR" sz="2800" dirty="0">
                <a:solidFill>
                  <a:srgbClr val="000000"/>
                </a:solidFill>
                <a:latin typeface="+mn-lt"/>
              </a:rPr>
              <a:t>referente ao dia anterior (</a:t>
            </a:r>
            <a:r>
              <a:rPr lang="pt-BR" sz="2800" dirty="0" smtClean="0">
                <a:solidFill>
                  <a:srgbClr val="000000"/>
                </a:solidFill>
                <a:latin typeface="+mn-lt"/>
              </a:rPr>
              <a:t>t-1)</a:t>
            </a:r>
          </a:p>
          <a:p>
            <a:pPr marL="1166813" indent="-1166813"/>
            <a:r>
              <a:rPr lang="pt-BR" sz="2800" dirty="0" smtClean="0">
                <a:solidFill>
                  <a:srgbClr val="000000"/>
                </a:solidFill>
              </a:rPr>
              <a:t>TC</a:t>
            </a:r>
            <a:r>
              <a:rPr lang="pt-BR" sz="2800" baseline="-25000" dirty="0" smtClean="0">
                <a:solidFill>
                  <a:srgbClr val="000000"/>
                </a:solidFill>
              </a:rPr>
              <a:t>t-1</a:t>
            </a:r>
            <a:r>
              <a:rPr lang="pt-BR" sz="2800" dirty="0" smtClean="0">
                <a:solidFill>
                  <a:srgbClr val="000000"/>
                </a:solidFill>
              </a:rPr>
              <a:t> =</a:t>
            </a:r>
            <a:r>
              <a:rPr lang="pt-BR" sz="2800" dirty="0" smtClean="0">
                <a:solidFill>
                  <a:srgbClr val="000000"/>
                </a:solidFill>
                <a:latin typeface="+mn-lt"/>
              </a:rPr>
              <a:t> Taxa de venda do </a:t>
            </a:r>
            <a:r>
              <a:rPr lang="pt-BR" sz="2800" dirty="0" err="1" smtClean="0">
                <a:solidFill>
                  <a:srgbClr val="000000"/>
                </a:solidFill>
                <a:latin typeface="+mn-lt"/>
              </a:rPr>
              <a:t>dólar</a:t>
            </a:r>
            <a:r>
              <a:rPr lang="pt-BR" sz="2800" dirty="0" smtClean="0">
                <a:solidFill>
                  <a:srgbClr val="000000"/>
                </a:solidFill>
                <a:latin typeface="+mn-lt"/>
              </a:rPr>
              <a:t> do dia anterior(t-1)</a:t>
            </a:r>
          </a:p>
          <a:p>
            <a:pPr marL="1166813" indent="-1166813"/>
            <a:r>
              <a:rPr lang="pt-BR" sz="2800" dirty="0" smtClean="0">
                <a:solidFill>
                  <a:srgbClr val="000000"/>
                </a:solidFill>
              </a:rPr>
              <a:t>TC</a:t>
            </a:r>
            <a:r>
              <a:rPr lang="pt-BR" sz="2800" baseline="-25000" dirty="0" smtClean="0">
                <a:solidFill>
                  <a:srgbClr val="000000"/>
                </a:solidFill>
              </a:rPr>
              <a:t>t-2</a:t>
            </a:r>
            <a:r>
              <a:rPr lang="pt-BR" sz="2800" dirty="0" smtClean="0">
                <a:solidFill>
                  <a:srgbClr val="000000"/>
                </a:solidFill>
              </a:rPr>
              <a:t> </a:t>
            </a:r>
            <a:r>
              <a:rPr lang="pt-BR" sz="2800" dirty="0">
                <a:solidFill>
                  <a:srgbClr val="000000"/>
                </a:solidFill>
              </a:rPr>
              <a:t>=</a:t>
            </a:r>
            <a:r>
              <a:rPr lang="pt-BR" sz="2800" dirty="0">
                <a:solidFill>
                  <a:srgbClr val="000000"/>
                </a:solidFill>
              </a:rPr>
              <a:t> Taxa de venda do </a:t>
            </a:r>
            <a:r>
              <a:rPr lang="pt-BR" sz="2800" dirty="0" err="1">
                <a:solidFill>
                  <a:srgbClr val="000000"/>
                </a:solidFill>
              </a:rPr>
              <a:t>dólar</a:t>
            </a:r>
            <a:r>
              <a:rPr lang="pt-BR" sz="2800" dirty="0">
                <a:solidFill>
                  <a:srgbClr val="000000"/>
                </a:solidFill>
              </a:rPr>
              <a:t> do </a:t>
            </a:r>
            <a:r>
              <a:rPr lang="pt-BR" sz="2800" dirty="0" err="1">
                <a:solidFill>
                  <a:srgbClr val="000000"/>
                </a:solidFill>
                <a:latin typeface="+mn-lt"/>
              </a:rPr>
              <a:t>do</a:t>
            </a:r>
            <a:r>
              <a:rPr lang="pt-BR" sz="2800" dirty="0">
                <a:solidFill>
                  <a:srgbClr val="000000"/>
                </a:solidFill>
                <a:latin typeface="+mn-lt"/>
              </a:rPr>
              <a:t> segundo dia imediatamente anterior </a:t>
            </a:r>
            <a:r>
              <a:rPr lang="pt-BR" sz="2800" dirty="0" smtClean="0">
                <a:solidFill>
                  <a:srgbClr val="000000"/>
                </a:solidFill>
              </a:rPr>
              <a:t>(t-2)</a:t>
            </a:r>
            <a:endParaRPr lang="pt-BR" sz="2800" dirty="0">
              <a:solidFill>
                <a:srgbClr val="000000"/>
              </a:solidFill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ixaDeTexto 5"/>
              <p:cNvSpPr txBox="1"/>
              <p:nvPr/>
            </p:nvSpPr>
            <p:spPr>
              <a:xfrm>
                <a:off x="2726783" y="1626952"/>
                <a:ext cx="3690434" cy="14088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𝑃𝐶</m:t>
                      </m:r>
                      <m:r>
                        <a:rPr lang="pt-BR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𝑃𝐴</m:t>
                          </m:r>
                        </m:e>
                        <m:sub>
                          <m:r>
                            <a:rPr lang="pt-BR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pt-BR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pt-BR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f>
                            <m:fPr>
                              <m:ctrlPr>
                                <a:rPr lang="pt-BR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pt-BR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𝑇𝐶</m:t>
                                  </m:r>
                                </m:e>
                                <m:sub>
                                  <m:r>
                                    <a:rPr lang="pt-BR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pt-BR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pt-BR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pt-BR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𝑇𝐶</m:t>
                                  </m:r>
                                </m:e>
                                <m:sub>
                                  <m:r>
                                    <a:rPr lang="pt-BR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pt-BR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pt-BR" sz="32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pt-BR" sz="1600" dirty="0"/>
              </a:p>
            </p:txBody>
          </p:sp>
        </mc:Choice>
        <mc:Fallback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6783" y="1626952"/>
                <a:ext cx="3690434" cy="140884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639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55ED-07EB-454B-A3D5-A11AC77CC739}" type="slidenum">
              <a:rPr lang="pt-BR" altLang="pt-BR" smtClean="0"/>
              <a:pPr/>
              <a:t>16</a:t>
            </a:fld>
            <a:endParaRPr lang="pt-BR" altLang="pt-BR"/>
          </a:p>
        </p:txBody>
      </p:sp>
      <p:sp>
        <p:nvSpPr>
          <p:cNvPr id="3" name="Retângulo 2"/>
          <p:cNvSpPr/>
          <p:nvPr/>
        </p:nvSpPr>
        <p:spPr>
          <a:xfrm>
            <a:off x="490330" y="291548"/>
            <a:ext cx="855207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000000"/>
                </a:solidFill>
                <a:latin typeface="Calibri,Bold"/>
              </a:rPr>
              <a:t>Exemplo – Cupom sujo:</a:t>
            </a:r>
          </a:p>
          <a:p>
            <a:endParaRPr lang="pt-BR" sz="2800" b="1" dirty="0">
              <a:solidFill>
                <a:srgbClr val="000000"/>
              </a:solidFill>
              <a:latin typeface="Calibri,Bold"/>
            </a:endParaRPr>
          </a:p>
          <a:p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</a:rPr>
              <a:t>3</a:t>
            </a:r>
            <a:r>
              <a:rPr lang="pt-B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 Um especulador acredita que ocorrerá elevação do cupom cambial. Desta forma, ele (</a:t>
            </a:r>
            <a:r>
              <a:rPr lang="pt-BR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compra/vende</a:t>
            </a:r>
            <a:r>
              <a:rPr lang="pt-B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 taxa (</a:t>
            </a:r>
            <a:r>
              <a:rPr lang="pt-BR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compra/vende</a:t>
            </a:r>
            <a:r>
              <a:rPr lang="pt-B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 PU. Ele assume uma posição com 500 contratos a um PU de 99.298,02 pontos no dia 2.</a:t>
            </a:r>
          </a:p>
        </p:txBody>
      </p:sp>
    </p:spTree>
    <p:extLst>
      <p:ext uri="{BB962C8B-B14F-4D97-AF65-F5344CB8AC3E}">
        <p14:creationId xmlns:p14="http://schemas.microsoft.com/office/powerpoint/2010/main" val="4547474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55ED-07EB-454B-A3D5-A11AC77CC739}" type="slidenum">
              <a:rPr lang="pt-BR" altLang="pt-BR" smtClean="0"/>
              <a:pPr/>
              <a:t>17</a:t>
            </a:fld>
            <a:endParaRPr lang="pt-BR" altLang="pt-BR"/>
          </a:p>
        </p:txBody>
      </p:sp>
      <p:sp>
        <p:nvSpPr>
          <p:cNvPr id="3" name="Retângulo 2"/>
          <p:cNvSpPr/>
          <p:nvPr/>
        </p:nvSpPr>
        <p:spPr>
          <a:xfrm>
            <a:off x="490330" y="291548"/>
            <a:ext cx="855207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000000"/>
                </a:solidFill>
                <a:latin typeface="Calibri,Bold"/>
              </a:rPr>
              <a:t>Exemplo – Cupom sujo:</a:t>
            </a:r>
          </a:p>
          <a:p>
            <a:endParaRPr lang="pt-BR" sz="2800" b="1" dirty="0">
              <a:solidFill>
                <a:srgbClr val="000000"/>
              </a:solidFill>
              <a:latin typeface="Calibri,Bold"/>
            </a:endParaRPr>
          </a:p>
          <a:p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</a:rPr>
              <a:t>3</a:t>
            </a:r>
            <a:r>
              <a:rPr lang="pt-B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 Um especulador acredita que ocorrerá elevação do cupom cambial. Desta forma, ele </a:t>
            </a:r>
            <a:r>
              <a:rPr lang="pt-BR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compra</a:t>
            </a:r>
            <a:r>
              <a:rPr lang="pt-B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taxa (</a:t>
            </a:r>
            <a:r>
              <a:rPr lang="pt-BR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vende</a:t>
            </a:r>
            <a:r>
              <a:rPr lang="pt-B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 PU. Ele assume uma posição com 500 contratos a um PU de 99.298,02 pontos no dia 2. A operação é encerrada no dia 4 do mesmo mês, com PU a 99.398,07.</a:t>
            </a:r>
          </a:p>
          <a:p>
            <a:r>
              <a:rPr lang="pt-B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Dados:</a:t>
            </a:r>
          </a:p>
          <a:p>
            <a:endParaRPr lang="pt-BR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t-BR" sz="28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t-BR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t-BR" sz="28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pt-BR" sz="28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pt-B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Qual foi o resultado financeiro obtido com essa operação?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859708"/>
              </p:ext>
            </p:extLst>
          </p:nvPr>
        </p:nvGraphicFramePr>
        <p:xfrm>
          <a:off x="1142933" y="3857695"/>
          <a:ext cx="6808373" cy="173736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768626"/>
                <a:gridCol w="2066301"/>
                <a:gridCol w="2237411"/>
                <a:gridCol w="1736035"/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Dia</a:t>
                      </a:r>
                      <a:endParaRPr lang="pt-BR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solidFill>
                            <a:schemeClr val="tx1"/>
                          </a:solidFill>
                          <a:effectLst/>
                        </a:rPr>
                        <a:t>PU Ajuste</a:t>
                      </a:r>
                      <a:endParaRPr lang="pt-BR" sz="2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solidFill>
                            <a:schemeClr val="tx1"/>
                          </a:solidFill>
                          <a:effectLst/>
                        </a:rPr>
                        <a:t>Tx Câmbio</a:t>
                      </a:r>
                      <a:endParaRPr lang="pt-BR" sz="2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DI </a:t>
                      </a:r>
                      <a:endParaRPr lang="pt-BR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effectLst/>
                        </a:rPr>
                        <a:t>1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5,4597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effectLst/>
                        </a:rPr>
                        <a:t>2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  99.296,57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5,4507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3,65</a:t>
                      </a:r>
                      <a:r>
                        <a:rPr lang="pt-BR" sz="2800" u="none" strike="noStrike" dirty="0" smtClean="0">
                          <a:effectLst/>
                        </a:rPr>
                        <a:t>% a.a.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 smtClean="0">
                          <a:effectLst/>
                        </a:rPr>
                        <a:t>3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effectLst/>
                        </a:rPr>
                        <a:t>  99.443,94 </a:t>
                      </a:r>
                      <a:endParaRPr lang="pt-BR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5,4558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effectLst/>
                        </a:rPr>
                        <a:t>3,59</a:t>
                      </a:r>
                      <a:r>
                        <a:rPr lang="pt-BR" sz="2800" u="none" strike="noStrike" dirty="0" smtClean="0">
                          <a:effectLst/>
                        </a:rPr>
                        <a:t>% a.a.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1976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55ED-07EB-454B-A3D5-A11AC77CC739}" type="slidenum">
              <a:rPr lang="pt-BR" altLang="pt-BR" smtClean="0"/>
              <a:pPr/>
              <a:t>18</a:t>
            </a:fld>
            <a:endParaRPr lang="pt-BR" altLang="pt-BR"/>
          </a:p>
        </p:txBody>
      </p:sp>
      <p:sp>
        <p:nvSpPr>
          <p:cNvPr id="3" name="Retângulo 2"/>
          <p:cNvSpPr/>
          <p:nvPr/>
        </p:nvSpPr>
        <p:spPr>
          <a:xfrm>
            <a:off x="490330" y="291548"/>
            <a:ext cx="855207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000000"/>
                </a:solidFill>
                <a:latin typeface="Calibri,Bold"/>
              </a:rPr>
              <a:t>Exemplo – Cupom sujo:</a:t>
            </a:r>
          </a:p>
          <a:p>
            <a:endParaRPr lang="pt-BR" sz="2800" b="1" dirty="0">
              <a:solidFill>
                <a:srgbClr val="000000"/>
              </a:solidFill>
              <a:latin typeface="Calibri,Bold"/>
            </a:endParaRPr>
          </a:p>
          <a:p>
            <a:r>
              <a:rPr lang="pt-B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4. Uma instituição financeira captou o equivalente a US$ 5 milhões no mercado interno oferecendo 100% do CDI aos investidores. O prazo da operação foi de 156 dias corridos. Simultaneamente, realizou uma aplicação desse montante captado em títulos cambiais, pelo mesmo prazo, a uma taxa de 9% </a:t>
            </a:r>
            <a:r>
              <a:rPr lang="pt-BR" sz="28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a.a</a:t>
            </a:r>
            <a:r>
              <a:rPr lang="pt-B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linear (juros simples). No vencimento das operações, o CDI efetivo no período foi de 4% a.a. e a taxa de câmbio estava em R$ 5,88/US$.</a:t>
            </a:r>
          </a:p>
          <a:p>
            <a:r>
              <a:rPr lang="pt-B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Dados: DI FUT = 95.661,46;  DII FUT = 98.726,12.</a:t>
            </a:r>
          </a:p>
          <a:p>
            <a:r>
              <a:rPr lang="pt-B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Qual foi o resultado financeiro obtido com essa operação? Qual foi o spread na operação?</a:t>
            </a:r>
          </a:p>
        </p:txBody>
      </p:sp>
    </p:spTree>
    <p:extLst>
      <p:ext uri="{BB962C8B-B14F-4D97-AF65-F5344CB8AC3E}">
        <p14:creationId xmlns:p14="http://schemas.microsoft.com/office/powerpoint/2010/main" val="19275739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55ED-07EB-454B-A3D5-A11AC77CC739}" type="slidenum">
              <a:rPr lang="pt-BR" altLang="pt-BR" smtClean="0"/>
              <a:pPr/>
              <a:t>19</a:t>
            </a:fld>
            <a:endParaRPr lang="pt-BR" altLang="pt-BR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497994"/>
              </p:ext>
            </p:extLst>
          </p:nvPr>
        </p:nvGraphicFramePr>
        <p:xfrm>
          <a:off x="4214190" y="0"/>
          <a:ext cx="4929810" cy="355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6853"/>
                <a:gridCol w="1603513"/>
                <a:gridCol w="1179444"/>
              </a:tblGrid>
              <a:tr h="218566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Dados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3180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 smtClean="0">
                          <a:effectLst/>
                        </a:rPr>
                        <a:t> Principal</a:t>
                      </a:r>
                      <a:r>
                        <a:rPr lang="pt-BR" sz="2000" u="none" strike="noStrike" dirty="0">
                          <a:effectLst/>
                        </a:rPr>
                        <a:t>: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 smtClean="0">
                          <a:effectLst/>
                        </a:rPr>
                        <a:t>5.000.000,00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 </a:t>
                      </a:r>
                      <a:r>
                        <a:rPr lang="pt-BR" sz="2000" u="none" strike="noStrike" dirty="0" err="1">
                          <a:effectLst/>
                        </a:rPr>
                        <a:t>dolares</a:t>
                      </a:r>
                      <a:r>
                        <a:rPr lang="pt-BR" sz="2000" u="none" strike="noStrike" dirty="0">
                          <a:effectLst/>
                        </a:rPr>
                        <a:t>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2504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 smtClean="0">
                          <a:effectLst/>
                        </a:rPr>
                        <a:t> Juros </a:t>
                      </a:r>
                      <a:r>
                        <a:rPr lang="pt-BR" sz="2000" u="none" strike="noStrike" dirty="0">
                          <a:effectLst/>
                        </a:rPr>
                        <a:t>- Ativo: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9%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 smtClean="0">
                          <a:effectLst/>
                        </a:rPr>
                        <a:t> aa </a:t>
                      </a:r>
                      <a:r>
                        <a:rPr lang="pt-BR" sz="2000" u="none" strike="noStrike" dirty="0">
                          <a:effectLst/>
                        </a:rPr>
                        <a:t>linear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18566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 smtClean="0">
                          <a:effectLst/>
                        </a:rPr>
                        <a:t> Juros </a:t>
                      </a:r>
                      <a:r>
                        <a:rPr lang="pt-BR" sz="2000" u="none" strike="noStrike" dirty="0">
                          <a:effectLst/>
                        </a:rPr>
                        <a:t>- Passivo: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CDI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18566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 smtClean="0">
                          <a:effectLst/>
                        </a:rPr>
                        <a:t> CDI </a:t>
                      </a:r>
                      <a:r>
                        <a:rPr lang="pt-BR" sz="2000" u="none" strike="noStrike" dirty="0">
                          <a:effectLst/>
                        </a:rPr>
                        <a:t>efetivo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4%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18566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 smtClean="0">
                          <a:effectLst/>
                        </a:rPr>
                        <a:t> Dias </a:t>
                      </a:r>
                      <a:r>
                        <a:rPr lang="pt-BR" sz="2000" u="none" strike="noStrike" dirty="0">
                          <a:effectLst/>
                        </a:rPr>
                        <a:t>Corridos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156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18566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 smtClean="0">
                          <a:effectLst/>
                        </a:rPr>
                        <a:t> </a:t>
                      </a:r>
                      <a:r>
                        <a:rPr lang="pt-BR" sz="2000" u="none" strike="noStrike" dirty="0" err="1" smtClean="0">
                          <a:effectLst/>
                        </a:rPr>
                        <a:t>Tx</a:t>
                      </a:r>
                      <a:r>
                        <a:rPr lang="pt-BR" sz="2000" u="none" strike="noStrike" dirty="0" smtClean="0">
                          <a:effectLst/>
                        </a:rPr>
                        <a:t> </a:t>
                      </a:r>
                      <a:r>
                        <a:rPr lang="pt-BR" sz="2000" u="none" strike="noStrike" dirty="0">
                          <a:effectLst/>
                        </a:rPr>
                        <a:t>Câmbio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18566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   - inicial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5,710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18566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 </a:t>
                      </a:r>
                      <a:r>
                        <a:rPr lang="pt-BR" sz="2000" u="none" strike="noStrike" dirty="0" smtClean="0">
                          <a:effectLst/>
                        </a:rPr>
                        <a:t>  </a:t>
                      </a:r>
                      <a:r>
                        <a:rPr lang="pt-BR" sz="2000" u="none" strike="noStrike" dirty="0">
                          <a:effectLst/>
                        </a:rPr>
                        <a:t>- no </a:t>
                      </a:r>
                      <a:r>
                        <a:rPr lang="pt-BR" sz="2000" u="none" strike="noStrike" dirty="0" err="1">
                          <a:effectLst/>
                        </a:rPr>
                        <a:t>vencto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5,880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18566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 smtClean="0">
                          <a:effectLst/>
                        </a:rPr>
                        <a:t> DD </a:t>
                      </a:r>
                      <a:r>
                        <a:rPr lang="pt-BR" sz="2000" u="none" strike="noStrike" dirty="0">
                          <a:effectLst/>
                        </a:rPr>
                        <a:t>FUT JAN X2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 smtClean="0">
                          <a:effectLst/>
                        </a:rPr>
                        <a:t> 95.661,46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18566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 smtClean="0">
                          <a:effectLst/>
                        </a:rPr>
                        <a:t> DDI </a:t>
                      </a:r>
                      <a:r>
                        <a:rPr lang="pt-BR" sz="2000" u="none" strike="noStrike" dirty="0">
                          <a:effectLst/>
                        </a:rPr>
                        <a:t>FUT JAN X2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 smtClean="0">
                          <a:effectLst/>
                        </a:rPr>
                        <a:t> 98.726,12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CaixaDeTexto 4"/>
              <p:cNvSpPr txBox="1"/>
              <p:nvPr/>
            </p:nvSpPr>
            <p:spPr>
              <a:xfrm>
                <a:off x="5156133" y="4019908"/>
                <a:ext cx="2728910" cy="102617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𝑃𝑈</m:t>
                      </m:r>
                      <m:r>
                        <a:rPr lang="pt-BR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000</m:t>
                          </m:r>
                        </m:num>
                        <m:den>
                          <m:d>
                            <m:dPr>
                              <m:ctrlP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pt-BR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pt-BR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pt-BR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pt-BR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360</m:t>
                                  </m:r>
                                </m:den>
                              </m:f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pt-BR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𝑑𝑐</m:t>
                              </m:r>
                            </m:e>
                          </m:d>
                          <m:r>
                            <a:rPr lang="pt-BR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pt-BR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pt-BR" sz="1100" dirty="0"/>
              </a:p>
            </p:txBody>
          </p:sp>
        </mc:Choice>
        <mc:Fallback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6133" y="4019908"/>
                <a:ext cx="2728910" cy="102617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aixaDeTexto 5"/>
          <p:cNvSpPr txBox="1"/>
          <p:nvPr/>
        </p:nvSpPr>
        <p:spPr>
          <a:xfrm>
            <a:off x="331304" y="940904"/>
            <a:ext cx="388288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</a:rPr>
              <a:t>Qual é o cupom cambial, em % a.a.?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</a:rPr>
              <a:t>Qual é o spread desejado na operação?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</a:rPr>
              <a:t>Qual valor deve ser utilizado no cálculo do hedge?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</a:rPr>
              <a:t>Quantos contratos serão adquiridos para o hedge? (considerar valores fracionários)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</a:rPr>
              <a:t>Qual foi o cupom efetivamente ocorrido?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aixaDeTexto 6"/>
              <p:cNvSpPr txBox="1"/>
              <p:nvPr/>
            </p:nvSpPr>
            <p:spPr>
              <a:xfrm>
                <a:off x="4867964" y="5509994"/>
                <a:ext cx="4081671" cy="58246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pt-BR" sz="2400" b="0" dirty="0" smtClean="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Cupom</a:t>
                </a:r>
                <a14:m>
                  <m:oMath xmlns:m="http://schemas.openxmlformats.org/officeDocument/2006/math"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𝐶𝐷𝐼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𝑒𝑓𝑒𝑡𝑖𝑣𝑜</m:t>
                        </m:r>
                      </m:num>
                      <m:den>
                        <m:r>
                          <a:rPr lang="pt-BR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𝑣𝑎𝑟𝑖𝑎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çã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𝑐𝑎𝑚𝑏𝑖𝑙</m:t>
                        </m:r>
                      </m:den>
                    </m:f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pt-BR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pt-BR" sz="1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964" y="5509994"/>
                <a:ext cx="4081671" cy="582467"/>
              </a:xfrm>
              <a:prstGeom prst="rect">
                <a:avLst/>
              </a:prstGeom>
              <a:blipFill rotWithShape="0">
                <a:blip r:embed="rId3"/>
                <a:stretch>
                  <a:fillRect l="-4634" t="-1053" b="-1052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2295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1DDDFF-C6E5-4462-B54C-0866ABB96ED7}" type="slidenum">
              <a:rPr lang="pt-BR" altLang="pt-BR">
                <a:solidFill>
                  <a:srgbClr val="969696"/>
                </a:solidFill>
              </a:rPr>
              <a:pPr/>
              <a:t>2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Cupom Cambial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44500" indent="-444500" eaLnBrk="1" hangingPunct="1">
              <a:tabLst>
                <a:tab pos="1617663" algn="l"/>
              </a:tabLst>
            </a:pP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É a diferença entre a taxa de juros interna  e a variação cambial, considerando o mesmo período</a:t>
            </a:r>
            <a:r>
              <a:rPr lang="pt-BR" altLang="pt-BR" sz="3200" dirty="0" smtClean="0">
                <a:solidFill>
                  <a:srgbClr val="000000"/>
                </a:solidFill>
                <a:sym typeface="Symbol" panose="05050102010706020507" pitchFamily="18" charset="2"/>
              </a:rPr>
              <a:t>.</a:t>
            </a:r>
            <a:endParaRPr lang="pt-BR" altLang="pt-BR" sz="3200" dirty="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8C5FAD-ED12-495E-9486-BD103643DF3A}" type="slidenum">
              <a:rPr lang="pt-BR" altLang="pt-BR">
                <a:solidFill>
                  <a:srgbClr val="969696"/>
                </a:solidFill>
              </a:rPr>
              <a:pPr/>
              <a:t>20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err="1" smtClean="0">
                <a:solidFill>
                  <a:srgbClr val="000000"/>
                </a:solidFill>
                <a:sym typeface="Symbol" panose="05050102010706020507" pitchFamily="18" charset="2"/>
              </a:rPr>
              <a:t>Utilizac</a:t>
            </a:r>
            <a:r>
              <a:rPr lang="pt-BR" altLang="pt-BR" dirty="0" err="1">
                <a:solidFill>
                  <a:srgbClr val="000000"/>
                </a:solidFill>
                <a:sym typeface="Symbol" panose="05050102010706020507" pitchFamily="18" charset="2"/>
              </a:rPr>
              <a:t>̧ão</a:t>
            </a:r>
            <a:r>
              <a:rPr lang="pt-BR" altLang="pt-BR" dirty="0">
                <a:solidFill>
                  <a:srgbClr val="000000"/>
                </a:solidFill>
                <a:sym typeface="Symbol" panose="05050102010706020507" pitchFamily="18" charset="2"/>
              </a:rPr>
              <a:t> do DDI futuro em hedge </a:t>
            </a:r>
            <a:r>
              <a:rPr lang="pt-BR" altLang="pt-BR" dirty="0" err="1">
                <a:solidFill>
                  <a:srgbClr val="000000"/>
                </a:solidFill>
                <a:sym typeface="Symbol" panose="05050102010706020507" pitchFamily="18" charset="2"/>
              </a:rPr>
              <a:t>sintético</a:t>
            </a:r>
            <a:r>
              <a:rPr lang="pt-BR" altLang="pt-BR" dirty="0">
                <a:solidFill>
                  <a:srgbClr val="000000"/>
                </a:solidFill>
                <a:sym typeface="Symbol" panose="05050102010706020507" pitchFamily="18" charset="2"/>
              </a:rPr>
              <a:t> do risco cambial</a:t>
            </a:r>
          </a:p>
        </p:txBody>
      </p:sp>
      <p:sp>
        <p:nvSpPr>
          <p:cNvPr id="3" name="Retângulo 2"/>
          <p:cNvSpPr/>
          <p:nvPr/>
        </p:nvSpPr>
        <p:spPr>
          <a:xfrm>
            <a:off x="139147" y="2191353"/>
            <a:ext cx="422081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0000"/>
                </a:solidFill>
              </a:rPr>
              <a:t>Para sintetizar a </a:t>
            </a:r>
            <a:r>
              <a:rPr lang="pt-BR" sz="2400" b="1" dirty="0">
                <a:solidFill>
                  <a:srgbClr val="000000"/>
                </a:solidFill>
              </a:rPr>
              <a:t>compra de </a:t>
            </a:r>
            <a:r>
              <a:rPr lang="pt-BR" sz="2400" b="1" dirty="0" err="1">
                <a:solidFill>
                  <a:srgbClr val="000000"/>
                </a:solidFill>
              </a:rPr>
              <a:t>dólar</a:t>
            </a:r>
            <a:r>
              <a:rPr lang="pt-BR" sz="2400" b="1" dirty="0">
                <a:solidFill>
                  <a:srgbClr val="000000"/>
                </a:solidFill>
              </a:rPr>
              <a:t> </a:t>
            </a:r>
            <a:r>
              <a:rPr lang="pt-BR" sz="2400" b="1" dirty="0" smtClean="0">
                <a:solidFill>
                  <a:srgbClr val="000000"/>
                </a:solidFill>
              </a:rPr>
              <a:t>futuro</a:t>
            </a:r>
            <a:r>
              <a:rPr lang="pt-BR" sz="2400" dirty="0" smtClean="0">
                <a:solidFill>
                  <a:srgbClr val="000000"/>
                </a:solidFill>
              </a:rPr>
              <a:t>: </a:t>
            </a:r>
          </a:p>
          <a:p>
            <a:endParaRPr lang="pt-BR" sz="2400" dirty="0" smtClean="0">
              <a:solidFill>
                <a:srgbClr val="000000"/>
              </a:solidFill>
            </a:endParaRPr>
          </a:p>
          <a:p>
            <a:r>
              <a:rPr lang="pt-BR" sz="2400" dirty="0" smtClean="0">
                <a:solidFill>
                  <a:srgbClr val="000000"/>
                </a:solidFill>
              </a:rPr>
              <a:t>Vender </a:t>
            </a:r>
            <a:r>
              <a:rPr lang="pt-BR" sz="2400" dirty="0">
                <a:solidFill>
                  <a:srgbClr val="000000"/>
                </a:solidFill>
              </a:rPr>
              <a:t>taxa</a:t>
            </a:r>
          </a:p>
          <a:p>
            <a:r>
              <a:rPr lang="pt-BR" sz="2400" dirty="0">
                <a:solidFill>
                  <a:srgbClr val="000000"/>
                </a:solidFill>
              </a:rPr>
              <a:t>Comprar PU </a:t>
            </a:r>
            <a:endParaRPr lang="pt-BR" sz="2400" dirty="0" smtClean="0">
              <a:solidFill>
                <a:srgbClr val="000000"/>
              </a:solidFill>
            </a:endParaRPr>
          </a:p>
          <a:p>
            <a:endParaRPr lang="pt-BR" sz="2400" dirty="0">
              <a:solidFill>
                <a:srgbClr val="000000"/>
              </a:solidFill>
            </a:endParaRPr>
          </a:p>
          <a:p>
            <a:r>
              <a:rPr lang="pt-BR" sz="2400" dirty="0">
                <a:solidFill>
                  <a:srgbClr val="000000"/>
                </a:solidFill>
              </a:rPr>
              <a:t>Comprar </a:t>
            </a:r>
            <a:r>
              <a:rPr lang="pt-BR" sz="2400" dirty="0" smtClean="0">
                <a:solidFill>
                  <a:srgbClr val="000000"/>
                </a:solidFill>
              </a:rPr>
              <a:t>taxa</a:t>
            </a:r>
          </a:p>
          <a:p>
            <a:r>
              <a:rPr lang="pt-BR" sz="2400" dirty="0" smtClean="0">
                <a:solidFill>
                  <a:srgbClr val="000000"/>
                </a:solidFill>
              </a:rPr>
              <a:t>Vender </a:t>
            </a:r>
            <a:r>
              <a:rPr lang="pt-BR" sz="2400" dirty="0">
                <a:solidFill>
                  <a:srgbClr val="000000"/>
                </a:solidFill>
              </a:rPr>
              <a:t>PU	</a:t>
            </a:r>
            <a:endParaRPr lang="pt-BR" sz="2400" dirty="0" smtClean="0">
              <a:solidFill>
                <a:srgbClr val="0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439572" y="4562016"/>
            <a:ext cx="14577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DI Futuro</a:t>
            </a:r>
            <a:endParaRPr lang="pt-BR" sz="2400" dirty="0">
              <a:solidFill>
                <a:srgbClr val="000000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439572" y="3493314"/>
            <a:ext cx="18475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DDI Futuro</a:t>
            </a:r>
            <a:endParaRPr lang="pt-BR" sz="2400" dirty="0">
              <a:solidFill>
                <a:srgbClr val="000000"/>
              </a:solidFill>
            </a:endParaRPr>
          </a:p>
        </p:txBody>
      </p:sp>
      <p:sp>
        <p:nvSpPr>
          <p:cNvPr id="4" name="Chave direita 3"/>
          <p:cNvSpPr/>
          <p:nvPr/>
        </p:nvSpPr>
        <p:spPr>
          <a:xfrm>
            <a:off x="2160103" y="3439442"/>
            <a:ext cx="225287" cy="569411"/>
          </a:xfrm>
          <a:prstGeom prst="rightBrac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0" name="Chave direita 9"/>
          <p:cNvSpPr/>
          <p:nvPr/>
        </p:nvSpPr>
        <p:spPr>
          <a:xfrm>
            <a:off x="2160103" y="4508144"/>
            <a:ext cx="225287" cy="569411"/>
          </a:xfrm>
          <a:prstGeom prst="rightBrac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820478" y="2195085"/>
            <a:ext cx="422081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0000"/>
                </a:solidFill>
              </a:rPr>
              <a:t>Para sintetizar a </a:t>
            </a:r>
            <a:r>
              <a:rPr lang="pt-BR" sz="2400" b="1" dirty="0" smtClean="0">
                <a:solidFill>
                  <a:srgbClr val="000000"/>
                </a:solidFill>
              </a:rPr>
              <a:t>venda </a:t>
            </a:r>
            <a:r>
              <a:rPr lang="pt-BR" sz="2400" b="1" dirty="0">
                <a:solidFill>
                  <a:srgbClr val="000000"/>
                </a:solidFill>
              </a:rPr>
              <a:t>de </a:t>
            </a:r>
            <a:r>
              <a:rPr lang="pt-BR" sz="2400" b="1" dirty="0" err="1">
                <a:solidFill>
                  <a:srgbClr val="000000"/>
                </a:solidFill>
              </a:rPr>
              <a:t>dólar</a:t>
            </a:r>
            <a:r>
              <a:rPr lang="pt-BR" sz="2400" b="1" dirty="0">
                <a:solidFill>
                  <a:srgbClr val="000000"/>
                </a:solidFill>
              </a:rPr>
              <a:t> </a:t>
            </a:r>
            <a:r>
              <a:rPr lang="pt-BR" sz="2400" b="1" dirty="0" smtClean="0">
                <a:solidFill>
                  <a:srgbClr val="000000"/>
                </a:solidFill>
              </a:rPr>
              <a:t>futuro</a:t>
            </a:r>
            <a:r>
              <a:rPr lang="pt-BR" sz="2400" dirty="0" smtClean="0">
                <a:solidFill>
                  <a:srgbClr val="000000"/>
                </a:solidFill>
              </a:rPr>
              <a:t>: </a:t>
            </a:r>
          </a:p>
          <a:p>
            <a:endParaRPr lang="pt-BR" sz="2400" dirty="0" smtClean="0">
              <a:solidFill>
                <a:srgbClr val="000000"/>
              </a:solidFill>
            </a:endParaRPr>
          </a:p>
          <a:p>
            <a:r>
              <a:rPr lang="pt-BR" sz="2400" dirty="0" smtClean="0">
                <a:solidFill>
                  <a:srgbClr val="000000"/>
                </a:solidFill>
              </a:rPr>
              <a:t>Comprar </a:t>
            </a:r>
            <a:r>
              <a:rPr lang="pt-BR" sz="2400" dirty="0">
                <a:solidFill>
                  <a:srgbClr val="000000"/>
                </a:solidFill>
              </a:rPr>
              <a:t>taxa</a:t>
            </a:r>
          </a:p>
          <a:p>
            <a:r>
              <a:rPr lang="pt-BR" sz="2400" dirty="0" smtClean="0">
                <a:solidFill>
                  <a:srgbClr val="000000"/>
                </a:solidFill>
              </a:rPr>
              <a:t>Vender PU</a:t>
            </a:r>
          </a:p>
          <a:p>
            <a:endParaRPr lang="pt-BR" sz="2400" dirty="0">
              <a:solidFill>
                <a:srgbClr val="000000"/>
              </a:solidFill>
            </a:endParaRPr>
          </a:p>
          <a:p>
            <a:r>
              <a:rPr lang="pt-BR" sz="2400" dirty="0" smtClean="0">
                <a:solidFill>
                  <a:srgbClr val="000000"/>
                </a:solidFill>
              </a:rPr>
              <a:t>Vender taxa</a:t>
            </a:r>
          </a:p>
          <a:p>
            <a:r>
              <a:rPr lang="pt-BR" sz="2400" dirty="0" smtClean="0">
                <a:solidFill>
                  <a:srgbClr val="000000"/>
                </a:solidFill>
              </a:rPr>
              <a:t>Comprar PU</a:t>
            </a:r>
            <a:r>
              <a:rPr lang="pt-BR" sz="2400" dirty="0">
                <a:solidFill>
                  <a:srgbClr val="000000"/>
                </a:solidFill>
              </a:rPr>
              <a:t>	</a:t>
            </a:r>
            <a:endParaRPr lang="pt-BR" sz="2400" dirty="0" smtClean="0">
              <a:solidFill>
                <a:srgbClr val="000000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7120903" y="4565748"/>
            <a:ext cx="14577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DI Futuro</a:t>
            </a:r>
            <a:endParaRPr lang="pt-BR" sz="2400" dirty="0">
              <a:solidFill>
                <a:srgbClr val="000000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120903" y="3497046"/>
            <a:ext cx="18475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rgbClr val="000000"/>
                </a:solidFill>
              </a:rPr>
              <a:t>DDI Futuro</a:t>
            </a:r>
            <a:endParaRPr lang="pt-BR" sz="2400" dirty="0">
              <a:solidFill>
                <a:srgbClr val="000000"/>
              </a:solidFill>
            </a:endParaRPr>
          </a:p>
        </p:txBody>
      </p:sp>
      <p:sp>
        <p:nvSpPr>
          <p:cNvPr id="14" name="Chave direita 13"/>
          <p:cNvSpPr/>
          <p:nvPr/>
        </p:nvSpPr>
        <p:spPr>
          <a:xfrm>
            <a:off x="6841434" y="3443174"/>
            <a:ext cx="225287" cy="569411"/>
          </a:xfrm>
          <a:prstGeom prst="rightBrac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5" name="Chave direita 14"/>
          <p:cNvSpPr/>
          <p:nvPr/>
        </p:nvSpPr>
        <p:spPr>
          <a:xfrm>
            <a:off x="6841434" y="4511876"/>
            <a:ext cx="225287" cy="569411"/>
          </a:xfrm>
          <a:prstGeom prst="rightBrac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4535488" y="2093843"/>
            <a:ext cx="0" cy="33395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812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55ED-07EB-454B-A3D5-A11AC77CC739}" type="slidenum">
              <a:rPr lang="pt-BR" altLang="pt-BR" smtClean="0"/>
              <a:pPr/>
              <a:t>21</a:t>
            </a:fld>
            <a:endParaRPr lang="pt-BR" altLang="pt-BR"/>
          </a:p>
        </p:txBody>
      </p:sp>
      <p:sp>
        <p:nvSpPr>
          <p:cNvPr id="3" name="Retângulo 2"/>
          <p:cNvSpPr/>
          <p:nvPr/>
        </p:nvSpPr>
        <p:spPr>
          <a:xfrm>
            <a:off x="238539" y="291548"/>
            <a:ext cx="8803861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000000"/>
                </a:solidFill>
                <a:latin typeface="Calibri,Bold"/>
              </a:rPr>
              <a:t>Exemplo – </a:t>
            </a:r>
            <a:r>
              <a:rPr lang="pt-BR" altLang="pt-BR" sz="2800" b="1" dirty="0">
                <a:solidFill>
                  <a:srgbClr val="000000"/>
                </a:solidFill>
                <a:latin typeface="Calibri,Bold"/>
                <a:sym typeface="Symbol" panose="05050102010706020507" pitchFamily="18" charset="2"/>
              </a:rPr>
              <a:t>hedge </a:t>
            </a:r>
            <a:r>
              <a:rPr lang="pt-BR" altLang="pt-BR" sz="2800" b="1" dirty="0" err="1">
                <a:solidFill>
                  <a:srgbClr val="000000"/>
                </a:solidFill>
                <a:latin typeface="Calibri,Bold"/>
                <a:sym typeface="Symbol" panose="05050102010706020507" pitchFamily="18" charset="2"/>
              </a:rPr>
              <a:t>sintético</a:t>
            </a:r>
            <a:r>
              <a:rPr lang="pt-BR" sz="2800" b="1" dirty="0" smtClean="0">
                <a:solidFill>
                  <a:srgbClr val="000000"/>
                </a:solidFill>
                <a:latin typeface="Calibri,Bold"/>
              </a:rPr>
              <a:t>:</a:t>
            </a:r>
          </a:p>
          <a:p>
            <a:endParaRPr lang="pt-BR" sz="2800" b="1" dirty="0">
              <a:solidFill>
                <a:srgbClr val="000000"/>
              </a:solidFill>
              <a:latin typeface="Calibri,Bold"/>
            </a:endParaRPr>
          </a:p>
          <a:p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</a:rPr>
              <a:t>5</a:t>
            </a:r>
            <a:r>
              <a:rPr lang="pt-B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 Uma empresa realizou uma importação de US$ 10 milhões no dia 23 de agosto para fechar cambio no último dia útil do ano, 29 de dezembro. No dia da importação, a taxa de </a:t>
            </a: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</a:rPr>
              <a:t>c</a:t>
            </a:r>
            <a:r>
              <a:rPr lang="pt-B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âmbio (PTAX) era de R$ 5,45. No mesmo dia 23/08, o DDI futuro estava em 97.812,27 pontos e o DI futuro em 94.842,37, ambos para janeiro do ano seguinte.</a:t>
            </a:r>
          </a:p>
          <a:p>
            <a:pPr marL="514350" indent="-514350">
              <a:buFontTx/>
              <a:buAutoNum type="alphaLcParenR"/>
            </a:pPr>
            <a:r>
              <a:rPr lang="pt-B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Simule a operação de hedge sintético. </a:t>
            </a: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</a:rPr>
              <a:t>Qual será a taxa de câmbio travada? </a:t>
            </a:r>
            <a:r>
              <a:rPr lang="pt-B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Qual o número de contratos negociados?</a:t>
            </a:r>
          </a:p>
          <a:p>
            <a:pPr marL="514350" indent="-514350">
              <a:buFontTx/>
              <a:buAutoNum type="alphaLcParenR"/>
            </a:pPr>
            <a:r>
              <a:rPr lang="pt-B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Considere que em 29/12 o dólar foi negociado a R$ 6,00/US$ e o CDI efetivo no período tenha sido de 4%. Verifique qual foi o valor, liquido, desembolsado pela importadora </a:t>
            </a:r>
          </a:p>
        </p:txBody>
      </p:sp>
    </p:spTree>
    <p:extLst>
      <p:ext uri="{BB962C8B-B14F-4D97-AF65-F5344CB8AC3E}">
        <p14:creationId xmlns:p14="http://schemas.microsoft.com/office/powerpoint/2010/main" val="547995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5C5BC4-09CA-4E8B-B058-57291AC2C05D}" type="slidenum">
              <a:rPr lang="pt-BR" altLang="pt-BR">
                <a:solidFill>
                  <a:srgbClr val="969696"/>
                </a:solidFill>
              </a:rPr>
              <a:pPr/>
              <a:t>3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Cupom Cambial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692150"/>
          </a:xfrm>
        </p:spPr>
        <p:txBody>
          <a:bodyPr/>
          <a:lstStyle/>
          <a:p>
            <a:pPr marL="444500" indent="-444500" eaLnBrk="1" hangingPunct="1">
              <a:tabLst>
                <a:tab pos="1617663" algn="l"/>
              </a:tabLst>
            </a:pPr>
            <a:r>
              <a:rPr lang="pt-BR" altLang="pt-BR" sz="2800" dirty="0" smtClean="0">
                <a:solidFill>
                  <a:srgbClr val="000000"/>
                </a:solidFill>
                <a:sym typeface="Symbol" panose="05050102010706020507" pitchFamily="18" charset="2"/>
              </a:rPr>
              <a:t>Calculo do </a:t>
            </a:r>
            <a:r>
              <a:rPr lang="pt-BR" altLang="pt-BR" sz="2800" dirty="0" smtClean="0">
                <a:solidFill>
                  <a:srgbClr val="000000"/>
                </a:solidFill>
                <a:sym typeface="Symbol" panose="05050102010706020507" pitchFamily="18" charset="2"/>
              </a:rPr>
              <a:t>cupom:</a:t>
            </a:r>
            <a:endParaRPr lang="pt-BR" altLang="pt-BR" sz="2800" dirty="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196850" y="3959225"/>
            <a:ext cx="8737600" cy="220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7763" indent="-690563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pt-BR" sz="2400" dirty="0">
                <a:solidFill>
                  <a:srgbClr val="000000"/>
                </a:solidFill>
                <a:sym typeface="Symbol" panose="05050102010706020507" pitchFamily="18" charset="2"/>
              </a:rPr>
              <a:t>Em que: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400" i="1" dirty="0" err="1">
                <a:solidFill>
                  <a:srgbClr val="000000"/>
                </a:solidFill>
                <a:sym typeface="Symbol" panose="05050102010706020507" pitchFamily="18" charset="2"/>
              </a:rPr>
              <a:t>C</a:t>
            </a:r>
            <a:r>
              <a:rPr lang="pt-BR" altLang="pt-BR" sz="2400" i="1" baseline="-25000" dirty="0" err="1">
                <a:solidFill>
                  <a:srgbClr val="000000"/>
                </a:solidFill>
                <a:sym typeface="Symbol" panose="05050102010706020507" pitchFamily="18" charset="2"/>
              </a:rPr>
              <a:t>f</a:t>
            </a:r>
            <a:r>
              <a:rPr lang="pt-BR" altLang="pt-BR" sz="2400" dirty="0">
                <a:solidFill>
                  <a:srgbClr val="000000"/>
                </a:solidFill>
                <a:sym typeface="Symbol" panose="05050102010706020507" pitchFamily="18" charset="2"/>
              </a:rPr>
              <a:t>  = Cupom futuro no período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400" i="1" dirty="0">
                <a:solidFill>
                  <a:srgbClr val="000000"/>
                </a:solidFill>
                <a:sym typeface="Symbol" panose="05050102010706020507" pitchFamily="18" charset="2"/>
              </a:rPr>
              <a:t>PU</a:t>
            </a:r>
            <a:r>
              <a:rPr lang="pt-BR" altLang="pt-BR" sz="2400" dirty="0">
                <a:solidFill>
                  <a:srgbClr val="000000"/>
                </a:solidFill>
                <a:sym typeface="Symbol" panose="05050102010706020507" pitchFamily="18" charset="2"/>
              </a:rPr>
              <a:t> = Contrato de DI1 do mês de referência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400" i="1" dirty="0" err="1">
                <a:solidFill>
                  <a:srgbClr val="000000"/>
                </a:solidFill>
                <a:sym typeface="Symbol" panose="05050102010706020507" pitchFamily="18" charset="2"/>
              </a:rPr>
              <a:t>dolar</a:t>
            </a:r>
            <a:r>
              <a:rPr lang="pt-BR" altLang="pt-BR" sz="2400" i="1" dirty="0">
                <a:solidFill>
                  <a:srgbClr val="000000"/>
                </a:solidFill>
                <a:sym typeface="Symbol" panose="05050102010706020507" pitchFamily="18" charset="2"/>
              </a:rPr>
              <a:t> futuro</a:t>
            </a:r>
            <a:r>
              <a:rPr lang="pt-BR" altLang="pt-BR" sz="2400" dirty="0">
                <a:solidFill>
                  <a:srgbClr val="000000"/>
                </a:solidFill>
                <a:sym typeface="Symbol" panose="05050102010706020507" pitchFamily="18" charset="2"/>
              </a:rPr>
              <a:t> = Cotação do contrato futuro de dólar para o mês de vencimento (dividir por mil!)</a:t>
            </a:r>
          </a:p>
          <a:p>
            <a:pPr lvl="1" eaLnBrk="1" hangingPunct="1">
              <a:spcBef>
                <a:spcPct val="20000"/>
              </a:spcBef>
            </a:pPr>
            <a:r>
              <a:rPr lang="pt-BR" altLang="pt-BR" sz="2400" i="1" dirty="0" err="1">
                <a:solidFill>
                  <a:srgbClr val="000000"/>
                </a:solidFill>
                <a:sym typeface="Symbol" panose="05050102010706020507" pitchFamily="18" charset="2"/>
              </a:rPr>
              <a:t>d</a:t>
            </a:r>
            <a:r>
              <a:rPr lang="pt-BR" altLang="pt-BR" sz="2400" i="1" dirty="0" err="1" smtClean="0">
                <a:solidFill>
                  <a:srgbClr val="000000"/>
                </a:solidFill>
                <a:sym typeface="Symbol" panose="05050102010706020507" pitchFamily="18" charset="2"/>
              </a:rPr>
              <a:t>olar</a:t>
            </a:r>
            <a:r>
              <a:rPr lang="pt-BR" altLang="pt-BR" sz="2400" i="1" dirty="0" smtClean="0">
                <a:solidFill>
                  <a:srgbClr val="000000"/>
                </a:solidFill>
                <a:sym typeface="Symbol" panose="05050102010706020507" pitchFamily="18" charset="2"/>
              </a:rPr>
              <a:t> a vista</a:t>
            </a:r>
            <a:r>
              <a:rPr lang="pt-BR" altLang="pt-BR" sz="2400" dirty="0" smtClean="0">
                <a:solidFill>
                  <a:srgbClr val="000000"/>
                </a:solidFill>
                <a:sym typeface="Symbol" panose="05050102010706020507" pitchFamily="18" charset="2"/>
              </a:rPr>
              <a:t> </a:t>
            </a:r>
            <a:r>
              <a:rPr lang="pt-BR" altLang="pt-BR" sz="2400" dirty="0">
                <a:solidFill>
                  <a:srgbClr val="000000"/>
                </a:solidFill>
                <a:sym typeface="Symbol" panose="05050102010706020507" pitchFamily="18" charset="2"/>
              </a:rPr>
              <a:t>= Taxa de câmbio de R$ / US$ para o dia da operação.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aixaDeTexto 6"/>
              <p:cNvSpPr txBox="1"/>
              <p:nvPr/>
            </p:nvSpPr>
            <p:spPr>
              <a:xfrm>
                <a:off x="2212533" y="2349304"/>
                <a:ext cx="4294445" cy="15971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pt-BR" sz="2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100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000</m:t>
                                      </m:r>
                                    </m:num>
                                    <m:den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𝑃𝑈</m:t>
                                      </m:r>
                                    </m:den>
                                  </m:f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pt-BR" sz="2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𝑑𝑜𝑙𝑎𝑟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𝑓𝑢𝑡𝑢𝑟𝑜</m:t>
                                      </m:r>
                                    </m:num>
                                    <m:den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𝑑𝑜𝑙𝑎𝑟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𝑣𝑖𝑠𝑡𝑎</m:t>
                                      </m:r>
                                    </m:den>
                                  </m:f>
                                </m:e>
                              </m:d>
                            </m:den>
                          </m:f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2533" y="2349304"/>
                <a:ext cx="4294445" cy="159710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22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/>
      <p:bldP spid="1228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5C5BC4-09CA-4E8B-B058-57291AC2C05D}" type="slidenum">
              <a:rPr lang="pt-BR" altLang="pt-BR">
                <a:solidFill>
                  <a:srgbClr val="969696"/>
                </a:solidFill>
              </a:rPr>
              <a:pPr/>
              <a:t>4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Cupom Cambial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692150"/>
          </a:xfrm>
        </p:spPr>
        <p:txBody>
          <a:bodyPr/>
          <a:lstStyle/>
          <a:p>
            <a:pPr marL="444500" indent="-444500" eaLnBrk="1" hangingPunct="1">
              <a:tabLst>
                <a:tab pos="1617663" algn="l"/>
              </a:tabLst>
            </a:pPr>
            <a:r>
              <a:rPr lang="pt-BR" altLang="pt-BR" sz="2800" dirty="0" smtClean="0">
                <a:solidFill>
                  <a:srgbClr val="000000"/>
                </a:solidFill>
                <a:sym typeface="Symbol" panose="05050102010706020507" pitchFamily="18" charset="2"/>
              </a:rPr>
              <a:t>Calculo do </a:t>
            </a:r>
            <a:r>
              <a:rPr lang="pt-BR" altLang="pt-BR" sz="2800" dirty="0" smtClean="0">
                <a:solidFill>
                  <a:srgbClr val="000000"/>
                </a:solidFill>
                <a:sym typeface="Symbol" panose="05050102010706020507" pitchFamily="18" charset="2"/>
              </a:rPr>
              <a:t>cupom:</a:t>
            </a:r>
            <a:endParaRPr lang="pt-BR" altLang="pt-BR" sz="2800" dirty="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887894" y="4428564"/>
            <a:ext cx="8059807" cy="1860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7763" indent="-690563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pt-BR" altLang="pt-BR" sz="2400" dirty="0" smtClean="0">
                <a:solidFill>
                  <a:srgbClr val="000000"/>
                </a:solidFill>
                <a:sym typeface="Symbol" panose="05050102010706020507" pitchFamily="18" charset="2"/>
              </a:rPr>
              <a:t>Anualizando</a:t>
            </a:r>
            <a:r>
              <a:rPr lang="pt-BR" altLang="pt-BR" sz="2400" dirty="0" smtClean="0">
                <a:solidFill>
                  <a:srgbClr val="000000"/>
                </a:solidFill>
                <a:sym typeface="Symbol" panose="05050102010706020507" pitchFamily="18" charset="2"/>
              </a:rPr>
              <a:t>:</a:t>
            </a:r>
            <a:endParaRPr lang="pt-BR" altLang="pt-BR" sz="2400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aixaDeTexto 2"/>
              <p:cNvSpPr txBox="1"/>
              <p:nvPr/>
            </p:nvSpPr>
            <p:spPr>
              <a:xfrm>
                <a:off x="2096707" y="4987846"/>
                <a:ext cx="4950586" cy="15971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pt-BR" sz="2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100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000</m:t>
                                      </m:r>
                                    </m:num>
                                    <m:den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𝑃𝑈</m:t>
                                      </m:r>
                                    </m:den>
                                  </m:f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pt-BR" sz="2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𝑑𝑜𝑙𝑎𝑟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𝑓𝑢𝑡𝑢𝑟𝑜</m:t>
                                      </m:r>
                                    </m:num>
                                    <m:den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𝑑𝑜𝑙𝑎𝑟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𝑣𝑖𝑠𝑡𝑎</m:t>
                                      </m:r>
                                    </m:den>
                                  </m:f>
                                </m:e>
                              </m:d>
                            </m:den>
                          </m:f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f>
                        <m:fPr>
                          <m:ctrlP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360</m:t>
                          </m:r>
                        </m:num>
                        <m:den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𝑑𝑐</m:t>
                          </m:r>
                        </m:den>
                      </m:f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6707" y="4987846"/>
                <a:ext cx="4950586" cy="159710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aixaDeTexto 9"/>
              <p:cNvSpPr txBox="1"/>
              <p:nvPr/>
            </p:nvSpPr>
            <p:spPr>
              <a:xfrm>
                <a:off x="2212533" y="2349304"/>
                <a:ext cx="4294445" cy="15971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pt-BR" sz="2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100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.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000</m:t>
                                      </m:r>
                                    </m:num>
                                    <m:den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𝑃𝑈</m:t>
                                      </m:r>
                                    </m:den>
                                  </m:f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pt-BR" sz="2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𝑑𝑜𝑙𝑎𝑟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𝑓𝑢𝑡𝑢𝑟𝑜</m:t>
                                      </m:r>
                                    </m:num>
                                    <m:den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𝑑𝑜𝑙𝑎𝑟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𝑣𝑖𝑠𝑡𝑎</m:t>
                                      </m:r>
                                    </m:den>
                                  </m:f>
                                </m:e>
                              </m:d>
                            </m:den>
                          </m:f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10" name="CaixaDe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2533" y="2349304"/>
                <a:ext cx="4294445" cy="15971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7300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22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/>
      <p:bldP spid="1228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1DDDFF-C6E5-4462-B54C-0866ABB96ED7}" type="slidenum">
              <a:rPr lang="pt-BR" altLang="pt-BR">
                <a:solidFill>
                  <a:srgbClr val="969696"/>
                </a:solidFill>
              </a:rPr>
              <a:pPr/>
              <a:t>5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Cupom Cambial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44500" indent="-444500" eaLnBrk="1" hangingPunct="1">
              <a:tabLst>
                <a:tab pos="1617663" algn="l"/>
              </a:tabLst>
            </a:pP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Primeiro problema: qual taxa de cambial para o dólar a vista deve ser utilizada?</a:t>
            </a:r>
            <a:endParaRPr lang="pt-BR" altLang="pt-BR" sz="3200" dirty="0" smtClean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6498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1DDDFF-C6E5-4462-B54C-0866ABB96ED7}" type="slidenum">
              <a:rPr lang="pt-BR" altLang="pt-BR">
                <a:solidFill>
                  <a:srgbClr val="969696"/>
                </a:solidFill>
              </a:rPr>
              <a:pPr/>
              <a:t>6</a:t>
            </a:fld>
            <a:endParaRPr lang="pt-BR" altLang="pt-BR">
              <a:solidFill>
                <a:srgbClr val="969696"/>
              </a:solidFill>
            </a:endParaRPr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Cupom Cambial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44500" indent="-444500" eaLnBrk="1" hangingPunct="1">
              <a:tabLst>
                <a:tab pos="1617663" algn="l"/>
              </a:tabLst>
            </a:pP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Primeiro problema: qual taxa de cambial para o dólar a vista deve ser utilizada?</a:t>
            </a:r>
          </a:p>
          <a:p>
            <a:pPr marL="444500" indent="-444500" eaLnBrk="1" hangingPunct="1">
              <a:tabLst>
                <a:tab pos="1617663" algn="l"/>
              </a:tabLst>
            </a:pPr>
            <a:endParaRPr lang="pt-BR" altLang="pt-BR" sz="3200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marL="844550" lvl="1" indent="-444500" eaLnBrk="1" hangingPunct="1">
              <a:tabLst>
                <a:tab pos="1617663" algn="l"/>
              </a:tabLst>
            </a:pPr>
            <a:r>
              <a:rPr lang="pt-BR" altLang="pt-BR" sz="2800" dirty="0" err="1" smtClean="0">
                <a:solidFill>
                  <a:srgbClr val="000000"/>
                </a:solidFill>
                <a:sym typeface="Symbol" panose="05050102010706020507" pitchFamily="18" charset="2"/>
              </a:rPr>
              <a:t>Ptax</a:t>
            </a:r>
            <a:r>
              <a:rPr lang="pt-BR" altLang="pt-BR" sz="2800" dirty="0" smtClean="0">
                <a:solidFill>
                  <a:srgbClr val="000000"/>
                </a:solidFill>
                <a:sym typeface="Symbol" panose="05050102010706020507" pitchFamily="18" charset="2"/>
              </a:rPr>
              <a:t> = 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taxa média do dia anterior</a:t>
            </a:r>
          </a:p>
          <a:p>
            <a:pPr marL="800100" lvl="2" indent="0" eaLnBrk="1" hangingPunct="1">
              <a:buNone/>
              <a:tabLst>
                <a:tab pos="1617663" algn="l"/>
              </a:tabLst>
            </a:pPr>
            <a:r>
              <a:rPr lang="pt-BR" altLang="pt-BR" sz="2800" dirty="0" smtClean="0">
                <a:solidFill>
                  <a:srgbClr val="000000"/>
                </a:solidFill>
                <a:sym typeface="Symbol" panose="05050102010706020507" pitchFamily="18" charset="2"/>
              </a:rPr>
              <a:t>          Cupom Cambial Sujo</a:t>
            </a:r>
            <a:endParaRPr lang="pt-BR" altLang="pt-BR" sz="2800" dirty="0">
              <a:solidFill>
                <a:srgbClr val="000000"/>
              </a:solidFill>
              <a:sym typeface="Symbol" panose="05050102010706020507" pitchFamily="18" charset="2"/>
            </a:endParaRPr>
          </a:p>
          <a:p>
            <a:pPr marL="844550" lvl="1" indent="-444500" eaLnBrk="1" hangingPunct="1">
              <a:tabLst>
                <a:tab pos="1617663" algn="l"/>
              </a:tabLst>
            </a:pP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Cotação spot da </a:t>
            </a:r>
            <a:r>
              <a:rPr lang="pt-BR" altLang="pt-BR" sz="2800" dirty="0" smtClean="0">
                <a:solidFill>
                  <a:srgbClr val="000000"/>
                </a:solidFill>
                <a:sym typeface="Symbol" panose="05050102010706020507" pitchFamily="18" charset="2"/>
              </a:rPr>
              <a:t>taxa de cambio</a:t>
            </a:r>
          </a:p>
          <a:p>
            <a:pPr marL="400050" lvl="1" indent="0" eaLnBrk="1" hangingPunct="1">
              <a:buNone/>
              <a:tabLst>
                <a:tab pos="1617663" algn="l"/>
              </a:tabLst>
            </a:pP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              Cupom </a:t>
            </a:r>
            <a:r>
              <a:rPr lang="pt-BR" altLang="pt-BR" dirty="0">
                <a:solidFill>
                  <a:srgbClr val="000000"/>
                </a:solidFill>
                <a:sym typeface="Symbol" panose="05050102010706020507" pitchFamily="18" charset="2"/>
              </a:rPr>
              <a:t>Cambial </a:t>
            </a:r>
            <a:r>
              <a:rPr lang="pt-BR" altLang="pt-BR" dirty="0" smtClean="0">
                <a:solidFill>
                  <a:srgbClr val="000000"/>
                </a:solidFill>
                <a:sym typeface="Symbol" panose="05050102010706020507" pitchFamily="18" charset="2"/>
              </a:rPr>
              <a:t>Limpo</a:t>
            </a:r>
            <a:endParaRPr lang="pt-BR" altLang="pt-BR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3" name="Seta dobrada para cima 2"/>
          <p:cNvSpPr/>
          <p:nvPr/>
        </p:nvSpPr>
        <p:spPr>
          <a:xfrm rot="5400000">
            <a:off x="1774150" y="3589699"/>
            <a:ext cx="386091" cy="46532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dobrada para cima 6"/>
          <p:cNvSpPr/>
          <p:nvPr/>
        </p:nvSpPr>
        <p:spPr>
          <a:xfrm rot="5400000">
            <a:off x="1767524" y="4590239"/>
            <a:ext cx="386091" cy="46532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711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55ED-07EB-454B-A3D5-A11AC77CC739}" type="slidenum">
              <a:rPr lang="pt-BR" altLang="pt-BR" smtClean="0"/>
              <a:pPr/>
              <a:t>7</a:t>
            </a:fld>
            <a:endParaRPr lang="pt-BR" altLang="pt-BR"/>
          </a:p>
        </p:txBody>
      </p:sp>
      <p:sp>
        <p:nvSpPr>
          <p:cNvPr id="3" name="Retângulo 2"/>
          <p:cNvSpPr/>
          <p:nvPr/>
        </p:nvSpPr>
        <p:spPr>
          <a:xfrm>
            <a:off x="490330" y="291548"/>
            <a:ext cx="855207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000000"/>
                </a:solidFill>
                <a:latin typeface="Calibri,Bold"/>
              </a:rPr>
              <a:t>Exemplo – Cupom sujo:</a:t>
            </a:r>
          </a:p>
          <a:p>
            <a:endParaRPr lang="pt-BR" sz="2800" b="1" dirty="0">
              <a:solidFill>
                <a:srgbClr val="000000"/>
              </a:solidFill>
              <a:latin typeface="Calibri,Bold"/>
            </a:endParaRPr>
          </a:p>
          <a:p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</a:rPr>
              <a:t>1. Calcule a taxa do cupom cambial para o vencimento no mês de </a:t>
            </a:r>
            <a:r>
              <a:rPr lang="pt-B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XX, sendo </a:t>
            </a: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</a:rPr>
              <a:t>dado que a taxa negociada do DI-1 e a cotação do dólar </a:t>
            </a:r>
            <a:r>
              <a:rPr lang="pt-B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Futuro para </a:t>
            </a: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</a:rPr>
              <a:t>o mesmo prazo é de </a:t>
            </a:r>
            <a:r>
              <a:rPr lang="pt-B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2,70% </a:t>
            </a: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</a:rPr>
              <a:t>e R$ </a:t>
            </a:r>
            <a:r>
              <a:rPr lang="pt-B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5,75, </a:t>
            </a: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</a:rPr>
              <a:t>respectivamente, e que a </a:t>
            </a:r>
            <a:r>
              <a:rPr lang="pt-B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PTAX do </a:t>
            </a: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</a:rPr>
              <a:t>dia anterior fechou em </a:t>
            </a:r>
            <a:r>
              <a:rPr lang="pt-B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5,65.</a:t>
            </a:r>
            <a:endParaRPr lang="pt-BR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552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55ED-07EB-454B-A3D5-A11AC77CC739}" type="slidenum">
              <a:rPr lang="pt-BR" altLang="pt-BR" smtClean="0"/>
              <a:pPr/>
              <a:t>8</a:t>
            </a:fld>
            <a:endParaRPr lang="pt-BR" altLang="pt-BR"/>
          </a:p>
        </p:txBody>
      </p:sp>
      <p:sp>
        <p:nvSpPr>
          <p:cNvPr id="3" name="Retângulo 2"/>
          <p:cNvSpPr/>
          <p:nvPr/>
        </p:nvSpPr>
        <p:spPr>
          <a:xfrm>
            <a:off x="490330" y="291548"/>
            <a:ext cx="855207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000000"/>
                </a:solidFill>
                <a:latin typeface="Calibri,Bold"/>
              </a:rPr>
              <a:t>Exemplo – Cupom sujo:</a:t>
            </a:r>
          </a:p>
          <a:p>
            <a:endParaRPr lang="pt-BR" sz="2800" b="1" dirty="0">
              <a:solidFill>
                <a:srgbClr val="000000"/>
              </a:solidFill>
              <a:latin typeface="Calibri,Bold"/>
            </a:endParaRPr>
          </a:p>
          <a:p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</a:rPr>
              <a:t>1. Calcule a taxa do cupom cambial para o vencimento no mês de </a:t>
            </a:r>
            <a:r>
              <a:rPr lang="pt-B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XX, sendo </a:t>
            </a: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</a:rPr>
              <a:t>dado que a taxa negociada do DI-1 e a cotação do dólar </a:t>
            </a:r>
            <a:r>
              <a:rPr lang="pt-B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Futuro para </a:t>
            </a: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</a:rPr>
              <a:t>o mesmo prazo é de </a:t>
            </a:r>
            <a:r>
              <a:rPr lang="pt-B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2,70% </a:t>
            </a: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</a:rPr>
              <a:t>e R$ </a:t>
            </a:r>
            <a:r>
              <a:rPr lang="pt-B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5,75, </a:t>
            </a: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</a:rPr>
              <a:t>respectivamente, e que a </a:t>
            </a:r>
            <a:r>
              <a:rPr lang="pt-B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PTAX do </a:t>
            </a: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</a:rPr>
              <a:t>dia anterior fechou em </a:t>
            </a:r>
            <a:r>
              <a:rPr lang="pt-B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5,65.</a:t>
            </a:r>
            <a:endParaRPr lang="pt-BR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/>
              <p:cNvSpPr txBox="1"/>
              <p:nvPr/>
            </p:nvSpPr>
            <p:spPr>
              <a:xfrm>
                <a:off x="2331801" y="4188719"/>
                <a:ext cx="4360746" cy="13694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pt-BR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pt-BR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0270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pt-BR" sz="28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75</m:t>
                                      </m:r>
                                    </m:num>
                                    <m:den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pt-BR" sz="2800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65</m:t>
                                      </m:r>
                                    </m:den>
                                  </m:f>
                                </m:e>
                              </m:d>
                            </m:den>
                          </m:f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91</m:t>
                      </m:r>
                      <m:r>
                        <a:rPr lang="pt-BR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1801" y="4188719"/>
                <a:ext cx="4360746" cy="136947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2204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455ED-07EB-454B-A3D5-A11AC77CC739}" type="slidenum">
              <a:rPr lang="pt-BR" altLang="pt-BR" smtClean="0"/>
              <a:pPr/>
              <a:t>9</a:t>
            </a:fld>
            <a:endParaRPr lang="pt-BR" altLang="pt-BR"/>
          </a:p>
        </p:txBody>
      </p:sp>
      <p:sp>
        <p:nvSpPr>
          <p:cNvPr id="3" name="Retângulo 2"/>
          <p:cNvSpPr/>
          <p:nvPr/>
        </p:nvSpPr>
        <p:spPr>
          <a:xfrm>
            <a:off x="490330" y="291548"/>
            <a:ext cx="855207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solidFill>
                  <a:srgbClr val="000000"/>
                </a:solidFill>
                <a:latin typeface="Calibri,Bold"/>
              </a:rPr>
              <a:t>Exemplo – Cupom sujo:</a:t>
            </a:r>
          </a:p>
          <a:p>
            <a:endParaRPr lang="pt-BR" sz="2800" b="1" dirty="0">
              <a:solidFill>
                <a:srgbClr val="000000"/>
              </a:solidFill>
              <a:latin typeface="Calibri,Bold"/>
            </a:endParaRPr>
          </a:p>
          <a:p>
            <a:r>
              <a:rPr lang="pt-B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2. Calcule </a:t>
            </a: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</a:rPr>
              <a:t>a taxa do cupom cambial </a:t>
            </a:r>
            <a:r>
              <a:rPr lang="pt-B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(% a.a.) para </a:t>
            </a: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</a:rPr>
              <a:t>o prazo de 44 dias corridos dado que o PU do contrato futuro de DI-1 e a cotação do dólar Futuro, ambos para o mesmo prazo, é de </a:t>
            </a:r>
            <a:r>
              <a:rPr lang="pt-B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97.785 </a:t>
            </a: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</a:rPr>
              <a:t>e R$ </a:t>
            </a:r>
            <a:r>
              <a:rPr lang="pt-B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5,7374, </a:t>
            </a: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</a:rPr>
              <a:t>respectivamente, e que a PTAX do dia anterior fechou em R</a:t>
            </a:r>
            <a:r>
              <a:rPr lang="pt-BR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$ 5,6534.</a:t>
            </a:r>
            <a:endParaRPr lang="pt-BR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640529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15505</TotalTime>
  <Words>1250</Words>
  <Application>Microsoft Office PowerPoint</Application>
  <PresentationFormat>Apresentação na tela (4:3)</PresentationFormat>
  <Paragraphs>169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Calibri,Bold</vt:lpstr>
      <vt:lpstr>Cambria Math</vt:lpstr>
      <vt:lpstr>Lucida Sans Unicode</vt:lpstr>
      <vt:lpstr>Symbol</vt:lpstr>
      <vt:lpstr>Tahoma</vt:lpstr>
      <vt:lpstr>Times New Roman</vt:lpstr>
      <vt:lpstr>Design padrão</vt:lpstr>
      <vt:lpstr>Apresentação do PowerPoint</vt:lpstr>
      <vt:lpstr>Cupom Cambial</vt:lpstr>
      <vt:lpstr>Cupom Cambial</vt:lpstr>
      <vt:lpstr>Cupom Cambial</vt:lpstr>
      <vt:lpstr>Cupom Cambial</vt:lpstr>
      <vt:lpstr>Cupom Cambial</vt:lpstr>
      <vt:lpstr>Apresentação do PowerPoint</vt:lpstr>
      <vt:lpstr>Apresentação do PowerPoint</vt:lpstr>
      <vt:lpstr>Apresentação do PowerPoint</vt:lpstr>
      <vt:lpstr>Apresentação do PowerPoint</vt:lpstr>
      <vt:lpstr>Mercado futuro de cupom cambial sujo (DDI)</vt:lpstr>
      <vt:lpstr>Mercado futuro de cupom cambial sujo (DDI)</vt:lpstr>
      <vt:lpstr>Mercado futuro de cupom cambial sujo (DDI)</vt:lpstr>
      <vt:lpstr>Mercado futuro de cupom cambial sujo (DDI)</vt:lpstr>
      <vt:lpstr>Mercado futuro de cupom cambial sujo (DDI)</vt:lpstr>
      <vt:lpstr>Apresentação do PowerPoint</vt:lpstr>
      <vt:lpstr>Apresentação do PowerPoint</vt:lpstr>
      <vt:lpstr>Apresentação do PowerPoint</vt:lpstr>
      <vt:lpstr>Apresentação do PowerPoint</vt:lpstr>
      <vt:lpstr>Utilização do DDI futuro em hedge sintético do risco cambial</vt:lpstr>
      <vt:lpstr>Apresentação do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Derivativos Financeiros</dc:title>
  <dc:creator>Cliente</dc:creator>
  <cp:lastModifiedBy>USP</cp:lastModifiedBy>
  <cp:revision>196</cp:revision>
  <cp:lastPrinted>2014-08-27T14:52:51Z</cp:lastPrinted>
  <dcterms:created xsi:type="dcterms:W3CDTF">2005-10-15T00:30:50Z</dcterms:created>
  <dcterms:modified xsi:type="dcterms:W3CDTF">2020-05-13T02:17:35Z</dcterms:modified>
</cp:coreProperties>
</file>