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88" r:id="rId9"/>
    <p:sldId id="280" r:id="rId10"/>
    <p:sldId id="279" r:id="rId11"/>
    <p:sldId id="278" r:id="rId12"/>
    <p:sldId id="281" r:id="rId13"/>
    <p:sldId id="290" r:id="rId14"/>
    <p:sldId id="282" r:id="rId15"/>
    <p:sldId id="283" r:id="rId16"/>
    <p:sldId id="284" r:id="rId17"/>
    <p:sldId id="285" r:id="rId18"/>
    <p:sldId id="286" r:id="rId19"/>
    <p:sldId id="289" r:id="rId20"/>
    <p:sldId id="259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658"/>
  </p:normalViewPr>
  <p:slideViewPr>
    <p:cSldViewPr snapToGrid="0">
      <p:cViewPr varScale="1">
        <p:scale>
          <a:sx n="111" d="100"/>
          <a:sy n="111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3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9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41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2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8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2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5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13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arthur@reisesouza.com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_ato2015-2018/2015/lei/l13105.htm#art38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m padrão abstrato de aquarela azul sobre uma tela de fundo branco">
            <a:extLst>
              <a:ext uri="{FF2B5EF4-FFF2-40B4-BE49-F238E27FC236}">
                <a16:creationId xmlns:a16="http://schemas.microsoft.com/office/drawing/2014/main" id="{11CC7263-210F-FB79-E189-0883BFD305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569" y="1066800"/>
            <a:ext cx="51283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068A4B-50CE-2CC8-528C-12D9DF46C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560" y="1562101"/>
            <a:ext cx="4868091" cy="2304504"/>
          </a:xfrm>
        </p:spPr>
        <p:txBody>
          <a:bodyPr anchor="t">
            <a:normAutofit/>
          </a:bodyPr>
          <a:lstStyle/>
          <a:p>
            <a:pPr algn="ctr"/>
            <a:r>
              <a:rPr lang="pt-BR" sz="3200" b="0" dirty="0">
                <a:latin typeface="Grandview Display" panose="020B0502040204020203" pitchFamily="34" charset="0"/>
                <a:cs typeface="Times New Roman" panose="02020603050405020304" pitchFamily="18" charset="0"/>
              </a:rPr>
              <a:t>Produção Antecipada de Provas no CPC/2015</a:t>
            </a:r>
            <a:br>
              <a:rPr lang="pt-BR" sz="3200" b="0" dirty="0">
                <a:latin typeface="Grandview Display" panose="020B0502040204020203" pitchFamily="34" charset="0"/>
                <a:cs typeface="Times New Roman" panose="02020603050405020304" pitchFamily="18" charset="0"/>
              </a:rPr>
            </a:br>
            <a:endParaRPr lang="pt-BR" sz="3200" b="0" dirty="0">
              <a:latin typeface="Grandview Display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FA9F24-056A-8A89-296B-28ED367E5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416" y="3223635"/>
            <a:ext cx="4638378" cy="1296264"/>
          </a:xfrm>
        </p:spPr>
        <p:txBody>
          <a:bodyPr>
            <a:normAutofit fontScale="55000" lnSpcReduction="20000"/>
          </a:bodyPr>
          <a:lstStyle/>
          <a:p>
            <a:pPr algn="ctr"/>
            <a:endParaRPr lang="pt-BR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Prof. Dr. Arthur Arsuffi</a:t>
            </a:r>
          </a:p>
          <a:p>
            <a:pPr algn="ctr"/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23</a:t>
            </a:r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.05.2025 – UNIVERSIDADE DE S</a:t>
            </a:r>
            <a:r>
              <a:rPr lang="pt-B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ÃO PAULO</a:t>
            </a:r>
            <a:r>
              <a:rPr lang="pt-B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ctr"/>
            <a:endParaRPr lang="pt-BR" sz="2000" b="0" spc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37" y="5780876"/>
            <a:ext cx="513116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353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8B4B8-9AD2-FD76-352D-CED2DEE25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51730-EC76-FE80-8645-1D46ADCE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5ADB5B-4DB6-B5D1-D2E8-512FFC84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noProof="0" dirty="0"/>
              <a:t>Citação dos “Interessados”/”Réus”</a:t>
            </a:r>
          </a:p>
          <a:p>
            <a:pPr marL="608076" lvl="1" indent="-342900"/>
            <a:r>
              <a:rPr lang="pt-BR" sz="2400" dirty="0"/>
              <a:t>Natureza Dúplice (§3º art. 382)</a:t>
            </a:r>
          </a:p>
          <a:p>
            <a:pPr marL="608076" lvl="1" indent="-342900"/>
            <a:r>
              <a:rPr lang="pt-BR" sz="2400" dirty="0"/>
              <a:t>Provas sobre os mesmos fatos e amplia</a:t>
            </a:r>
            <a:r>
              <a:rPr lang="en-US" sz="2400" dirty="0" err="1"/>
              <a:t>ção</a:t>
            </a:r>
            <a:r>
              <a:rPr lang="en-US" sz="2400" dirty="0"/>
              <a:t> dos </a:t>
            </a:r>
            <a:r>
              <a:rPr lang="en-US" sz="2400" dirty="0" err="1"/>
              <a:t>meios</a:t>
            </a:r>
            <a:r>
              <a:rPr lang="en-US" sz="2400" dirty="0"/>
              <a:t> de </a:t>
            </a:r>
            <a:r>
              <a:rPr lang="en-US" sz="2400" dirty="0" err="1"/>
              <a:t>prova</a:t>
            </a:r>
            <a:r>
              <a:rPr lang="en-US" sz="2400" dirty="0"/>
              <a:t>? </a:t>
            </a:r>
          </a:p>
          <a:p>
            <a:pPr marL="608076" lvl="1" indent="-342900"/>
            <a:r>
              <a:rPr lang="en-US" sz="2400" dirty="0" err="1"/>
              <a:t>Ampliação</a:t>
            </a:r>
            <a:r>
              <a:rPr lang="en-US" sz="2400" dirty="0"/>
              <a:t> dos </a:t>
            </a:r>
            <a:r>
              <a:rPr lang="en-US" sz="2400" dirty="0" err="1"/>
              <a:t>fatos</a:t>
            </a:r>
            <a:r>
              <a:rPr lang="en-US" sz="2400" dirty="0"/>
              <a:t> a </a:t>
            </a:r>
            <a:r>
              <a:rPr lang="en-US" sz="2400" dirty="0" err="1"/>
              <a:t>serem</a:t>
            </a:r>
            <a:r>
              <a:rPr lang="en-US" sz="2400" dirty="0"/>
              <a:t> </a:t>
            </a:r>
            <a:r>
              <a:rPr lang="en-US" sz="2400" dirty="0" err="1"/>
              <a:t>provados</a:t>
            </a:r>
            <a:endParaRPr lang="en-US" sz="2400" dirty="0"/>
          </a:p>
          <a:p>
            <a:pPr marL="608076" lvl="1" indent="-342900"/>
            <a:r>
              <a:rPr lang="en-US" sz="2400" dirty="0" err="1"/>
              <a:t>Desnecessidade</a:t>
            </a:r>
            <a:r>
              <a:rPr lang="en-US" sz="2400" dirty="0"/>
              <a:t> de </a:t>
            </a:r>
            <a:r>
              <a:rPr lang="en-US" sz="2400" dirty="0" err="1"/>
              <a:t>Reconvenção</a:t>
            </a:r>
            <a:r>
              <a:rPr lang="en-US" sz="2400" dirty="0"/>
              <a:t>  </a:t>
            </a:r>
          </a:p>
          <a:p>
            <a:pPr marL="608076" lvl="1" indent="-342900"/>
            <a:r>
              <a:rPr lang="en-US" sz="2400" dirty="0" err="1"/>
              <a:t>Defesa</a:t>
            </a:r>
            <a:r>
              <a:rPr lang="en-US" sz="2400" dirty="0"/>
              <a:t> (§4º art. 382)</a:t>
            </a:r>
          </a:p>
          <a:p>
            <a:pPr algn="just"/>
            <a:r>
              <a:rPr lang="en-US" sz="2400" dirty="0"/>
              <a:t>”</a:t>
            </a:r>
            <a:r>
              <a:rPr lang="pt-BR" sz="2400" dirty="0"/>
              <a:t> </a:t>
            </a:r>
            <a:r>
              <a:rPr lang="pt-BR" sz="2400" i="1" dirty="0"/>
              <a:t>§ 4</a:t>
            </a:r>
            <a:r>
              <a:rPr lang="pt-BR" sz="2400" i="1" baseline="30000" dirty="0"/>
              <a:t>o</a:t>
            </a:r>
            <a:r>
              <a:rPr lang="pt-BR" sz="2400" i="1" dirty="0"/>
              <a:t> Neste procedimento, </a:t>
            </a:r>
            <a:r>
              <a:rPr lang="pt-BR" sz="2400" b="1" i="1" dirty="0"/>
              <a:t>não se admitirá defesa</a:t>
            </a:r>
            <a:r>
              <a:rPr lang="pt-BR" sz="2400" i="1" dirty="0"/>
              <a:t> ou recurso, salvo contra decisão que indeferir totalmente a produção da prova pleiteada pelo requerente originário.</a:t>
            </a:r>
            <a:r>
              <a:rPr lang="en-US" sz="2400" i="1" dirty="0"/>
              <a:t>”</a:t>
            </a:r>
            <a:endParaRPr lang="pt-BR" sz="2400" i="1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808044A-EA7A-1D11-C70D-B9D2F0C965BD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42162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097B0-8364-01E9-E8AD-30B767DC4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F457F-CAFA-8607-CE81-ACB40964B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Limites da Produção Antecipada da Prova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2CBF20-5900-003D-D6CD-726717915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Usos abusivos </a:t>
            </a:r>
          </a:p>
          <a:p>
            <a:pPr lvl="1" algn="just"/>
            <a:r>
              <a:rPr lang="pt-BR" i="1" dirty="0" err="1"/>
              <a:t>Fishing</a:t>
            </a:r>
            <a:r>
              <a:rPr lang="pt-BR" i="1" dirty="0"/>
              <a:t> </a:t>
            </a:r>
            <a:r>
              <a:rPr lang="pt-BR" i="1" dirty="0" err="1"/>
              <a:t>expedition</a:t>
            </a:r>
            <a:endParaRPr lang="pt-BR" i="1" dirty="0"/>
          </a:p>
          <a:p>
            <a:pPr lvl="1" algn="just"/>
            <a:r>
              <a:rPr lang="pt-BR" dirty="0"/>
              <a:t>Caso BUNGE </a:t>
            </a:r>
            <a:r>
              <a:rPr lang="pt-BR" dirty="0" err="1"/>
              <a:t>x</a:t>
            </a:r>
            <a:r>
              <a:rPr lang="pt-BR" dirty="0"/>
              <a:t> </a:t>
            </a:r>
            <a:r>
              <a:rPr lang="pt-BR" dirty="0" err="1"/>
              <a:t>CARGIl</a:t>
            </a:r>
            <a:r>
              <a:rPr lang="pt-BR" dirty="0"/>
              <a:t> – TJSP </a:t>
            </a:r>
          </a:p>
          <a:p>
            <a:pPr lvl="1" algn="just"/>
            <a:r>
              <a:rPr lang="pt-BR" dirty="0"/>
              <a:t>Caso BANCOS </a:t>
            </a:r>
            <a:r>
              <a:rPr lang="pt-BR" dirty="0" err="1"/>
              <a:t>x</a:t>
            </a:r>
            <a:r>
              <a:rPr lang="pt-BR" dirty="0"/>
              <a:t> AMERICANAS </a:t>
            </a:r>
          </a:p>
          <a:p>
            <a:pPr lvl="1" algn="just"/>
            <a:r>
              <a:rPr lang="pt-BR" dirty="0"/>
              <a:t>Caso TRUFER – litigância predatória </a:t>
            </a:r>
          </a:p>
          <a:p>
            <a:pPr lvl="1" algn="just"/>
            <a:r>
              <a:rPr lang="pt-BR" dirty="0"/>
              <a:t>Casos de Propriedade Industrial </a:t>
            </a:r>
          </a:p>
          <a:p>
            <a:pPr algn="just"/>
            <a:r>
              <a:rPr lang="pt-BR" sz="2100" dirty="0"/>
              <a:t>Como controlar os abusos?</a:t>
            </a:r>
          </a:p>
          <a:p>
            <a:pPr lvl="1" algn="just"/>
            <a:r>
              <a:rPr lang="pt-BR" sz="1900" dirty="0"/>
              <a:t>Atuação do magistrado </a:t>
            </a:r>
          </a:p>
          <a:p>
            <a:pPr lvl="1" algn="just"/>
            <a:r>
              <a:rPr lang="pt-BR" sz="1900" dirty="0"/>
              <a:t>Nomeação de terceiros imparciais </a:t>
            </a:r>
          </a:p>
          <a:p>
            <a:pPr lvl="1" algn="just"/>
            <a:r>
              <a:rPr lang="pt-BR" sz="1900" dirty="0"/>
              <a:t>Limitação do acesso à prova</a:t>
            </a:r>
          </a:p>
          <a:p>
            <a:pPr lvl="2" algn="just"/>
            <a:endParaRPr lang="pt-BR" sz="1500" dirty="0"/>
          </a:p>
          <a:p>
            <a:pPr lvl="1" algn="just"/>
            <a:endParaRPr lang="pt-BR" sz="1900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B3C61BD-BA75-C334-663C-7AF9112C42D4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06238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E3E49-BE51-4136-DA05-8A890910A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C1AE1-91A2-9635-05E0-089E112E0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5DFF00-72E0-E792-E0E0-A57314E58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noProof="0" dirty="0"/>
              <a:t>Interpretação conforme a CF</a:t>
            </a:r>
          </a:p>
          <a:p>
            <a:pPr lvl="1"/>
            <a:r>
              <a:rPr lang="pt-BR" sz="2200" dirty="0"/>
              <a:t>A importância de termos definido a natureza jurídica </a:t>
            </a:r>
          </a:p>
          <a:p>
            <a:pPr lvl="1"/>
            <a:r>
              <a:rPr lang="pt-BR" sz="2400" dirty="0" err="1"/>
              <a:t>Resp</a:t>
            </a:r>
            <a:r>
              <a:rPr lang="pt-BR" sz="2400" dirty="0"/>
              <a:t> 2.037.088/SP (Rel. Min. </a:t>
            </a:r>
            <a:r>
              <a:rPr lang="pt-BR" sz="2400" dirty="0" err="1"/>
              <a:t>Belizze</a:t>
            </a:r>
            <a:r>
              <a:rPr lang="pt-BR" sz="2400" dirty="0"/>
              <a:t>).</a:t>
            </a:r>
            <a:endParaRPr lang="en-US" sz="2400" dirty="0"/>
          </a:p>
          <a:p>
            <a:pPr algn="just"/>
            <a:r>
              <a:rPr lang="en-US" sz="2400" dirty="0"/>
              <a:t>A </a:t>
            </a:r>
            <a:r>
              <a:rPr lang="en-US" sz="2400" dirty="0" err="1"/>
              <a:t>questão</a:t>
            </a:r>
            <a:r>
              <a:rPr lang="en-US" sz="2400" dirty="0"/>
              <a:t> da </a:t>
            </a:r>
            <a:r>
              <a:rPr lang="en-US" sz="2400" dirty="0" err="1"/>
              <a:t>recorribilidade</a:t>
            </a:r>
            <a:r>
              <a:rPr lang="en-US" sz="2400" dirty="0"/>
              <a:t>. Mais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vez</a:t>
            </a:r>
            <a:r>
              <a:rPr lang="en-US" sz="2400" dirty="0"/>
              <a:t> o </a:t>
            </a:r>
            <a:r>
              <a:rPr lang="pt-BR" sz="2400" i="1" dirty="0"/>
              <a:t>§ 4</a:t>
            </a:r>
            <a:r>
              <a:rPr lang="pt-BR" sz="2400" i="1" baseline="30000" dirty="0"/>
              <a:t>o</a:t>
            </a:r>
            <a:r>
              <a:rPr lang="pt-BR" sz="2400" i="1" dirty="0"/>
              <a:t>  </a:t>
            </a:r>
            <a:r>
              <a:rPr lang="pt-BR" sz="2400" dirty="0"/>
              <a:t>do art. 382</a:t>
            </a:r>
            <a:endParaRPr lang="en-US" sz="2400" dirty="0"/>
          </a:p>
          <a:p>
            <a:pPr marL="0" indent="0" algn="just">
              <a:buNone/>
            </a:pPr>
            <a:r>
              <a:rPr lang="pt-BR" sz="2400" i="1" dirty="0"/>
              <a:t>§ 4</a:t>
            </a:r>
            <a:r>
              <a:rPr lang="pt-BR" sz="2400" i="1" baseline="30000" dirty="0"/>
              <a:t>o</a:t>
            </a:r>
            <a:r>
              <a:rPr lang="pt-BR" sz="2400" i="1" dirty="0"/>
              <a:t> Neste procedimento, não se admitirá defesa </a:t>
            </a:r>
            <a:r>
              <a:rPr lang="pt-BR" sz="2400" b="1" i="1" u="sng" dirty="0"/>
              <a:t>ou recurso</a:t>
            </a:r>
            <a:r>
              <a:rPr lang="pt-BR" sz="2400" i="1" dirty="0"/>
              <a:t>, </a:t>
            </a:r>
            <a:r>
              <a:rPr lang="pt-BR" sz="2400" i="1" u="sng" dirty="0"/>
              <a:t>salvo contra decisão que indeferir totalmente a produção da prova pleiteada pelo requerente originário</a:t>
            </a:r>
            <a:r>
              <a:rPr lang="pt-BR" sz="2400" i="1" dirty="0"/>
              <a:t>.</a:t>
            </a:r>
            <a:r>
              <a:rPr lang="en-US" sz="2400" i="1" dirty="0"/>
              <a:t>”</a:t>
            </a:r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4FD4BA2-7067-A9F8-A30B-4E133A69609B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3956631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1B07B-F8DE-BB3B-3C30-1ACC95822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A2337-B6A6-832A-8CBC-AF5F25548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8A0EC-ECAC-DEA2-5039-4E5710C1B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Quais </a:t>
            </a:r>
            <a:r>
              <a:rPr lang="en-US" sz="2400" dirty="0" err="1"/>
              <a:t>decisões</a:t>
            </a:r>
            <a:r>
              <a:rPr lang="en-US" sz="2400" dirty="0"/>
              <a:t> </a:t>
            </a:r>
            <a:r>
              <a:rPr lang="en-US" sz="2400" dirty="0" err="1"/>
              <a:t>são</a:t>
            </a:r>
            <a:r>
              <a:rPr lang="en-US" sz="2400" dirty="0"/>
              <a:t> </a:t>
            </a:r>
            <a:r>
              <a:rPr lang="en-US" sz="2400" dirty="0" err="1"/>
              <a:t>proferidas</a:t>
            </a:r>
            <a:r>
              <a:rPr lang="en-US" sz="2400" dirty="0"/>
              <a:t>?</a:t>
            </a:r>
          </a:p>
          <a:p>
            <a:pPr algn="just"/>
            <a:r>
              <a:rPr lang="pt-BR" sz="2400" dirty="0"/>
              <a:t>Qual(</a:t>
            </a:r>
            <a:r>
              <a:rPr lang="pt-BR" sz="2400" dirty="0" err="1"/>
              <a:t>is</a:t>
            </a:r>
            <a:r>
              <a:rPr lang="pt-BR" sz="2400" dirty="0"/>
              <a:t>) é(sã) o(</a:t>
            </a:r>
            <a:r>
              <a:rPr lang="pt-BR" sz="2400" dirty="0" err="1"/>
              <a:t>s</a:t>
            </a:r>
            <a:r>
              <a:rPr lang="pt-BR" sz="2400" dirty="0"/>
              <a:t>) recurso(</a:t>
            </a:r>
            <a:r>
              <a:rPr lang="pt-BR" sz="2400" dirty="0" err="1"/>
              <a:t>s</a:t>
            </a:r>
            <a:r>
              <a:rPr lang="pt-BR" sz="2400" dirty="0"/>
              <a:t>) cabível(</a:t>
            </a:r>
            <a:r>
              <a:rPr lang="pt-BR" sz="2400" dirty="0" err="1"/>
              <a:t>is</a:t>
            </a:r>
            <a:r>
              <a:rPr lang="pt-BR" sz="2400" dirty="0"/>
              <a:t>)?</a:t>
            </a:r>
          </a:p>
          <a:p>
            <a:pPr lvl="1" algn="just"/>
            <a:r>
              <a:rPr lang="pt-BR" sz="2200" dirty="0"/>
              <a:t>Agravo de Instrumento: art. 1.015, </a:t>
            </a:r>
            <a:r>
              <a:rPr lang="pt-BR" sz="2200" dirty="0" err="1"/>
              <a:t>I</a:t>
            </a:r>
            <a:r>
              <a:rPr lang="pt-BR" sz="2200" dirty="0"/>
              <a:t> ou II, do CPC</a:t>
            </a:r>
          </a:p>
          <a:p>
            <a:pPr lvl="1" algn="just"/>
            <a:r>
              <a:rPr lang="pt-BR" sz="2200" dirty="0"/>
              <a:t>Apelação </a:t>
            </a:r>
          </a:p>
          <a:p>
            <a:pPr marL="273050" lvl="1" algn="just"/>
            <a:r>
              <a:rPr lang="pt-BR" sz="2400" dirty="0"/>
              <a:t>O que discutir no recurso?</a:t>
            </a:r>
          </a:p>
          <a:p>
            <a:pPr algn="just"/>
            <a:r>
              <a:rPr lang="pt-BR" sz="2400" dirty="0"/>
              <a:t>Vícios na prova, onde impugnar? </a:t>
            </a:r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1110949-9695-84E4-240D-257C9BE8BC9A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864406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56027-1906-F64A-D0CB-89FA62DD7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016A7-9DF8-DAC3-1980-72E7C52AB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A1E8D6-DCA7-C910-5BEB-7C963FEE8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noProof="0" dirty="0"/>
              <a:t>Meios de prova possíveis? </a:t>
            </a:r>
          </a:p>
          <a:p>
            <a:r>
              <a:rPr lang="pt-BR" sz="2400" dirty="0"/>
              <a:t>Exibição de documentos</a:t>
            </a:r>
          </a:p>
          <a:p>
            <a:pPr lvl="1"/>
            <a:r>
              <a:rPr lang="pt-BR" sz="2200" dirty="0"/>
              <a:t>Enunciados CJF</a:t>
            </a:r>
          </a:p>
          <a:p>
            <a:r>
              <a:rPr lang="pt-BR" b="1" dirty="0"/>
              <a:t>Enunciado 129:</a:t>
            </a:r>
            <a:endParaRPr lang="pt-BR" dirty="0"/>
          </a:p>
          <a:p>
            <a:pPr fontAlgn="ctr"/>
            <a:r>
              <a:rPr lang="pt-BR" dirty="0"/>
              <a:t>A exibição de documentos pode ser utilizada como meio de produção antecipada de prova, conforme o art. 381 do Código de Processo Civil (CPC). </a:t>
            </a:r>
          </a:p>
          <a:p>
            <a:r>
              <a:rPr lang="pt-BR" b="1" dirty="0"/>
              <a:t>Enunciado 119:</a:t>
            </a:r>
            <a:endParaRPr lang="pt-BR" dirty="0"/>
          </a:p>
          <a:p>
            <a:r>
              <a:rPr lang="pt-BR" dirty="0"/>
              <a:t>É admissível o ajuizamento de ação de exibição de documentos de forma autônoma, inclusive pelo procedimento comum do CPC (art. 318 e seguintes)</a:t>
            </a:r>
          </a:p>
          <a:p>
            <a:pPr marL="265176" lvl="1" indent="0">
              <a:buNone/>
            </a:pPr>
            <a:endParaRPr lang="pt-BR" sz="2200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3B1E9F9-E115-A123-0ABE-13910BE98158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3279457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AF6D3-3148-25BE-3907-D516B3BC8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C4C946-24A7-1866-E8B4-3462D5066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B40237-5011-BD3C-2775-9E5E3BDA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dirty="0"/>
              <a:t>Outras possibilidade</a:t>
            </a:r>
          </a:p>
          <a:p>
            <a:r>
              <a:rPr lang="en-US" sz="2400" dirty="0" err="1"/>
              <a:t>Arrolamento</a:t>
            </a:r>
            <a:r>
              <a:rPr lang="en-US" sz="2400" dirty="0"/>
              <a:t> </a:t>
            </a:r>
          </a:p>
          <a:p>
            <a:pPr lvl="1"/>
            <a:r>
              <a:rPr lang="en-US" sz="2200" dirty="0" err="1"/>
              <a:t>Documentação</a:t>
            </a:r>
            <a:r>
              <a:rPr lang="en-US" sz="2200" dirty="0"/>
              <a:t> da </a:t>
            </a:r>
            <a:r>
              <a:rPr lang="en-US" sz="2200" dirty="0" err="1"/>
              <a:t>existência</a:t>
            </a:r>
            <a:r>
              <a:rPr lang="en-US" sz="2200" dirty="0"/>
              <a:t> de bens, </a:t>
            </a:r>
            <a:r>
              <a:rPr lang="en-US" sz="2200" dirty="0" err="1"/>
              <a:t>desde</a:t>
            </a:r>
            <a:r>
              <a:rPr lang="en-US" sz="2200" dirty="0"/>
              <a:t> que </a:t>
            </a:r>
            <a:r>
              <a:rPr lang="en-US" sz="2200" dirty="0" err="1"/>
              <a:t>sem</a:t>
            </a:r>
            <a:r>
              <a:rPr lang="en-US" sz="2200" dirty="0"/>
              <a:t> </a:t>
            </a:r>
            <a:r>
              <a:rPr lang="en-US" sz="2200" dirty="0" err="1"/>
              <a:t>constrição</a:t>
            </a:r>
            <a:endParaRPr lang="en-US" sz="2200" dirty="0"/>
          </a:p>
          <a:p>
            <a:pPr marL="265176" lvl="1" indent="0">
              <a:buNone/>
            </a:pP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Justificar</a:t>
            </a:r>
            <a:r>
              <a:rPr lang="en-US" sz="2400" dirty="0"/>
              <a:t> a </a:t>
            </a:r>
            <a:r>
              <a:rPr lang="en-US" sz="2400" dirty="0" err="1"/>
              <a:t>existência</a:t>
            </a:r>
            <a:r>
              <a:rPr lang="en-US" sz="2400" dirty="0"/>
              <a:t> de um </a:t>
            </a:r>
            <a:r>
              <a:rPr lang="en-US" sz="2400" dirty="0" err="1"/>
              <a:t>fato</a:t>
            </a:r>
            <a:endParaRPr lang="en-US" sz="2400" dirty="0"/>
          </a:p>
          <a:p>
            <a:pPr lvl="1"/>
            <a:r>
              <a:rPr lang="en-US" sz="2200" dirty="0" err="1"/>
              <a:t>Documentação</a:t>
            </a:r>
            <a:r>
              <a:rPr lang="en-US" sz="2200" dirty="0"/>
              <a:t> </a:t>
            </a:r>
          </a:p>
          <a:p>
            <a:pPr lvl="1"/>
            <a:r>
              <a:rPr lang="en-US" sz="2200" dirty="0"/>
              <a:t>Fatos </a:t>
            </a:r>
            <a:r>
              <a:rPr lang="en-US" sz="2200" dirty="0" err="1"/>
              <a:t>Conhecidos</a:t>
            </a:r>
            <a:r>
              <a:rPr lang="en-US" sz="2200" dirty="0"/>
              <a:t> </a:t>
            </a:r>
          </a:p>
          <a:p>
            <a:pPr lvl="1"/>
            <a:r>
              <a:rPr lang="en-US" sz="2200" dirty="0" err="1"/>
              <a:t>Não</a:t>
            </a:r>
            <a:r>
              <a:rPr lang="en-US" sz="2200" dirty="0"/>
              <a:t> </a:t>
            </a:r>
            <a:r>
              <a:rPr lang="en-US" sz="2200" dirty="0" err="1"/>
              <a:t>contencioso</a:t>
            </a:r>
            <a:endParaRPr lang="en-US" sz="220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BC54AF9-7443-0AF5-8E2E-37D8F7B1CE42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932585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DEFF4-19FE-E350-C33B-7927B091C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28896-3134-73C7-D828-FD52DCE17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8C729D-6E8F-0989-11F4-16F2AD23B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noProof="0" dirty="0"/>
              <a:t>Competência (art. 381)</a:t>
            </a:r>
          </a:p>
          <a:p>
            <a:pPr marL="0" indent="0" algn="just">
              <a:buNone/>
            </a:pPr>
            <a:r>
              <a:rPr lang="pt-BR" dirty="0"/>
              <a:t>§ 2º A produção antecipada da prova é da competência do juízo do foro onde esta deva ser produzida ou do foro de domicílio do réu.</a:t>
            </a:r>
            <a:endParaRPr lang="pt-BR" sz="4800" dirty="0"/>
          </a:p>
          <a:p>
            <a:pPr marL="0" indent="0" algn="just">
              <a:buNone/>
            </a:pPr>
            <a:r>
              <a:rPr lang="pt-BR" dirty="0"/>
              <a:t>§ 3º A produção antecipada da prova não previne a competência do juízo para a ação que venha a ser proposta.</a:t>
            </a:r>
            <a:endParaRPr lang="pt-BR" sz="4800" dirty="0"/>
          </a:p>
          <a:p>
            <a:pPr marL="0" indent="0" algn="just">
              <a:buNone/>
            </a:pPr>
            <a:r>
              <a:rPr lang="pt-BR" dirty="0"/>
              <a:t>§ 4º O juízo estadual tem competência para produção antecipada de prova requerida em face da União, de entidade autárquica ou de empresa pública federal se, na localidade, não houver vara federal.</a:t>
            </a:r>
            <a:endParaRPr lang="pt-BR" sz="4800" dirty="0"/>
          </a:p>
          <a:p>
            <a:pPr algn="just"/>
            <a:r>
              <a:rPr lang="pt-BR" sz="2000" dirty="0"/>
              <a:t>Regra da maior eficiência possível na fixação da competência </a:t>
            </a:r>
          </a:p>
          <a:p>
            <a:pPr marL="265176" lvl="1" indent="0">
              <a:buNone/>
            </a:pPr>
            <a:endParaRPr lang="pt-BR" sz="2200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83106AA-5344-58B0-090D-4736828C6181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447634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8AE4C-2DCD-6B95-650E-1F09A8512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F2A78-6A6C-D481-2C89-8887A29F8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9AC457-30C6-DA42-BC24-6AA702012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noProof="0" dirty="0"/>
              <a:t>Competência/Jurisdição e arbitragem </a:t>
            </a:r>
          </a:p>
          <a:p>
            <a:r>
              <a:rPr lang="pt-BR" dirty="0"/>
              <a:t>Com urgência </a:t>
            </a:r>
          </a:p>
          <a:p>
            <a:pPr lvl="1"/>
            <a:r>
              <a:rPr lang="pt-BR" dirty="0"/>
              <a:t>Sem discussão </a:t>
            </a:r>
          </a:p>
          <a:p>
            <a:pPr lvl="1"/>
            <a:r>
              <a:rPr lang="pt-BR" dirty="0"/>
              <a:t>Art. 22-A da LArb </a:t>
            </a:r>
          </a:p>
          <a:p>
            <a:pPr lvl="1"/>
            <a:r>
              <a:rPr lang="pt-BR" dirty="0"/>
              <a:t>Árbitro de Emergência </a:t>
            </a:r>
          </a:p>
          <a:p>
            <a:pPr marL="228600" lvl="1"/>
            <a:r>
              <a:rPr lang="pt-BR" sz="2000" dirty="0"/>
              <a:t>Com urgência </a:t>
            </a:r>
          </a:p>
          <a:p>
            <a:pPr marL="466344" lvl="2"/>
            <a:r>
              <a:rPr lang="pt-BR" sz="1800" dirty="0"/>
              <a:t>Posições divergentes – </a:t>
            </a:r>
          </a:p>
          <a:p>
            <a:pPr marL="466344" lvl="2"/>
            <a:r>
              <a:rPr lang="pt-BR" sz="1800" dirty="0"/>
              <a:t>Leitura da cláusula compromissória </a:t>
            </a:r>
          </a:p>
          <a:p>
            <a:pPr marL="466344" lvl="2"/>
            <a:r>
              <a:rPr lang="pt-BR" sz="1800" dirty="0"/>
              <a:t>STJ definiu o tema: o caso RENOVA (Recurso Especial nº 2.023.615/SP)</a:t>
            </a:r>
          </a:p>
          <a:p>
            <a:pPr marL="265176" lvl="1" indent="0">
              <a:buNone/>
            </a:pPr>
            <a:endParaRPr lang="pt-BR" dirty="0"/>
          </a:p>
          <a:p>
            <a:endParaRPr lang="pt-BR" sz="2000" dirty="0"/>
          </a:p>
          <a:p>
            <a:pPr marL="265176" lvl="1" indent="0">
              <a:buNone/>
            </a:pPr>
            <a:endParaRPr lang="pt-BR" sz="2200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F8AF360-7FFB-5C31-D85E-126E95E8939F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459503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2CDEF-DC68-BA3D-4258-197B7727D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CEF01-59A4-6732-4200-A11AE10A2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3EEF6C-42FD-0B49-5EDF-4F45C84B6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dirty="0"/>
              <a:t>Valor da Causa </a:t>
            </a:r>
          </a:p>
          <a:p>
            <a:r>
              <a:rPr lang="pt-BR" sz="2400" dirty="0"/>
              <a:t>Honor</a:t>
            </a:r>
            <a:r>
              <a:rPr lang="en-US" sz="2400" dirty="0" err="1"/>
              <a:t>ários</a:t>
            </a:r>
            <a:r>
              <a:rPr lang="en-US" sz="2400" dirty="0"/>
              <a:t> e </a:t>
            </a:r>
            <a:r>
              <a:rPr lang="en-US" sz="2400" dirty="0" err="1"/>
              <a:t>Custas</a:t>
            </a:r>
            <a:r>
              <a:rPr lang="en-US" sz="2400" dirty="0"/>
              <a:t>:</a:t>
            </a:r>
            <a:endParaRPr lang="pt-BR" sz="2400" dirty="0"/>
          </a:p>
          <a:p>
            <a:pPr lvl="1"/>
            <a:r>
              <a:rPr lang="pt-BR" sz="2200" dirty="0"/>
              <a:t>repartir as despesas </a:t>
            </a:r>
          </a:p>
          <a:p>
            <a:pPr lvl="1"/>
            <a:r>
              <a:rPr lang="pt-BR" sz="2200" dirty="0"/>
              <a:t>atribuir a cada parte o ônus de suportar a verba honorária de seu advogado (não se trata de compensação, que a lei vedou).</a:t>
            </a:r>
          </a:p>
          <a:p>
            <a:pPr lvl="1"/>
            <a:r>
              <a:rPr lang="pt-BR" sz="2200" dirty="0"/>
              <a:t>Exceções </a:t>
            </a:r>
          </a:p>
          <a:p>
            <a:pPr marL="361188" indent="-342900"/>
            <a:r>
              <a:rPr lang="pt-BR" sz="2400" dirty="0"/>
              <a:t>Responsabilidade Civil Objetiva por danos causados</a:t>
            </a:r>
          </a:p>
          <a:p>
            <a:pPr marL="265176" lvl="1" indent="0">
              <a:buNone/>
            </a:pPr>
            <a:endParaRPr lang="pt-BR" dirty="0"/>
          </a:p>
          <a:p>
            <a:endParaRPr lang="pt-BR" sz="2000" dirty="0"/>
          </a:p>
          <a:p>
            <a:pPr marL="265176" lvl="1" indent="0">
              <a:buNone/>
            </a:pPr>
            <a:endParaRPr lang="pt-BR" sz="2200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72C7BA6-AB7B-9B0D-5809-F91F20822ACA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817371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1C4E9-A78A-4FA0-AECE-CA55741F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2A17DA-DBA4-FC2D-5FB2-517C5F555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Questões Polêmicas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6E2752-8400-61F8-A7B7-6760AF1F0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Autofit/>
          </a:bodyPr>
          <a:lstStyle/>
          <a:p>
            <a:r>
              <a:rPr lang="pt-BR" sz="2400" dirty="0"/>
              <a:t>Efeitos materiais</a:t>
            </a:r>
          </a:p>
          <a:p>
            <a:pPr lvl="1"/>
            <a:r>
              <a:rPr lang="pt-BR" sz="2200" dirty="0"/>
              <a:t>A questão da prescrição </a:t>
            </a:r>
            <a:endParaRPr lang="pt-BR" sz="2400" dirty="0"/>
          </a:p>
          <a:p>
            <a:r>
              <a:rPr lang="pt-BR" sz="2400" dirty="0"/>
              <a:t>Colaboração de terceiros? </a:t>
            </a:r>
          </a:p>
          <a:p>
            <a:pPr lvl="1"/>
            <a:r>
              <a:rPr lang="pt-BR" sz="2200" dirty="0"/>
              <a:t>Imposição de multa? Como fica à luz do entendimento recente do STJ?</a:t>
            </a:r>
          </a:p>
          <a:p>
            <a:pPr marL="228600" lvl="1"/>
            <a:r>
              <a:rPr lang="pt-BR" sz="2400" dirty="0"/>
              <a:t>Negócios jurídicos processuais são possíveis?</a:t>
            </a:r>
          </a:p>
          <a:p>
            <a:pPr marL="466344" lvl="2"/>
            <a:r>
              <a:rPr lang="pt-BR" sz="2200" dirty="0"/>
              <a:t>Exigência de PAP antes do ajuizamento do processo? </a:t>
            </a:r>
          </a:p>
          <a:p>
            <a:pPr marL="228600" lvl="2" indent="-217488"/>
            <a:r>
              <a:rPr lang="pt-BR" sz="2400" dirty="0"/>
              <a:t>Há vinculação de condutas entre o que se faz na PAP e em eventual processo futuro?</a:t>
            </a:r>
          </a:p>
          <a:p>
            <a:pPr marL="466344" lvl="2"/>
            <a:endParaRPr lang="pt-BR" sz="2200" dirty="0"/>
          </a:p>
          <a:p>
            <a:pPr marL="265176" lvl="1" indent="0">
              <a:buNone/>
            </a:pPr>
            <a:endParaRPr lang="pt-BR" dirty="0"/>
          </a:p>
          <a:p>
            <a:endParaRPr lang="pt-BR" sz="2000" dirty="0"/>
          </a:p>
          <a:p>
            <a:pPr marL="265176" lvl="1" indent="0">
              <a:buNone/>
            </a:pPr>
            <a:endParaRPr lang="pt-BR" sz="2200" dirty="0"/>
          </a:p>
          <a:p>
            <a:pPr marL="265176" lvl="1" indent="0">
              <a:buNone/>
            </a:pPr>
            <a:endParaRPr lang="en-US" sz="2400" dirty="0"/>
          </a:p>
          <a:p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  <a:p>
            <a:pPr lvl="1" algn="just"/>
            <a:endParaRPr lang="pt-BR" sz="2400" noProof="0" dirty="0"/>
          </a:p>
          <a:p>
            <a:pPr marL="0" indent="0" algn="just">
              <a:buNone/>
            </a:pPr>
            <a:endParaRPr lang="pt-BR" sz="2400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3DF79F0-DF04-3F4D-F747-A2E843F5B9E7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29682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003C0-635B-9F41-B066-63611B520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a produção antecipada da prova?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BA6FC6-7AE3-7FE7-9D7C-2953A243C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344106"/>
            <a:ext cx="10890928" cy="356616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Histórico;</a:t>
            </a:r>
          </a:p>
          <a:p>
            <a:pPr lvl="1" algn="just"/>
            <a:r>
              <a:rPr lang="pt-BR" dirty="0"/>
              <a:t>Prova </a:t>
            </a:r>
            <a:r>
              <a:rPr lang="pt-BR" i="1" dirty="0"/>
              <a:t>ad perpetuam rei memoriam; </a:t>
            </a:r>
          </a:p>
          <a:p>
            <a:pPr algn="just"/>
            <a:r>
              <a:rPr lang="pt-BR" dirty="0"/>
              <a:t>Cautelar típica no CPC/73; </a:t>
            </a:r>
          </a:p>
          <a:p>
            <a:pPr lvl="1" algn="just"/>
            <a:r>
              <a:rPr lang="pt-BR" dirty="0"/>
              <a:t>Discussão Calamandrei sobre a natureza </a:t>
            </a:r>
          </a:p>
          <a:p>
            <a:pPr algn="just"/>
            <a:r>
              <a:rPr lang="pt-BR" dirty="0"/>
              <a:t>Exemplos de situações acolhidas pela jurisprudência na vigência do CPC/73</a:t>
            </a:r>
          </a:p>
          <a:p>
            <a:pPr lvl="1" algn="just"/>
            <a:r>
              <a:rPr lang="pt-BR" dirty="0"/>
              <a:t>Perecimento </a:t>
            </a:r>
          </a:p>
          <a:p>
            <a:pPr lvl="1" algn="just"/>
            <a:r>
              <a:rPr lang="pt-BR" dirty="0"/>
              <a:t>Risco maior de falecimento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2426D5A-FA95-929F-B222-EE244F0AB6EE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206105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E8C46-1134-F8C8-E6F4-163B293E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Muito obrigado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3CF006-939A-9521-2327-28B6BBFF3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67712"/>
            <a:ext cx="10890928" cy="3566160"/>
          </a:xfrm>
        </p:spPr>
        <p:txBody>
          <a:bodyPr>
            <a:normAutofit/>
          </a:bodyPr>
          <a:lstStyle/>
          <a:p>
            <a:endParaRPr lang="pt-BR" dirty="0"/>
          </a:p>
          <a:p>
            <a:pPr marL="0" indent="0" algn="ctr">
              <a:buNone/>
            </a:pPr>
            <a:r>
              <a:rPr lang="pt-BR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Dúvidas? Podem me escrever:</a:t>
            </a:r>
          </a:p>
          <a:p>
            <a:pPr marL="265176" lvl="1" indent="0" algn="ctr">
              <a:buNone/>
            </a:pPr>
            <a:r>
              <a:rPr lang="pt-BR" sz="3600" dirty="0">
                <a:solidFill>
                  <a:schemeClr val="tx2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arthur@reisesouza.com.br</a:t>
            </a:r>
            <a:r>
              <a:rPr lang="pt-BR" sz="3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3DE5A9-9288-5656-AB6F-9FB41AD1FE09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57610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3CD61-B61F-9EB5-100A-0F01F73A9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39DCF-A9D9-17C6-DE1F-A107C39B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a produção antecipada da prova?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20918D-4DD2-10E4-58E2-816CE8B5C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468881"/>
            <a:ext cx="10890928" cy="356616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Discussão ainda na vigência do CPC/73 sobre a natureza dessa medida e outros usos dessa medida. </a:t>
            </a:r>
          </a:p>
          <a:p>
            <a:pPr algn="just"/>
            <a:r>
              <a:rPr lang="pt-BR" dirty="0"/>
              <a:t>Os sistemas americano e inglês </a:t>
            </a:r>
          </a:p>
          <a:p>
            <a:pPr algn="just"/>
            <a:r>
              <a:rPr lang="pt-BR" dirty="0"/>
              <a:t>A discussão sobre o uso sem urgência no </a:t>
            </a:r>
            <a:r>
              <a:rPr lang="pt-BR" i="1" dirty="0"/>
              <a:t>civil </a:t>
            </a:r>
            <a:r>
              <a:rPr lang="pt-BR" i="1" dirty="0" err="1"/>
              <a:t>law</a:t>
            </a:r>
            <a:r>
              <a:rPr lang="pt-BR" i="1" dirty="0"/>
              <a:t> – </a:t>
            </a:r>
            <a:r>
              <a:rPr lang="pt-BR" dirty="0"/>
              <a:t>Prof. Chiara </a:t>
            </a:r>
            <a:r>
              <a:rPr lang="pt-BR" dirty="0" err="1"/>
              <a:t>Besso</a:t>
            </a:r>
            <a:r>
              <a:rPr lang="pt-BR" dirty="0"/>
              <a:t> (IT)</a:t>
            </a:r>
          </a:p>
          <a:p>
            <a:pPr algn="just"/>
            <a:r>
              <a:rPr lang="pt-BR" dirty="0"/>
              <a:t>No Brasil – a importante contribuição da FD-USP para o tema</a:t>
            </a:r>
          </a:p>
          <a:p>
            <a:pPr lvl="1" algn="just"/>
            <a:r>
              <a:rPr lang="pt-BR" dirty="0"/>
              <a:t>Tese Titularidade Prof. </a:t>
            </a:r>
            <a:r>
              <a:rPr lang="pt-BR" dirty="0" err="1"/>
              <a:t>Yarshell</a:t>
            </a:r>
            <a:r>
              <a:rPr lang="pt-BR" dirty="0"/>
              <a:t> </a:t>
            </a:r>
          </a:p>
          <a:p>
            <a:pPr lvl="1" algn="just"/>
            <a:r>
              <a:rPr lang="pt-BR" dirty="0"/>
              <a:t>Tese Doutorado Daniel Amorim Assumpção Neves</a:t>
            </a:r>
            <a:endParaRPr lang="pt-BR" i="1" dirty="0"/>
          </a:p>
          <a:p>
            <a:pPr algn="just"/>
            <a:r>
              <a:rPr lang="pt-BR" dirty="0"/>
              <a:t>Caminho “difícil” na jurisprudência </a:t>
            </a:r>
            <a:r>
              <a:rPr lang="pt-BR" dirty="0" err="1"/>
              <a:t>pré</a:t>
            </a:r>
            <a:r>
              <a:rPr lang="pt-BR" dirty="0"/>
              <a:t> CPC/73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22E5051-31EE-7B96-2231-CE13F1C9356C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861645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7CAF9-51F3-46CA-FD4C-FA37B8691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55A0F-A93D-BE84-B8CF-6FB99B298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 o CPC/2015 tudo muda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B8036E-2DBB-2A7D-EA18-2FB081BF5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06040"/>
            <a:ext cx="10890928" cy="35661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Positivação do Direito Autônomo à Prova </a:t>
            </a:r>
          </a:p>
          <a:p>
            <a:pPr algn="just"/>
            <a:r>
              <a:rPr lang="pt-BR" dirty="0"/>
              <a:t>A existência de 2 (dois) modelos de produção antecipada da prova. Será mesmo?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2100" i="1" dirty="0"/>
              <a:t>Art. 381.  A produção antecipada da prova será admitida nos casos em que:</a:t>
            </a:r>
          </a:p>
          <a:p>
            <a:pPr marL="0" indent="0" algn="just">
              <a:buNone/>
            </a:pPr>
            <a:r>
              <a:rPr lang="pt-BR" sz="2100" i="1" dirty="0" err="1"/>
              <a:t>I</a:t>
            </a:r>
            <a:r>
              <a:rPr lang="pt-BR" sz="2100" i="1" dirty="0"/>
              <a:t> - haja fundado receio de que venha a tornar-se impossível ou muito difícil a verificação de certos fatos na pendência da ação; </a:t>
            </a:r>
          </a:p>
          <a:p>
            <a:pPr marL="0" indent="0" algn="just">
              <a:buNone/>
            </a:pPr>
            <a:r>
              <a:rPr lang="pt-BR" sz="2100" i="1" dirty="0"/>
              <a:t>II - a prova a ser produzida seja suscetível de viabilizar a autocomposição ou outro meio adequado de solução de conflito;</a:t>
            </a:r>
          </a:p>
          <a:p>
            <a:pPr marL="0" indent="0" algn="just">
              <a:buNone/>
            </a:pPr>
            <a:r>
              <a:rPr lang="pt-BR" sz="2100" i="1" dirty="0"/>
              <a:t>III - o prévio conhecimento dos fatos possa justificar ou evitar o ajuizamento de ação.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CF6558A-D21B-C393-C468-161BC10315C2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48654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A2846-8B53-CDF3-79A0-34103F0FB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08506-8DC6-093B-8D9C-28E6FB1C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 o CPC/2015 tudo muda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363397-C809-703D-08B3-35FFB6085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Existem dois tipos de produção antecipada da prova? Remanesce a importância dessa diferenciação? O caso da arbitragem. </a:t>
            </a:r>
          </a:p>
          <a:p>
            <a:pPr algn="just"/>
            <a:r>
              <a:rPr lang="pt-BR" sz="2100" dirty="0"/>
              <a:t>Trata-se de atividade jurisdicional ou administrativa? </a:t>
            </a:r>
          </a:p>
          <a:p>
            <a:pPr algn="just"/>
            <a:r>
              <a:rPr lang="pt-BR" sz="2100" dirty="0"/>
              <a:t>Jurisdição voluntária ou contenciosa? A </a:t>
            </a:r>
            <a:r>
              <a:rPr lang="pt-BR" sz="2100" b="1" u="sng" dirty="0"/>
              <a:t>importância</a:t>
            </a:r>
            <a:r>
              <a:rPr lang="pt-BR" sz="2100" dirty="0"/>
              <a:t> dessa discussão. </a:t>
            </a:r>
          </a:p>
          <a:p>
            <a:pPr lvl="1" algn="just"/>
            <a:r>
              <a:rPr lang="pt-BR" sz="1900" dirty="0"/>
              <a:t>“c</a:t>
            </a:r>
            <a:r>
              <a:rPr lang="pt-BR" dirty="0"/>
              <a:t>itação de interessados” (382, § 1º)</a:t>
            </a:r>
          </a:p>
          <a:p>
            <a:pPr lvl="1" algn="just"/>
            <a:r>
              <a:rPr lang="pt-BR" dirty="0"/>
              <a:t>(381, § 5º) “</a:t>
            </a:r>
            <a:r>
              <a:rPr lang="pt-BR" i="1" dirty="0"/>
              <a:t>Aplica-se o disposto nesta Seção àquele que pretender justificar a existência de algum fato ou relação jurídica para simples documento e </a:t>
            </a:r>
            <a:r>
              <a:rPr lang="pt-BR" b="1" i="1" dirty="0"/>
              <a:t>sem caráter contencioso</a:t>
            </a:r>
            <a:r>
              <a:rPr lang="pt-BR" i="1" dirty="0"/>
              <a:t>, que exporá, em petição circunstanciada, a sua intenção</a:t>
            </a:r>
            <a:r>
              <a:rPr lang="pt-BR" dirty="0"/>
              <a:t>.”</a:t>
            </a:r>
          </a:p>
          <a:p>
            <a:pPr lvl="1" algn="just"/>
            <a:r>
              <a:rPr lang="pt-BR" dirty="0"/>
              <a:t>Posição do Prof. Humberto Theodoro Jr. </a:t>
            </a:r>
          </a:p>
          <a:p>
            <a:pPr lvl="1" algn="just"/>
            <a:r>
              <a:rPr lang="pt-BR" dirty="0"/>
              <a:t>Posição STJ – </a:t>
            </a:r>
            <a:r>
              <a:rPr lang="pt-BR" dirty="0" err="1"/>
              <a:t>Resp</a:t>
            </a:r>
            <a:r>
              <a:rPr lang="pt-BR" dirty="0"/>
              <a:t> 2.037.088/SP (Rel. Min. </a:t>
            </a:r>
            <a:r>
              <a:rPr lang="pt-BR" dirty="0" err="1"/>
              <a:t>Belizze</a:t>
            </a:r>
            <a:r>
              <a:rPr lang="pt-BR" dirty="0"/>
              <a:t>).</a:t>
            </a:r>
          </a:p>
          <a:p>
            <a:pPr lvl="1" algn="just"/>
            <a:endParaRPr lang="pt-BR" sz="1900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15AACD2-D090-0764-A5D4-FF5279850366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012596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3382D-B772-C07D-4E5C-CF76F4EBB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8446C-0D5F-B751-D84A-4588FEF8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Utilidades da Produção Antecipada da Prova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7386F6-6102-A6DF-5C64-A0F8F7DED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Situações com urgência;</a:t>
            </a:r>
          </a:p>
          <a:p>
            <a:pPr lvl="1" algn="just"/>
            <a:r>
              <a:rPr lang="pt-BR" dirty="0"/>
              <a:t>Preservar a prova  </a:t>
            </a:r>
          </a:p>
          <a:p>
            <a:pPr algn="just"/>
            <a:r>
              <a:rPr lang="pt-BR" sz="2100" dirty="0"/>
              <a:t>Situações sem urgência;</a:t>
            </a:r>
          </a:p>
          <a:p>
            <a:pPr lvl="1" algn="just"/>
            <a:r>
              <a:rPr lang="pt-BR" sz="1900" dirty="0"/>
              <a:t>Tomada de decisão consciente </a:t>
            </a:r>
          </a:p>
          <a:p>
            <a:pPr lvl="1" algn="just"/>
            <a:r>
              <a:rPr lang="pt-BR" sz="1900" dirty="0"/>
              <a:t>Processo mais eficiente </a:t>
            </a:r>
          </a:p>
          <a:p>
            <a:pPr lvl="2" algn="just"/>
            <a:r>
              <a:rPr lang="pt-BR" sz="1700" dirty="0"/>
              <a:t>Técnicas de aceleração procedimental; </a:t>
            </a:r>
          </a:p>
          <a:p>
            <a:pPr lvl="2" algn="just"/>
            <a:r>
              <a:rPr lang="pt-BR" sz="1700" dirty="0"/>
              <a:t>A monitória </a:t>
            </a:r>
            <a:r>
              <a:rPr lang="pt-BR" sz="1700" i="1" dirty="0"/>
              <a:t>“</a:t>
            </a:r>
            <a:r>
              <a:rPr lang="pt-BR" i="1" dirty="0"/>
              <a:t>§ 1º A prova escrita pode consistir em prova oral documentada, produzida antecipadamente nos termos do </a:t>
            </a:r>
            <a:r>
              <a:rPr lang="pt-BR" i="1" dirty="0">
                <a:hlinkClick r:id="rId2"/>
              </a:rPr>
              <a:t>art. 381 </a:t>
            </a:r>
            <a:r>
              <a:rPr lang="pt-BR" i="1" dirty="0"/>
              <a:t>”</a:t>
            </a:r>
            <a:endParaRPr lang="pt-BR" sz="1700" i="1" dirty="0"/>
          </a:p>
          <a:p>
            <a:pPr lvl="1" algn="just"/>
            <a:r>
              <a:rPr lang="pt-BR" sz="1900" dirty="0"/>
              <a:t>Ferramenta importante à autocomposição </a:t>
            </a:r>
          </a:p>
          <a:p>
            <a:pPr lvl="1" algn="just"/>
            <a:r>
              <a:rPr lang="pt-BR" sz="1700" dirty="0"/>
              <a:t>D</a:t>
            </a:r>
            <a:r>
              <a:rPr lang="pt-BR" sz="1900" dirty="0"/>
              <a:t>iálogo com a normas fundamentais do CPC: arts. 3º, 4º, 6º e 8º  </a:t>
            </a:r>
          </a:p>
          <a:p>
            <a:pPr lvl="2" algn="just"/>
            <a:endParaRPr lang="pt-BR" sz="1500" dirty="0"/>
          </a:p>
          <a:p>
            <a:pPr lvl="1" algn="just"/>
            <a:endParaRPr lang="pt-BR" sz="1900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E3501C7-9B17-D131-25DA-857359848AF0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543965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4963B-D379-9646-D1A8-CF8A6286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43029-6658-8335-0244-B179B66C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Princípios prestigiados pela produção antecipada da prova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F39661-C564-73AA-596F-5B6A94321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943443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sz="2100" dirty="0"/>
              <a:t>Eficiência; </a:t>
            </a:r>
          </a:p>
          <a:p>
            <a:pPr algn="just"/>
            <a:r>
              <a:rPr lang="pt-BR" sz="2100" dirty="0"/>
              <a:t>Contraditório; </a:t>
            </a:r>
          </a:p>
          <a:p>
            <a:pPr algn="just"/>
            <a:r>
              <a:rPr lang="pt-BR" sz="2100" dirty="0"/>
              <a:t>Colaboração; </a:t>
            </a:r>
          </a:p>
          <a:p>
            <a:pPr algn="just"/>
            <a:r>
              <a:rPr lang="pt-BR" sz="2100" dirty="0"/>
              <a:t>Efetividade (?)</a:t>
            </a:r>
            <a:endParaRPr lang="pt-BR" sz="1900" dirty="0"/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F14FB6-2DA2-8DBC-A584-38C5F2B453DC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404017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27FC8-0985-2ADD-9060-628BC0DDA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7D281-ACD7-07AC-7FDA-CD3EC20F6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7A5BAE-BA08-170E-593D-FA6C9041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552135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sz="2100" noProof="0" dirty="0"/>
              <a:t>O que se decide na PAP?</a:t>
            </a:r>
          </a:p>
          <a:p>
            <a:pPr algn="just"/>
            <a:r>
              <a:rPr lang="pt-BR" sz="2100" dirty="0"/>
              <a:t>Proibição de valoração pelo juiz:</a:t>
            </a:r>
            <a:endParaRPr lang="pt-BR" sz="2100" noProof="0" dirty="0"/>
          </a:p>
          <a:p>
            <a:pPr marL="0" indent="0" algn="just">
              <a:buNone/>
            </a:pPr>
            <a:r>
              <a:rPr lang="pt-BR" i="1" dirty="0"/>
              <a:t>§ 2º O juiz não se pronunciará sobre a ocorrência ou a inocorrência do fato, nem sobre as respectivas consequências jurídicas.</a:t>
            </a:r>
            <a:endParaRPr lang="pt-BR" sz="2100" noProof="0" dirty="0"/>
          </a:p>
          <a:p>
            <a:pPr algn="just"/>
            <a:r>
              <a:rPr lang="pt-BR" sz="2100" dirty="0"/>
              <a:t>Utilidade para as partes</a:t>
            </a:r>
          </a:p>
          <a:p>
            <a:pPr lvl="1" algn="just"/>
            <a:r>
              <a:rPr lang="pt-BR" sz="1900" dirty="0"/>
              <a:t>Protagonismo das partes </a:t>
            </a:r>
          </a:p>
          <a:p>
            <a:pPr marL="0" indent="0" algn="just">
              <a:buNone/>
            </a:pPr>
            <a:endParaRPr lang="pt-BR" sz="1500" noProof="0" dirty="0"/>
          </a:p>
          <a:p>
            <a:pPr lvl="1" algn="just"/>
            <a:endParaRPr lang="pt-BR" sz="1900" noProof="0" dirty="0"/>
          </a:p>
          <a:p>
            <a:pPr marL="0" indent="0" algn="just">
              <a:buNone/>
            </a:pPr>
            <a:endParaRPr lang="pt-BR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F468E1C-DC0D-FB07-E663-88E94A50D9EB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264019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A637C-EE5E-255E-1712-291A324F7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C18D2-FEC1-BF47-59CE-FDC2CEEA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dinâmica da Produção Antecipada de Provas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C7C30A-DD22-3469-6AB7-2CCA8E248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212500"/>
            <a:ext cx="10890928" cy="4305865"/>
          </a:xfrm>
        </p:spPr>
        <p:txBody>
          <a:bodyPr>
            <a:normAutofit/>
          </a:bodyPr>
          <a:lstStyle/>
          <a:p>
            <a:pPr algn="just"/>
            <a:r>
              <a:rPr lang="pt-BR" sz="2100" noProof="0" dirty="0"/>
              <a:t>Petição Inicial: “Art. 382.  Na petição, o requerente apresentará as razões que justificam a necessidade de antecipação da prova e mencionará com precisão os fatos sobre os quais a prova há de recair.”</a:t>
            </a:r>
          </a:p>
          <a:p>
            <a:r>
              <a:rPr lang="pt-BR" sz="2100" noProof="0" dirty="0"/>
              <a:t>Interesse – demonstração, ainda que mais tênue </a:t>
            </a:r>
          </a:p>
          <a:p>
            <a:r>
              <a:rPr lang="pt-BR" sz="2100" noProof="0" dirty="0"/>
              <a:t>Adequação </a:t>
            </a:r>
          </a:p>
          <a:p>
            <a:r>
              <a:rPr lang="pt-BR" sz="2100" noProof="0" dirty="0"/>
              <a:t>Litisconsórcio </a:t>
            </a:r>
          </a:p>
          <a:p>
            <a:r>
              <a:rPr lang="pt-BR" sz="2100" dirty="0" err="1"/>
              <a:t>Urg</a:t>
            </a:r>
            <a:r>
              <a:rPr lang="en-US" sz="2100" dirty="0" err="1"/>
              <a:t>ência</a:t>
            </a:r>
            <a:r>
              <a:rPr lang="en-US" sz="2100" dirty="0"/>
              <a:t>? </a:t>
            </a:r>
          </a:p>
          <a:p>
            <a:r>
              <a:rPr lang="en-US" sz="2100" dirty="0"/>
              <a:t>Fatos que se </a:t>
            </a:r>
            <a:r>
              <a:rPr lang="en-US" sz="2100" dirty="0" err="1"/>
              <a:t>pretende</a:t>
            </a:r>
            <a:r>
              <a:rPr lang="en-US" sz="2100" dirty="0"/>
              <a:t> </a:t>
            </a:r>
            <a:r>
              <a:rPr lang="en-US" sz="2100" dirty="0" err="1"/>
              <a:t>provar</a:t>
            </a:r>
            <a:r>
              <a:rPr lang="en-US" sz="2100" dirty="0"/>
              <a:t> e </a:t>
            </a:r>
            <a:r>
              <a:rPr lang="en-US" sz="2100" dirty="0" err="1"/>
              <a:t>por</a:t>
            </a:r>
            <a:r>
              <a:rPr lang="en-US" sz="2100" dirty="0"/>
              <a:t> quais </a:t>
            </a:r>
            <a:r>
              <a:rPr lang="en-US" sz="2100" dirty="0" err="1"/>
              <a:t>meios</a:t>
            </a:r>
            <a:r>
              <a:rPr lang="en-US" sz="2100" dirty="0"/>
              <a:t> se </a:t>
            </a:r>
            <a:r>
              <a:rPr lang="en-US" sz="2100" dirty="0" err="1"/>
              <a:t>pretende</a:t>
            </a:r>
            <a:r>
              <a:rPr lang="en-US" sz="2100" dirty="0"/>
              <a:t> </a:t>
            </a:r>
            <a:r>
              <a:rPr lang="en-US" sz="2100" dirty="0" err="1"/>
              <a:t>provar</a:t>
            </a:r>
            <a:r>
              <a:rPr lang="en-US" sz="2100" dirty="0"/>
              <a:t>?</a:t>
            </a:r>
          </a:p>
          <a:p>
            <a:endParaRPr lang="pt-BR" sz="2100" noProof="0" dirty="0"/>
          </a:p>
          <a:p>
            <a:pPr marL="0" indent="0" algn="just">
              <a:buNone/>
            </a:pPr>
            <a:endParaRPr lang="pt-BR" sz="1500" noProof="0" dirty="0"/>
          </a:p>
          <a:p>
            <a:pPr lvl="1" algn="just"/>
            <a:endParaRPr lang="pt-BR" sz="1900" noProof="0" dirty="0"/>
          </a:p>
          <a:p>
            <a:pPr marL="0" indent="0" algn="just">
              <a:buNone/>
            </a:pPr>
            <a:endParaRPr lang="pt-BR" noProof="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B6AFF5A-3336-2074-E320-A85EAD09FD2A}"/>
              </a:ext>
            </a:extLst>
          </p:cNvPr>
          <p:cNvSpPr txBox="1"/>
          <p:nvPr/>
        </p:nvSpPr>
        <p:spPr>
          <a:xfrm>
            <a:off x="9004664" y="339634"/>
            <a:ext cx="2995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ARTHUR ARSUFFI</a:t>
            </a:r>
          </a:p>
        </p:txBody>
      </p:sp>
    </p:spTree>
    <p:extLst>
      <p:ext uri="{BB962C8B-B14F-4D97-AF65-F5344CB8AC3E}">
        <p14:creationId xmlns:p14="http://schemas.microsoft.com/office/powerpoint/2010/main" val="134131955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1275</Words>
  <Application>Microsoft Macintosh PowerPoint</Application>
  <PresentationFormat>Widescreen</PresentationFormat>
  <Paragraphs>209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Aharoni</vt:lpstr>
      <vt:lpstr>Arial</vt:lpstr>
      <vt:lpstr>Grandview Display</vt:lpstr>
      <vt:lpstr>Times New Roman</vt:lpstr>
      <vt:lpstr>DashVTI</vt:lpstr>
      <vt:lpstr>Produção Antecipada de Provas no CPC/2015 </vt:lpstr>
      <vt:lpstr>O que é a produção antecipada da prova?</vt:lpstr>
      <vt:lpstr>O que é a produção antecipada da prova?</vt:lpstr>
      <vt:lpstr>Com o CPC/2015 tudo muda</vt:lpstr>
      <vt:lpstr>Com o CPC/2015 tudo muda</vt:lpstr>
      <vt:lpstr>Utilidades da Produção Antecipada da Prova</vt:lpstr>
      <vt:lpstr>Princípios prestigiados pela produção antecipada da prova</vt:lpstr>
      <vt:lpstr>A dinâmica da Produção Antecipada de Provas</vt:lpstr>
      <vt:lpstr>A dinâmica da Produção Antecipada de Provas</vt:lpstr>
      <vt:lpstr>A dinâmica da Produção Antecipada de Provas</vt:lpstr>
      <vt:lpstr>Limites da Produção Antecipada da Prova</vt:lpstr>
      <vt:lpstr>A dinâmica da Produção Antecipada de Provas</vt:lpstr>
      <vt:lpstr>A dinâmica da Produção Antecipada de Provas</vt:lpstr>
      <vt:lpstr>A dinâmica da Produção Antecipada de Provas</vt:lpstr>
      <vt:lpstr>A dinâmica da Produção Antecipada de Provas</vt:lpstr>
      <vt:lpstr>A dinâmica da Produção Antecipada de Provas</vt:lpstr>
      <vt:lpstr>A dinâmica da Produção Antecipada de Provas</vt:lpstr>
      <vt:lpstr>A dinâmica da Produção Antecipada de Provas</vt:lpstr>
      <vt:lpstr>Questões Polêmicas </vt:lpstr>
      <vt:lpstr>Muito obrigado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Arthur Ferrari Arsuffi | RST&amp;A ADVOGADOS</dc:creator>
  <cp:lastModifiedBy>Arthur Ferrari Arsuffi | RST&amp;A ADVOGADOS</cp:lastModifiedBy>
  <cp:revision>9</cp:revision>
  <dcterms:created xsi:type="dcterms:W3CDTF">2025-05-09T15:05:35Z</dcterms:created>
  <dcterms:modified xsi:type="dcterms:W3CDTF">2025-05-23T11:40:14Z</dcterms:modified>
</cp:coreProperties>
</file>