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sldIdLst>
    <p:sldId id="257" r:id="rId2"/>
    <p:sldId id="258" r:id="rId3"/>
    <p:sldId id="259" r:id="rId4"/>
    <p:sldId id="260" r:id="rId5"/>
    <p:sldId id="265" r:id="rId6"/>
    <p:sldId id="261" r:id="rId7"/>
    <p:sldId id="262" r:id="rId8"/>
    <p:sldId id="264" r:id="rId9"/>
    <p:sldId id="267" r:id="rId10"/>
    <p:sldId id="268" r:id="rId11"/>
    <p:sldId id="269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3"/>
  </p:normalViewPr>
  <p:slideViewPr>
    <p:cSldViewPr snapToGrid="0" snapToObjects="1"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25FA-084E-3145-A50F-A2AEC0E79A4C}" type="datetimeFigureOut">
              <a:rPr lang="en-US" smtClean="0"/>
              <a:t>11/1/22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35EE5-0D26-9448-BB9E-BC2EFAE1F1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07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25FA-084E-3145-A50F-A2AEC0E79A4C}" type="datetimeFigureOut">
              <a:rPr lang="en-US" smtClean="0"/>
              <a:t>11/1/22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35EE5-0D26-9448-BB9E-BC2EFAE1F1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48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25FA-084E-3145-A50F-A2AEC0E79A4C}" type="datetimeFigureOut">
              <a:rPr lang="en-US" smtClean="0"/>
              <a:t>11/1/22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35EE5-0D26-9448-BB9E-BC2EFAE1F1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18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94505-1851-2C41-9869-36A7EED3C476}" type="slidenum">
              <a:rPr lang="pt-BR"/>
              <a:pPr>
                <a:defRPr/>
              </a:pPr>
              <a:t>‹nº›</a:t>
            </a:fld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3195314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C33D3-2D38-6340-98B3-4F782AE599BD}" type="slidenum">
              <a:rPr lang="pt-BR"/>
              <a:pPr>
                <a:defRPr/>
              </a:pPr>
              <a:t>‹nº›</a:t>
            </a:fld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143801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25FA-084E-3145-A50F-A2AEC0E79A4C}" type="datetimeFigureOut">
              <a:rPr lang="en-US" smtClean="0"/>
              <a:t>11/1/22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35EE5-0D26-9448-BB9E-BC2EFAE1F1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1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25FA-084E-3145-A50F-A2AEC0E79A4C}" type="datetimeFigureOut">
              <a:rPr lang="en-US" smtClean="0"/>
              <a:t>11/1/22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35EE5-0D26-9448-BB9E-BC2EFAE1F1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18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25FA-084E-3145-A50F-A2AEC0E79A4C}" type="datetimeFigureOut">
              <a:rPr lang="en-US" smtClean="0"/>
              <a:t>11/1/22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35EE5-0D26-9448-BB9E-BC2EFAE1F1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25FA-084E-3145-A50F-A2AEC0E79A4C}" type="datetimeFigureOut">
              <a:rPr lang="en-US" smtClean="0"/>
              <a:t>11/1/22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35EE5-0D26-9448-BB9E-BC2EFAE1F15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237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25FA-084E-3145-A50F-A2AEC0E79A4C}" type="datetimeFigureOut">
              <a:rPr lang="en-US" smtClean="0"/>
              <a:t>11/1/22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35EE5-0D26-9448-BB9E-BC2EFAE1F1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25FA-084E-3145-A50F-A2AEC0E79A4C}" type="datetimeFigureOut">
              <a:rPr lang="en-US" smtClean="0"/>
              <a:t>11/1/22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35EE5-0D26-9448-BB9E-BC2EFAE1F1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3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25FA-084E-3145-A50F-A2AEC0E79A4C}" type="datetimeFigureOut">
              <a:rPr lang="en-US" smtClean="0"/>
              <a:t>11/1/22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35EE5-0D26-9448-BB9E-BC2EFAE1F1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28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9FC25FA-084E-3145-A50F-A2AEC0E79A4C}" type="datetimeFigureOut">
              <a:rPr lang="en-US" smtClean="0"/>
              <a:t>11/1/22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35EE5-0D26-9448-BB9E-BC2EFAE1F1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45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9FC25FA-084E-3145-A50F-A2AEC0E79A4C}" type="datetimeFigureOut">
              <a:rPr lang="en-US" smtClean="0"/>
              <a:t>11/1/22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3B35EE5-0D26-9448-BB9E-BC2EFAE1F1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3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3296" y="4295343"/>
            <a:ext cx="7627717" cy="2105457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2800" b="1" dirty="0">
                <a:cs typeface="+mj-cs"/>
              </a:rPr>
              <a:t>ATENÇÃO À MULHER NO PUERPÉRIO</a:t>
            </a:r>
            <a:br>
              <a:rPr lang="pt-BR" sz="2800" b="1" dirty="0">
                <a:cs typeface="+mj-cs"/>
              </a:rPr>
            </a:br>
            <a:r>
              <a:rPr lang="pt-BR" sz="2800" b="1" dirty="0">
                <a:cs typeface="+mj-cs"/>
              </a:rPr>
              <a:t>Alguns conceitos e desafios</a:t>
            </a:r>
            <a:br>
              <a:rPr lang="pt-BR" sz="2800" b="1" dirty="0">
                <a:cs typeface="+mj-cs"/>
              </a:rPr>
            </a:br>
            <a:r>
              <a:rPr lang="pt-BR" sz="2800" b="1" dirty="0">
                <a:cs typeface="+mj-cs"/>
              </a:rPr>
              <a:t>Ciclos de Vida 1 - 2022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366" y="342940"/>
            <a:ext cx="5809133" cy="355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65662-9F8B-4448-B286-40C5DEA3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61" y="560930"/>
            <a:ext cx="5937755" cy="1188720"/>
          </a:xfrm>
        </p:spPr>
        <p:txBody>
          <a:bodyPr/>
          <a:lstStyle/>
          <a:p>
            <a:r>
              <a:rPr lang="pt-BR" dirty="0"/>
              <a:t>Saúde mental no pós-parto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BC953C9-26F0-874D-8787-8CC59C884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218" y="1951899"/>
            <a:ext cx="6225639" cy="414449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A5137B5-8E2A-E24A-B0CC-6B7D5B2FD25F}"/>
              </a:ext>
            </a:extLst>
          </p:cNvPr>
          <p:cNvSpPr txBox="1"/>
          <p:nvPr/>
        </p:nvSpPr>
        <p:spPr>
          <a:xfrm>
            <a:off x="819397" y="6210795"/>
            <a:ext cx="7149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Precisa de uma aldeia inteira para cuidar de uma criança</a:t>
            </a:r>
          </a:p>
        </p:txBody>
      </p:sp>
    </p:spTree>
    <p:extLst>
      <p:ext uri="{BB962C8B-B14F-4D97-AF65-F5344CB8AC3E}">
        <p14:creationId xmlns:p14="http://schemas.microsoft.com/office/powerpoint/2010/main" val="336946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61C633-A72E-EE4C-A7E6-B1AC746C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043" y="228422"/>
            <a:ext cx="5937755" cy="1188720"/>
          </a:xfrm>
        </p:spPr>
        <p:txBody>
          <a:bodyPr/>
          <a:lstStyle/>
          <a:p>
            <a:r>
              <a:rPr lang="pt-BR" dirty="0"/>
              <a:t>Retenção de peso no </a:t>
            </a:r>
            <a:br>
              <a:rPr lang="pt-BR" dirty="0"/>
            </a:br>
            <a:r>
              <a:rPr lang="pt-BR" dirty="0"/>
              <a:t>pós-parto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EC74358-5DF9-1B4D-B16B-098E3D27A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268" y="1533895"/>
            <a:ext cx="6543304" cy="436220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FE561C1-F392-8648-ABE0-AA7B71C5EB1F}"/>
              </a:ext>
            </a:extLst>
          </p:cNvPr>
          <p:cNvSpPr txBox="1"/>
          <p:nvPr/>
        </p:nvSpPr>
        <p:spPr>
          <a:xfrm>
            <a:off x="152363" y="6163293"/>
            <a:ext cx="8845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7030A0"/>
                </a:solidFill>
              </a:rPr>
              <a:t>Excelente oportunidade para o uso do nosso Guia Alimentar</a:t>
            </a:r>
          </a:p>
        </p:txBody>
      </p:sp>
    </p:spTree>
    <p:extLst>
      <p:ext uri="{BB962C8B-B14F-4D97-AF65-F5344CB8AC3E}">
        <p14:creationId xmlns:p14="http://schemas.microsoft.com/office/powerpoint/2010/main" val="2020305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8773"/>
            <a:ext cx="7313613" cy="1372886"/>
          </a:xfrm>
        </p:spPr>
        <p:txBody>
          <a:bodyPr>
            <a:normAutofit/>
          </a:bodyPr>
          <a:lstStyle/>
          <a:p>
            <a:r>
              <a:rPr lang="en-US" sz="2800" dirty="0" err="1"/>
              <a:t>Grupos</a:t>
            </a:r>
            <a:r>
              <a:rPr lang="en-US" sz="2800" dirty="0"/>
              <a:t> de </a:t>
            </a:r>
            <a:r>
              <a:rPr lang="en-US" sz="2800" dirty="0" err="1"/>
              <a:t>apoio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pós-parto</a:t>
            </a:r>
            <a:r>
              <a:rPr lang="en-US" sz="2800" dirty="0"/>
              <a:t>: </a:t>
            </a:r>
            <a:r>
              <a:rPr lang="en-US" sz="2800" dirty="0" err="1"/>
              <a:t>Cinematerna</a:t>
            </a:r>
            <a:r>
              <a:rPr lang="en-US" sz="2800" dirty="0"/>
              <a:t> e </a:t>
            </a:r>
            <a:r>
              <a:rPr lang="en-US" sz="2800" dirty="0" err="1"/>
              <a:t>outras</a:t>
            </a:r>
            <a:r>
              <a:rPr lang="en-US" sz="2800" dirty="0"/>
              <a:t> </a:t>
            </a:r>
            <a:r>
              <a:rPr lang="en-US" sz="2800" dirty="0" err="1"/>
              <a:t>iniciativas</a:t>
            </a:r>
            <a:endParaRPr lang="en-US" sz="2800" dirty="0"/>
          </a:p>
        </p:txBody>
      </p:sp>
      <p:pic>
        <p:nvPicPr>
          <p:cNvPr id="4" name="Content Placeholder 3" descr="cinematern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62" y="2138391"/>
            <a:ext cx="6139543" cy="4297681"/>
          </a:xfrm>
        </p:spPr>
      </p:pic>
    </p:spTree>
    <p:extLst>
      <p:ext uri="{BB962C8B-B14F-4D97-AF65-F5344CB8AC3E}">
        <p14:creationId xmlns:p14="http://schemas.microsoft.com/office/powerpoint/2010/main" val="182277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ipArt Placeholder 2"/>
          <p:cNvPicPr>
            <a:picLocks noGrp="1" noChangeAspect="1"/>
          </p:cNvPicPr>
          <p:nvPr>
            <p:ph type="clipArt" sz="half" idx="1"/>
          </p:nvPr>
        </p:nvPicPr>
        <p:blipFill>
          <a:blip r:embed="rId2"/>
          <a:srcRect l="15226" r="15226"/>
          <a:stretch>
            <a:fillRect/>
          </a:stretch>
        </p:blipFill>
        <p:spPr>
          <a:xfrm>
            <a:off x="723525" y="1066800"/>
            <a:ext cx="3810000" cy="4114800"/>
          </a:xfrm>
        </p:spPr>
      </p:pic>
      <p:sp>
        <p:nvSpPr>
          <p:cNvPr id="5693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066800"/>
            <a:ext cx="4114800" cy="51498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z="2800" b="1" u="sng" dirty="0">
                <a:solidFill>
                  <a:srgbClr val="A50021"/>
                </a:solidFill>
                <a:cs typeface="+mn-cs"/>
              </a:rPr>
              <a:t>Puerpério</a:t>
            </a:r>
            <a:r>
              <a:rPr lang="pt-BR" sz="2800" dirty="0">
                <a:cs typeface="+mn-cs"/>
              </a:rPr>
              <a:t>: </a:t>
            </a:r>
            <a:r>
              <a:rPr lang="pt-BR" sz="2800" b="1" dirty="0">
                <a:cs typeface="+mn-cs"/>
              </a:rPr>
              <a:t>período do ciclo gravídico puerperal em que as modificações locais e sistêmicas, provocadas pela gravidez e parto no organismo da mulher, </a:t>
            </a:r>
            <a:r>
              <a:rPr lang="pt-BR" sz="2800" b="1" dirty="0">
                <a:solidFill>
                  <a:srgbClr val="FF0000"/>
                </a:solidFill>
                <a:cs typeface="+mn-cs"/>
              </a:rPr>
              <a:t>retornam à situação do estado </a:t>
            </a:r>
            <a:r>
              <a:rPr lang="pt-BR" sz="2800" b="1" dirty="0" err="1">
                <a:solidFill>
                  <a:srgbClr val="FF0000"/>
                </a:solidFill>
                <a:cs typeface="+mn-cs"/>
              </a:rPr>
              <a:t>pré</a:t>
            </a:r>
            <a:r>
              <a:rPr lang="pt-BR" sz="2800" b="1" dirty="0">
                <a:solidFill>
                  <a:srgbClr val="FF0000"/>
                </a:solidFill>
                <a:cs typeface="+mn-cs"/>
              </a:rPr>
              <a:t>-gravídico</a:t>
            </a:r>
            <a:r>
              <a:rPr lang="pt-BR" sz="2800" b="1" dirty="0">
                <a:cs typeface="+mn-cs"/>
              </a:rPr>
              <a:t>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pt-BR" sz="2800" b="1" dirty="0">
              <a:solidFill>
                <a:schemeClr val="tx2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897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143000"/>
            <a:ext cx="7772400" cy="5073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z="2800" b="1" u="sng" dirty="0">
                <a:cs typeface="+mn-cs"/>
              </a:rPr>
              <a:t>Puerpério Imediato</a:t>
            </a:r>
            <a:r>
              <a:rPr lang="pt-BR" sz="2800" dirty="0">
                <a:cs typeface="+mn-cs"/>
              </a:rPr>
              <a:t>: 1° ao 10° dia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b="1" u="sng" dirty="0">
                <a:solidFill>
                  <a:schemeClr val="tx2"/>
                </a:solidFill>
                <a:cs typeface="+mn-cs"/>
              </a:rPr>
              <a:t>Puerpério Tardio</a:t>
            </a:r>
            <a:r>
              <a:rPr lang="pt-BR" sz="2800" dirty="0">
                <a:cs typeface="+mn-cs"/>
              </a:rPr>
              <a:t>: 11° ao 42° dia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b="1" u="sng" dirty="0">
                <a:solidFill>
                  <a:srgbClr val="143909"/>
                </a:solidFill>
                <a:cs typeface="+mn-cs"/>
              </a:rPr>
              <a:t>Puerpério Remoto</a:t>
            </a:r>
            <a:r>
              <a:rPr lang="pt-BR" sz="2800" dirty="0">
                <a:cs typeface="+mn-cs"/>
              </a:rPr>
              <a:t>: a partir do 43° dia</a:t>
            </a:r>
          </a:p>
          <a:p>
            <a:pPr eaLnBrk="1" hangingPunct="1">
              <a:lnSpc>
                <a:spcPct val="90000"/>
              </a:lnSpc>
              <a:defRPr/>
            </a:pPr>
            <a:endParaRPr lang="pt-BR" sz="28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cs typeface="+mn-cs"/>
              </a:rPr>
              <a:t>As primeiras duas horas correspondem ao chamado </a:t>
            </a:r>
            <a:r>
              <a:rPr lang="pt-BR" sz="2800" dirty="0">
                <a:solidFill>
                  <a:srgbClr val="A50021"/>
                </a:solidFill>
                <a:cs typeface="+mn-cs"/>
              </a:rPr>
              <a:t>Quarto Período do parto</a:t>
            </a:r>
            <a:r>
              <a:rPr lang="pt-BR" sz="2800" dirty="0">
                <a:cs typeface="+mn-cs"/>
              </a:rPr>
              <a:t>. Período de risco de hemorragias onde a mulher deve ser acompanhada ou no próprio centro obstétrico ou em enfermaria com suporte clínico.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/>
              <a:t>Hora dourada: primeira hora e a saúde e o bem-estar no puerpério imediato</a:t>
            </a:r>
            <a:endParaRPr lang="pt-BR" sz="2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95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914400"/>
            <a:ext cx="4409256" cy="530225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z="2400" b="1" dirty="0">
                <a:solidFill>
                  <a:schemeClr val="tx2"/>
                </a:solidFill>
                <a:cs typeface="+mn-cs"/>
              </a:rPr>
              <a:t>A mulher no puerpério passa por uma série de transformações, devendo ser 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vista integralmente</a:t>
            </a:r>
            <a:r>
              <a:rPr lang="pt-BR" sz="2400" b="1" dirty="0">
                <a:solidFill>
                  <a:schemeClr val="tx2"/>
                </a:solidFill>
                <a:cs typeface="+mn-cs"/>
              </a:rPr>
              <a:t>, no seu lado endócrino, genital e psíquico</a:t>
            </a:r>
            <a:r>
              <a:rPr lang="pt-BR" sz="2400" dirty="0">
                <a:cs typeface="+mn-cs"/>
              </a:rPr>
              <a:t>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400" b="1" dirty="0">
                <a:solidFill>
                  <a:srgbClr val="143909"/>
                </a:solidFill>
                <a:cs typeface="+mn-cs"/>
              </a:rPr>
              <a:t>É comum que a mulher se sinta insegura, experimente 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sentimentos contraditórios</a:t>
            </a:r>
            <a:r>
              <a:rPr lang="pt-BR" sz="2400" b="1" dirty="0">
                <a:solidFill>
                  <a:srgbClr val="143909"/>
                </a:solidFill>
                <a:cs typeface="+mn-cs"/>
              </a:rPr>
              <a:t>, especialmente se a experiência do parto foi difícil.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400" b="1" dirty="0">
                <a:solidFill>
                  <a:srgbClr val="143909"/>
                </a:solidFill>
                <a:cs typeface="+mn-cs"/>
              </a:rPr>
              <a:t>Cabe à equipe estar disponível para perceber a 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necessidade de cada mulher</a:t>
            </a:r>
            <a:r>
              <a:rPr lang="pt-BR" sz="2400" b="1" dirty="0">
                <a:solidFill>
                  <a:srgbClr val="143909"/>
                </a:solidFill>
                <a:cs typeface="+mn-cs"/>
              </a:rPr>
              <a:t>, na medida do possível.</a:t>
            </a:r>
          </a:p>
        </p:txBody>
      </p:sp>
      <p:graphicFrame>
        <p:nvGraphicFramePr>
          <p:cNvPr id="6146" name="Object 5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638800" y="1600200"/>
          <a:ext cx="281146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Photo Editor Photo" r:id="rId3" imgW="1171429" imgH="1714739" progId="MSPhotoEd.3">
                  <p:embed/>
                </p:oleObj>
              </mc:Choice>
              <mc:Fallback>
                <p:oleObj name="Photo Editor Photo" r:id="rId3" imgW="1171429" imgH="171473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600200"/>
                        <a:ext cx="281146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6506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65" y="360382"/>
            <a:ext cx="8770687" cy="1363401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puérperas</a:t>
            </a:r>
            <a:r>
              <a:rPr lang="en-US" sz="2400" b="1" dirty="0"/>
              <a:t> </a:t>
            </a:r>
            <a:r>
              <a:rPr lang="en-US" sz="2400" b="1" dirty="0" err="1"/>
              <a:t>saudáveis</a:t>
            </a:r>
            <a:r>
              <a:rPr lang="en-US" sz="2400" b="1" dirty="0"/>
              <a:t>, o </a:t>
            </a:r>
            <a:r>
              <a:rPr lang="en-US" sz="2400" b="1" dirty="0" err="1"/>
              <a:t>estado</a:t>
            </a:r>
            <a:r>
              <a:rPr lang="en-US" sz="2400" b="1" dirty="0"/>
              <a:t> de </a:t>
            </a:r>
            <a:r>
              <a:rPr lang="en-US" sz="2400" b="1" dirty="0" err="1"/>
              <a:t>saúde</a:t>
            </a:r>
            <a:r>
              <a:rPr lang="en-US" sz="2400" b="1" dirty="0"/>
              <a:t> no </a:t>
            </a:r>
            <a:r>
              <a:rPr lang="en-US" sz="2400" b="1" dirty="0" err="1"/>
              <a:t>dia</a:t>
            </a:r>
            <a:r>
              <a:rPr lang="en-US" sz="2400" b="1" dirty="0"/>
              <a:t> </a:t>
            </a:r>
            <a:r>
              <a:rPr lang="en-US" sz="2400" b="1" dirty="0" err="1"/>
              <a:t>seguinte</a:t>
            </a:r>
            <a:r>
              <a:rPr lang="en-US" sz="2400" b="1" dirty="0"/>
              <a:t> </a:t>
            </a:r>
            <a:r>
              <a:rPr lang="en-US" sz="2400" b="1" dirty="0" err="1"/>
              <a:t>depende</a:t>
            </a:r>
            <a:r>
              <a:rPr lang="en-US" sz="2400" b="1" dirty="0"/>
              <a:t> das </a:t>
            </a:r>
            <a:r>
              <a:rPr lang="en-US" sz="2400" b="1" dirty="0" err="1"/>
              <a:t>intervenções</a:t>
            </a:r>
            <a:r>
              <a:rPr lang="en-US" sz="2400" b="1" dirty="0"/>
              <a:t> a </a:t>
            </a:r>
            <a:r>
              <a:rPr lang="en-US" sz="2400" b="1" dirty="0" err="1"/>
              <a:t>que</a:t>
            </a:r>
            <a:r>
              <a:rPr lang="en-US" sz="2400" b="1" dirty="0"/>
              <a:t> </a:t>
            </a:r>
            <a:r>
              <a:rPr lang="en-US" sz="2400" b="1" dirty="0" err="1"/>
              <a:t>foi</a:t>
            </a:r>
            <a:r>
              <a:rPr lang="en-US" sz="2400" b="1" dirty="0"/>
              <a:t> </a:t>
            </a:r>
            <a:r>
              <a:rPr lang="en-US" sz="2400" b="1" dirty="0" err="1"/>
              <a:t>submetida</a:t>
            </a:r>
            <a:endParaRPr lang="en-US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4914" y="1939203"/>
            <a:ext cx="3037988" cy="427744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ClipArt Placeholder 4" descr="MONTAGEMFINAL.jpg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r="17361"/>
          <a:stretch>
            <a:fillRect/>
          </a:stretch>
        </p:blipFill>
        <p:spPr>
          <a:xfrm>
            <a:off x="3810358" y="1939203"/>
            <a:ext cx="5028842" cy="4277447"/>
          </a:xfrm>
        </p:spPr>
      </p:pic>
      <p:pic>
        <p:nvPicPr>
          <p:cNvPr id="6" name="Picture 5" descr="royal-baby-ca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4" y="1939203"/>
            <a:ext cx="3037988" cy="440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39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27512"/>
            <a:ext cx="7772400" cy="102028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pt-BR" sz="2500" b="1" dirty="0">
                <a:cs typeface="+mj-cs"/>
              </a:rPr>
              <a:t>Alterações anatômicas e fisiológicas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676400"/>
            <a:ext cx="7772400" cy="454025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rgbClr val="143909"/>
                </a:solidFill>
                <a:cs typeface="+mn-cs"/>
              </a:rPr>
              <a:t>A puérpera apresenta um estado de </a:t>
            </a:r>
            <a:r>
              <a:rPr lang="pt-BR" sz="2800" b="1" i="1" dirty="0">
                <a:solidFill>
                  <a:srgbClr val="143909"/>
                </a:solidFill>
                <a:cs typeface="+mn-cs"/>
              </a:rPr>
              <a:t>exaustão e relaxamento</a:t>
            </a:r>
            <a:r>
              <a:rPr lang="pt-BR" sz="2800" dirty="0">
                <a:solidFill>
                  <a:srgbClr val="143909"/>
                </a:solidFill>
                <a:cs typeface="+mn-cs"/>
              </a:rPr>
              <a:t>, que se manifesta por </a:t>
            </a:r>
            <a:r>
              <a:rPr lang="pt-BR" sz="2800" b="1" i="1" dirty="0">
                <a:solidFill>
                  <a:srgbClr val="143909"/>
                </a:solidFill>
                <a:cs typeface="+mn-cs"/>
              </a:rPr>
              <a:t>sonolência</a:t>
            </a:r>
            <a:r>
              <a:rPr lang="pt-BR" sz="2800" dirty="0">
                <a:solidFill>
                  <a:srgbClr val="143909"/>
                </a:solidFill>
                <a:cs typeface="+mn-cs"/>
              </a:rPr>
              <a:t>, devido principalmente, ao longo período sem adequada hidratação, alimentação e após esforço.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rgbClr val="143909"/>
                </a:solidFill>
                <a:cs typeface="+mn-cs"/>
              </a:rPr>
              <a:t> Necessita de repouso e após despertar, alimentação adequada, sem restrições. Poderá deambular e cuidar de seu filho.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Apoio em casa: fundamental para a saúde e o bem-estar materno e neonatal.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chemeClr val="tx2"/>
                </a:solidFill>
                <a:cs typeface="+mn-cs"/>
              </a:rPr>
              <a:t>Ligeira elevação da temperatura axilar nas primeiras 24 horas sem que corresponda a quadro infeccioso.</a:t>
            </a:r>
          </a:p>
        </p:txBody>
      </p:sp>
    </p:spTree>
    <p:extLst>
      <p:ext uri="{BB962C8B-B14F-4D97-AF65-F5344CB8AC3E}">
        <p14:creationId xmlns:p14="http://schemas.microsoft.com/office/powerpoint/2010/main" val="1179480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3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066800"/>
            <a:ext cx="8083624" cy="514985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rgbClr val="143909"/>
                </a:solidFill>
                <a:cs typeface="+mn-cs"/>
              </a:rPr>
              <a:t>O sistema cardiovascular, experimenta nas primeiras horas um aumento do volume circulante.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chemeClr val="tx2"/>
                </a:solidFill>
                <a:cs typeface="+mn-cs"/>
              </a:rPr>
              <a:t>A volta das vísceras abdominais à sua situação original, promovendo um melhor esvaziamento gástrico.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rgbClr val="D71501"/>
                </a:solidFill>
                <a:cs typeface="+mn-cs"/>
              </a:rPr>
              <a:t>Nas mulheres submetidas a cesárea deve-se observar íleo paralítico pela manipulação da cavidade abdominal.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cs typeface="+mn-cs"/>
              </a:rPr>
              <a:t>Pode haver queixa ou desconforto à micção por trauma perineal ou uretral, especialmente em mulheres com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danos perineai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s (</a:t>
            </a:r>
            <a:r>
              <a:rPr lang="pt-BR" sz="2800" dirty="0" err="1">
                <a:solidFill>
                  <a:schemeClr val="accent1">
                    <a:lumMod val="75000"/>
                  </a:schemeClr>
                </a:solidFill>
                <a:cs typeface="+mn-cs"/>
              </a:rPr>
              <a:t>episiotomia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 ou laceração).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cs typeface="+mn-cs"/>
              </a:rPr>
              <a:t>Em geral há um aumento do volume urinário pela redistribuição dos líquidos corporais.</a:t>
            </a:r>
          </a:p>
        </p:txBody>
      </p:sp>
    </p:spTree>
    <p:extLst>
      <p:ext uri="{BB962C8B-B14F-4D97-AF65-F5344CB8AC3E}">
        <p14:creationId xmlns:p14="http://schemas.microsoft.com/office/powerpoint/2010/main" val="348665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3" name="Rectangle 3"/>
          <p:cNvSpPr>
            <a:spLocks noGrp="1" noChangeArrowheads="1"/>
          </p:cNvSpPr>
          <p:nvPr>
            <p:ph idx="1"/>
          </p:nvPr>
        </p:nvSpPr>
        <p:spPr>
          <a:xfrm>
            <a:off x="463138" y="1555668"/>
            <a:ext cx="8376061" cy="503418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rgbClr val="143909"/>
                </a:solidFill>
                <a:cs typeface="+mn-cs"/>
              </a:rPr>
              <a:t>No Brasil, as puérperas que estão bem e não se detectam anormalidades, a alta pode ser consentida após as primeiras 24 horas e nas cesáreas, com 48 horas. Alguns serviços, 72 horas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rgbClr val="D71501"/>
                </a:solidFill>
                <a:cs typeface="+mn-cs"/>
              </a:rPr>
              <a:t>A revisão puerperal deve ser marcada em torno do 7 ao 10° dia de puerpério em unidade de saúde mais próxima da residência da mulher.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rgbClr val="EC8304"/>
                </a:solidFill>
                <a:cs typeface="+mn-cs"/>
              </a:rPr>
              <a:t>Nova avaliação deverá ser realizada entre  30° e o 42° dia pós-parto.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rgbClr val="143909"/>
                </a:solidFill>
                <a:cs typeface="+mn-cs"/>
              </a:rPr>
              <a:t>Nestes momentos de pós-parto é fundamental o incentivo, o apoio, o acolhimento nas questões referentes ao aleitamento materno.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rgbClr val="1F4081"/>
                </a:solidFill>
                <a:cs typeface="+mn-cs"/>
              </a:rPr>
              <a:t>Avaliar com a mulher sua necessidade de contracepção.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0F636A9-1DCF-084A-A34E-FC5E6E25C3CC}"/>
              </a:ext>
            </a:extLst>
          </p:cNvPr>
          <p:cNvSpPr txBox="1"/>
          <p:nvPr/>
        </p:nvSpPr>
        <p:spPr>
          <a:xfrm>
            <a:off x="2410691" y="285008"/>
            <a:ext cx="4028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Rotina da assistência</a:t>
            </a:r>
          </a:p>
        </p:txBody>
      </p:sp>
    </p:spTree>
    <p:extLst>
      <p:ext uri="{BB962C8B-B14F-4D97-AF65-F5344CB8AC3E}">
        <p14:creationId xmlns:p14="http://schemas.microsoft.com/office/powerpoint/2010/main" val="286841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0C4CA-60F6-6543-AC9E-BCE96B3A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413" y="428028"/>
            <a:ext cx="5937755" cy="1188720"/>
          </a:xfrm>
        </p:spPr>
        <p:txBody>
          <a:bodyPr/>
          <a:lstStyle/>
          <a:p>
            <a:r>
              <a:rPr lang="pt-BR" dirty="0"/>
              <a:t>Pós-parto e </a:t>
            </a:r>
            <a:r>
              <a:rPr lang="pt-BR" dirty="0" err="1"/>
              <a:t>auto-imagem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B55EBBB-E29C-1740-ACF9-1B9F30FD7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9137" y="1923803"/>
            <a:ext cx="6936311" cy="416044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0D35FBC-FE83-D34D-95B1-14E715AD1487}"/>
              </a:ext>
            </a:extLst>
          </p:cNvPr>
          <p:cNvSpPr txBox="1"/>
          <p:nvPr/>
        </p:nvSpPr>
        <p:spPr>
          <a:xfrm>
            <a:off x="1182215" y="6365896"/>
            <a:ext cx="7052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/>
              <a:t>https</a:t>
            </a:r>
            <a:r>
              <a:rPr lang="pt-BR" sz="1200" dirty="0"/>
              <a:t>://</a:t>
            </a:r>
            <a:r>
              <a:rPr lang="pt-BR" sz="1200" dirty="0" err="1"/>
              <a:t>www.maxima.pt</a:t>
            </a:r>
            <a:r>
              <a:rPr lang="pt-BR" sz="1200" dirty="0"/>
              <a:t>/beleza/</a:t>
            </a:r>
            <a:r>
              <a:rPr lang="pt-BR" sz="1200" dirty="0" err="1"/>
              <a:t>tendencias</a:t>
            </a:r>
            <a:r>
              <a:rPr lang="pt-BR" sz="1200" dirty="0"/>
              <a:t>/detalhe/campanha-</a:t>
            </a:r>
            <a:r>
              <a:rPr lang="pt-BR" sz="1200" dirty="0" err="1"/>
              <a:t>fotografica</a:t>
            </a:r>
            <a:r>
              <a:rPr lang="pt-BR" sz="1200" dirty="0"/>
              <a:t>-celebra-o-verdadeiro-corpo-</a:t>
            </a:r>
            <a:r>
              <a:rPr lang="pt-BR" sz="1200" dirty="0" err="1"/>
              <a:t>pos</a:t>
            </a:r>
            <a:r>
              <a:rPr lang="pt-BR" sz="1200" dirty="0"/>
              <a:t>-parto</a:t>
            </a:r>
          </a:p>
        </p:txBody>
      </p:sp>
    </p:spTree>
    <p:extLst>
      <p:ext uri="{BB962C8B-B14F-4D97-AF65-F5344CB8AC3E}">
        <p14:creationId xmlns:p14="http://schemas.microsoft.com/office/powerpoint/2010/main" val="3723579277"/>
      </p:ext>
    </p:extLst>
  </p:cSld>
  <p:clrMapOvr>
    <a:masterClrMapping/>
  </p:clrMapOvr>
</p:sld>
</file>

<file path=ppt/theme/theme1.xml><?xml version="1.0" encoding="utf-8"?>
<a:theme xmlns:a="http://schemas.openxmlformats.org/drawingml/2006/main" name="Pacote">
  <a:themeElements>
    <a:clrScheme name="Paco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534</Words>
  <Application>Microsoft Macintosh PowerPoint</Application>
  <PresentationFormat>Apresentação na tela (4:3)</PresentationFormat>
  <Paragraphs>35</Paragraphs>
  <Slides>12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Gill Sans MT</vt:lpstr>
      <vt:lpstr>Pacote</vt:lpstr>
      <vt:lpstr>Photo Editor Photo</vt:lpstr>
      <vt:lpstr>ATENÇÃO À MULHER NO PUERPÉRIO Alguns conceitos e desafios Ciclos de Vida 1 - 2022</vt:lpstr>
      <vt:lpstr>Apresentação do PowerPoint</vt:lpstr>
      <vt:lpstr>Apresentação do PowerPoint</vt:lpstr>
      <vt:lpstr>Apresentação do PowerPoint</vt:lpstr>
      <vt:lpstr>Em puérperas saudáveis, o estado de saúde no dia seguinte depende das intervenções a que foi submetida</vt:lpstr>
      <vt:lpstr>Alterações anatômicas e fisiológicas</vt:lpstr>
      <vt:lpstr>Apresentação do PowerPoint</vt:lpstr>
      <vt:lpstr>Apresentação do PowerPoint</vt:lpstr>
      <vt:lpstr>Pós-parto e auto-imagem</vt:lpstr>
      <vt:lpstr>Saúde mental no pós-parto</vt:lpstr>
      <vt:lpstr>Retenção de peso no  pós-parto</vt:lpstr>
      <vt:lpstr>Grupos de apoio ao pós-parto: Cinematerna e outras iniciativas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ATENÇÃO À MULHER NO PUERPÉRIO</dc:title>
  <dc:creator>Simone  Diniz</dc:creator>
  <cp:lastModifiedBy>Microsoft Office User</cp:lastModifiedBy>
  <cp:revision>18</cp:revision>
  <dcterms:created xsi:type="dcterms:W3CDTF">2015-05-22T09:20:08Z</dcterms:created>
  <dcterms:modified xsi:type="dcterms:W3CDTF">2022-11-01T21:00:19Z</dcterms:modified>
</cp:coreProperties>
</file>