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58" r:id="rId4"/>
    <p:sldId id="259" r:id="rId5"/>
    <p:sldId id="260" r:id="rId6"/>
    <p:sldId id="261" r:id="rId7"/>
    <p:sldId id="289" r:id="rId8"/>
    <p:sldId id="288" r:id="rId9"/>
    <p:sldId id="262" r:id="rId10"/>
    <p:sldId id="286" r:id="rId11"/>
    <p:sldId id="275" r:id="rId12"/>
    <p:sldId id="263" r:id="rId13"/>
    <p:sldId id="283" r:id="rId14"/>
    <p:sldId id="290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84" r:id="rId24"/>
    <p:sldId id="278" r:id="rId25"/>
    <p:sldId id="285" r:id="rId26"/>
    <p:sldId id="274" r:id="rId27"/>
    <p:sldId id="291" r:id="rId28"/>
    <p:sldId id="292" r:id="rId29"/>
    <p:sldId id="276" r:id="rId30"/>
    <p:sldId id="279" r:id="rId31"/>
    <p:sldId id="281" r:id="rId32"/>
  </p:sldIdLst>
  <p:sldSz cx="18288000" cy="10287000"/>
  <p:notesSz cx="6858000" cy="9144000"/>
  <p:embeddedFontLst>
    <p:embeddedFont>
      <p:font typeface="Advent Pro Medium" panose="020B0604020202020204" charset="0"/>
      <p:regular r:id="rId34"/>
      <p:bold r:id="rId35"/>
      <p:italic r:id="rId36"/>
      <p:boldItalic r:id="rId37"/>
    </p:embeddedFont>
    <p:embeddedFont>
      <p:font typeface="Bebas Neue" panose="020B060402020202020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Kollektif" panose="020B060402020202020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8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22" autoAdjust="0"/>
  </p:normalViewPr>
  <p:slideViewPr>
    <p:cSldViewPr>
      <p:cViewPr varScale="1">
        <p:scale>
          <a:sx n="48" d="100"/>
          <a:sy n="48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D4F2D-1A28-4D86-BC2D-35E16C4981B7}" type="datetimeFigureOut">
              <a:rPr lang="pt-BR" smtClean="0"/>
              <a:t>14/02/2020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62ADD-5500-48B2-9CB7-5ABAC1EA6E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18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62ADD-5500-48B2-9CB7-5ABAC1EA6ED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37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62ADD-5500-48B2-9CB7-5ABAC1EA6ED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7269" y="2501809"/>
            <a:ext cx="19222538" cy="5283381"/>
            <a:chOff x="0" y="0"/>
            <a:chExt cx="25630051" cy="704450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630051" cy="7044508"/>
            </a:xfrm>
            <a:prstGeom prst="rect">
              <a:avLst/>
            </a:prstGeom>
            <a:solidFill>
              <a:srgbClr val="308F54">
                <a:alpha val="89803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102237" y="1022157"/>
              <a:ext cx="13425572" cy="6815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 spc="128" dirty="0">
                  <a:solidFill>
                    <a:srgbClr val="FFFFFF"/>
                  </a:solidFill>
                  <a:latin typeface="Kollektif"/>
                </a:rPr>
                <a:t>Escola Superior de Agricultura Luiz de Queiroz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11781" y="2966629"/>
              <a:ext cx="18606490" cy="1624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00"/>
                </a:lnSpc>
              </a:pPr>
              <a:r>
                <a:rPr lang="en-US" sz="9500" b="1" spc="503" dirty="0" err="1">
                  <a:solidFill>
                    <a:srgbClr val="FBE91E"/>
                  </a:solidFill>
                  <a:latin typeface="Bebas Neue"/>
                </a:rPr>
                <a:t>Esalq</a:t>
              </a:r>
              <a:r>
                <a:rPr lang="en-US" sz="9500" b="1" spc="503" dirty="0">
                  <a:solidFill>
                    <a:srgbClr val="FBE91E"/>
                  </a:solidFill>
                  <a:latin typeface="Bebas Neue"/>
                </a:rPr>
                <a:t> </a:t>
              </a:r>
              <a:r>
                <a:rPr lang="en-US" sz="9500" b="1" spc="503" dirty="0" err="1">
                  <a:solidFill>
                    <a:srgbClr val="FBE91E"/>
                  </a:solidFill>
                  <a:latin typeface="Bebas Neue"/>
                </a:rPr>
                <a:t>jr.</a:t>
              </a:r>
              <a:r>
                <a:rPr lang="en-US" sz="9500" b="1" spc="503" dirty="0">
                  <a:solidFill>
                    <a:srgbClr val="FBE91E"/>
                  </a:solidFill>
                  <a:latin typeface="Bebas Neue"/>
                </a:rPr>
                <a:t> </a:t>
              </a:r>
              <a:r>
                <a:rPr lang="en-US" sz="9500" b="1" spc="503" dirty="0" err="1">
                  <a:solidFill>
                    <a:srgbClr val="FBE91E"/>
                  </a:solidFill>
                  <a:latin typeface="Bebas Neue"/>
                </a:rPr>
                <a:t>consultoria</a:t>
              </a:r>
              <a:endParaRPr lang="en-US" sz="9500" b="1" spc="503" dirty="0">
                <a:solidFill>
                  <a:srgbClr val="FBE91E"/>
                </a:solidFill>
                <a:latin typeface="Bebas Neu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80697" y="5204007"/>
              <a:ext cx="10268653" cy="609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81" dirty="0">
                  <a:solidFill>
                    <a:srgbClr val="FFFFFF"/>
                  </a:solidFill>
                  <a:latin typeface="Kollektif"/>
                </a:rPr>
                <a:t>2</a:t>
              </a:r>
              <a:r>
                <a:rPr lang="en-US" sz="2800" b="0" spc="81" dirty="0">
                  <a:solidFill>
                    <a:srgbClr val="FFFFFF"/>
                  </a:solidFill>
                  <a:latin typeface="Kollektif"/>
                </a:rPr>
                <a:t>020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23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sa com água e árvores ao fundo&#10;&#10;Descrição gerada automaticamente">
            <a:extLst>
              <a:ext uri="{FF2B5EF4-FFF2-40B4-BE49-F238E27FC236}">
                <a16:creationId xmlns:a16="http://schemas.microsoft.com/office/drawing/2014/main" id="{B4B09809-32D3-42C9-BC93-0F91830A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-5443"/>
            <a:ext cx="15544800" cy="10360276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A9BFC5F9-10DA-41B5-8061-7F11C1FE94C6}"/>
              </a:ext>
            </a:extLst>
          </p:cNvPr>
          <p:cNvSpPr txBox="1"/>
          <p:nvPr/>
        </p:nvSpPr>
        <p:spPr>
          <a:xfrm>
            <a:off x="381000" y="723900"/>
            <a:ext cx="5670463" cy="535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"/>
              </a:rPr>
              <a:t>NOSSA HISTÓRIA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5DC6914-BC07-4033-AE12-6FFE68FA6E77}"/>
              </a:ext>
            </a:extLst>
          </p:cNvPr>
          <p:cNvSpPr txBox="1"/>
          <p:nvPr/>
        </p:nvSpPr>
        <p:spPr>
          <a:xfrm>
            <a:off x="762000" y="1638300"/>
            <a:ext cx="5060863" cy="8363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800" dirty="0">
                <a:solidFill>
                  <a:srgbClr val="FFFFFF"/>
                </a:solidFill>
                <a:latin typeface="Kollektif"/>
              </a:rPr>
              <a:t>FUNDAÇÃO EM 1991;</a:t>
            </a:r>
          </a:p>
          <a:p>
            <a:pPr>
              <a:lnSpc>
                <a:spcPts val="4060"/>
              </a:lnSpc>
            </a:pPr>
            <a:endParaRPr lang="en-US" sz="2800" dirty="0">
              <a:solidFill>
                <a:srgbClr val="FFFFFF"/>
              </a:solidFill>
              <a:latin typeface="Kollektif"/>
            </a:endParaRPr>
          </a:p>
          <a:p>
            <a:pPr>
              <a:lnSpc>
                <a:spcPts val="4060"/>
              </a:lnSpc>
            </a:pPr>
            <a:r>
              <a:rPr lang="en-US" sz="2800" dirty="0">
                <a:solidFill>
                  <a:srgbClr val="FFFFFF"/>
                </a:solidFill>
                <a:latin typeface="Kollektif"/>
              </a:rPr>
              <a:t>PRIMEIRA EMPRESA JÚNIOR DO AGRONEGÓCIO;</a:t>
            </a:r>
          </a:p>
          <a:p>
            <a:pPr>
              <a:lnSpc>
                <a:spcPts val="4060"/>
              </a:lnSpc>
            </a:pPr>
            <a:endParaRPr lang="en-US" sz="2800" dirty="0">
              <a:solidFill>
                <a:srgbClr val="FFFFFF"/>
              </a:solidFill>
              <a:latin typeface="Kollektif"/>
            </a:endParaRPr>
          </a:p>
          <a:p>
            <a:pPr>
              <a:lnSpc>
                <a:spcPts val="4060"/>
              </a:lnSpc>
            </a:pPr>
            <a:r>
              <a:rPr lang="en-US" sz="2800" dirty="0">
                <a:solidFill>
                  <a:srgbClr val="FFFFFF"/>
                </a:solidFill>
                <a:latin typeface="Kollektif"/>
              </a:rPr>
              <a:t>SEDE NO PRÉDIO CENTRAL;</a:t>
            </a:r>
          </a:p>
          <a:p>
            <a:pPr>
              <a:lnSpc>
                <a:spcPts val="4060"/>
              </a:lnSpc>
            </a:pPr>
            <a:endParaRPr lang="en-US" sz="2800" dirty="0">
              <a:solidFill>
                <a:srgbClr val="FFFFFF"/>
              </a:solidFill>
              <a:latin typeface="Kollektif"/>
            </a:endParaRPr>
          </a:p>
          <a:p>
            <a:pPr>
              <a:lnSpc>
                <a:spcPts val="4060"/>
              </a:lnSpc>
            </a:pPr>
            <a:r>
              <a:rPr lang="en-US" sz="2800" dirty="0">
                <a:solidFill>
                  <a:srgbClr val="FFFFFF"/>
                </a:solidFill>
                <a:latin typeface="Kollektif"/>
              </a:rPr>
              <a:t>4 ANOS CONSECUTIVOS SENDO ELEITA A MELHOR EMPRESA JR DO AGRONEGÓCIO (BRASIL JR);</a:t>
            </a:r>
          </a:p>
          <a:p>
            <a:pPr>
              <a:lnSpc>
                <a:spcPts val="4060"/>
              </a:lnSpc>
            </a:pPr>
            <a:endParaRPr lang="en-US" sz="2800" dirty="0">
              <a:solidFill>
                <a:srgbClr val="FFFFFF"/>
              </a:solidFill>
              <a:latin typeface="Kollektif"/>
            </a:endParaRPr>
          </a:p>
          <a:p>
            <a:pPr>
              <a:lnSpc>
                <a:spcPts val="4060"/>
              </a:lnSpc>
            </a:pPr>
            <a:r>
              <a:rPr lang="en-US" sz="2800" dirty="0">
                <a:solidFill>
                  <a:srgbClr val="FFFFFF"/>
                </a:solidFill>
                <a:latin typeface="Kollektif"/>
              </a:rPr>
              <a:t>3 ÁREAS DE ATUAÇÃO: PRODUÇÃO VEGETAL, PRODUÇÃO ANIMAL E VIABILIDADE ECONÔMICA. </a:t>
            </a:r>
          </a:p>
        </p:txBody>
      </p:sp>
    </p:spTree>
    <p:extLst>
      <p:ext uri="{BB962C8B-B14F-4D97-AF65-F5344CB8AC3E}">
        <p14:creationId xmlns:p14="http://schemas.microsoft.com/office/powerpoint/2010/main" val="279335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82451"/>
            <a:ext cx="49697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1" u="sng" spc="8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"/>
              </a:rPr>
              <a:t>QUEM SOMOS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0810" y="2296971"/>
            <a:ext cx="311202" cy="576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55049" y="2569404"/>
            <a:ext cx="493187" cy="583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15652" y="5370607"/>
            <a:ext cx="571980" cy="58365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23555" y="392955"/>
            <a:ext cx="1271490" cy="1271490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4BA1813B-49E1-49A9-A2AB-9E6F71DC8575}"/>
              </a:ext>
            </a:extLst>
          </p:cNvPr>
          <p:cNvSpPr/>
          <p:nvPr/>
        </p:nvSpPr>
        <p:spPr>
          <a:xfrm>
            <a:off x="1102786" y="2841837"/>
            <a:ext cx="4002613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F34368B-965D-41A9-BBAA-28D4299FB2DD}"/>
              </a:ext>
            </a:extLst>
          </p:cNvPr>
          <p:cNvSpPr/>
          <p:nvPr/>
        </p:nvSpPr>
        <p:spPr>
          <a:xfrm>
            <a:off x="6859772" y="2833706"/>
            <a:ext cx="4002613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F997840D-C026-45D9-B9CF-D318F02B21BD}"/>
              </a:ext>
            </a:extLst>
          </p:cNvPr>
          <p:cNvSpPr/>
          <p:nvPr/>
        </p:nvSpPr>
        <p:spPr>
          <a:xfrm>
            <a:off x="12824577" y="2848915"/>
            <a:ext cx="4002613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05846B71-1ED1-4AAB-B259-1E319309C15B}"/>
              </a:ext>
            </a:extLst>
          </p:cNvPr>
          <p:cNvSpPr txBox="1"/>
          <p:nvPr/>
        </p:nvSpPr>
        <p:spPr>
          <a:xfrm>
            <a:off x="8153400" y="2967707"/>
            <a:ext cx="1797551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35"/>
              </a:lnSpc>
            </a:pPr>
            <a:r>
              <a:rPr lang="en-US" sz="3200" dirty="0">
                <a:solidFill>
                  <a:srgbClr val="308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"/>
              </a:rPr>
              <a:t>VISÃO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55827018-19BC-43D2-824D-99028C20604C}"/>
              </a:ext>
            </a:extLst>
          </p:cNvPr>
          <p:cNvSpPr txBox="1"/>
          <p:nvPr/>
        </p:nvSpPr>
        <p:spPr>
          <a:xfrm>
            <a:off x="13957662" y="2967707"/>
            <a:ext cx="214837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35"/>
              </a:lnSpc>
            </a:pPr>
            <a:r>
              <a:rPr lang="en-US" sz="3200" dirty="0">
                <a:solidFill>
                  <a:srgbClr val="308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"/>
              </a:rPr>
              <a:t>VALORES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1DF18E03-0E31-4196-AC72-CB10AC2AB71F}"/>
              </a:ext>
            </a:extLst>
          </p:cNvPr>
          <p:cNvSpPr txBox="1"/>
          <p:nvPr/>
        </p:nvSpPr>
        <p:spPr>
          <a:xfrm>
            <a:off x="2271221" y="2983566"/>
            <a:ext cx="214837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35"/>
              </a:lnSpc>
            </a:pPr>
            <a:r>
              <a:rPr lang="en-US" sz="3200" dirty="0">
                <a:solidFill>
                  <a:srgbClr val="308F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"/>
              </a:rPr>
              <a:t>MISSÃO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5E518022-895E-4C01-9D23-7AED5C2FA7EB}"/>
              </a:ext>
            </a:extLst>
          </p:cNvPr>
          <p:cNvSpPr/>
          <p:nvPr/>
        </p:nvSpPr>
        <p:spPr>
          <a:xfrm>
            <a:off x="625064" y="3886023"/>
            <a:ext cx="47585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4000" i="1" dirty="0">
                <a:solidFill>
                  <a:schemeClr val="bg1"/>
                </a:solidFill>
                <a:latin typeface="inherit"/>
              </a:rPr>
              <a:t>“Fortalecidos pela ESALQ, plantamos conhecimento e colhemos resultados.”</a:t>
            </a:r>
            <a:endParaRPr lang="pt-BR" sz="4000" dirty="0">
              <a:solidFill>
                <a:schemeClr val="bg1"/>
              </a:solidFill>
              <a:latin typeface="inherit"/>
            </a:endParaRPr>
          </a:p>
          <a:p>
            <a:br>
              <a:rPr lang="pt-BR" dirty="0">
                <a:solidFill>
                  <a:schemeClr val="bg1"/>
                </a:solidFill>
                <a:latin typeface="HelveticaNeue"/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9C3913F-8C5F-40D5-8D2A-1FB761F9733C}"/>
              </a:ext>
            </a:extLst>
          </p:cNvPr>
          <p:cNvSpPr/>
          <p:nvPr/>
        </p:nvSpPr>
        <p:spPr>
          <a:xfrm>
            <a:off x="6376190" y="3701277"/>
            <a:ext cx="49697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i="1" dirty="0">
                <a:solidFill>
                  <a:schemeClr val="bg1"/>
                </a:solidFill>
                <a:latin typeface="HelveticaNeue"/>
              </a:rPr>
              <a:t>“</a:t>
            </a:r>
            <a:r>
              <a:rPr lang="pt-BR" sz="4000" i="1" dirty="0">
                <a:solidFill>
                  <a:schemeClr val="bg1"/>
                </a:solidFill>
                <a:latin typeface="inherit"/>
              </a:rPr>
              <a:t> Visualizar, implementar e acompanhar os sonhos de todos os nossos clientes</a:t>
            </a:r>
            <a:r>
              <a:rPr lang="pt-BR" sz="4000" i="1" dirty="0">
                <a:solidFill>
                  <a:schemeClr val="bg1"/>
                </a:solidFill>
                <a:latin typeface="HelveticaNeue"/>
              </a:rPr>
              <a:t>“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55F85AA-03A6-416A-9E41-8257A2CACA40}"/>
              </a:ext>
            </a:extLst>
          </p:cNvPr>
          <p:cNvSpPr/>
          <p:nvPr/>
        </p:nvSpPr>
        <p:spPr>
          <a:xfrm>
            <a:off x="12693161" y="3769607"/>
            <a:ext cx="4969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latin typeface="inherit"/>
              </a:rPr>
              <a:t>Chapéu na cabeça;</a:t>
            </a:r>
          </a:p>
          <a:p>
            <a:pPr marL="571500" indent="-571500"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latin typeface="inherit"/>
              </a:rPr>
              <a:t>Pensar fora da caixa;</a:t>
            </a:r>
          </a:p>
          <a:p>
            <a:pPr marL="571500" indent="-571500"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latin typeface="inherit"/>
              </a:rPr>
              <a:t>Ser leal;</a:t>
            </a:r>
          </a:p>
          <a:p>
            <a:pPr marL="571500" indent="-571500"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latin typeface="inherit"/>
              </a:rPr>
              <a:t>Avançar em bando;</a:t>
            </a:r>
          </a:p>
          <a:p>
            <a:pPr marL="571500" indent="-571500"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latin typeface="inherit"/>
              </a:rPr>
              <a:t>Firma o </a:t>
            </a:r>
            <a:r>
              <a:rPr lang="pt-BR" sz="3600" i="1" dirty="0" err="1">
                <a:solidFill>
                  <a:schemeClr val="bg1"/>
                </a:solidFill>
                <a:latin typeface="inherit"/>
              </a:rPr>
              <a:t>gorpe</a:t>
            </a:r>
            <a:r>
              <a:rPr lang="pt-BR" sz="3600" i="1" dirty="0">
                <a:solidFill>
                  <a:schemeClr val="bg1"/>
                </a:solidFill>
                <a:latin typeface="inherit"/>
              </a:rPr>
              <a:t>;</a:t>
            </a:r>
            <a:endParaRPr lang="pt-BR" sz="3600" dirty="0">
              <a:solidFill>
                <a:schemeClr val="bg1"/>
              </a:solidFill>
              <a:latin typeface="inheri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308F54"/>
                </a:solidFill>
                <a:latin typeface="Kollektif"/>
              </a:rPr>
              <a:t>ESALQ Júnior Consultoria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57091"/>
            <a:ext cx="895487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spc="540">
                <a:solidFill>
                  <a:srgbClr val="308F54"/>
                </a:solidFill>
                <a:latin typeface="Bebas Neue"/>
              </a:rPr>
              <a:t>COMO NOSSOS ANALISTAS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2205150"/>
            <a:ext cx="7314385" cy="825892"/>
          </a:xfrm>
          <a:prstGeom prst="rect">
            <a:avLst/>
          </a:prstGeom>
          <a:solidFill>
            <a:srgbClr val="308F54"/>
          </a:solidFill>
        </p:spPr>
      </p:sp>
      <p:sp>
        <p:nvSpPr>
          <p:cNvPr id="6" name="TextBox 6"/>
          <p:cNvSpPr txBox="1"/>
          <p:nvPr/>
        </p:nvSpPr>
        <p:spPr>
          <a:xfrm>
            <a:off x="1263827" y="2371399"/>
            <a:ext cx="6568448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 b="1" spc="215" dirty="0">
                <a:solidFill>
                  <a:srgbClr val="FFFFFF"/>
                </a:solidFill>
                <a:latin typeface="Bebas Neue"/>
              </a:rPr>
              <a:t>SE DESENVOLVEM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028700" y="3762719"/>
            <a:ext cx="5308809" cy="3679320"/>
          </a:xfrm>
          <a:prstGeom prst="rect">
            <a:avLst/>
          </a:prstGeom>
          <a:solidFill>
            <a:srgbClr val="308F54"/>
          </a:solidFill>
        </p:spPr>
      </p:sp>
      <p:sp>
        <p:nvSpPr>
          <p:cNvPr id="9" name="AutoShape 9"/>
          <p:cNvSpPr/>
          <p:nvPr/>
        </p:nvSpPr>
        <p:spPr>
          <a:xfrm>
            <a:off x="6746982" y="3762719"/>
            <a:ext cx="5364179" cy="3679320"/>
          </a:xfrm>
          <a:prstGeom prst="rect">
            <a:avLst/>
          </a:prstGeom>
          <a:solidFill>
            <a:srgbClr val="308F54"/>
          </a:solidFill>
        </p:spPr>
      </p:sp>
      <p:grpSp>
        <p:nvGrpSpPr>
          <p:cNvPr id="10" name="Group 10"/>
          <p:cNvGrpSpPr/>
          <p:nvPr/>
        </p:nvGrpSpPr>
        <p:grpSpPr>
          <a:xfrm>
            <a:off x="1119956" y="4364367"/>
            <a:ext cx="5060863" cy="1654093"/>
            <a:chOff x="0" y="0"/>
            <a:chExt cx="6747817" cy="220545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6723923" cy="60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spc="52">
                  <a:solidFill>
                    <a:srgbClr val="FBE91E"/>
                  </a:solidFill>
                  <a:latin typeface="Kollektif"/>
                </a:rPr>
                <a:t>VENDAS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28566"/>
              <a:ext cx="6747817" cy="1376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60"/>
                </a:lnSpc>
              </a:pP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Buscando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e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negociando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com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pontenciais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clientes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 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45845" y="4364367"/>
            <a:ext cx="5265316" cy="2682793"/>
            <a:chOff x="0" y="0"/>
            <a:chExt cx="7020422" cy="357705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76200"/>
              <a:ext cx="6995562" cy="60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spc="52" dirty="0">
                  <a:solidFill>
                    <a:srgbClr val="FBE91E"/>
                  </a:solidFill>
                  <a:latin typeface="Kollektif"/>
                </a:rPr>
                <a:t>PROJETOS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28566"/>
              <a:ext cx="7020422" cy="2748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60"/>
                </a:lnSpc>
              </a:pP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Executando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projetos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em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3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áreas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principais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: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Produção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Vegetal,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Produção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Animal e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Viabilidade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Econômica</a:t>
              </a:r>
              <a:endParaRPr lang="en-US" sz="2800" dirty="0">
                <a:solidFill>
                  <a:srgbClr val="FFFFFF"/>
                </a:solidFill>
                <a:latin typeface="Kollektif"/>
              </a:endParaRPr>
            </a:p>
          </p:txBody>
        </p:sp>
      </p:grpSp>
      <p:sp>
        <p:nvSpPr>
          <p:cNvPr id="16" name="AutoShape 8">
            <a:extLst>
              <a:ext uri="{FF2B5EF4-FFF2-40B4-BE49-F238E27FC236}">
                <a16:creationId xmlns:a16="http://schemas.microsoft.com/office/drawing/2014/main" id="{FF2B1DDE-546F-4C33-A7D9-57B8BF85CF84}"/>
              </a:ext>
            </a:extLst>
          </p:cNvPr>
          <p:cNvSpPr/>
          <p:nvPr/>
        </p:nvSpPr>
        <p:spPr>
          <a:xfrm>
            <a:off x="12801600" y="3762719"/>
            <a:ext cx="5308809" cy="3679320"/>
          </a:xfrm>
          <a:prstGeom prst="rect">
            <a:avLst/>
          </a:prstGeom>
          <a:solidFill>
            <a:srgbClr val="308F54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6D21B62A-200F-4F84-81C0-1C8BC78C542D}"/>
              </a:ext>
            </a:extLst>
          </p:cNvPr>
          <p:cNvSpPr txBox="1"/>
          <p:nvPr/>
        </p:nvSpPr>
        <p:spPr>
          <a:xfrm>
            <a:off x="13041329" y="4307216"/>
            <a:ext cx="5246671" cy="40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 spc="52" dirty="0">
                <a:solidFill>
                  <a:srgbClr val="FBE91E"/>
                </a:solidFill>
                <a:latin typeface="Kollektif"/>
              </a:rPr>
              <a:t>CARGOS DE LIDERANÇA 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D1590280-4C7F-4703-921B-5D9C1F896444}"/>
              </a:ext>
            </a:extLst>
          </p:cNvPr>
          <p:cNvSpPr txBox="1"/>
          <p:nvPr/>
        </p:nvSpPr>
        <p:spPr>
          <a:xfrm>
            <a:off x="12994975" y="4981152"/>
            <a:ext cx="5265316" cy="152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800" dirty="0" err="1">
                <a:solidFill>
                  <a:srgbClr val="FFFFFF"/>
                </a:solidFill>
                <a:latin typeface="Kollektif"/>
              </a:rPr>
              <a:t>Gerenciando</a:t>
            </a:r>
            <a:r>
              <a:rPr lang="en-US" sz="2800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ollektif"/>
              </a:rPr>
              <a:t>projetos</a:t>
            </a:r>
            <a:r>
              <a:rPr lang="en-US" sz="2800" dirty="0">
                <a:solidFill>
                  <a:srgbClr val="FFFFFF"/>
                </a:solidFill>
                <a:latin typeface="Kollektif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Kollektif"/>
              </a:rPr>
              <a:t>ocupando</a:t>
            </a:r>
            <a:r>
              <a:rPr lang="en-US" sz="2800" dirty="0">
                <a:solidFill>
                  <a:srgbClr val="FFFFFF"/>
                </a:solidFill>
                <a:latin typeface="Kollektif"/>
              </a:rPr>
              <a:t> cargos de Diretoria e </a:t>
            </a:r>
            <a:r>
              <a:rPr lang="en-US" sz="2800" dirty="0" err="1">
                <a:solidFill>
                  <a:srgbClr val="FFFFFF"/>
                </a:solidFill>
                <a:latin typeface="Kollektif"/>
              </a:rPr>
              <a:t>coordenadoria</a:t>
            </a:r>
            <a:endParaRPr lang="en-US" sz="2800" dirty="0">
              <a:solidFill>
                <a:srgbClr val="FFFFFF"/>
              </a:solidFill>
              <a:latin typeface="Kollekt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E1524B4-58D5-4757-9772-20A33CABE64F}"/>
              </a:ext>
            </a:extLst>
          </p:cNvPr>
          <p:cNvSpPr/>
          <p:nvPr/>
        </p:nvSpPr>
        <p:spPr>
          <a:xfrm>
            <a:off x="8538193" y="1499755"/>
            <a:ext cx="3276600" cy="1752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PRESIDENTE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F9DDA9-12C9-40BE-9931-23786229B613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10176493" y="325235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CF3E200-9713-4F63-83A7-484516DE5E6A}"/>
              </a:ext>
            </a:extLst>
          </p:cNvPr>
          <p:cNvCxnSpPr/>
          <p:nvPr/>
        </p:nvCxnSpPr>
        <p:spPr>
          <a:xfrm flipH="1">
            <a:off x="5261593" y="3785755"/>
            <a:ext cx="491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F681C17-E1DF-4472-A08F-9C8A5689F03F}"/>
              </a:ext>
            </a:extLst>
          </p:cNvPr>
          <p:cNvCxnSpPr/>
          <p:nvPr/>
        </p:nvCxnSpPr>
        <p:spPr>
          <a:xfrm flipH="1">
            <a:off x="10176493" y="3785755"/>
            <a:ext cx="491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4D6F782-A702-4B44-9ECB-67735FDF29C1}"/>
              </a:ext>
            </a:extLst>
          </p:cNvPr>
          <p:cNvCxnSpPr>
            <a:cxnSpLocks/>
          </p:cNvCxnSpPr>
          <p:nvPr/>
        </p:nvCxnSpPr>
        <p:spPr>
          <a:xfrm>
            <a:off x="5261593" y="378575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0C2C36C-1485-4B16-BD3D-2B1C60FBD6EF}"/>
              </a:ext>
            </a:extLst>
          </p:cNvPr>
          <p:cNvCxnSpPr>
            <a:cxnSpLocks/>
          </p:cNvCxnSpPr>
          <p:nvPr/>
        </p:nvCxnSpPr>
        <p:spPr>
          <a:xfrm>
            <a:off x="15100392" y="378575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80E5EBD7-D206-42CB-86D7-93CEF136B5DE}"/>
              </a:ext>
            </a:extLst>
          </p:cNvPr>
          <p:cNvSpPr/>
          <p:nvPr/>
        </p:nvSpPr>
        <p:spPr>
          <a:xfrm>
            <a:off x="3654467" y="4319155"/>
            <a:ext cx="3276600" cy="1752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DIRETOR COMERCIAL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2B62774-2BBB-49D7-BE4B-F1BA71EC6D7D}"/>
              </a:ext>
            </a:extLst>
          </p:cNvPr>
          <p:cNvSpPr/>
          <p:nvPr/>
        </p:nvSpPr>
        <p:spPr>
          <a:xfrm>
            <a:off x="13272984" y="4225638"/>
            <a:ext cx="3276600" cy="1752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DIRETOR DE RECURSOS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57BBF8D1-3B34-4B9C-885F-DC17A974890C}"/>
              </a:ext>
            </a:extLst>
          </p:cNvPr>
          <p:cNvCxnSpPr>
            <a:cxnSpLocks/>
          </p:cNvCxnSpPr>
          <p:nvPr/>
        </p:nvCxnSpPr>
        <p:spPr>
          <a:xfrm>
            <a:off x="5251202" y="607175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0F9E30FF-FAD9-43A5-874A-B3267F0F51FF}"/>
              </a:ext>
            </a:extLst>
          </p:cNvPr>
          <p:cNvCxnSpPr>
            <a:cxnSpLocks/>
          </p:cNvCxnSpPr>
          <p:nvPr/>
        </p:nvCxnSpPr>
        <p:spPr>
          <a:xfrm>
            <a:off x="5261593" y="6605155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9675AC7B-5D54-44F0-959E-CEB4F7789461}"/>
              </a:ext>
            </a:extLst>
          </p:cNvPr>
          <p:cNvCxnSpPr>
            <a:cxnSpLocks/>
          </p:cNvCxnSpPr>
          <p:nvPr/>
        </p:nvCxnSpPr>
        <p:spPr>
          <a:xfrm>
            <a:off x="6404593" y="660515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6AA4ED1D-048D-484D-B109-E31B0C746B77}"/>
              </a:ext>
            </a:extLst>
          </p:cNvPr>
          <p:cNvCxnSpPr>
            <a:cxnSpLocks/>
          </p:cNvCxnSpPr>
          <p:nvPr/>
        </p:nvCxnSpPr>
        <p:spPr>
          <a:xfrm>
            <a:off x="4108202" y="6605155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ED489244-F258-4A13-A138-479BA0E00B64}"/>
              </a:ext>
            </a:extLst>
          </p:cNvPr>
          <p:cNvCxnSpPr>
            <a:cxnSpLocks/>
          </p:cNvCxnSpPr>
          <p:nvPr/>
        </p:nvCxnSpPr>
        <p:spPr>
          <a:xfrm>
            <a:off x="4105563" y="660515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6DEDFC6B-9503-46D3-ADA3-EE2CF0B265F0}"/>
              </a:ext>
            </a:extLst>
          </p:cNvPr>
          <p:cNvSpPr/>
          <p:nvPr/>
        </p:nvSpPr>
        <p:spPr>
          <a:xfrm>
            <a:off x="5833093" y="7135091"/>
            <a:ext cx="2178626" cy="1219189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ANALISTAS DE COMUNICAÇÃO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10A54624-E24E-47FA-A8AA-DFED6F6A1F31}"/>
              </a:ext>
            </a:extLst>
          </p:cNvPr>
          <p:cNvSpPr/>
          <p:nvPr/>
        </p:nvSpPr>
        <p:spPr>
          <a:xfrm>
            <a:off x="2565154" y="7138555"/>
            <a:ext cx="2178626" cy="1219189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COORDENADORA COMERCIAL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0391960-7442-41E2-82FF-CD7FA1F5B866}"/>
              </a:ext>
            </a:extLst>
          </p:cNvPr>
          <p:cNvCxnSpPr>
            <a:cxnSpLocks/>
          </p:cNvCxnSpPr>
          <p:nvPr/>
        </p:nvCxnSpPr>
        <p:spPr>
          <a:xfrm>
            <a:off x="4105563" y="835585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C70772BD-C95C-464D-830C-2CA9A7ED1474}"/>
              </a:ext>
            </a:extLst>
          </p:cNvPr>
          <p:cNvSpPr/>
          <p:nvPr/>
        </p:nvSpPr>
        <p:spPr>
          <a:xfrm>
            <a:off x="2565154" y="8887680"/>
            <a:ext cx="2178626" cy="1219189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ANALISTAS COMERCIAIS</a:t>
            </a:r>
          </a:p>
        </p:txBody>
      </p:sp>
      <p:pic>
        <p:nvPicPr>
          <p:cNvPr id="37" name="Picture 11">
            <a:extLst>
              <a:ext uri="{FF2B5EF4-FFF2-40B4-BE49-F238E27FC236}">
                <a16:creationId xmlns:a16="http://schemas.microsoft.com/office/drawing/2014/main" id="{C8902655-82A0-408E-8801-1A4E8602FE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  <p:sp>
        <p:nvSpPr>
          <p:cNvPr id="20" name="AutoShape 5">
            <a:extLst>
              <a:ext uri="{FF2B5EF4-FFF2-40B4-BE49-F238E27FC236}">
                <a16:creationId xmlns:a16="http://schemas.microsoft.com/office/drawing/2014/main" id="{2583C851-0E76-4A8E-A857-6B61CDE37E0F}"/>
              </a:ext>
            </a:extLst>
          </p:cNvPr>
          <p:cNvSpPr/>
          <p:nvPr/>
        </p:nvSpPr>
        <p:spPr>
          <a:xfrm>
            <a:off x="-2848432" y="539553"/>
            <a:ext cx="7314385" cy="1219189"/>
          </a:xfrm>
          <a:prstGeom prst="rect">
            <a:avLst/>
          </a:prstGeom>
          <a:solidFill>
            <a:srgbClr val="308F54"/>
          </a:solidFill>
        </p:spPr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838A9A76-FBA6-4491-80E3-26CF9EA97E6D}"/>
              </a:ext>
            </a:extLst>
          </p:cNvPr>
          <p:cNvSpPr txBox="1"/>
          <p:nvPr/>
        </p:nvSpPr>
        <p:spPr>
          <a:xfrm>
            <a:off x="453735" y="618381"/>
            <a:ext cx="3654467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b="1" spc="215" dirty="0" err="1">
                <a:solidFill>
                  <a:srgbClr val="FFFFFF"/>
                </a:solidFill>
                <a:latin typeface="Bebas Neue"/>
              </a:rPr>
              <a:t>Estrutura</a:t>
            </a:r>
            <a:r>
              <a:rPr lang="en-US" sz="3600" b="1" spc="215" dirty="0">
                <a:solidFill>
                  <a:srgbClr val="FFFFFF"/>
                </a:solidFill>
                <a:latin typeface="Bebas Neue"/>
              </a:rPr>
              <a:t> </a:t>
            </a:r>
            <a:r>
              <a:rPr lang="en-US" sz="3600" b="1" spc="215" dirty="0" err="1">
                <a:solidFill>
                  <a:srgbClr val="FFFFFF"/>
                </a:solidFill>
                <a:latin typeface="Bebas Neue"/>
              </a:rPr>
              <a:t>organizacional</a:t>
            </a:r>
            <a:endParaRPr lang="en-US" sz="3600" b="1" spc="215" dirty="0">
              <a:solidFill>
                <a:srgbClr val="FFFFFF"/>
              </a:solidFill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7707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2074" y="529135"/>
            <a:ext cx="15981506" cy="2205216"/>
            <a:chOff x="-8835" y="-653141"/>
            <a:chExt cx="21308675" cy="2940287"/>
          </a:xfrm>
        </p:grpSpPr>
        <p:sp>
          <p:nvSpPr>
            <p:cNvPr id="3" name="TextBox 3"/>
            <p:cNvSpPr txBox="1"/>
            <p:nvPr/>
          </p:nvSpPr>
          <p:spPr>
            <a:xfrm>
              <a:off x="-8835" y="-653141"/>
              <a:ext cx="21308675" cy="2257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sz="6000" b="1" spc="540" dirty="0">
                  <a:solidFill>
                    <a:srgbClr val="FFFFFF"/>
                  </a:solidFill>
                  <a:latin typeface="Bebas Neue"/>
                </a:rPr>
                <a:t>1017: VIABILIDADE ECONÔMICA DE PACKING HOUSE PARA MINIMAMENTE PROCESSADAS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603886"/>
              <a:ext cx="12121451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60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2241" y="8556948"/>
            <a:ext cx="1337098" cy="13370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8A9763-3087-4BE6-8BA1-9783877CC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87" r="2563" b="11616"/>
          <a:stretch/>
        </p:blipFill>
        <p:spPr>
          <a:xfrm>
            <a:off x="0" y="2474390"/>
            <a:ext cx="18287999" cy="659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5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47566"/>
            <a:ext cx="12198554" cy="1686785"/>
            <a:chOff x="0" y="38100"/>
            <a:chExt cx="16264739" cy="2249046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16264739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600"/>
                </a:lnSpc>
              </a:pPr>
              <a:r>
                <a:rPr lang="en-US" sz="6000" b="1" u="sng" spc="54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1071: </a:t>
              </a:r>
              <a:r>
                <a:rPr lang="en-US" sz="6000" b="1" u="sng" spc="54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planejamento</a:t>
              </a:r>
              <a:r>
                <a:rPr lang="en-US" sz="6000" b="1" u="sng" spc="54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 da </a:t>
              </a:r>
              <a:r>
                <a:rPr lang="en-US" sz="6000" b="1" u="sng" spc="54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safra</a:t>
              </a:r>
              <a:r>
                <a:rPr lang="en-US" sz="6000" b="1" u="sng" spc="54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 de </a:t>
              </a:r>
              <a:r>
                <a:rPr lang="en-US" sz="6000" b="1" u="sng" spc="54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soja</a:t>
              </a:r>
              <a:endParaRPr lang="en-US" sz="6000" b="1" u="sng" spc="5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603886"/>
              <a:ext cx="9252206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4135147"/>
            <a:ext cx="4305300" cy="1716845"/>
            <a:chOff x="-27339" y="1801053"/>
            <a:chExt cx="5740400" cy="2289127"/>
          </a:xfrm>
        </p:grpSpPr>
        <p:sp>
          <p:nvSpPr>
            <p:cNvPr id="8" name="TextBox 8"/>
            <p:cNvSpPr txBox="1"/>
            <p:nvPr/>
          </p:nvSpPr>
          <p:spPr>
            <a:xfrm>
              <a:off x="-27339" y="1801053"/>
              <a:ext cx="5740400" cy="4445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617"/>
                </a:lnSpc>
              </a:pPr>
              <a:r>
                <a:rPr lang="en-US" sz="2700" b="1" spc="40" dirty="0">
                  <a:solidFill>
                    <a:srgbClr val="FBE91E"/>
                  </a:solidFill>
                  <a:latin typeface="Kollektif"/>
                </a:rPr>
                <a:t>FAZENDA INTERLAGOS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7339" y="2538473"/>
              <a:ext cx="5225844" cy="1551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Amparo – SP</a:t>
              </a:r>
              <a:br>
                <a:rPr lang="en-US" sz="2400" dirty="0">
                  <a:solidFill>
                    <a:srgbClr val="FFFFFF"/>
                  </a:solidFill>
                  <a:latin typeface="Kollektif"/>
                </a:rPr>
              </a:b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300 ha de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área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cultivável</a:t>
              </a:r>
              <a:br>
                <a:rPr lang="en-US" sz="2400" dirty="0">
                  <a:solidFill>
                    <a:srgbClr val="FFFFFF"/>
                  </a:solidFill>
                  <a:latin typeface="Kollektif"/>
                </a:rPr>
              </a:br>
              <a:endParaRPr lang="en-US" sz="2400" dirty="0">
                <a:solidFill>
                  <a:srgbClr val="FFFFFF"/>
                </a:solidFill>
                <a:latin typeface="Kollektif"/>
              </a:endParaRPr>
            </a:p>
          </p:txBody>
        </p:sp>
      </p:grpSp>
      <p:pic>
        <p:nvPicPr>
          <p:cNvPr id="18" name="Imagem 17" descr="Pessoas em um campo seco&#10;&#10;Descrição gerada automaticamente">
            <a:extLst>
              <a:ext uri="{FF2B5EF4-FFF2-40B4-BE49-F238E27FC236}">
                <a16:creationId xmlns:a16="http://schemas.microsoft.com/office/drawing/2014/main" id="{EF997C2B-0066-44A4-B95D-3D01A9AF5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42" y="2177451"/>
            <a:ext cx="7166932" cy="537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 descr="Uma imagem contendo caminhão, edifício, ao ar livre, carro&#10;&#10;Descrição gerada automaticamente">
            <a:extLst>
              <a:ext uri="{FF2B5EF4-FFF2-40B4-BE49-F238E27FC236}">
                <a16:creationId xmlns:a16="http://schemas.microsoft.com/office/drawing/2014/main" id="{E4DCF686-DFB2-4624-966E-1E98BC282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4581978"/>
            <a:ext cx="6936843" cy="520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47566"/>
            <a:ext cx="15130902" cy="1686785"/>
            <a:chOff x="0" y="38100"/>
            <a:chExt cx="20174536" cy="2249046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20174536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600"/>
                </a:lnSpc>
              </a:pPr>
              <a:r>
                <a:rPr lang="en-US" sz="6000" b="1" u="sng" spc="54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5108: LAUDO TÉCNICO DE INSUMOS - MILHO E SOJA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603886"/>
              <a:ext cx="11476296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605186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002028"/>
            <a:ext cx="3919383" cy="36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4"/>
              </a:lnSpc>
            </a:pPr>
            <a:endParaRPr lang="en-US" sz="2168" dirty="0">
              <a:solidFill>
                <a:srgbClr val="FFFFFF"/>
              </a:solidFill>
              <a:latin typeface="Kollektif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530275" y="2632863"/>
            <a:ext cx="5262206" cy="6459273"/>
            <a:chOff x="0" y="-66675"/>
            <a:chExt cx="6045200" cy="861236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66675"/>
              <a:ext cx="5207340" cy="44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7"/>
                </a:lnSpc>
              </a:pPr>
              <a:r>
                <a:rPr lang="en-US" sz="2800" b="1" spc="40" dirty="0">
                  <a:solidFill>
                    <a:srgbClr val="FBE91E"/>
                  </a:solidFill>
                  <a:latin typeface="Kollektif"/>
                </a:rPr>
                <a:t>AGREX DO BRASIL 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42329"/>
              <a:ext cx="6045200" cy="79033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44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Empresa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controlada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pelo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grupo</a:t>
              </a:r>
              <a:endParaRPr lang="en-US" sz="2400" dirty="0">
                <a:solidFill>
                  <a:srgbClr val="FFFFFF"/>
                </a:solidFill>
                <a:latin typeface="Kollektif"/>
              </a:endParaRPr>
            </a:p>
            <a:p>
              <a:pPr>
                <a:lnSpc>
                  <a:spcPts val="3144"/>
                </a:lnSpc>
              </a:pP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Mitsubishi;</a:t>
              </a:r>
              <a:br>
                <a:rPr lang="en-US" sz="2400" dirty="0">
                  <a:solidFill>
                    <a:srgbClr val="FFFFFF"/>
                  </a:solidFill>
                  <a:latin typeface="Kollektif"/>
                </a:rPr>
              </a:br>
              <a:endParaRPr lang="en-US" sz="2400" dirty="0">
                <a:solidFill>
                  <a:srgbClr val="FFFFFF"/>
                </a:solidFill>
                <a:latin typeface="Kollektif"/>
              </a:endParaRPr>
            </a:p>
            <a:p>
              <a:pPr algn="just">
                <a:lnSpc>
                  <a:spcPts val="3144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Fornece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produtos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e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serviços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ao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produtor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rural,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em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toda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cadeia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produtiva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,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desde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o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planejamento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da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lavoura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até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a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comercialização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de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sua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produção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;</a:t>
              </a:r>
            </a:p>
            <a:p>
              <a:pPr algn="just">
                <a:lnSpc>
                  <a:spcPts val="3144"/>
                </a:lnSpc>
              </a:pPr>
              <a:endParaRPr lang="en-US" sz="2400" dirty="0">
                <a:solidFill>
                  <a:srgbClr val="FFFFFF"/>
                </a:solidFill>
                <a:latin typeface="Kollektif"/>
              </a:endParaRPr>
            </a:p>
            <a:p>
              <a:pPr algn="just">
                <a:lnSpc>
                  <a:spcPts val="3144"/>
                </a:lnSpc>
              </a:pP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25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anos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de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experiência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,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atuação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em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7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estados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brasileiros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;</a:t>
              </a:r>
            </a:p>
            <a:p>
              <a:pPr algn="just">
                <a:lnSpc>
                  <a:spcPts val="3144"/>
                </a:lnSpc>
              </a:pPr>
              <a:endParaRPr lang="en-US" sz="2400" dirty="0">
                <a:solidFill>
                  <a:srgbClr val="FFFFFF"/>
                </a:solidFill>
                <a:latin typeface="Kollektif"/>
              </a:endParaRPr>
            </a:p>
            <a:p>
              <a:pPr algn="just">
                <a:lnSpc>
                  <a:spcPts val="3144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Fatura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na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casa do 2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Bilhões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.</a:t>
              </a:r>
            </a:p>
            <a:p>
              <a:pPr algn="just">
                <a:lnSpc>
                  <a:spcPts val="3144"/>
                </a:lnSpc>
              </a:pPr>
              <a:endParaRPr lang="en-US" sz="2168" dirty="0">
                <a:solidFill>
                  <a:srgbClr val="FFFFFF"/>
                </a:solidFill>
                <a:latin typeface="Kollektif"/>
              </a:endParaRPr>
            </a:p>
            <a:p>
              <a:pPr algn="just">
                <a:lnSpc>
                  <a:spcPts val="3144"/>
                </a:lnSpc>
              </a:pPr>
              <a:endParaRPr lang="en-US" sz="2168" dirty="0">
                <a:solidFill>
                  <a:srgbClr val="FFFFFF"/>
                </a:solidFill>
                <a:latin typeface="Kollektif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54277" y="2485375"/>
            <a:ext cx="4658066" cy="2814429"/>
            <a:chOff x="0" y="-66675"/>
            <a:chExt cx="6210755" cy="375257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66675"/>
              <a:ext cx="6188763" cy="44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7"/>
                </a:lnSpc>
              </a:pPr>
              <a:r>
                <a:rPr lang="en-US" sz="2800" b="1" spc="40" dirty="0">
                  <a:solidFill>
                    <a:srgbClr val="FBE91E"/>
                  </a:solidFill>
                  <a:latin typeface="Kollektif"/>
                </a:rPr>
                <a:t>FEEDBACK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42329"/>
              <a:ext cx="6210755" cy="3043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4"/>
                </a:lnSpc>
              </a:pP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"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Vocês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foram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bem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detalhistas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e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minuciosos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nas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análises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e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responderam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os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quesitos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com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maestria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,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melhor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que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muitos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profissionais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já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formados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que </a:t>
              </a:r>
              <a:r>
                <a:rPr lang="en-US" sz="2400" i="1" dirty="0" err="1">
                  <a:solidFill>
                    <a:srgbClr val="FFFFFF"/>
                  </a:solidFill>
                  <a:latin typeface="Kollektif"/>
                </a:rPr>
                <a:t>estão</a:t>
              </a:r>
              <a:r>
                <a:rPr lang="en-US" sz="2400" i="1" dirty="0">
                  <a:solidFill>
                    <a:srgbClr val="FFFFFF"/>
                  </a:solidFill>
                  <a:latin typeface="Kollektif"/>
                </a:rPr>
                <a:t> no mercado!"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57900" y="5311645"/>
            <a:ext cx="2959991" cy="39466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3310" y="5311645"/>
            <a:ext cx="2959991" cy="39466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63520" y="5311645"/>
            <a:ext cx="5262207" cy="394665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430000" y="1956999"/>
            <a:ext cx="6099660" cy="30498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47566"/>
            <a:ext cx="15981506" cy="1686785"/>
            <a:chOff x="0" y="38100"/>
            <a:chExt cx="21308675" cy="2249046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21308675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600"/>
                </a:lnSpc>
              </a:pPr>
              <a:r>
                <a:rPr lang="en-US" sz="6000" b="1" u="sng" spc="54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8015: CONSULTORIA EM PRODUÇÃO ANIMAL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603886"/>
              <a:ext cx="12121451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2241" y="8556948"/>
            <a:ext cx="1337098" cy="133709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71600" y="3208194"/>
            <a:ext cx="4417943" cy="3452323"/>
            <a:chOff x="249647" y="-2059025"/>
            <a:chExt cx="5890591" cy="7282588"/>
          </a:xfrm>
        </p:grpSpPr>
        <p:sp>
          <p:nvSpPr>
            <p:cNvPr id="14" name="TextBox 14"/>
            <p:cNvSpPr txBox="1"/>
            <p:nvPr/>
          </p:nvSpPr>
          <p:spPr>
            <a:xfrm>
              <a:off x="249647" y="-2059025"/>
              <a:ext cx="5207340" cy="1355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7"/>
                </a:lnSpc>
              </a:pPr>
              <a:r>
                <a:rPr lang="en-US" sz="2400" b="1" spc="40" dirty="0">
                  <a:solidFill>
                    <a:srgbClr val="FBE91E"/>
                  </a:solidFill>
                  <a:latin typeface="Kollektif"/>
                </a:rPr>
                <a:t>FAZENDA SANTA RITA</a:t>
              </a:r>
            </a:p>
            <a:p>
              <a:pPr algn="l">
                <a:lnSpc>
                  <a:spcPts val="2617"/>
                </a:lnSpc>
              </a:pPr>
              <a:endParaRPr lang="en-US" sz="2013" spc="40" dirty="0">
                <a:solidFill>
                  <a:srgbClr val="FBE91E"/>
                </a:solidFill>
                <a:latin typeface="Kollektif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98238" y="-571506"/>
              <a:ext cx="5842000" cy="57950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Santa Rita do Araguaia – GO</a:t>
              </a:r>
            </a:p>
            <a:p>
              <a:pPr algn="l">
                <a:lnSpc>
                  <a:spcPts val="3144"/>
                </a:lnSpc>
              </a:pPr>
              <a:endParaRPr lang="en-US" sz="2400" dirty="0">
                <a:solidFill>
                  <a:srgbClr val="FFFFFF"/>
                </a:solidFill>
                <a:latin typeface="Kollektif"/>
              </a:endParaRPr>
            </a:p>
            <a:p>
              <a:pPr algn="l">
                <a:lnSpc>
                  <a:spcPts val="3144"/>
                </a:lnSpc>
              </a:pP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3000 ha de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área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total</a:t>
              </a:r>
            </a:p>
            <a:p>
              <a:pPr algn="l">
                <a:lnSpc>
                  <a:spcPts val="3144"/>
                </a:lnSpc>
              </a:pPr>
              <a:endParaRPr lang="en-US" sz="2400" dirty="0">
                <a:solidFill>
                  <a:srgbClr val="FFFFFF"/>
                </a:solidFill>
                <a:latin typeface="Kollektif"/>
              </a:endParaRPr>
            </a:p>
            <a:p>
              <a:pPr algn="l">
                <a:lnSpc>
                  <a:spcPts val="3144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Aproximadamente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1000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cabeças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de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gado</a:t>
              </a:r>
              <a:endParaRPr lang="en-US" sz="2400" dirty="0">
                <a:solidFill>
                  <a:srgbClr val="FFFFFF"/>
                </a:solidFill>
                <a:latin typeface="Kollektif"/>
              </a:endParaRPr>
            </a:p>
            <a:p>
              <a:pPr algn="l">
                <a:lnSpc>
                  <a:spcPts val="3144"/>
                </a:lnSpc>
              </a:pPr>
              <a:endParaRPr lang="en-US" sz="2168" dirty="0">
                <a:solidFill>
                  <a:srgbClr val="FFFFFF"/>
                </a:solidFill>
                <a:latin typeface="Kollektif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94367" y="2012710"/>
            <a:ext cx="4914656" cy="86985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r="32411"/>
          <a:stretch>
            <a:fillRect/>
          </a:stretch>
        </p:blipFill>
        <p:spPr>
          <a:xfrm>
            <a:off x="11430000" y="2012710"/>
            <a:ext cx="4528495" cy="89334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47566"/>
            <a:ext cx="15981506" cy="1686785"/>
            <a:chOff x="0" y="38100"/>
            <a:chExt cx="21308675" cy="2249046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21308675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600"/>
                </a:lnSpc>
              </a:pPr>
              <a:r>
                <a:rPr lang="en-US" sz="6000" b="1" u="sng" spc="54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refs: </a:t>
              </a:r>
              <a:r>
                <a:rPr lang="en-US" sz="6000" b="1" u="sng" spc="54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reinventando</a:t>
              </a:r>
              <a:r>
                <a:rPr lang="en-US" sz="6000" b="1" u="sng" spc="54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 a fazenda </a:t>
              </a:r>
              <a:r>
                <a:rPr lang="en-US" sz="6000" b="1" u="sng" spc="54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sarandi</a:t>
              </a:r>
              <a:r>
                <a:rPr lang="en-US" sz="6000" b="1" u="sng" spc="54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bas Neue"/>
                </a:rPr>
                <a:t>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603886"/>
              <a:ext cx="12121451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4211" y="6823181"/>
            <a:ext cx="3919383" cy="2483826"/>
            <a:chOff x="0" y="-66675"/>
            <a:chExt cx="5225844" cy="3311768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5207340" cy="44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17"/>
                </a:lnSpc>
              </a:pPr>
              <a:r>
                <a:rPr lang="en-US" sz="2800" b="1" spc="40" dirty="0" err="1">
                  <a:solidFill>
                    <a:srgbClr val="FBE91E"/>
                  </a:solidFill>
                  <a:latin typeface="Kollektif"/>
                </a:rPr>
                <a:t>Grupos</a:t>
              </a:r>
              <a:r>
                <a:rPr lang="en-US" sz="2800" b="1" spc="40" dirty="0">
                  <a:solidFill>
                    <a:srgbClr val="FBE91E"/>
                  </a:solidFill>
                  <a:latin typeface="Kollektif"/>
                </a:rPr>
                <a:t> </a:t>
              </a:r>
              <a:r>
                <a:rPr lang="en-US" sz="2800" b="1" spc="40" dirty="0" err="1">
                  <a:solidFill>
                    <a:srgbClr val="FBE91E"/>
                  </a:solidFill>
                  <a:latin typeface="Kollektif"/>
                </a:rPr>
                <a:t>participantes</a:t>
              </a:r>
              <a:endParaRPr lang="en-US" sz="2800" b="1" spc="40" dirty="0">
                <a:solidFill>
                  <a:srgbClr val="FBE91E"/>
                </a:solidFill>
                <a:latin typeface="Kollektif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42329"/>
              <a:ext cx="5225844" cy="2602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GEPEMA</a:t>
              </a:r>
              <a:endParaRPr lang="en-US" sz="2168" dirty="0">
                <a:solidFill>
                  <a:srgbClr val="FFFFFF"/>
                </a:solidFill>
                <a:latin typeface="Kollektif"/>
              </a:endParaRPr>
            </a:p>
            <a:p>
              <a:pPr algn="l">
                <a:lnSpc>
                  <a:spcPts val="3144"/>
                </a:lnSpc>
              </a:pPr>
              <a:r>
                <a:rPr lang="en-US" sz="2168" dirty="0">
                  <a:solidFill>
                    <a:srgbClr val="FFFFFF"/>
                  </a:solidFill>
                  <a:latin typeface="Kollektif"/>
                </a:rPr>
                <a:t>CPZ</a:t>
              </a:r>
            </a:p>
            <a:p>
              <a:pPr algn="l">
                <a:lnSpc>
                  <a:spcPts val="3144"/>
                </a:lnSpc>
              </a:pPr>
              <a:r>
                <a:rPr lang="en-US" sz="2168" dirty="0">
                  <a:solidFill>
                    <a:srgbClr val="FFFFFF"/>
                  </a:solidFill>
                  <a:latin typeface="Kollektif"/>
                </a:rPr>
                <a:t>MONTE OLIMPO</a:t>
              </a:r>
              <a:br>
                <a:rPr lang="en-US" sz="2168" dirty="0">
                  <a:solidFill>
                    <a:srgbClr val="FFFFFF"/>
                  </a:solidFill>
                  <a:latin typeface="Kollektif"/>
                </a:rPr>
              </a:br>
              <a:r>
                <a:rPr lang="en-US" sz="2168" dirty="0">
                  <a:solidFill>
                    <a:srgbClr val="FFFFFF"/>
                  </a:solidFill>
                  <a:latin typeface="Kollektif"/>
                </a:rPr>
                <a:t>+ 3 GRUPOS DE ALUNOS</a:t>
              </a:r>
            </a:p>
            <a:p>
              <a:pPr algn="l">
                <a:lnSpc>
                  <a:spcPts val="3144"/>
                </a:lnSpc>
              </a:pPr>
              <a:endParaRPr lang="en-US" sz="2168" dirty="0">
                <a:solidFill>
                  <a:srgbClr val="FFFFFF"/>
                </a:solidFill>
                <a:latin typeface="Kollektif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t="18604" r="26959"/>
          <a:stretch>
            <a:fillRect/>
          </a:stretch>
        </p:blipFill>
        <p:spPr>
          <a:xfrm>
            <a:off x="5574244" y="6348913"/>
            <a:ext cx="5908475" cy="37201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4756" y="1976654"/>
            <a:ext cx="5596301" cy="419722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82241" y="8556948"/>
            <a:ext cx="1337098" cy="1337098"/>
          </a:xfrm>
          <a:prstGeom prst="rect">
            <a:avLst/>
          </a:prstGeom>
        </p:spPr>
      </p:pic>
      <p:pic>
        <p:nvPicPr>
          <p:cNvPr id="17" name="Imagem 16" descr="Uma imagem contendo ao ar livre, madeira, homem, pessoas&#10;&#10;Descrição gerada automaticamente">
            <a:extLst>
              <a:ext uri="{FF2B5EF4-FFF2-40B4-BE49-F238E27FC236}">
                <a16:creationId xmlns:a16="http://schemas.microsoft.com/office/drawing/2014/main" id="{1DB0C485-7284-4AA4-A1D5-A182771F1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673769"/>
            <a:ext cx="6585947" cy="4939461"/>
          </a:xfrm>
          <a:prstGeom prst="rect">
            <a:avLst/>
          </a:prstGeom>
        </p:spPr>
      </p:pic>
      <p:grpSp>
        <p:nvGrpSpPr>
          <p:cNvPr id="16" name="Group 6">
            <a:extLst>
              <a:ext uri="{FF2B5EF4-FFF2-40B4-BE49-F238E27FC236}">
                <a16:creationId xmlns:a16="http://schemas.microsoft.com/office/drawing/2014/main" id="{06D9A583-7B1B-4F7B-936B-74B92018724F}"/>
              </a:ext>
            </a:extLst>
          </p:cNvPr>
          <p:cNvGrpSpPr/>
          <p:nvPr/>
        </p:nvGrpSpPr>
        <p:grpSpPr>
          <a:xfrm>
            <a:off x="584211" y="3275915"/>
            <a:ext cx="3919383" cy="1688736"/>
            <a:chOff x="0" y="-66675"/>
            <a:chExt cx="5225844" cy="2251648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0ED3BA3A-E609-4FB9-9B9A-3543B89E57AB}"/>
                </a:ext>
              </a:extLst>
            </p:cNvPr>
            <p:cNvSpPr txBox="1"/>
            <p:nvPr/>
          </p:nvSpPr>
          <p:spPr>
            <a:xfrm>
              <a:off x="0" y="-66675"/>
              <a:ext cx="5207340" cy="44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17"/>
                </a:lnSpc>
              </a:pPr>
              <a:r>
                <a:rPr lang="en-US" sz="2800" b="1" spc="40" dirty="0">
                  <a:solidFill>
                    <a:srgbClr val="FBE91E"/>
                  </a:solidFill>
                  <a:latin typeface="Kollektif"/>
                </a:rPr>
                <a:t>FAZENDA SARANDI</a:t>
              </a:r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D7A3BE26-D5E6-4970-BF76-7B871866883D}"/>
                </a:ext>
              </a:extLst>
            </p:cNvPr>
            <p:cNvSpPr txBox="1"/>
            <p:nvPr/>
          </p:nvSpPr>
          <p:spPr>
            <a:xfrm>
              <a:off x="0" y="642329"/>
              <a:ext cx="5225844" cy="1542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4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Juscimeira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– MT</a:t>
              </a:r>
            </a:p>
            <a:p>
              <a:pPr algn="l">
                <a:lnSpc>
                  <a:spcPts val="3144"/>
                </a:lnSpc>
              </a:pPr>
              <a:r>
                <a:rPr lang="en-US" sz="2168" dirty="0">
                  <a:solidFill>
                    <a:srgbClr val="FFFFFF"/>
                  </a:solidFill>
                  <a:latin typeface="Kollektif"/>
                </a:rPr>
                <a:t>2000 ha de </a:t>
              </a:r>
              <a:r>
                <a:rPr lang="en-US" sz="2168" dirty="0" err="1">
                  <a:solidFill>
                    <a:srgbClr val="FFFFFF"/>
                  </a:solidFill>
                  <a:latin typeface="Kollektif"/>
                </a:rPr>
                <a:t>área</a:t>
              </a:r>
              <a:r>
                <a:rPr lang="en-US" sz="2168" dirty="0">
                  <a:solidFill>
                    <a:srgbClr val="FFFFFF"/>
                  </a:solidFill>
                  <a:latin typeface="Kollektif"/>
                </a:rPr>
                <a:t> total</a:t>
              </a:r>
            </a:p>
            <a:p>
              <a:pPr algn="l">
                <a:lnSpc>
                  <a:spcPts val="3144"/>
                </a:lnSpc>
              </a:pPr>
              <a:endParaRPr lang="en-US" sz="2168" dirty="0">
                <a:solidFill>
                  <a:srgbClr val="FFFFFF"/>
                </a:solidFill>
                <a:latin typeface="Kollektif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45" y="0"/>
            <a:ext cx="18306862" cy="5632782"/>
            <a:chOff x="0" y="0"/>
            <a:chExt cx="24409149" cy="7510376"/>
          </a:xfrm>
        </p:grpSpPr>
        <p:sp>
          <p:nvSpPr>
            <p:cNvPr id="3" name="TextBox 3"/>
            <p:cNvSpPr txBox="1"/>
            <p:nvPr/>
          </p:nvSpPr>
          <p:spPr>
            <a:xfrm>
              <a:off x="5216882" y="1327473"/>
              <a:ext cx="13947823" cy="1627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b="1" spc="720">
                  <a:solidFill>
                    <a:srgbClr val="FBE91E"/>
                  </a:solidFill>
                  <a:latin typeface="Bebas Neue"/>
                </a:rPr>
                <a:t>RESULTADOS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730600" y="3364030"/>
              <a:ext cx="10920385" cy="1067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30"/>
                </a:lnSpc>
              </a:pPr>
              <a:r>
                <a:rPr lang="en-US" sz="5300" b="1" spc="318">
                  <a:solidFill>
                    <a:srgbClr val="FFFFFF"/>
                  </a:solidFill>
                  <a:latin typeface="Bebas Neue"/>
                </a:rPr>
                <a:t>2018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26886" b="26812"/>
            <a:stretch>
              <a:fillRect/>
            </a:stretch>
          </p:blipFill>
          <p:spPr>
            <a:xfrm>
              <a:off x="35885" y="16630"/>
              <a:ext cx="24338322" cy="7493745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0" y="0"/>
              <a:ext cx="24409149" cy="7493745"/>
              <a:chOff x="0" y="0"/>
              <a:chExt cx="4257475" cy="130706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57475" cy="1307069"/>
              </a:xfrm>
              <a:custGeom>
                <a:avLst/>
                <a:gdLst/>
                <a:ahLst/>
                <a:cxnLst/>
                <a:rect l="l" t="t" r="r" b="b"/>
                <a:pathLst>
                  <a:path w="4257475" h="1307069">
                    <a:moveTo>
                      <a:pt x="0" y="0"/>
                    </a:moveTo>
                    <a:lnTo>
                      <a:pt x="4257475" y="0"/>
                    </a:lnTo>
                    <a:lnTo>
                      <a:pt x="4257475" y="1307069"/>
                    </a:lnTo>
                    <a:lnTo>
                      <a:pt x="0" y="1307069"/>
                    </a:lnTo>
                    <a:close/>
                  </a:path>
                </a:pathLst>
              </a:custGeom>
              <a:solidFill>
                <a:srgbClr val="000000">
                  <a:alpha val="49803"/>
                </a:srgbClr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5505079" y="4189584"/>
            <a:ext cx="3416521" cy="2471564"/>
            <a:chOff x="0" y="0"/>
            <a:chExt cx="4555362" cy="3295418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4555362" cy="329541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49052" y="2150775"/>
              <a:ext cx="345725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PROJETOS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91897" y="4189584"/>
            <a:ext cx="3416521" cy="2471564"/>
            <a:chOff x="0" y="0"/>
            <a:chExt cx="4555362" cy="3295418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555362" cy="329541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9052" y="2150775"/>
              <a:ext cx="345725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REAIS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68879" y="4594225"/>
            <a:ext cx="2668248" cy="127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 b="1" spc="503">
                <a:solidFill>
                  <a:srgbClr val="308F54"/>
                </a:solidFill>
                <a:latin typeface="Advent Pro Medium"/>
              </a:rPr>
              <a:t>12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81193" y="4614863"/>
            <a:ext cx="3837930" cy="1185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800" b="1" spc="466">
                <a:solidFill>
                  <a:srgbClr val="308F54"/>
                </a:solidFill>
                <a:latin typeface="Advent Pro Medium"/>
              </a:rPr>
              <a:t>13k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20007" y="1009892"/>
            <a:ext cx="10460867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b="1" spc="720">
                <a:solidFill>
                  <a:srgbClr val="FBE91E"/>
                </a:solidFill>
                <a:latin typeface="Bebas Neue"/>
              </a:rPr>
              <a:t>RESULTADOS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55296" y="2532547"/>
            <a:ext cx="8190289" cy="79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0"/>
              </a:lnSpc>
            </a:pPr>
            <a:r>
              <a:rPr lang="en-US" sz="5300" b="1" spc="318">
                <a:solidFill>
                  <a:srgbClr val="FFFFFF"/>
                </a:solidFill>
                <a:latin typeface="Bebas Neue"/>
              </a:rPr>
              <a:t>2016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32D6B1FD-67BE-4E0F-A6A6-E3D985C60281}"/>
              </a:ext>
            </a:extLst>
          </p:cNvPr>
          <p:cNvSpPr txBox="1"/>
          <p:nvPr/>
        </p:nvSpPr>
        <p:spPr>
          <a:xfrm>
            <a:off x="1028700" y="1057091"/>
            <a:ext cx="895487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u="sng" spc="5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/>
              </a:rPr>
              <a:t>O que é </a:t>
            </a:r>
            <a:r>
              <a:rPr lang="en-US" sz="6000" b="1" u="sng" spc="54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/>
              </a:rPr>
              <a:t>empreendedorismo</a:t>
            </a:r>
            <a:r>
              <a:rPr lang="en-US" sz="6000" b="1" u="sng" spc="5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/>
              </a:rPr>
              <a:t>?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F949B5D-240E-46C8-987F-2AE9D9986BE2}"/>
              </a:ext>
            </a:extLst>
          </p:cNvPr>
          <p:cNvSpPr txBox="1"/>
          <p:nvPr/>
        </p:nvSpPr>
        <p:spPr>
          <a:xfrm>
            <a:off x="1028700" y="3546298"/>
            <a:ext cx="15963900" cy="3056799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tile tx="0" ty="0" sx="100000" sy="100000" flip="none" algn="tl"/>
          </a:blip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090"/>
              </a:lnSpc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“É a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disposição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para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identificar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problemas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e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oportunidades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e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investir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recursos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e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competências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na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criação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de um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negócio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,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projeto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ou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movimento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que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seja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capaz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de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alavancar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mudanças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e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gerar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um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impacto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positivo</a:t>
            </a: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”. 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5045FDC-28FD-436E-9306-BFD156744921}"/>
              </a:ext>
            </a:extLst>
          </p:cNvPr>
          <p:cNvSpPr txBox="1"/>
          <p:nvPr/>
        </p:nvSpPr>
        <p:spPr>
          <a:xfrm>
            <a:off x="12649200" y="5993157"/>
            <a:ext cx="6781800" cy="680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090"/>
              </a:lnSpc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Definição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: Endeavor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Brasil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ollektif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804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45" y="0"/>
            <a:ext cx="18306862" cy="5632782"/>
            <a:chOff x="0" y="0"/>
            <a:chExt cx="24409149" cy="7510376"/>
          </a:xfrm>
        </p:grpSpPr>
        <p:sp>
          <p:nvSpPr>
            <p:cNvPr id="3" name="TextBox 3"/>
            <p:cNvSpPr txBox="1"/>
            <p:nvPr/>
          </p:nvSpPr>
          <p:spPr>
            <a:xfrm>
              <a:off x="5216882" y="1327473"/>
              <a:ext cx="13947823" cy="1627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b="1" spc="720">
                  <a:solidFill>
                    <a:srgbClr val="FBE91E"/>
                  </a:solidFill>
                  <a:latin typeface="Bebas Neue"/>
                </a:rPr>
                <a:t>RESULTADOS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730600" y="3364030"/>
              <a:ext cx="10920385" cy="1067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30"/>
                </a:lnSpc>
              </a:pPr>
              <a:r>
                <a:rPr lang="en-US" sz="5300" b="1" spc="318">
                  <a:solidFill>
                    <a:srgbClr val="FFFFFF"/>
                  </a:solidFill>
                  <a:latin typeface="Bebas Neue"/>
                </a:rPr>
                <a:t>2018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26886" b="26812"/>
            <a:stretch>
              <a:fillRect/>
            </a:stretch>
          </p:blipFill>
          <p:spPr>
            <a:xfrm>
              <a:off x="35885" y="16630"/>
              <a:ext cx="24338322" cy="7493745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0" y="0"/>
              <a:ext cx="24409149" cy="7493745"/>
              <a:chOff x="0" y="0"/>
              <a:chExt cx="4257475" cy="130706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57475" cy="1307069"/>
              </a:xfrm>
              <a:custGeom>
                <a:avLst/>
                <a:gdLst/>
                <a:ahLst/>
                <a:cxnLst/>
                <a:rect l="l" t="t" r="r" b="b"/>
                <a:pathLst>
                  <a:path w="4257475" h="1307069">
                    <a:moveTo>
                      <a:pt x="0" y="0"/>
                    </a:moveTo>
                    <a:lnTo>
                      <a:pt x="4257475" y="0"/>
                    </a:lnTo>
                    <a:lnTo>
                      <a:pt x="4257475" y="1307069"/>
                    </a:lnTo>
                    <a:lnTo>
                      <a:pt x="0" y="1307069"/>
                    </a:lnTo>
                    <a:close/>
                  </a:path>
                </a:pathLst>
              </a:custGeom>
              <a:solidFill>
                <a:srgbClr val="000000">
                  <a:alpha val="49803"/>
                </a:srgbClr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5505079" y="4189584"/>
            <a:ext cx="3416521" cy="2471564"/>
            <a:chOff x="0" y="0"/>
            <a:chExt cx="4555362" cy="3295418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4555362" cy="329541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49052" y="2150775"/>
              <a:ext cx="345725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PROJETOS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91897" y="4189584"/>
            <a:ext cx="3416521" cy="2471564"/>
            <a:chOff x="0" y="0"/>
            <a:chExt cx="4555362" cy="3295418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555362" cy="329541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9052" y="2150775"/>
              <a:ext cx="345725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REAIS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68879" y="4594225"/>
            <a:ext cx="2668248" cy="127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 b="1" spc="503">
                <a:solidFill>
                  <a:srgbClr val="308F54"/>
                </a:solidFill>
                <a:latin typeface="Advent Pro Medium"/>
              </a:rPr>
              <a:t>21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81193" y="4614863"/>
            <a:ext cx="3837930" cy="1185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800" b="1" spc="466">
                <a:solidFill>
                  <a:srgbClr val="308F54"/>
                </a:solidFill>
                <a:latin typeface="Advent Pro Medium"/>
              </a:rPr>
              <a:t>46k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20007" y="1009892"/>
            <a:ext cx="10460867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b="1" spc="720">
                <a:solidFill>
                  <a:srgbClr val="FBE91E"/>
                </a:solidFill>
                <a:latin typeface="Bebas Neue"/>
              </a:rPr>
              <a:t>RESULTADOS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55296" y="2532547"/>
            <a:ext cx="8190289" cy="79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0"/>
              </a:lnSpc>
            </a:pPr>
            <a:r>
              <a:rPr lang="en-US" sz="5300" b="1" spc="318">
                <a:solidFill>
                  <a:srgbClr val="FFFFFF"/>
                </a:solidFill>
                <a:latin typeface="Bebas Neue"/>
              </a:rPr>
              <a:t>2017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45" y="0"/>
            <a:ext cx="18306862" cy="5632782"/>
            <a:chOff x="0" y="0"/>
            <a:chExt cx="24409149" cy="7510376"/>
          </a:xfrm>
        </p:grpSpPr>
        <p:sp>
          <p:nvSpPr>
            <p:cNvPr id="3" name="TextBox 3"/>
            <p:cNvSpPr txBox="1"/>
            <p:nvPr/>
          </p:nvSpPr>
          <p:spPr>
            <a:xfrm>
              <a:off x="5216882" y="1327473"/>
              <a:ext cx="13947823" cy="1627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b="1" spc="720">
                  <a:solidFill>
                    <a:srgbClr val="FBE91E"/>
                  </a:solidFill>
                  <a:latin typeface="Bebas Neue"/>
                </a:rPr>
                <a:t>RESULTADOS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730600" y="3364030"/>
              <a:ext cx="10920385" cy="1067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30"/>
                </a:lnSpc>
              </a:pPr>
              <a:r>
                <a:rPr lang="en-US" sz="5300" b="1" spc="318">
                  <a:solidFill>
                    <a:srgbClr val="FFFFFF"/>
                  </a:solidFill>
                  <a:latin typeface="Bebas Neue"/>
                </a:rPr>
                <a:t>2018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26886" b="26812"/>
            <a:stretch>
              <a:fillRect/>
            </a:stretch>
          </p:blipFill>
          <p:spPr>
            <a:xfrm>
              <a:off x="35885" y="16630"/>
              <a:ext cx="24338322" cy="7493745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0" y="0"/>
              <a:ext cx="24409149" cy="7493745"/>
              <a:chOff x="0" y="0"/>
              <a:chExt cx="4257475" cy="130706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57475" cy="1307069"/>
              </a:xfrm>
              <a:custGeom>
                <a:avLst/>
                <a:gdLst/>
                <a:ahLst/>
                <a:cxnLst/>
                <a:rect l="l" t="t" r="r" b="b"/>
                <a:pathLst>
                  <a:path w="4257475" h="1307069">
                    <a:moveTo>
                      <a:pt x="0" y="0"/>
                    </a:moveTo>
                    <a:lnTo>
                      <a:pt x="4257475" y="0"/>
                    </a:lnTo>
                    <a:lnTo>
                      <a:pt x="4257475" y="1307069"/>
                    </a:lnTo>
                    <a:lnTo>
                      <a:pt x="0" y="1307069"/>
                    </a:lnTo>
                    <a:close/>
                  </a:path>
                </a:pathLst>
              </a:custGeom>
              <a:solidFill>
                <a:srgbClr val="000000">
                  <a:alpha val="49803"/>
                </a:srgbClr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5505079" y="4189584"/>
            <a:ext cx="3416521" cy="2471564"/>
            <a:chOff x="0" y="0"/>
            <a:chExt cx="4555362" cy="3295418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4555362" cy="329541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49052" y="2150775"/>
              <a:ext cx="345725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PROJETOS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91897" y="4189584"/>
            <a:ext cx="3416521" cy="2471564"/>
            <a:chOff x="0" y="0"/>
            <a:chExt cx="4555362" cy="3295418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555362" cy="329541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9052" y="2150775"/>
              <a:ext cx="345725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REAIS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68879" y="4594225"/>
            <a:ext cx="2668248" cy="127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 b="1" spc="503">
                <a:solidFill>
                  <a:srgbClr val="308F54"/>
                </a:solidFill>
                <a:latin typeface="Advent Pro Medium"/>
              </a:rPr>
              <a:t>40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81193" y="4614863"/>
            <a:ext cx="3837930" cy="1185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800" b="1" spc="466">
                <a:solidFill>
                  <a:srgbClr val="308F54"/>
                </a:solidFill>
                <a:latin typeface="Advent Pro Medium"/>
              </a:rPr>
              <a:t>80,33K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20007" y="1009892"/>
            <a:ext cx="10460867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b="1" spc="720">
                <a:solidFill>
                  <a:srgbClr val="FBE91E"/>
                </a:solidFill>
                <a:latin typeface="Bebas Neue"/>
              </a:rPr>
              <a:t>RESULTADOS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55296" y="2532547"/>
            <a:ext cx="8190289" cy="79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0"/>
              </a:lnSpc>
            </a:pPr>
            <a:r>
              <a:rPr lang="en-US" sz="5300" b="1" spc="318">
                <a:solidFill>
                  <a:srgbClr val="FFFFFF"/>
                </a:solidFill>
                <a:latin typeface="Bebas Neue"/>
              </a:rPr>
              <a:t>2018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45" y="0"/>
            <a:ext cx="18306862" cy="5632782"/>
            <a:chOff x="0" y="0"/>
            <a:chExt cx="24409149" cy="7510376"/>
          </a:xfrm>
        </p:grpSpPr>
        <p:sp>
          <p:nvSpPr>
            <p:cNvPr id="3" name="TextBox 3"/>
            <p:cNvSpPr txBox="1"/>
            <p:nvPr/>
          </p:nvSpPr>
          <p:spPr>
            <a:xfrm>
              <a:off x="5216882" y="1327473"/>
              <a:ext cx="13947823" cy="1627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b="1" spc="720">
                  <a:solidFill>
                    <a:srgbClr val="FBE91E"/>
                  </a:solidFill>
                  <a:latin typeface="Bebas Neue"/>
                </a:rPr>
                <a:t>RESULTADOS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730600" y="3364030"/>
              <a:ext cx="10920385" cy="1067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30"/>
                </a:lnSpc>
              </a:pPr>
              <a:r>
                <a:rPr lang="en-US" sz="5300" b="1" spc="318">
                  <a:solidFill>
                    <a:srgbClr val="FFFFFF"/>
                  </a:solidFill>
                  <a:latin typeface="Bebas Neue"/>
                </a:rPr>
                <a:t>2018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26886" b="26812"/>
            <a:stretch>
              <a:fillRect/>
            </a:stretch>
          </p:blipFill>
          <p:spPr>
            <a:xfrm>
              <a:off x="35885" y="16630"/>
              <a:ext cx="24338322" cy="7493745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0" y="0"/>
              <a:ext cx="24409149" cy="7493745"/>
              <a:chOff x="0" y="0"/>
              <a:chExt cx="4257475" cy="130706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57475" cy="1307069"/>
              </a:xfrm>
              <a:custGeom>
                <a:avLst/>
                <a:gdLst/>
                <a:ahLst/>
                <a:cxnLst/>
                <a:rect l="l" t="t" r="r" b="b"/>
                <a:pathLst>
                  <a:path w="4257475" h="1307069">
                    <a:moveTo>
                      <a:pt x="0" y="0"/>
                    </a:moveTo>
                    <a:lnTo>
                      <a:pt x="4257475" y="0"/>
                    </a:lnTo>
                    <a:lnTo>
                      <a:pt x="4257475" y="1307069"/>
                    </a:lnTo>
                    <a:lnTo>
                      <a:pt x="0" y="1307069"/>
                    </a:lnTo>
                    <a:close/>
                  </a:path>
                </a:pathLst>
              </a:custGeom>
              <a:solidFill>
                <a:srgbClr val="000000">
                  <a:alpha val="49803"/>
                </a:srgbClr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5505079" y="4189584"/>
            <a:ext cx="3416521" cy="2471564"/>
            <a:chOff x="0" y="0"/>
            <a:chExt cx="4555362" cy="3295418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4555362" cy="329541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49052" y="2150775"/>
              <a:ext cx="345725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PROJETOS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91897" y="4189584"/>
            <a:ext cx="3416521" cy="2471564"/>
            <a:chOff x="0" y="0"/>
            <a:chExt cx="4555362" cy="3295418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555362" cy="329541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9052" y="2150775"/>
              <a:ext cx="345725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REAIS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68879" y="4594225"/>
            <a:ext cx="2668248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 b="1" spc="503" dirty="0">
                <a:solidFill>
                  <a:srgbClr val="308F54"/>
                </a:solidFill>
                <a:latin typeface="Advent Pro Medium"/>
              </a:rPr>
              <a:t>45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81193" y="4614863"/>
            <a:ext cx="383793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800" b="1" spc="466" dirty="0">
                <a:solidFill>
                  <a:srgbClr val="308F54"/>
                </a:solidFill>
                <a:latin typeface="Advent Pro Medium"/>
              </a:rPr>
              <a:t>152.5K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20007" y="1009892"/>
            <a:ext cx="10460867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b="1" spc="720">
                <a:solidFill>
                  <a:srgbClr val="FBE91E"/>
                </a:solidFill>
                <a:latin typeface="Bebas Neue"/>
              </a:rPr>
              <a:t>RESULTADOS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55296" y="2532547"/>
            <a:ext cx="8190289" cy="79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0"/>
              </a:lnSpc>
            </a:pPr>
            <a:r>
              <a:rPr lang="en-US" sz="5300" b="1" spc="318">
                <a:solidFill>
                  <a:srgbClr val="FFFFFF"/>
                </a:solidFill>
                <a:latin typeface="Bebas Neue"/>
              </a:rPr>
              <a:t>2019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45" y="0"/>
            <a:ext cx="18306862" cy="5632782"/>
            <a:chOff x="0" y="0"/>
            <a:chExt cx="24409149" cy="7510376"/>
          </a:xfrm>
        </p:grpSpPr>
        <p:sp>
          <p:nvSpPr>
            <p:cNvPr id="3" name="TextBox 3"/>
            <p:cNvSpPr txBox="1"/>
            <p:nvPr/>
          </p:nvSpPr>
          <p:spPr>
            <a:xfrm>
              <a:off x="5216882" y="1327473"/>
              <a:ext cx="13947823" cy="1627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b="1" spc="720">
                  <a:solidFill>
                    <a:srgbClr val="FBE91E"/>
                  </a:solidFill>
                  <a:latin typeface="Bebas Neue"/>
                </a:rPr>
                <a:t>RESULTADOS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730600" y="3364030"/>
              <a:ext cx="10920385" cy="1067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30"/>
                </a:lnSpc>
              </a:pPr>
              <a:r>
                <a:rPr lang="en-US" sz="5300" b="1" spc="318">
                  <a:solidFill>
                    <a:srgbClr val="FFFFFF"/>
                  </a:solidFill>
                  <a:latin typeface="Bebas Neue"/>
                </a:rPr>
                <a:t>2018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26886" b="26812"/>
            <a:stretch>
              <a:fillRect/>
            </a:stretch>
          </p:blipFill>
          <p:spPr>
            <a:xfrm>
              <a:off x="35885" y="16630"/>
              <a:ext cx="24338322" cy="7493745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0" y="0"/>
              <a:ext cx="24409149" cy="7493745"/>
              <a:chOff x="0" y="0"/>
              <a:chExt cx="4257475" cy="130706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57475" cy="1307069"/>
              </a:xfrm>
              <a:custGeom>
                <a:avLst/>
                <a:gdLst/>
                <a:ahLst/>
                <a:cxnLst/>
                <a:rect l="l" t="t" r="r" b="b"/>
                <a:pathLst>
                  <a:path w="4257475" h="1307069">
                    <a:moveTo>
                      <a:pt x="0" y="0"/>
                    </a:moveTo>
                    <a:lnTo>
                      <a:pt x="4257475" y="0"/>
                    </a:lnTo>
                    <a:lnTo>
                      <a:pt x="4257475" y="1307069"/>
                    </a:lnTo>
                    <a:lnTo>
                      <a:pt x="0" y="1307069"/>
                    </a:lnTo>
                    <a:close/>
                  </a:path>
                </a:pathLst>
              </a:custGeom>
              <a:solidFill>
                <a:srgbClr val="000000">
                  <a:alpha val="49803"/>
                </a:srgbClr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5505079" y="4189584"/>
            <a:ext cx="3416521" cy="2471564"/>
            <a:chOff x="0" y="0"/>
            <a:chExt cx="4555362" cy="3295418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4555362" cy="329541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49052" y="2150775"/>
              <a:ext cx="345725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PROJETOS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91897" y="4189584"/>
            <a:ext cx="3416521" cy="2471564"/>
            <a:chOff x="0" y="0"/>
            <a:chExt cx="4555362" cy="3295418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555362" cy="329541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9052" y="2150775"/>
              <a:ext cx="345725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REAIS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68879" y="4594225"/>
            <a:ext cx="2668248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 b="1" spc="503" dirty="0">
                <a:solidFill>
                  <a:srgbClr val="308F54"/>
                </a:solidFill>
                <a:latin typeface="Advent Pro Medium"/>
              </a:rPr>
              <a:t>30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81193" y="4614863"/>
            <a:ext cx="383793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800" b="1" spc="466" dirty="0">
                <a:solidFill>
                  <a:srgbClr val="308F54"/>
                </a:solidFill>
                <a:latin typeface="Advent Pro Medium"/>
              </a:rPr>
              <a:t>202.5K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20007" y="1009892"/>
            <a:ext cx="1046086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b="1" spc="720" dirty="0">
                <a:solidFill>
                  <a:srgbClr val="FBE91E"/>
                </a:solidFill>
                <a:latin typeface="Bebas Neue"/>
              </a:rPr>
              <a:t>METAS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55296" y="2532547"/>
            <a:ext cx="8190289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0"/>
              </a:lnSpc>
            </a:pPr>
            <a:r>
              <a:rPr lang="en-US" sz="5300" b="1" spc="318" dirty="0">
                <a:solidFill>
                  <a:srgbClr val="FFFFFF"/>
                </a:solidFill>
                <a:latin typeface="Bebas Neue"/>
              </a:rPr>
              <a:t>2020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58" y="452354"/>
            <a:ext cx="18276870" cy="9519250"/>
            <a:chOff x="0" y="0"/>
            <a:chExt cx="24369160" cy="1269233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6222" t="13692" b="13692"/>
            <a:stretch>
              <a:fillRect/>
            </a:stretch>
          </p:blipFill>
          <p:spPr>
            <a:xfrm>
              <a:off x="12575" y="31321"/>
              <a:ext cx="24338322" cy="12532376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0" y="0"/>
              <a:ext cx="24369160" cy="12692333"/>
              <a:chOff x="0" y="0"/>
              <a:chExt cx="4250501" cy="221381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50501" cy="2213813"/>
              </a:xfrm>
              <a:custGeom>
                <a:avLst/>
                <a:gdLst/>
                <a:ahLst/>
                <a:cxnLst/>
                <a:rect l="l" t="t" r="r" b="b"/>
                <a:pathLst>
                  <a:path w="4250501" h="2213813">
                    <a:moveTo>
                      <a:pt x="0" y="0"/>
                    </a:moveTo>
                    <a:lnTo>
                      <a:pt x="4250501" y="0"/>
                    </a:lnTo>
                    <a:lnTo>
                      <a:pt x="4250501" y="2213813"/>
                    </a:lnTo>
                    <a:lnTo>
                      <a:pt x="0" y="2213813"/>
                    </a:lnTo>
                    <a:close/>
                  </a:path>
                </a:pathLst>
              </a:custGeom>
              <a:solidFill>
                <a:srgbClr val="308F54">
                  <a:alpha val="49803"/>
                </a:srgbClr>
              </a:solidFill>
            </p:spPr>
          </p:sp>
        </p:grpSp>
      </p:grpSp>
      <p:sp>
        <p:nvSpPr>
          <p:cNvPr id="9" name="AutoShape 9"/>
          <p:cNvSpPr/>
          <p:nvPr/>
        </p:nvSpPr>
        <p:spPr>
          <a:xfrm>
            <a:off x="-556667" y="-529842"/>
            <a:ext cx="19425180" cy="982195"/>
          </a:xfrm>
          <a:prstGeom prst="rect">
            <a:avLst/>
          </a:prstGeom>
          <a:solidFill>
            <a:srgbClr val="FBE91E"/>
          </a:solidFill>
        </p:spPr>
      </p:sp>
      <p:sp>
        <p:nvSpPr>
          <p:cNvPr id="10" name="AutoShape 10"/>
          <p:cNvSpPr/>
          <p:nvPr/>
        </p:nvSpPr>
        <p:spPr>
          <a:xfrm>
            <a:off x="-580512" y="9834646"/>
            <a:ext cx="19425180" cy="982195"/>
          </a:xfrm>
          <a:prstGeom prst="rect">
            <a:avLst/>
          </a:prstGeom>
          <a:solidFill>
            <a:srgbClr val="FBE91E"/>
          </a:solidFill>
        </p:spPr>
      </p:sp>
      <p:sp>
        <p:nvSpPr>
          <p:cNvPr id="11" name="TextBox 11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794155" y="3467672"/>
            <a:ext cx="10675846" cy="3351656"/>
            <a:chOff x="0" y="0"/>
            <a:chExt cx="14234461" cy="4468874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4234461" cy="446887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62312" y="1282517"/>
              <a:ext cx="11878044" cy="1231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sz="6000" b="1" spc="540">
                  <a:solidFill>
                    <a:srgbClr val="308F54"/>
                  </a:solidFill>
                  <a:latin typeface="Bebas Neue"/>
                </a:rPr>
                <a:t>ONDE VOCÊ QUER ESTAR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75231" y="2620784"/>
              <a:ext cx="9252206" cy="60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 spc="52">
                  <a:solidFill>
                    <a:srgbClr val="308F54"/>
                  </a:solidFill>
                  <a:latin typeface="Kollektif"/>
                </a:rPr>
                <a:t>EM 10 ANOS ?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23555" y="8386970"/>
            <a:ext cx="1271490" cy="12714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95CEADA-E0E6-44BA-A4F6-DFF297704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23" t="14530" r="40679" b="8874"/>
          <a:stretch/>
        </p:blipFill>
        <p:spPr>
          <a:xfrm>
            <a:off x="4505945" y="800100"/>
            <a:ext cx="8871746" cy="87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8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18991"/>
            <a:ext cx="12198554" cy="2591660"/>
            <a:chOff x="0" y="0"/>
            <a:chExt cx="16264739" cy="3455546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16264739" cy="2400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600"/>
                </a:lnSpc>
              </a:pPr>
              <a:r>
                <a:rPr lang="en-US" sz="6000" b="1" spc="540">
                  <a:solidFill>
                    <a:srgbClr val="FFFFFF"/>
                  </a:solidFill>
                  <a:latin typeface="Bebas Neue"/>
                </a:rPr>
                <a:t>O QUE ESSAS PESSOAS SERÃO CAPAZES DE CONSTRUIR APÓS ISSO?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772286"/>
              <a:ext cx="9252206" cy="6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2241" y="8556948"/>
            <a:ext cx="1337098" cy="1337098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207275" y="3610651"/>
            <a:ext cx="3875871" cy="387585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643148" y="3727810"/>
            <a:ext cx="6091487" cy="4039783"/>
            <a:chOff x="0" y="-426821"/>
            <a:chExt cx="8121983" cy="4000768"/>
          </a:xfrm>
        </p:grpSpPr>
        <p:sp>
          <p:nvSpPr>
            <p:cNvPr id="10" name="TextBox 10"/>
            <p:cNvSpPr txBox="1"/>
            <p:nvPr/>
          </p:nvSpPr>
          <p:spPr>
            <a:xfrm>
              <a:off x="26504" y="-426821"/>
              <a:ext cx="6626367" cy="1016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60"/>
                </a:lnSpc>
              </a:pPr>
              <a:r>
                <a:rPr lang="en-US" sz="3600" b="1" spc="215" dirty="0">
                  <a:solidFill>
                    <a:srgbClr val="FBE91E"/>
                  </a:solidFill>
                  <a:latin typeface="Bebas Neue"/>
                </a:rPr>
                <a:t>KLEBER DEPAULA</a:t>
              </a:r>
              <a:br>
                <a:rPr lang="en-US" sz="3600" b="1" spc="215" dirty="0">
                  <a:solidFill>
                    <a:srgbClr val="FBE91E"/>
                  </a:solidFill>
                  <a:latin typeface="Bebas Neue"/>
                </a:rPr>
              </a:br>
              <a:r>
                <a:rPr lang="en-US" sz="3600" b="1" spc="215" dirty="0">
                  <a:solidFill>
                    <a:srgbClr val="FBE91E"/>
                  </a:solidFill>
                  <a:latin typeface="Bebas Neue"/>
                </a:rPr>
                <a:t>LERDO - F94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41074"/>
              <a:ext cx="8121983" cy="2632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5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Sócio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Diretor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KPMG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Brasil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: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responsável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pela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expansão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da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empresa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no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agronegócio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brasileiro</a:t>
              </a:r>
              <a:endParaRPr lang="en-US" sz="2400" dirty="0">
                <a:solidFill>
                  <a:srgbClr val="FFFFFF"/>
                </a:solidFill>
                <a:latin typeface="Kollektif"/>
              </a:endParaRPr>
            </a:p>
            <a:p>
              <a:pPr algn="l">
                <a:lnSpc>
                  <a:spcPts val="3045"/>
                </a:lnSpc>
              </a:pPr>
              <a:endParaRPr lang="en-US" sz="2400" dirty="0">
                <a:solidFill>
                  <a:srgbClr val="FFFFFF"/>
                </a:solidFill>
                <a:latin typeface="Kollektif"/>
              </a:endParaRPr>
            </a:p>
            <a:p>
              <a:pPr algn="l">
                <a:lnSpc>
                  <a:spcPts val="3045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Presidente</a:t>
              </a:r>
              <a:r>
                <a:rPr lang="en-US" sz="2400" dirty="0">
                  <a:solidFill>
                    <a:srgbClr val="FFFFFF"/>
                  </a:solidFill>
                  <a:latin typeface="Kollektif"/>
                </a:rPr>
                <a:t> Enactus </a:t>
              </a:r>
              <a:r>
                <a:rPr lang="en-US" sz="2400" dirty="0" err="1">
                  <a:solidFill>
                    <a:srgbClr val="FFFFFF"/>
                  </a:solidFill>
                  <a:latin typeface="Kollektif"/>
                </a:rPr>
                <a:t>Brasil</a:t>
              </a:r>
              <a:endParaRPr lang="en-US" sz="2400" dirty="0">
                <a:solidFill>
                  <a:srgbClr val="FFFFFF"/>
                </a:solidFill>
                <a:latin typeface="Kollektif"/>
              </a:endParaRPr>
            </a:p>
            <a:p>
              <a:pPr algn="l">
                <a:lnSpc>
                  <a:spcPts val="3045"/>
                </a:lnSpc>
              </a:pPr>
              <a:endParaRPr lang="en-US" sz="2100" dirty="0">
                <a:solidFill>
                  <a:srgbClr val="FFFFFF"/>
                </a:solidFill>
                <a:latin typeface="Kollektif"/>
              </a:endParaRPr>
            </a:p>
            <a:p>
              <a:pPr algn="l">
                <a:lnSpc>
                  <a:spcPts val="3045"/>
                </a:lnSpc>
              </a:pPr>
              <a:endParaRPr lang="en-US" sz="2100" dirty="0">
                <a:solidFill>
                  <a:srgbClr val="FFFFFF"/>
                </a:solidFill>
                <a:latin typeface="Kollektif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  <p:pic>
        <p:nvPicPr>
          <p:cNvPr id="3" name="Imagem 2" descr="Uma imagem contendo objeto, relógio, medidor&#10;&#10;Descrição gerada automaticamente">
            <a:extLst>
              <a:ext uri="{FF2B5EF4-FFF2-40B4-BE49-F238E27FC236}">
                <a16:creationId xmlns:a16="http://schemas.microsoft.com/office/drawing/2014/main" id="{2EAB1366-8737-42B4-B30A-08233C4AE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1526976"/>
            <a:ext cx="19294561" cy="73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03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9104E65-B7A9-452D-AD16-7AFCFF5FE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" t="27083" r="50000" b="12500"/>
          <a:stretch/>
        </p:blipFill>
        <p:spPr>
          <a:xfrm>
            <a:off x="-1231238" y="699588"/>
            <a:ext cx="11365838" cy="82402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0BD5448-3293-44B0-877B-52740EDC9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8749" r="4319" b="11459"/>
          <a:stretch/>
        </p:blipFill>
        <p:spPr>
          <a:xfrm>
            <a:off x="9677400" y="715917"/>
            <a:ext cx="8839200" cy="75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28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718003" y="1118802"/>
            <a:ext cx="12198554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b="1" spc="540" dirty="0">
                <a:solidFill>
                  <a:srgbClr val="308F54"/>
                </a:solidFill>
                <a:latin typeface="Bebas Neue"/>
              </a:rPr>
              <a:t>EXIGÊNCIAS </a:t>
            </a:r>
            <a:r>
              <a:rPr lang="en-US" sz="6000" b="1" spc="540" dirty="0" err="1">
                <a:solidFill>
                  <a:srgbClr val="308F54"/>
                </a:solidFill>
                <a:latin typeface="Bebas Neue"/>
              </a:rPr>
              <a:t>esalq</a:t>
            </a:r>
            <a:r>
              <a:rPr lang="en-US" sz="6000" b="1" spc="540" dirty="0">
                <a:solidFill>
                  <a:srgbClr val="308F54"/>
                </a:solidFill>
                <a:latin typeface="Bebas Neue"/>
              </a:rPr>
              <a:t> </a:t>
            </a:r>
            <a:r>
              <a:rPr lang="en-US" sz="6000" b="1" spc="540" dirty="0" err="1">
                <a:solidFill>
                  <a:srgbClr val="308F54"/>
                </a:solidFill>
                <a:latin typeface="Bebas Neue"/>
              </a:rPr>
              <a:t>jr.</a:t>
            </a:r>
            <a:r>
              <a:rPr lang="en-US" sz="6000" b="1" spc="540" dirty="0">
                <a:solidFill>
                  <a:srgbClr val="308F54"/>
                </a:solidFill>
                <a:latin typeface="Bebas Neue"/>
              </a:rPr>
              <a:t> </a:t>
            </a:r>
            <a:r>
              <a:rPr lang="en-US" sz="6000" b="1" spc="540" dirty="0" err="1">
                <a:solidFill>
                  <a:srgbClr val="308F54"/>
                </a:solidFill>
                <a:latin typeface="Bebas Neue"/>
              </a:rPr>
              <a:t>consultoria</a:t>
            </a:r>
            <a:endParaRPr lang="en-US" sz="6000" b="1" spc="540" dirty="0">
              <a:solidFill>
                <a:srgbClr val="308F54"/>
              </a:solidFill>
              <a:latin typeface="Bebas Neu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5E38"/>
                </a:solidFill>
                <a:latin typeface="Kollektif"/>
              </a:rPr>
              <a:t>ESALQ Júnior Consultoria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353987"/>
            <a:ext cx="4673101" cy="1483526"/>
            <a:chOff x="0" y="0"/>
            <a:chExt cx="6230801" cy="197803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230801" cy="1101190"/>
            </a:xfrm>
            <a:prstGeom prst="rect">
              <a:avLst/>
            </a:prstGeom>
            <a:solidFill>
              <a:srgbClr val="308F5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568128" y="242820"/>
              <a:ext cx="5081756" cy="60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spc="52">
                  <a:solidFill>
                    <a:srgbClr val="FFFFFF"/>
                  </a:solidFill>
                  <a:latin typeface="Kollektif"/>
                </a:rPr>
                <a:t>PLANTÕES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11827"/>
              <a:ext cx="5094545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35"/>
                </a:lnSpc>
              </a:pPr>
              <a:r>
                <a:rPr lang="en-US" sz="2300" dirty="0">
                  <a:solidFill>
                    <a:srgbClr val="308F54"/>
                  </a:solidFill>
                  <a:latin typeface="Kollektif"/>
                </a:rPr>
                <a:t>4 horas </a:t>
              </a:r>
              <a:r>
                <a:rPr lang="en-US" sz="2300" dirty="0" err="1">
                  <a:solidFill>
                    <a:srgbClr val="308F54"/>
                  </a:solidFill>
                  <a:latin typeface="Kollektif"/>
                </a:rPr>
                <a:t>semanais</a:t>
              </a:r>
              <a:endParaRPr lang="en-US" sz="2300" dirty="0">
                <a:solidFill>
                  <a:srgbClr val="308F54"/>
                </a:solidFill>
                <a:latin typeface="Kollektif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07450" y="3353987"/>
            <a:ext cx="4673101" cy="2321726"/>
            <a:chOff x="0" y="0"/>
            <a:chExt cx="6230801" cy="3095635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6230801" cy="1101190"/>
            </a:xfrm>
            <a:prstGeom prst="rect">
              <a:avLst/>
            </a:prstGeom>
            <a:solidFill>
              <a:srgbClr val="308F5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68128" y="242820"/>
              <a:ext cx="5081756" cy="60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spc="52">
                  <a:solidFill>
                    <a:srgbClr val="FFFFFF"/>
                  </a:solidFill>
                  <a:latin typeface="Kollektif"/>
                </a:rPr>
                <a:t>REUNIÕES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411827"/>
              <a:ext cx="5094545" cy="1683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35"/>
                </a:lnSpc>
              </a:pPr>
              <a:r>
                <a:rPr lang="en-US" sz="2300" dirty="0">
                  <a:solidFill>
                    <a:srgbClr val="308F54"/>
                  </a:solidFill>
                  <a:latin typeface="Kollektif"/>
                </a:rPr>
                <a:t>Segunda-</a:t>
              </a:r>
              <a:r>
                <a:rPr lang="en-US" sz="2300" dirty="0" err="1">
                  <a:solidFill>
                    <a:srgbClr val="308F54"/>
                  </a:solidFill>
                  <a:latin typeface="Kollektif"/>
                </a:rPr>
                <a:t>feira</a:t>
              </a:r>
              <a:r>
                <a:rPr lang="en-US" sz="2300" dirty="0">
                  <a:solidFill>
                    <a:srgbClr val="308F54"/>
                  </a:solidFill>
                  <a:latin typeface="Kollektif"/>
                </a:rPr>
                <a:t> / 12:00</a:t>
              </a:r>
            </a:p>
            <a:p>
              <a:pPr algn="l">
                <a:lnSpc>
                  <a:spcPts val="3335"/>
                </a:lnSpc>
              </a:pPr>
              <a:r>
                <a:rPr lang="en-US" sz="2300" dirty="0" err="1">
                  <a:solidFill>
                    <a:srgbClr val="308F54"/>
                  </a:solidFill>
                  <a:latin typeface="Kollektif"/>
                </a:rPr>
                <a:t>Terça-feira</a:t>
              </a:r>
              <a:r>
                <a:rPr lang="en-US" sz="2300" dirty="0">
                  <a:solidFill>
                    <a:srgbClr val="308F54"/>
                  </a:solidFill>
                  <a:latin typeface="Kollektif"/>
                </a:rPr>
                <a:t> / 18:00</a:t>
              </a:r>
            </a:p>
            <a:p>
              <a:pPr algn="l">
                <a:lnSpc>
                  <a:spcPts val="3335"/>
                </a:lnSpc>
              </a:pPr>
              <a:endParaRPr lang="en-US" sz="2300" dirty="0">
                <a:solidFill>
                  <a:srgbClr val="308F54"/>
                </a:solidFill>
                <a:latin typeface="Kollektif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86199" y="3353987"/>
            <a:ext cx="4673101" cy="3159926"/>
            <a:chOff x="0" y="0"/>
            <a:chExt cx="6230801" cy="4213235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6230801" cy="1101190"/>
            </a:xfrm>
            <a:prstGeom prst="rect">
              <a:avLst/>
            </a:prstGeom>
            <a:solidFill>
              <a:srgbClr val="308F5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568128" y="242820"/>
              <a:ext cx="5081756" cy="60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spc="52">
                  <a:solidFill>
                    <a:srgbClr val="FFFFFF"/>
                  </a:solidFill>
                  <a:latin typeface="Kollektif"/>
                </a:rPr>
                <a:t>EXTRAS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11827"/>
              <a:ext cx="5094545" cy="2801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Durante a semana e finais de semana:</a:t>
              </a:r>
            </a:p>
            <a:p>
              <a:pPr algn="l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    Execução de projetos</a:t>
              </a:r>
            </a:p>
            <a:p>
              <a:pPr algn="l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    Visitas </a:t>
              </a:r>
            </a:p>
            <a:p>
              <a:pPr algn="l">
                <a:lnSpc>
                  <a:spcPts val="3335"/>
                </a:lnSpc>
              </a:pPr>
              <a:r>
                <a:rPr lang="en-US" sz="2300">
                  <a:solidFill>
                    <a:srgbClr val="308F54"/>
                  </a:solidFill>
                  <a:latin typeface="Kollektif"/>
                </a:rPr>
                <a:t>    Eventos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48266" y="8689253"/>
            <a:ext cx="1300720" cy="12551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0" t="6816" r="218" b="68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31" y="-21015"/>
            <a:ext cx="18306862" cy="10329030"/>
            <a:chOff x="0" y="0"/>
            <a:chExt cx="4257475" cy="24021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7475" cy="2402137"/>
            </a:xfrm>
            <a:custGeom>
              <a:avLst/>
              <a:gdLst/>
              <a:ahLst/>
              <a:cxnLst/>
              <a:rect l="l" t="t" r="r" b="b"/>
              <a:pathLst>
                <a:path w="4257475" h="2402137">
                  <a:moveTo>
                    <a:pt x="0" y="0"/>
                  </a:moveTo>
                  <a:lnTo>
                    <a:pt x="4257475" y="0"/>
                  </a:lnTo>
                  <a:lnTo>
                    <a:pt x="4257475" y="2402137"/>
                  </a:lnTo>
                  <a:lnTo>
                    <a:pt x="0" y="2402137"/>
                  </a:lnTo>
                  <a:close/>
                </a:path>
              </a:pathLst>
            </a:custGeom>
            <a:solidFill>
              <a:srgbClr val="005E38">
                <a:alpha val="60784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574229" y="3733169"/>
            <a:ext cx="9139541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</a:pPr>
            <a:r>
              <a:rPr lang="en-US" sz="4200" dirty="0">
                <a:solidFill>
                  <a:srgbClr val="FFFFFF"/>
                </a:solidFill>
                <a:latin typeface="Kollektif"/>
              </a:rPr>
              <a:t>"EM 20 ANOS, 47% DOS EMPREGOS TENDEM A DESAPARECER"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392448" y="5644515"/>
            <a:ext cx="8871746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Kollektif"/>
              </a:rPr>
              <a:t>UNIVERSITY OF OXFORD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23555" y="8386970"/>
            <a:ext cx="1271490" cy="127149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9488DB3-4A18-44D9-BF47-9DFAD80F69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46" t="9375" r="40630" b="11459"/>
          <a:stretch/>
        </p:blipFill>
        <p:spPr>
          <a:xfrm>
            <a:off x="0" y="644509"/>
            <a:ext cx="8895348" cy="901395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91E57AC-55BC-48F1-9D76-5011D5A185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46" t="10417" r="41801" b="12500"/>
          <a:stretch/>
        </p:blipFill>
        <p:spPr>
          <a:xfrm>
            <a:off x="9471383" y="748283"/>
            <a:ext cx="8816617" cy="893739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20414" y="4903565"/>
            <a:ext cx="17677033" cy="4990480"/>
            <a:chOff x="0" y="0"/>
            <a:chExt cx="4111001" cy="11605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11001" cy="1160595"/>
            </a:xfrm>
            <a:custGeom>
              <a:avLst/>
              <a:gdLst/>
              <a:ahLst/>
              <a:cxnLst/>
              <a:rect l="l" t="t" r="r" b="b"/>
              <a:pathLst>
                <a:path w="4111001" h="1160595">
                  <a:moveTo>
                    <a:pt x="0" y="0"/>
                  </a:moveTo>
                  <a:lnTo>
                    <a:pt x="4111001" y="0"/>
                  </a:lnTo>
                  <a:lnTo>
                    <a:pt x="4111001" y="1160595"/>
                  </a:lnTo>
                  <a:lnTo>
                    <a:pt x="0" y="1160595"/>
                  </a:lnTo>
                  <a:close/>
                </a:path>
              </a:pathLst>
            </a:custGeom>
            <a:solidFill>
              <a:srgbClr val="308F54">
                <a:alpha val="7176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66800" y="7667067"/>
            <a:ext cx="7081888" cy="1957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Kollektif"/>
              </a:rPr>
              <a:t>Giovana Moreira</a:t>
            </a:r>
          </a:p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FFFFFF"/>
                </a:solidFill>
                <a:latin typeface="Kollektif"/>
              </a:rPr>
              <a:t>Diretora</a:t>
            </a:r>
            <a:r>
              <a:rPr lang="en-US" sz="2800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ollektif"/>
              </a:rPr>
              <a:t>Presidente</a:t>
            </a:r>
            <a:endParaRPr lang="en-US" sz="2800" dirty="0">
              <a:solidFill>
                <a:srgbClr val="FFFFFF"/>
              </a:solidFill>
              <a:latin typeface="Kollektif"/>
            </a:endParaRPr>
          </a:p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Kollektif"/>
              </a:rPr>
              <a:t>(11) 99717-4181</a:t>
            </a:r>
          </a:p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Kollektif"/>
              </a:rPr>
              <a:t>giovana.catarina@esalqjuniorconsultoria.com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F7A1CFAC-E466-4956-9A61-10DBDB3DCD88}"/>
              </a:ext>
            </a:extLst>
          </p:cNvPr>
          <p:cNvSpPr txBox="1"/>
          <p:nvPr/>
        </p:nvSpPr>
        <p:spPr>
          <a:xfrm>
            <a:off x="10108389" y="7667067"/>
            <a:ext cx="7081888" cy="1957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Kollektif"/>
              </a:rPr>
              <a:t>José </a:t>
            </a:r>
            <a:r>
              <a:rPr lang="en-US" sz="2800" dirty="0" err="1">
                <a:solidFill>
                  <a:srgbClr val="FFFFFF"/>
                </a:solidFill>
                <a:latin typeface="Kollektif"/>
              </a:rPr>
              <a:t>Mucare</a:t>
            </a:r>
            <a:endParaRPr lang="en-US" sz="2800" dirty="0">
              <a:solidFill>
                <a:srgbClr val="FFFFFF"/>
              </a:solidFill>
              <a:latin typeface="Kollektif"/>
            </a:endParaRPr>
          </a:p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FFFFFF"/>
                </a:solidFill>
                <a:latin typeface="Kollektif"/>
              </a:rPr>
              <a:t>Diretor</a:t>
            </a:r>
            <a:r>
              <a:rPr lang="en-US" sz="2800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Kollektif"/>
              </a:rPr>
              <a:t>Comercial</a:t>
            </a:r>
            <a:endParaRPr lang="en-US" sz="2800" dirty="0">
              <a:solidFill>
                <a:srgbClr val="FFFFFF"/>
              </a:solidFill>
              <a:latin typeface="Kollektif"/>
            </a:endParaRPr>
          </a:p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Kollektif"/>
              </a:rPr>
              <a:t>(14) 99605-3227</a:t>
            </a:r>
          </a:p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Kollektif"/>
              </a:rPr>
              <a:t>jose.neto@esalqjuniorconsultoria.com</a:t>
            </a:r>
          </a:p>
        </p:txBody>
      </p:sp>
      <p:pic>
        <p:nvPicPr>
          <p:cNvPr id="3" name="Imagem 2" descr="Menino posando para foto em frente a prédio&#10;&#10;Descrição gerada automaticamente">
            <a:extLst>
              <a:ext uri="{FF2B5EF4-FFF2-40B4-BE49-F238E27FC236}">
                <a16:creationId xmlns:a16="http://schemas.microsoft.com/office/drawing/2014/main" id="{B24120FF-20D5-408E-847C-C06FDE1A1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77" y="486132"/>
            <a:ext cx="5179077" cy="6905436"/>
          </a:xfrm>
          <a:prstGeom prst="rect">
            <a:avLst/>
          </a:prstGeom>
        </p:spPr>
      </p:pic>
      <p:pic>
        <p:nvPicPr>
          <p:cNvPr id="9" name="Imagem 8" descr="Pessoa posando para foto em frente a prédio&#10;&#10;Descrição gerada automaticamente">
            <a:extLst>
              <a:ext uri="{FF2B5EF4-FFF2-40B4-BE49-F238E27FC236}">
                <a16:creationId xmlns:a16="http://schemas.microsoft.com/office/drawing/2014/main" id="{256AFE5F-A98A-4FFC-AC4F-2C68BE09B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96915"/>
            <a:ext cx="5175764" cy="69010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580733" y="-393140"/>
            <a:ext cx="3046999" cy="11412260"/>
          </a:xfrm>
          <a:prstGeom prst="rect">
            <a:avLst/>
          </a:prstGeom>
          <a:solidFill>
            <a:srgbClr val="308F54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308F54"/>
                </a:solidFill>
                <a:latin typeface="Kollektif"/>
              </a:rPr>
              <a:t>ESALQ Júnior Consultoria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57091"/>
            <a:ext cx="895487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spc="540" dirty="0">
                <a:solidFill>
                  <a:srgbClr val="308F54"/>
                </a:solidFill>
                <a:latin typeface="Bebas Neue"/>
              </a:rPr>
              <a:t>O PROFISSIONAL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2205150"/>
            <a:ext cx="7314385" cy="825892"/>
          </a:xfrm>
          <a:prstGeom prst="rect">
            <a:avLst/>
          </a:prstGeom>
          <a:solidFill>
            <a:srgbClr val="308F54"/>
          </a:solidFill>
        </p:spPr>
      </p:sp>
      <p:sp>
        <p:nvSpPr>
          <p:cNvPr id="6" name="TextBox 6"/>
          <p:cNvSpPr txBox="1"/>
          <p:nvPr/>
        </p:nvSpPr>
        <p:spPr>
          <a:xfrm>
            <a:off x="1263827" y="2371399"/>
            <a:ext cx="6568448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 b="1" spc="215">
                <a:solidFill>
                  <a:srgbClr val="FFFFFF"/>
                </a:solidFill>
                <a:latin typeface="Bebas Neue"/>
              </a:rPr>
              <a:t>DO FUTURO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487577"/>
            <a:ext cx="6803575" cy="390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90"/>
              </a:lnSpc>
            </a:pPr>
            <a:r>
              <a:rPr lang="en-US" sz="4200" dirty="0">
                <a:solidFill>
                  <a:srgbClr val="308F54"/>
                </a:solidFill>
                <a:latin typeface="Kollektif"/>
              </a:rPr>
              <a:t>As </a:t>
            </a:r>
            <a:r>
              <a:rPr lang="en-US" sz="4200" dirty="0" err="1">
                <a:solidFill>
                  <a:srgbClr val="308F54"/>
                </a:solidFill>
                <a:latin typeface="Kollektif"/>
              </a:rPr>
              <a:t>habilidades</a:t>
            </a:r>
            <a:r>
              <a:rPr lang="en-US" sz="4200" dirty="0">
                <a:solidFill>
                  <a:srgbClr val="308F54"/>
                </a:solidFill>
                <a:latin typeface="Kollektif"/>
              </a:rPr>
              <a:t> que o mercado </a:t>
            </a:r>
            <a:r>
              <a:rPr lang="en-US" sz="4200" dirty="0" err="1">
                <a:solidFill>
                  <a:srgbClr val="308F54"/>
                </a:solidFill>
                <a:latin typeface="Kollektif"/>
              </a:rPr>
              <a:t>irá</a:t>
            </a:r>
            <a:r>
              <a:rPr lang="en-US" sz="4200" dirty="0">
                <a:solidFill>
                  <a:srgbClr val="308F54"/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rgbClr val="308F54"/>
                </a:solidFill>
                <a:latin typeface="Kollektif"/>
              </a:rPr>
              <a:t>exigir</a:t>
            </a:r>
            <a:r>
              <a:rPr lang="en-US" sz="4200" dirty="0">
                <a:solidFill>
                  <a:srgbClr val="308F54"/>
                </a:solidFill>
                <a:latin typeface="Kollektif"/>
              </a:rPr>
              <a:t> dos </a:t>
            </a:r>
            <a:r>
              <a:rPr lang="en-US" sz="4200" dirty="0" err="1">
                <a:solidFill>
                  <a:srgbClr val="308F54"/>
                </a:solidFill>
                <a:latin typeface="Kollektif"/>
              </a:rPr>
              <a:t>profissionais</a:t>
            </a:r>
            <a:r>
              <a:rPr lang="en-US" sz="4200" dirty="0">
                <a:solidFill>
                  <a:srgbClr val="308F54"/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rgbClr val="308F54"/>
                </a:solidFill>
                <a:latin typeface="Kollektif"/>
              </a:rPr>
              <a:t>em</a:t>
            </a:r>
            <a:r>
              <a:rPr lang="en-US" sz="4200" dirty="0">
                <a:solidFill>
                  <a:srgbClr val="308F54"/>
                </a:solidFill>
                <a:latin typeface="Kollektif"/>
              </a:rPr>
              <a:t> um </a:t>
            </a:r>
            <a:r>
              <a:rPr lang="en-US" sz="4200" dirty="0" err="1">
                <a:solidFill>
                  <a:srgbClr val="308F54"/>
                </a:solidFill>
                <a:latin typeface="Kollektif"/>
              </a:rPr>
              <a:t>futuro</a:t>
            </a:r>
            <a:r>
              <a:rPr lang="en-US" sz="4200" dirty="0">
                <a:solidFill>
                  <a:srgbClr val="308F54"/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rgbClr val="308F54"/>
                </a:solidFill>
                <a:latin typeface="Kollektif"/>
              </a:rPr>
              <a:t>próxima</a:t>
            </a:r>
            <a:r>
              <a:rPr lang="en-US" sz="4200" dirty="0">
                <a:solidFill>
                  <a:srgbClr val="308F54"/>
                </a:solidFill>
                <a:latin typeface="Kollektif"/>
              </a:rPr>
              <a:t> </a:t>
            </a:r>
            <a:r>
              <a:rPr lang="en-US" sz="4200" dirty="0" err="1">
                <a:solidFill>
                  <a:srgbClr val="308F54"/>
                </a:solidFill>
                <a:latin typeface="Kollektif"/>
              </a:rPr>
              <a:t>serão</a:t>
            </a:r>
            <a:r>
              <a:rPr lang="en-US" sz="4200" dirty="0">
                <a:solidFill>
                  <a:srgbClr val="308F54"/>
                </a:solidFill>
                <a:latin typeface="Kollektif"/>
              </a:rPr>
              <a:t> </a:t>
            </a:r>
          </a:p>
          <a:p>
            <a:pPr algn="just">
              <a:lnSpc>
                <a:spcPts val="6090"/>
              </a:lnSpc>
            </a:pPr>
            <a:r>
              <a:rPr lang="en-US" sz="4200" b="1" i="1" dirty="0" err="1">
                <a:solidFill>
                  <a:srgbClr val="308F54"/>
                </a:solidFill>
                <a:latin typeface="Kollektif"/>
              </a:rPr>
              <a:t>comportamentais</a:t>
            </a:r>
            <a:r>
              <a:rPr lang="en-US" sz="4200" b="1" i="1" dirty="0">
                <a:solidFill>
                  <a:srgbClr val="308F54"/>
                </a:solidFill>
                <a:latin typeface="Kollektif"/>
              </a:rPr>
              <a:t>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2241" y="8622555"/>
            <a:ext cx="1271490" cy="1271490"/>
          </a:xfrm>
          <a:prstGeom prst="rect">
            <a:avLst/>
          </a:prstGeom>
        </p:spPr>
      </p:pic>
      <p:pic>
        <p:nvPicPr>
          <p:cNvPr id="12" name="Gráfico 11" descr="Rede social">
            <a:extLst>
              <a:ext uri="{FF2B5EF4-FFF2-40B4-BE49-F238E27FC236}">
                <a16:creationId xmlns:a16="http://schemas.microsoft.com/office/drawing/2014/main" id="{508A5BDF-44F7-47D8-8B94-97FD36193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5069" y="1776557"/>
            <a:ext cx="6119932" cy="61199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33450"/>
            <a:ext cx="11920524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spc="89" dirty="0" err="1">
                <a:solidFill>
                  <a:srgbClr val="308F54"/>
                </a:solidFill>
                <a:latin typeface="Kollektif"/>
              </a:rPr>
              <a:t>Habilidades</a:t>
            </a:r>
            <a:r>
              <a:rPr lang="en-US" sz="4500" spc="89" dirty="0">
                <a:solidFill>
                  <a:srgbClr val="308F54"/>
                </a:solidFill>
                <a:latin typeface="Kollektif"/>
              </a:rPr>
              <a:t> do </a:t>
            </a:r>
            <a:r>
              <a:rPr lang="en-US" sz="4500" spc="89" dirty="0" err="1">
                <a:solidFill>
                  <a:srgbClr val="308F54"/>
                </a:solidFill>
                <a:latin typeface="Kollektif"/>
              </a:rPr>
              <a:t>profissional</a:t>
            </a:r>
            <a:r>
              <a:rPr lang="en-US" sz="4500" spc="89" dirty="0">
                <a:solidFill>
                  <a:srgbClr val="308F54"/>
                </a:solidFill>
                <a:latin typeface="Kollektif"/>
              </a:rPr>
              <a:t> do </a:t>
            </a:r>
            <a:r>
              <a:rPr lang="en-US" sz="4500" spc="89" dirty="0" err="1">
                <a:solidFill>
                  <a:srgbClr val="308F54"/>
                </a:solidFill>
                <a:latin typeface="Kollektif"/>
              </a:rPr>
              <a:t>futuro</a:t>
            </a:r>
            <a:endParaRPr lang="en-US" sz="4500" spc="89" dirty="0">
              <a:solidFill>
                <a:srgbClr val="308F54"/>
              </a:solidFill>
              <a:latin typeface="Kollektif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308F54"/>
                </a:solidFill>
                <a:latin typeface="Kollektif"/>
              </a:rPr>
              <a:t>ESALQ Júnior Consultoria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2673559"/>
            <a:ext cx="3070375" cy="5559604"/>
          </a:xfrm>
          <a:prstGeom prst="rect">
            <a:avLst/>
          </a:prstGeom>
          <a:solidFill>
            <a:srgbClr val="308F54"/>
          </a:solidFill>
        </p:spPr>
      </p:sp>
      <p:sp>
        <p:nvSpPr>
          <p:cNvPr id="5" name="AutoShape 5"/>
          <p:cNvSpPr/>
          <p:nvPr/>
        </p:nvSpPr>
        <p:spPr>
          <a:xfrm>
            <a:off x="4301229" y="2673559"/>
            <a:ext cx="3070375" cy="5559604"/>
          </a:xfrm>
          <a:prstGeom prst="rect">
            <a:avLst/>
          </a:prstGeom>
          <a:solidFill>
            <a:srgbClr val="308F54"/>
          </a:solidFill>
        </p:spPr>
      </p:sp>
      <p:grpSp>
        <p:nvGrpSpPr>
          <p:cNvPr id="6" name="Group 6"/>
          <p:cNvGrpSpPr/>
          <p:nvPr/>
        </p:nvGrpSpPr>
        <p:grpSpPr>
          <a:xfrm>
            <a:off x="1209493" y="3275207"/>
            <a:ext cx="2708789" cy="3540043"/>
            <a:chOff x="0" y="0"/>
            <a:chExt cx="3611719" cy="4720057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3598930" cy="1746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spc="52" dirty="0">
                  <a:solidFill>
                    <a:srgbClr val="FBE91E"/>
                  </a:solidFill>
                  <a:latin typeface="Kollektif"/>
                </a:rPr>
                <a:t>SOLUÇÃO DE PROBLEMAS COMPLEXOS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71566"/>
              <a:ext cx="3611719" cy="2748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6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Resolver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problemas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que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você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jamais </a:t>
              </a:r>
              <a:r>
                <a:rPr lang="en-US" sz="2800" dirty="0" err="1">
                  <a:solidFill>
                    <a:srgbClr val="FFFFFF"/>
                  </a:solidFill>
                  <a:latin typeface="Kollektif"/>
                </a:rPr>
                <a:t>viu</a:t>
              </a:r>
              <a:r>
                <a:rPr lang="en-US" sz="2800" dirty="0">
                  <a:solidFill>
                    <a:srgbClr val="FFFFFF"/>
                  </a:solidFill>
                  <a:latin typeface="Kollektif"/>
                </a:rPr>
                <a:t> antes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12013" y="3275207"/>
            <a:ext cx="2708789" cy="4054393"/>
            <a:chOff x="0" y="0"/>
            <a:chExt cx="3611719" cy="540585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76200"/>
              <a:ext cx="3598930" cy="1746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spc="52">
                  <a:solidFill>
                    <a:srgbClr val="FBE91E"/>
                  </a:solidFill>
                  <a:latin typeface="Kollektif"/>
                </a:rPr>
                <a:t>CRIATIVIDADE</a:t>
              </a:r>
            </a:p>
            <a:p>
              <a:pPr algn="l">
                <a:lnSpc>
                  <a:spcPts val="3380"/>
                </a:lnSpc>
              </a:pPr>
              <a:endParaRPr lang="en-US" sz="2600" spc="52">
                <a:solidFill>
                  <a:srgbClr val="FBE91E"/>
                </a:solidFill>
                <a:latin typeface="Kollektif"/>
              </a:endParaRPr>
            </a:p>
            <a:p>
              <a:pPr algn="l">
                <a:lnSpc>
                  <a:spcPts val="3380"/>
                </a:lnSpc>
              </a:pPr>
              <a:endParaRPr lang="en-US" sz="2600" spc="52">
                <a:solidFill>
                  <a:srgbClr val="FBE91E"/>
                </a:solidFill>
                <a:latin typeface="Kollektif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71566"/>
              <a:ext cx="3611719" cy="3434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60"/>
                </a:lnSpc>
              </a:pPr>
              <a:r>
                <a:rPr lang="en-US" sz="2800">
                  <a:solidFill>
                    <a:srgbClr val="FFFFFF"/>
                  </a:solidFill>
                  <a:latin typeface="Kollektif"/>
                </a:rPr>
                <a:t>Conectar ideias aparentemente diferentes e, a partir disso, criar algo novo !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7598301" y="2673559"/>
            <a:ext cx="3070375" cy="5559604"/>
          </a:xfrm>
          <a:prstGeom prst="rect">
            <a:avLst/>
          </a:prstGeom>
          <a:solidFill>
            <a:srgbClr val="308F54"/>
          </a:solidFill>
        </p:spPr>
      </p:sp>
      <p:grpSp>
        <p:nvGrpSpPr>
          <p:cNvPr id="13" name="Group 13"/>
          <p:cNvGrpSpPr/>
          <p:nvPr/>
        </p:nvGrpSpPr>
        <p:grpSpPr>
          <a:xfrm>
            <a:off x="7839077" y="3275207"/>
            <a:ext cx="2708789" cy="4568743"/>
            <a:chOff x="0" y="0"/>
            <a:chExt cx="3611719" cy="609165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76200"/>
              <a:ext cx="3598930" cy="1746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spc="52">
                  <a:solidFill>
                    <a:srgbClr val="FBE91E"/>
                  </a:solidFill>
                  <a:latin typeface="Kollektif"/>
                </a:rPr>
                <a:t>INTELIGÊNCIA EMOCIONAL</a:t>
              </a:r>
            </a:p>
            <a:p>
              <a:pPr algn="l">
                <a:lnSpc>
                  <a:spcPts val="3380"/>
                </a:lnSpc>
              </a:pPr>
              <a:endParaRPr lang="en-US" sz="2600" spc="52">
                <a:solidFill>
                  <a:srgbClr val="FBE91E"/>
                </a:solidFill>
                <a:latin typeface="Kollektif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971566"/>
              <a:ext cx="3611719" cy="412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60"/>
                </a:lnSpc>
              </a:pPr>
              <a:r>
                <a:rPr lang="en-US" sz="2800">
                  <a:solidFill>
                    <a:srgbClr val="FFFFFF"/>
                  </a:solidFill>
                  <a:latin typeface="Kollektif"/>
                </a:rPr>
                <a:t>Reconhecer, avaliar e gerir emoções para conseguir chegar nos resultados desejados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0878616" y="2673559"/>
            <a:ext cx="3070375" cy="5559604"/>
          </a:xfrm>
          <a:prstGeom prst="rect">
            <a:avLst/>
          </a:prstGeom>
          <a:solidFill>
            <a:srgbClr val="308F54"/>
          </a:solidFill>
        </p:spPr>
      </p:sp>
      <p:grpSp>
        <p:nvGrpSpPr>
          <p:cNvPr id="17" name="Group 17"/>
          <p:cNvGrpSpPr/>
          <p:nvPr/>
        </p:nvGrpSpPr>
        <p:grpSpPr>
          <a:xfrm>
            <a:off x="11119391" y="3275207"/>
            <a:ext cx="2708789" cy="4568743"/>
            <a:chOff x="0" y="0"/>
            <a:chExt cx="3611719" cy="609165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76200"/>
              <a:ext cx="3598930" cy="1746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spc="52">
                  <a:solidFill>
                    <a:srgbClr val="FBE91E"/>
                  </a:solidFill>
                  <a:latin typeface="Kollektif"/>
                </a:rPr>
                <a:t>NEGOCIAÇÃO</a:t>
              </a:r>
            </a:p>
            <a:p>
              <a:pPr algn="l">
                <a:lnSpc>
                  <a:spcPts val="3380"/>
                </a:lnSpc>
              </a:pPr>
              <a:endParaRPr lang="en-US" sz="2600" spc="52">
                <a:solidFill>
                  <a:srgbClr val="FBE91E"/>
                </a:solidFill>
                <a:latin typeface="Kollektif"/>
              </a:endParaRPr>
            </a:p>
            <a:p>
              <a:pPr algn="l">
                <a:lnSpc>
                  <a:spcPts val="3380"/>
                </a:lnSpc>
              </a:pPr>
              <a:endParaRPr lang="en-US" sz="2600" spc="52">
                <a:solidFill>
                  <a:srgbClr val="FBE91E"/>
                </a:solidFill>
                <a:latin typeface="Kollektif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71566"/>
              <a:ext cx="3611719" cy="412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60"/>
                </a:lnSpc>
              </a:pPr>
              <a:r>
                <a:rPr lang="en-US" sz="2800">
                  <a:solidFill>
                    <a:srgbClr val="FFFFFF"/>
                  </a:solidFill>
                  <a:latin typeface="Kollektif"/>
                </a:rPr>
                <a:t>Encontrar um ponto em comum que satisfaça suas partes com  pontos de vista diferentes 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14188925" y="2673559"/>
            <a:ext cx="3070375" cy="5559604"/>
          </a:xfrm>
          <a:prstGeom prst="rect">
            <a:avLst/>
          </a:prstGeom>
          <a:solidFill>
            <a:srgbClr val="308F54"/>
          </a:solidFill>
        </p:spPr>
      </p:sp>
      <p:grpSp>
        <p:nvGrpSpPr>
          <p:cNvPr id="21" name="Group 21"/>
          <p:cNvGrpSpPr/>
          <p:nvPr/>
        </p:nvGrpSpPr>
        <p:grpSpPr>
          <a:xfrm>
            <a:off x="14369718" y="3275207"/>
            <a:ext cx="2708789" cy="4568743"/>
            <a:chOff x="0" y="0"/>
            <a:chExt cx="3611719" cy="6091657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76200"/>
              <a:ext cx="3598930" cy="1746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spc="52">
                  <a:solidFill>
                    <a:srgbClr val="FBE91E"/>
                  </a:solidFill>
                  <a:latin typeface="Kollektif"/>
                </a:rPr>
                <a:t>FLEXIBILIDADE COGNITIVA</a:t>
              </a:r>
            </a:p>
            <a:p>
              <a:pPr algn="l">
                <a:lnSpc>
                  <a:spcPts val="3380"/>
                </a:lnSpc>
              </a:pPr>
              <a:endParaRPr lang="en-US" sz="2600" spc="52">
                <a:solidFill>
                  <a:srgbClr val="FBE91E"/>
                </a:solidFill>
                <a:latin typeface="Kollektif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71566"/>
              <a:ext cx="3611719" cy="4120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60"/>
                </a:lnSpc>
              </a:pPr>
              <a:r>
                <a:rPr lang="en-US" sz="2800">
                  <a:solidFill>
                    <a:srgbClr val="FFFFFF"/>
                  </a:solidFill>
                  <a:latin typeface="Kollektif"/>
                </a:rPr>
                <a:t>Visualizar diferentes caminhos para solucionar problemas do cotidiano</a:t>
              </a: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48266" y="8689253"/>
            <a:ext cx="1300720" cy="1255195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0233407" y="1694929"/>
            <a:ext cx="8871746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308F54"/>
                </a:solidFill>
                <a:latin typeface="Kollektif"/>
              </a:rPr>
              <a:t>Organização das Nações Unidas (ONU)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56667" y="-529842"/>
            <a:ext cx="19425180" cy="982195"/>
          </a:xfrm>
          <a:prstGeom prst="rect">
            <a:avLst/>
          </a:prstGeom>
          <a:solidFill>
            <a:srgbClr val="308F54"/>
          </a:solidFill>
        </p:spPr>
      </p:sp>
      <p:sp>
        <p:nvSpPr>
          <p:cNvPr id="3" name="AutoShape 3"/>
          <p:cNvSpPr/>
          <p:nvPr/>
        </p:nvSpPr>
        <p:spPr>
          <a:xfrm>
            <a:off x="-580512" y="9834646"/>
            <a:ext cx="19425180" cy="982195"/>
          </a:xfrm>
          <a:prstGeom prst="rect">
            <a:avLst/>
          </a:prstGeom>
          <a:solidFill>
            <a:srgbClr val="308F54"/>
          </a:solidFill>
        </p:spPr>
      </p:sp>
      <p:grpSp>
        <p:nvGrpSpPr>
          <p:cNvPr id="4" name="Group 4"/>
          <p:cNvGrpSpPr/>
          <p:nvPr/>
        </p:nvGrpSpPr>
        <p:grpSpPr>
          <a:xfrm>
            <a:off x="-9431" y="458855"/>
            <a:ext cx="18324101" cy="9369290"/>
            <a:chOff x="0" y="0"/>
            <a:chExt cx="24432134" cy="1249238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11362" b="12269"/>
            <a:stretch>
              <a:fillRect/>
            </a:stretch>
          </p:blipFill>
          <p:spPr>
            <a:xfrm>
              <a:off x="17004" y="0"/>
              <a:ext cx="24415130" cy="12492387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0" y="0"/>
              <a:ext cx="24369160" cy="12492387"/>
              <a:chOff x="0" y="0"/>
              <a:chExt cx="4250501" cy="217893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50501" cy="2178938"/>
              </a:xfrm>
              <a:custGeom>
                <a:avLst/>
                <a:gdLst/>
                <a:ahLst/>
                <a:cxnLst/>
                <a:rect l="l" t="t" r="r" b="b"/>
                <a:pathLst>
                  <a:path w="4250501" h="2178938">
                    <a:moveTo>
                      <a:pt x="0" y="0"/>
                    </a:moveTo>
                    <a:lnTo>
                      <a:pt x="4250501" y="0"/>
                    </a:lnTo>
                    <a:lnTo>
                      <a:pt x="4250501" y="2178938"/>
                    </a:lnTo>
                    <a:lnTo>
                      <a:pt x="0" y="2178938"/>
                    </a:lnTo>
                    <a:close/>
                  </a:path>
                </a:pathLst>
              </a:custGeom>
              <a:solidFill>
                <a:srgbClr val="000000">
                  <a:alpha val="49803"/>
                </a:srgbClr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3794155" y="3005241"/>
            <a:ext cx="10675846" cy="4276517"/>
            <a:chOff x="0" y="0"/>
            <a:chExt cx="14234461" cy="5702023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4234461" cy="5702023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638496" y="1551373"/>
              <a:ext cx="13021056" cy="2769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 spc="89" dirty="0">
                  <a:solidFill>
                    <a:srgbClr val="308F54"/>
                  </a:solidFill>
                  <a:latin typeface="Kollektif"/>
                </a:rPr>
                <a:t>COMO PODEMOS EMPREENDER E DESENVOLVER ESSAS HABILIDADES NA ESALQ?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8956040"/>
            <a:ext cx="8871746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Kollektif"/>
              </a:rPr>
              <a:t>ESALQ Júnior Consultoria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23555" y="8386970"/>
            <a:ext cx="1271490" cy="1271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5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C4DD68A5-E27F-4535-A283-BF41EB0FB4A5}"/>
              </a:ext>
            </a:extLst>
          </p:cNvPr>
          <p:cNvSpPr/>
          <p:nvPr/>
        </p:nvSpPr>
        <p:spPr>
          <a:xfrm rot="5400000">
            <a:off x="10191750" y="3219450"/>
            <a:ext cx="10287000" cy="3848100"/>
          </a:xfrm>
          <a:prstGeom prst="rect">
            <a:avLst/>
          </a:prstGeom>
          <a:solidFill>
            <a:srgbClr val="08823F"/>
          </a:solidFill>
          <a:ln>
            <a:solidFill>
              <a:srgbClr val="088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Gráfico 2" descr="Trator">
            <a:extLst>
              <a:ext uri="{FF2B5EF4-FFF2-40B4-BE49-F238E27FC236}">
                <a16:creationId xmlns:a16="http://schemas.microsoft.com/office/drawing/2014/main" id="{6FF12CF0-F7F0-4820-AB3F-16D125839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0" y="647700"/>
            <a:ext cx="1905000" cy="1905000"/>
          </a:xfrm>
          <a:prstGeom prst="rect">
            <a:avLst/>
          </a:prstGeom>
        </p:spPr>
      </p:pic>
      <p:pic>
        <p:nvPicPr>
          <p:cNvPr id="5" name="Gráfico 4" descr="Planta">
            <a:extLst>
              <a:ext uri="{FF2B5EF4-FFF2-40B4-BE49-F238E27FC236}">
                <a16:creationId xmlns:a16="http://schemas.microsoft.com/office/drawing/2014/main" id="{672C8E49-A46D-406A-9846-66500904F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25600" y="3588327"/>
            <a:ext cx="2057400" cy="2057400"/>
          </a:xfrm>
          <a:prstGeom prst="rect">
            <a:avLst/>
          </a:prstGeom>
        </p:spPr>
      </p:pic>
      <p:pic>
        <p:nvPicPr>
          <p:cNvPr id="7" name="Gráfico 6" descr="Chapéu de formatura">
            <a:extLst>
              <a:ext uri="{FF2B5EF4-FFF2-40B4-BE49-F238E27FC236}">
                <a16:creationId xmlns:a16="http://schemas.microsoft.com/office/drawing/2014/main" id="{A5CE098F-84A3-4348-95B2-DD7B49D84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53308" y="7048500"/>
            <a:ext cx="2334491" cy="233449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110E6F0-AA75-4F23-A117-3687343C5CF5}"/>
              </a:ext>
            </a:extLst>
          </p:cNvPr>
          <p:cNvSpPr/>
          <p:nvPr/>
        </p:nvSpPr>
        <p:spPr>
          <a:xfrm>
            <a:off x="685800" y="842233"/>
            <a:ext cx="8458200" cy="1420684"/>
          </a:xfrm>
          <a:prstGeom prst="rect">
            <a:avLst/>
          </a:prstGeom>
          <a:solidFill>
            <a:srgbClr val="08823F"/>
          </a:solidFill>
          <a:ln>
            <a:solidFill>
              <a:srgbClr val="088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8823F"/>
              </a:solidFill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7A9AE1C2-8EAD-45A3-835B-EA2B350096A9}"/>
              </a:ext>
            </a:extLst>
          </p:cNvPr>
          <p:cNvSpPr txBox="1"/>
          <p:nvPr/>
        </p:nvSpPr>
        <p:spPr>
          <a:xfrm>
            <a:off x="857250" y="842233"/>
            <a:ext cx="8115300" cy="1329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000" b="1" spc="8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"/>
              </a:rPr>
              <a:t>O QUE É UMA EMPRESA JUNIOR DE CONSULTORIA?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D80FB3D8-2B01-443E-8026-D2C9172D5ADE}"/>
              </a:ext>
            </a:extLst>
          </p:cNvPr>
          <p:cNvSpPr txBox="1"/>
          <p:nvPr/>
        </p:nvSpPr>
        <p:spPr>
          <a:xfrm>
            <a:off x="857250" y="3086100"/>
            <a:ext cx="11106150" cy="4655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45"/>
              </a:lnSpc>
            </a:pPr>
            <a:r>
              <a:rPr lang="en-US" sz="4000" dirty="0">
                <a:solidFill>
                  <a:srgbClr val="08823F"/>
                </a:solidFill>
                <a:latin typeface="Barbas"/>
              </a:rPr>
              <a:t>Uma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associação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sem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fins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lucrativos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,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formada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e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gerida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por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alunos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de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graduação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,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cujos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principais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objetivos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são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:</a:t>
            </a:r>
          </a:p>
          <a:p>
            <a:pPr algn="just">
              <a:lnSpc>
                <a:spcPts val="3045"/>
              </a:lnSpc>
            </a:pPr>
            <a:endParaRPr lang="en-US" sz="4000" dirty="0">
              <a:solidFill>
                <a:srgbClr val="08823F"/>
              </a:solidFill>
              <a:latin typeface="Barbas"/>
            </a:endParaRPr>
          </a:p>
          <a:p>
            <a:pPr marL="571500" indent="-571500" algn="just">
              <a:lnSpc>
                <a:spcPts val="3045"/>
              </a:lnSpc>
              <a:buFontTx/>
              <a:buChar char="-"/>
            </a:pPr>
            <a:r>
              <a:rPr lang="en-US" sz="4000" dirty="0" err="1">
                <a:solidFill>
                  <a:srgbClr val="08823F"/>
                </a:solidFill>
                <a:latin typeface="Barbas"/>
              </a:rPr>
              <a:t>Fomentar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o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aprendizado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prático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do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universitário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em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sua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área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de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atuação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;</a:t>
            </a:r>
          </a:p>
          <a:p>
            <a:pPr marL="571500" indent="-571500" algn="just">
              <a:lnSpc>
                <a:spcPts val="3045"/>
              </a:lnSpc>
              <a:buFontTx/>
              <a:buChar char="-"/>
            </a:pPr>
            <a:endParaRPr lang="en-US" sz="4000" dirty="0">
              <a:solidFill>
                <a:srgbClr val="08823F"/>
              </a:solidFill>
              <a:latin typeface="Barbas"/>
            </a:endParaRPr>
          </a:p>
          <a:p>
            <a:pPr marL="571500" indent="-571500" algn="just">
              <a:lnSpc>
                <a:spcPts val="3045"/>
              </a:lnSpc>
              <a:buFontTx/>
              <a:buChar char="-"/>
            </a:pPr>
            <a:r>
              <a:rPr lang="en-US" sz="4000" dirty="0" err="1">
                <a:solidFill>
                  <a:srgbClr val="08823F"/>
                </a:solidFill>
                <a:latin typeface="Barbas"/>
              </a:rPr>
              <a:t>Aproximar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o mercado de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trabalho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da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universidade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e dos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próprios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universitários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;</a:t>
            </a:r>
          </a:p>
          <a:p>
            <a:pPr marL="571500" indent="-571500" algn="just">
              <a:lnSpc>
                <a:spcPts val="3045"/>
              </a:lnSpc>
              <a:buFontTx/>
              <a:buChar char="-"/>
            </a:pPr>
            <a:endParaRPr lang="en-US" sz="4000" dirty="0">
              <a:solidFill>
                <a:srgbClr val="08823F"/>
              </a:solidFill>
              <a:latin typeface="Barbas"/>
            </a:endParaRPr>
          </a:p>
          <a:p>
            <a:pPr marL="571500" indent="-571500" algn="just">
              <a:lnSpc>
                <a:spcPts val="3045"/>
              </a:lnSpc>
              <a:buFontTx/>
              <a:buChar char="-"/>
            </a:pPr>
            <a:r>
              <a:rPr lang="en-US" sz="4000" dirty="0" err="1">
                <a:solidFill>
                  <a:srgbClr val="08823F"/>
                </a:solidFill>
                <a:latin typeface="Barbas"/>
              </a:rPr>
              <a:t>Elaborar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projetos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de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cosultoria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na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área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de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formação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 dos </a:t>
            </a:r>
            <a:r>
              <a:rPr lang="en-US" sz="4000" dirty="0" err="1">
                <a:solidFill>
                  <a:srgbClr val="08823F"/>
                </a:solidFill>
                <a:latin typeface="Barbas"/>
              </a:rPr>
              <a:t>alunos</a:t>
            </a:r>
            <a:r>
              <a:rPr lang="en-US" sz="4000" dirty="0">
                <a:solidFill>
                  <a:srgbClr val="08823F"/>
                </a:solidFill>
                <a:latin typeface="Barba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91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39908" y="-264628"/>
            <a:ext cx="13608184" cy="10816256"/>
          </a:xfrm>
          <a:prstGeom prst="rect">
            <a:avLst/>
          </a:prstGeom>
          <a:solidFill>
            <a:srgbClr val="308F5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18988" y="662682"/>
            <a:ext cx="7050024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769</Words>
  <Application>Microsoft Office PowerPoint</Application>
  <PresentationFormat>Personalizar</PresentationFormat>
  <Paragraphs>187</Paragraphs>
  <Slides>31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Calibri</vt:lpstr>
      <vt:lpstr>Kollektif</vt:lpstr>
      <vt:lpstr>Advent Pro Medium</vt:lpstr>
      <vt:lpstr>Bebas Neue</vt:lpstr>
      <vt:lpstr>HelveticaNeue</vt:lpstr>
      <vt:lpstr>Arial</vt:lpstr>
      <vt:lpstr>inherit</vt:lpstr>
      <vt:lpstr>Barbas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Giovana Moreira</dc:creator>
  <cp:lastModifiedBy>Giovana Moreira</cp:lastModifiedBy>
  <cp:revision>19</cp:revision>
  <dcterms:created xsi:type="dcterms:W3CDTF">2020-02-14T00:42:33Z</dcterms:created>
  <dcterms:modified xsi:type="dcterms:W3CDTF">2020-02-14T17:09:06Z</dcterms:modified>
</cp:coreProperties>
</file>