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68" r:id="rId1"/>
    <p:sldMasterId id="2147484782" r:id="rId2"/>
    <p:sldMasterId id="2147484880" r:id="rId3"/>
  </p:sldMasterIdLst>
  <p:notesMasterIdLst>
    <p:notesMasterId r:id="rId23"/>
  </p:notesMasterIdLst>
  <p:sldIdLst>
    <p:sldId id="1401" r:id="rId4"/>
    <p:sldId id="1752" r:id="rId5"/>
    <p:sldId id="1753" r:id="rId6"/>
    <p:sldId id="1754" r:id="rId7"/>
    <p:sldId id="1759" r:id="rId8"/>
    <p:sldId id="1746" r:id="rId9"/>
    <p:sldId id="1747" r:id="rId10"/>
    <p:sldId id="1756" r:id="rId11"/>
    <p:sldId id="1757" r:id="rId12"/>
    <p:sldId id="1758" r:id="rId13"/>
    <p:sldId id="1743" r:id="rId14"/>
    <p:sldId id="1744" r:id="rId15"/>
    <p:sldId id="1745" r:id="rId16"/>
    <p:sldId id="1748" r:id="rId17"/>
    <p:sldId id="1750" r:id="rId18"/>
    <p:sldId id="1749" r:id="rId19"/>
    <p:sldId id="1760" r:id="rId20"/>
    <p:sldId id="1761" r:id="rId21"/>
    <p:sldId id="1335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1035"/>
    <a:srgbClr val="000066"/>
    <a:srgbClr val="003300"/>
    <a:srgbClr val="A50021"/>
    <a:srgbClr val="E11F4D"/>
    <a:srgbClr val="FF0000"/>
    <a:srgbClr val="008000"/>
    <a:srgbClr val="C1B3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5074" autoAdjust="0"/>
    <p:restoredTop sz="88510" autoAdjust="0"/>
  </p:normalViewPr>
  <p:slideViewPr>
    <p:cSldViewPr>
      <p:cViewPr varScale="1">
        <p:scale>
          <a:sx n="91" d="100"/>
          <a:sy n="91" d="100"/>
        </p:scale>
        <p:origin x="102" y="4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191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64C8F343-986C-4B81-AC4F-2E0CF488DB8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9944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C8F343-986C-4B81-AC4F-2E0CF488DB8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193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C8F343-986C-4B81-AC4F-2E0CF488DB8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1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C8F343-986C-4B81-AC4F-2E0CF488DB8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02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C8F343-986C-4B81-AC4F-2E0CF488DB8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05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C8F343-986C-4B81-AC4F-2E0CF488DB89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8953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C8F343-986C-4B81-AC4F-2E0CF488DB89}" type="slidenum">
              <a:rPr lang="pt-BR" smtClean="0"/>
              <a:pPr>
                <a:defRPr/>
              </a:pPr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0000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C8F343-986C-4B81-AC4F-2E0CF488DB89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479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C8F343-986C-4B81-AC4F-2E0CF488DB89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6978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C8F343-986C-4B81-AC4F-2E0CF488DB89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0309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C8F343-986C-4B81-AC4F-2E0CF488DB89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6409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C8F343-986C-4B81-AC4F-2E0CF488DB8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037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Elipse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6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0405C9A-8FF6-4ABA-993A-A171E84B25F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6817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8359B-AEDC-4514-827C-0A5D77092B4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341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E0B1E-1DD9-4DB5-8CE9-E634A997435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5463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362FB96-0811-4131-86E8-20AF9E7C0C1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478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0F83BA6-CAFC-4F89-A2F6-E6907AF937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9152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AC95598-D8B5-4514-9D42-47DCE483DDD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4424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5BBA4F2-7A10-431A-A3EC-AA52651BEB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0690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9FA3F3C-9B47-4065-8992-5A20B142A21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035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78F1409-0E68-41BD-9321-CAD59691B4A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1468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FFA982D-9B63-40B0-9086-91570423FD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215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2261535-F865-4037-BF26-778E1E8831B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731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8E8C5-3F10-4E18-BAFF-E99A56EDBE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8968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8B337E3-6EC3-4FDA-A779-70E2667B5C6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114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57A33AE-F2D1-4963-85C3-DB62083347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6633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zza 3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sca 5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11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2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3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DAED047-D652-47F5-8872-CBF0F7D2963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9702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zza 3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sca 5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tângulo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D529C97-8835-4261-A39D-3B3983A1842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9587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zza 1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sca 3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1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EC357B6-46B6-4966-A61E-5695E4DB668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9964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zza 4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sca 6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200">
              <a:solidFill>
                <a:prstClr val="black"/>
              </a:solidFill>
              <a:latin typeface="Gill Sans MT"/>
              <a:cs typeface="Arial" pitchFamily="34" charset="0"/>
            </a:endParaRPr>
          </a:p>
        </p:txBody>
      </p:sp>
      <p:sp>
        <p:nvSpPr>
          <p:cNvPr id="11" name="Fluxograma: Processo 10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luxograma: Processo 11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3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4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5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F9473FC-3662-48BE-87AD-F5AA98650D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267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tângulo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Elipse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Elipse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0200FD-6B5E-403E-A567-B9CD7CFACC7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3875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AACB4-9141-41E8-A5E5-2C874AE2832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199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EAE76-277E-4532-8AA8-F7F6D2C0A63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3196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F0A3-E7AE-4386-82E6-10AF064835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4969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28A9B-10AC-40B0-9483-DF1F4A8B8B7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4591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Fluxograma: Processo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luxograma: Processo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8480B1-DCBF-47FB-BA7E-1EAC184B261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6488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8D549-FD61-4D5D-8196-8E937C464F5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4851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zza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sca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tângulo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33" name="Espaço Reservado para Texto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24" name="Espaço Reservado para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cs typeface="+mn-cs"/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cs typeface="+mn-cs"/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cs typeface="+mn-cs"/>
              </a:defRPr>
            </a:lvl1pPr>
            <a:extLst/>
          </a:lstStyle>
          <a:p>
            <a:pPr>
              <a:defRPr/>
            </a:pPr>
            <a:fld id="{AAFD0960-1936-43BC-8BE2-6E3A498FCB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5" name="Retângulo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51" r:id="rId1"/>
    <p:sldLayoutId id="2147485840" r:id="rId2"/>
    <p:sldLayoutId id="2147485852" r:id="rId3"/>
    <p:sldLayoutId id="2147485841" r:id="rId4"/>
    <p:sldLayoutId id="2147485842" r:id="rId5"/>
    <p:sldLayoutId id="2147485843" r:id="rId6"/>
    <p:sldLayoutId id="2147485844" r:id="rId7"/>
    <p:sldLayoutId id="2147485853" r:id="rId8"/>
    <p:sldLayoutId id="2147485845" r:id="rId9"/>
    <p:sldLayoutId id="2147485846" r:id="rId10"/>
    <p:sldLayoutId id="214748584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9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6140C1-A4B4-4DA6-8E83-C5F6825520B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56" r:id="rId1"/>
    <p:sldLayoutId id="2147485857" r:id="rId2"/>
    <p:sldLayoutId id="2147485858" r:id="rId3"/>
    <p:sldLayoutId id="2147485859" r:id="rId4"/>
    <p:sldLayoutId id="2147485860" r:id="rId5"/>
    <p:sldLayoutId id="2147485861" r:id="rId6"/>
    <p:sldLayoutId id="2147485862" r:id="rId7"/>
    <p:sldLayoutId id="2147485863" r:id="rId8"/>
    <p:sldLayoutId id="2147485864" r:id="rId9"/>
    <p:sldLayoutId id="2147485865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075" name="Espaço Reservado para Texto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17" name="Espaço Reservado para Data 4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rgbClr val="E7DEC9">
                    <a:shade val="50000"/>
                    <a:satMod val="200000"/>
                  </a:srgbClr>
                </a:solidFill>
                <a:cs typeface="+mn-cs"/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8" name="Espaço Reservado para Rodapé 5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rgbClr val="E7DEC9">
                    <a:shade val="50000"/>
                    <a:satMod val="200000"/>
                  </a:srgbClr>
                </a:solidFill>
                <a:cs typeface="+mn-cs"/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9" name="Espaço Reservado para Número de Slide 6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rgbClr val="E7DEC9">
                    <a:shade val="50000"/>
                    <a:satMod val="200000"/>
                  </a:srgbClr>
                </a:solidFill>
                <a:cs typeface="+mn-cs"/>
              </a:defRPr>
            </a:lvl1pPr>
            <a:extLst/>
          </a:lstStyle>
          <a:p>
            <a:pPr>
              <a:defRPr/>
            </a:pPr>
            <a:fld id="{8D5B2BD6-BCE9-459F-8990-B91B5926FA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66" r:id="rId1"/>
    <p:sldLayoutId id="2147485867" r:id="rId2"/>
    <p:sldLayoutId id="2147485868" r:id="rId3"/>
    <p:sldLayoutId id="2147485869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1"/>
          <p:cNvSpPr>
            <a:spLocks noGrp="1"/>
          </p:cNvSpPr>
          <p:nvPr>
            <p:ph type="ctrTitle"/>
          </p:nvPr>
        </p:nvSpPr>
        <p:spPr bwMode="auto">
          <a:xfrm>
            <a:off x="1240904" y="260648"/>
            <a:ext cx="7723584" cy="2060526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pt-BR" altLang="pt-BR" sz="3600" dirty="0">
                <a:solidFill>
                  <a:schemeClr val="accent3"/>
                </a:solidFill>
                <a:effectLst/>
                <a:latin typeface="Tahoma" pitchFamily="34" charset="0"/>
                <a:cs typeface="Tahoma" pitchFamily="34" charset="0"/>
              </a:rPr>
              <a:t>LFT-5810 Nematologia de Plantas</a:t>
            </a:r>
            <a:br>
              <a:rPr lang="pt-BR" altLang="pt-BR" sz="3600" dirty="0">
                <a:solidFill>
                  <a:schemeClr val="accent3"/>
                </a:solidFill>
                <a:effectLst/>
                <a:latin typeface="Tahoma" pitchFamily="34" charset="0"/>
                <a:cs typeface="Tahoma" pitchFamily="34" charset="0"/>
              </a:rPr>
            </a:br>
            <a:br>
              <a:rPr lang="pt-BR" altLang="pt-BR" sz="3600" dirty="0">
                <a:solidFill>
                  <a:schemeClr val="accent3"/>
                </a:solidFill>
                <a:effectLst/>
                <a:latin typeface="Tahoma" pitchFamily="34" charset="0"/>
                <a:cs typeface="Tahoma" pitchFamily="34" charset="0"/>
              </a:rPr>
            </a:br>
            <a:r>
              <a:rPr lang="pt-BR" altLang="pt-BR" sz="3100" dirty="0">
                <a:solidFill>
                  <a:schemeClr val="accent6"/>
                </a:solidFill>
                <a:effectLst/>
                <a:latin typeface="Tahoma" pitchFamily="34" charset="0"/>
                <a:cs typeface="Tahoma" pitchFamily="34" charset="0"/>
              </a:rPr>
              <a:t>Nematoides do Maracujazeiro</a:t>
            </a:r>
          </a:p>
        </p:txBody>
      </p:sp>
      <p:pic>
        <p:nvPicPr>
          <p:cNvPr id="23555" name="Picture 5" descr="logo_ESALQ_2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589240"/>
            <a:ext cx="787489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3"/>
          <p:cNvSpPr txBox="1">
            <a:spLocks noChangeArrowheads="1"/>
          </p:cNvSpPr>
          <p:nvPr/>
        </p:nvSpPr>
        <p:spPr bwMode="auto">
          <a:xfrm>
            <a:off x="2195736" y="5589240"/>
            <a:ext cx="6768752" cy="1152128"/>
          </a:xfrm>
          <a:prstGeom prst="snip2DiagRect">
            <a:avLst/>
          </a:prstGeom>
          <a:noFill/>
          <a:ln>
            <a:solidFill>
              <a:srgbClr val="BC1035"/>
            </a:solidFill>
          </a:ln>
        </p:spPr>
        <p:txBody>
          <a:bodyPr/>
          <a:lstStyle>
            <a:lvl1pPr marL="80963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buFont typeface="Wingdings 2" pitchFamily="18" charset="2"/>
              <a:buNone/>
            </a:pPr>
            <a:r>
              <a:rPr lang="pt-BR" altLang="pt-BR" sz="1600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Universidade de São Paulo</a:t>
            </a:r>
          </a:p>
          <a:p>
            <a:pPr algn="ctr" eaLnBrk="1" hangingPunct="1">
              <a:lnSpc>
                <a:spcPct val="70000"/>
              </a:lnSpc>
              <a:buFont typeface="Wingdings 2" pitchFamily="18" charset="2"/>
              <a:buNone/>
            </a:pPr>
            <a:r>
              <a:rPr lang="pt-BR" altLang="pt-BR" sz="1600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Escola Superior de Agricultura Luiz de Queiroz</a:t>
            </a:r>
          </a:p>
          <a:p>
            <a:pPr algn="ctr" eaLnBrk="1" hangingPunct="1">
              <a:lnSpc>
                <a:spcPct val="70000"/>
              </a:lnSpc>
              <a:buFont typeface="Wingdings 2" pitchFamily="18" charset="2"/>
              <a:buNone/>
            </a:pPr>
            <a:r>
              <a:rPr lang="pt-BR" altLang="pt-BR" sz="1600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Departamento de Fitopatologia e </a:t>
            </a:r>
            <a:r>
              <a:rPr lang="pt-BR" altLang="pt-BR" sz="1600" dirty="0" err="1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Nematologia</a:t>
            </a:r>
            <a:endParaRPr lang="pt-BR" altLang="pt-BR" sz="1600" dirty="0">
              <a:solidFill>
                <a:schemeClr val="accent3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ctr" eaLnBrk="1" hangingPunct="1">
              <a:lnSpc>
                <a:spcPct val="70000"/>
              </a:lnSpc>
              <a:buFont typeface="Wingdings 2" pitchFamily="18" charset="2"/>
              <a:buNone/>
            </a:pPr>
            <a:r>
              <a:rPr lang="pt-BR" altLang="pt-BR" sz="1600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Piracicaba 10 Novembro 2020</a:t>
            </a:r>
          </a:p>
        </p:txBody>
      </p:sp>
    </p:spTree>
    <p:extLst>
      <p:ext uri="{BB962C8B-B14F-4D97-AF65-F5344CB8AC3E}">
        <p14:creationId xmlns:p14="http://schemas.microsoft.com/office/powerpoint/2010/main" val="2624955834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A398C400-5024-46BC-9726-7972819EFB7B}"/>
              </a:ext>
            </a:extLst>
          </p:cNvPr>
          <p:cNvSpPr txBox="1"/>
          <p:nvPr/>
        </p:nvSpPr>
        <p:spPr>
          <a:xfrm>
            <a:off x="1291907" y="6309320"/>
            <a:ext cx="7487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pt-BR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t-BR" sz="1400" i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setacea</a:t>
            </a:r>
            <a:endParaRPr lang="pt-BR" sz="1400" i="1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6F2C943-D0AF-41FE-96A5-F5EC747688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9416" r="9051" b="26856"/>
          <a:stretch/>
        </p:blipFill>
        <p:spPr>
          <a:xfrm rot="27000000">
            <a:off x="-271260" y="1935556"/>
            <a:ext cx="5832652" cy="277086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74F1C5-CBAF-411D-8DFE-66DCD29048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5824" y="1133746"/>
            <a:ext cx="5832651" cy="43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14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E51A565-A79C-40E0-B60E-50E305D241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0" t="16400" r="24801" b="65750"/>
          <a:stretch/>
        </p:blipFill>
        <p:spPr>
          <a:xfrm>
            <a:off x="2267744" y="404664"/>
            <a:ext cx="4464496" cy="12241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AF82A37-769F-408D-B82C-90C0411D61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20" t="59450" r="24801" b="35300"/>
          <a:stretch/>
        </p:blipFill>
        <p:spPr>
          <a:xfrm>
            <a:off x="2339752" y="1772816"/>
            <a:ext cx="4464496" cy="36004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189C20E-5041-46D4-90FE-216AF7C76B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60" t="11151" r="24801" b="52100"/>
          <a:stretch/>
        </p:blipFill>
        <p:spPr>
          <a:xfrm>
            <a:off x="395536" y="3068960"/>
            <a:ext cx="4032448" cy="252028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3655E60-482F-4805-AF18-3BC2E183A3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80" t="47899" r="24801" b="15351"/>
          <a:stretch/>
        </p:blipFill>
        <p:spPr>
          <a:xfrm>
            <a:off x="4644008" y="3068960"/>
            <a:ext cx="4159304" cy="252028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7F5A520-5DEF-499B-8F08-6EC2A6DB8F06}"/>
              </a:ext>
            </a:extLst>
          </p:cNvPr>
          <p:cNvSpPr txBox="1"/>
          <p:nvPr/>
        </p:nvSpPr>
        <p:spPr>
          <a:xfrm>
            <a:off x="539552" y="3717032"/>
            <a:ext cx="3528392" cy="584775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1FD2BBF-8FD9-4D2C-A5F3-798346B35FE7}"/>
              </a:ext>
            </a:extLst>
          </p:cNvPr>
          <p:cNvSpPr txBox="1"/>
          <p:nvPr/>
        </p:nvSpPr>
        <p:spPr>
          <a:xfrm>
            <a:off x="4932040" y="3573016"/>
            <a:ext cx="3528392" cy="584775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41AF9E4-5995-44B8-9922-F6EEAD2CFB9A}"/>
              </a:ext>
            </a:extLst>
          </p:cNvPr>
          <p:cNvSpPr txBox="1"/>
          <p:nvPr/>
        </p:nvSpPr>
        <p:spPr>
          <a:xfrm>
            <a:off x="539552" y="4293096"/>
            <a:ext cx="3528392" cy="707886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5BD8D2D-C06C-4C04-9D5F-4C5BEF42146D}"/>
              </a:ext>
            </a:extLst>
          </p:cNvPr>
          <p:cNvSpPr txBox="1"/>
          <p:nvPr/>
        </p:nvSpPr>
        <p:spPr>
          <a:xfrm>
            <a:off x="4932040" y="4149080"/>
            <a:ext cx="3528392" cy="707886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70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16CA257-BC7F-45A4-817B-4819E0517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01" t="16401" r="22280" b="54200"/>
          <a:stretch/>
        </p:blipFill>
        <p:spPr>
          <a:xfrm>
            <a:off x="2051720" y="620688"/>
            <a:ext cx="4896544" cy="201622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D1123B8-F43C-4FAA-96C7-12A370737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00" t="20601" r="22281" b="30050"/>
          <a:stretch/>
        </p:blipFill>
        <p:spPr>
          <a:xfrm>
            <a:off x="2051720" y="2852936"/>
            <a:ext cx="4896544" cy="3384376"/>
          </a:xfrm>
          <a:prstGeom prst="rect">
            <a:avLst/>
          </a:prstGeom>
        </p:spPr>
      </p:pic>
      <p:sp>
        <p:nvSpPr>
          <p:cNvPr id="7" name="Seta: para a Esquerda 6">
            <a:extLst>
              <a:ext uri="{FF2B5EF4-FFF2-40B4-BE49-F238E27FC236}">
                <a16:creationId xmlns:a16="http://schemas.microsoft.com/office/drawing/2014/main" id="{1A6C2513-0A70-45B1-90AF-BDBCECD7A8A2}"/>
              </a:ext>
            </a:extLst>
          </p:cNvPr>
          <p:cNvSpPr/>
          <p:nvPr/>
        </p:nvSpPr>
        <p:spPr>
          <a:xfrm>
            <a:off x="6516216" y="5157192"/>
            <a:ext cx="504056" cy="72008"/>
          </a:xfrm>
          <a:prstGeom prst="lef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Seta: para a Esquerda 7">
            <a:extLst>
              <a:ext uri="{FF2B5EF4-FFF2-40B4-BE49-F238E27FC236}">
                <a16:creationId xmlns:a16="http://schemas.microsoft.com/office/drawing/2014/main" id="{FE5F68F6-2B63-4934-9364-9D7289EBDEFA}"/>
              </a:ext>
            </a:extLst>
          </p:cNvPr>
          <p:cNvSpPr/>
          <p:nvPr/>
        </p:nvSpPr>
        <p:spPr>
          <a:xfrm>
            <a:off x="6516216" y="5309592"/>
            <a:ext cx="504056" cy="72008"/>
          </a:xfrm>
          <a:prstGeom prst="lef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70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92F6025-0AD5-46AF-9C1B-B82150E6F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21" t="12201" r="20601" b="10101"/>
          <a:stretch/>
        </p:blipFill>
        <p:spPr>
          <a:xfrm>
            <a:off x="1907704" y="836712"/>
            <a:ext cx="5184576" cy="532859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30168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B60A89C-EC3F-4EE4-A652-EF90D6C2F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21" t="41600" r="20601" b="46451"/>
          <a:stretch/>
        </p:blipFill>
        <p:spPr>
          <a:xfrm>
            <a:off x="1907704" y="404664"/>
            <a:ext cx="5184576" cy="81947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864E7D4-E5C5-4E9A-8A3F-9D8DD2F61D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01" t="11150" r="45800" b="15350"/>
          <a:stretch/>
        </p:blipFill>
        <p:spPr>
          <a:xfrm rot="5400000">
            <a:off x="4523995" y="572682"/>
            <a:ext cx="2448272" cy="571263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F65A9C6-90CE-4377-8487-1126C78BC9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20" t="27950" r="51680" b="43700"/>
          <a:stretch/>
        </p:blipFill>
        <p:spPr>
          <a:xfrm>
            <a:off x="395536" y="2204864"/>
            <a:ext cx="2266919" cy="244827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5DE232E-E2B6-4A48-A96C-7A5A4C4AF5A8}"/>
              </a:ext>
            </a:extLst>
          </p:cNvPr>
          <p:cNvSpPr txBox="1"/>
          <p:nvPr/>
        </p:nvSpPr>
        <p:spPr>
          <a:xfrm>
            <a:off x="4283968" y="2852936"/>
            <a:ext cx="720080" cy="1323439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F4E4B18-48D0-4F91-9631-269054109288}"/>
              </a:ext>
            </a:extLst>
          </p:cNvPr>
          <p:cNvSpPr txBox="1"/>
          <p:nvPr/>
        </p:nvSpPr>
        <p:spPr>
          <a:xfrm>
            <a:off x="7740352" y="2852936"/>
            <a:ext cx="720080" cy="1323439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76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66B0CB0-BCD7-4870-985E-32DC671885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0" t="11150" r="26480" b="4851"/>
          <a:stretch/>
        </p:blipFill>
        <p:spPr>
          <a:xfrm>
            <a:off x="2411760" y="548680"/>
            <a:ext cx="4176464" cy="576064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33324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B923FF4-FE05-4044-8D18-2C5A6702B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00" t="38450" r="53360" b="23750"/>
          <a:stretch/>
        </p:blipFill>
        <p:spPr>
          <a:xfrm>
            <a:off x="1470430" y="836712"/>
            <a:ext cx="2592288" cy="259228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D052C4D-D54C-44D5-A21C-E236779B55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80" t="38450" r="13881" b="23751"/>
          <a:stretch/>
        </p:blipFill>
        <p:spPr>
          <a:xfrm>
            <a:off x="4572000" y="836712"/>
            <a:ext cx="2592288" cy="25922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EBD439E-E9F0-4E4D-8EE7-42AABEE83C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01" t="43700" r="53360" b="21650"/>
          <a:stretch/>
        </p:blipFill>
        <p:spPr>
          <a:xfrm>
            <a:off x="1470430" y="3645024"/>
            <a:ext cx="2592288" cy="237626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A545EAB-D576-47B9-885F-393F56E359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271" t="35300" r="13819" b="32150"/>
          <a:stretch/>
        </p:blipFill>
        <p:spPr>
          <a:xfrm>
            <a:off x="4543269" y="3789040"/>
            <a:ext cx="2649750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43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E51A565-A79C-40E0-B60E-50E305D241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0" t="16400" r="24801" b="65750"/>
          <a:stretch/>
        </p:blipFill>
        <p:spPr>
          <a:xfrm>
            <a:off x="4283968" y="404664"/>
            <a:ext cx="4464496" cy="12241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AF82A37-769F-408D-B82C-90C0411D61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20" t="59450" r="24801" b="35300"/>
          <a:stretch/>
        </p:blipFill>
        <p:spPr>
          <a:xfrm>
            <a:off x="4283968" y="1772816"/>
            <a:ext cx="4464496" cy="36004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3655E60-482F-4805-AF18-3BC2E183A3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80" t="47899" r="24801" b="15351"/>
          <a:stretch/>
        </p:blipFill>
        <p:spPr>
          <a:xfrm>
            <a:off x="4644008" y="3068960"/>
            <a:ext cx="4159304" cy="252028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1FD2BBF-8FD9-4D2C-A5F3-798346B35FE7}"/>
              </a:ext>
            </a:extLst>
          </p:cNvPr>
          <p:cNvSpPr txBox="1"/>
          <p:nvPr/>
        </p:nvSpPr>
        <p:spPr>
          <a:xfrm>
            <a:off x="4932040" y="3573016"/>
            <a:ext cx="3528392" cy="584775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5BD8D2D-C06C-4C04-9D5F-4C5BEF42146D}"/>
              </a:ext>
            </a:extLst>
          </p:cNvPr>
          <p:cNvSpPr txBox="1"/>
          <p:nvPr/>
        </p:nvSpPr>
        <p:spPr>
          <a:xfrm>
            <a:off x="4932040" y="4149080"/>
            <a:ext cx="3528392" cy="707886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7826BA94-421E-4DBF-B556-FE3DEE49AA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21" t="33201" r="51680" b="43700"/>
          <a:stretch/>
        </p:blipFill>
        <p:spPr>
          <a:xfrm>
            <a:off x="611560" y="404664"/>
            <a:ext cx="2520280" cy="184820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606DA15-9490-4B9C-94DC-408E1414F1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840" t="17450" r="23960" b="35300"/>
          <a:stretch/>
        </p:blipFill>
        <p:spPr>
          <a:xfrm>
            <a:off x="611560" y="2276872"/>
            <a:ext cx="2520280" cy="378042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66CF4BE-6D7E-4CB0-8669-D9A72402957C}"/>
              </a:ext>
            </a:extLst>
          </p:cNvPr>
          <p:cNvSpPr txBox="1"/>
          <p:nvPr/>
        </p:nvSpPr>
        <p:spPr>
          <a:xfrm>
            <a:off x="611560" y="6115362"/>
            <a:ext cx="248376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https://www.infoteca.cnptia.embrapa.br/infoteca/bitstream/doc/1030105/1/CircularTecnica11625514Cristina.pdf</a:t>
            </a:r>
          </a:p>
        </p:txBody>
      </p:sp>
    </p:spTree>
    <p:extLst>
      <p:ext uri="{BB962C8B-B14F-4D97-AF65-F5344CB8AC3E}">
        <p14:creationId xmlns:p14="http://schemas.microsoft.com/office/powerpoint/2010/main" val="175317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980E9D-46A3-419F-97A1-C390DE50A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dirty="0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40AEBE6-AD82-494C-9F41-377C0C746AF2}"/>
              </a:ext>
            </a:extLst>
          </p:cNvPr>
          <p:cNvSpPr txBox="1"/>
          <p:nvPr/>
        </p:nvSpPr>
        <p:spPr>
          <a:xfrm>
            <a:off x="1435100" y="1988840"/>
            <a:ext cx="7499350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Avaliação de danos / perdas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1B58CE8-2AE4-4EC0-9167-F2D233929274}"/>
              </a:ext>
            </a:extLst>
          </p:cNvPr>
          <p:cNvSpPr txBox="1"/>
          <p:nvPr/>
        </p:nvSpPr>
        <p:spPr>
          <a:xfrm>
            <a:off x="1435100" y="2708920"/>
            <a:ext cx="7499350" cy="707886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endParaRPr lang="pt-BR" sz="20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Prevenção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ABE5C10-9C36-4E61-8B37-B8CFBA0C830C}"/>
              </a:ext>
            </a:extLst>
          </p:cNvPr>
          <p:cNvSpPr txBox="1"/>
          <p:nvPr/>
        </p:nvSpPr>
        <p:spPr>
          <a:xfrm>
            <a:off x="4572000" y="2708920"/>
            <a:ext cx="4362450" cy="707886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Mudas sadias</a:t>
            </a:r>
          </a:p>
          <a:p>
            <a:pPr algn="r"/>
            <a:r>
              <a:rPr lang="pt-BR" sz="20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Escolha do local de plantio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A750BF8-F7B1-49B2-887A-296A0C9E514F}"/>
              </a:ext>
            </a:extLst>
          </p:cNvPr>
          <p:cNvSpPr txBox="1"/>
          <p:nvPr/>
        </p:nvSpPr>
        <p:spPr>
          <a:xfrm>
            <a:off x="1435098" y="3717032"/>
            <a:ext cx="7499351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Nematicidas biológicos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ABA1ABB-18C4-436F-9399-904DAAD8D549}"/>
              </a:ext>
            </a:extLst>
          </p:cNvPr>
          <p:cNvSpPr txBox="1"/>
          <p:nvPr/>
        </p:nvSpPr>
        <p:spPr>
          <a:xfrm>
            <a:off x="1435098" y="4365104"/>
            <a:ext cx="7499351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Rotação / plantio intercalar com adubos verdes resistentes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EB0B20D-268F-44D8-98ED-2F79105BD425}"/>
              </a:ext>
            </a:extLst>
          </p:cNvPr>
          <p:cNvSpPr txBox="1"/>
          <p:nvPr/>
        </p:nvSpPr>
        <p:spPr>
          <a:xfrm>
            <a:off x="1435098" y="5045114"/>
            <a:ext cx="7499352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Enxertia com maracujazeiros resistentes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0EC29AC-C9B8-40F3-8F9B-E5112BBEB727}"/>
              </a:ext>
            </a:extLst>
          </p:cNvPr>
          <p:cNvSpPr txBox="1"/>
          <p:nvPr/>
        </p:nvSpPr>
        <p:spPr>
          <a:xfrm>
            <a:off x="1435098" y="5693186"/>
            <a:ext cx="7499351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Melhoramento genético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39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539552" y="1773238"/>
            <a:ext cx="8101012" cy="3095625"/>
          </a:xfrm>
          <a:prstGeom prst="wave">
            <a:avLst>
              <a:gd name="adj1" fmla="val 12500"/>
              <a:gd name="adj2" fmla="val -329"/>
            </a:avLst>
          </a:prstGeom>
          <a:solidFill>
            <a:schemeClr val="bg1"/>
          </a:solidFill>
          <a:ln w="3175">
            <a:solidFill>
              <a:schemeClr val="accent5"/>
            </a:solidFill>
          </a:ln>
        </p:spPr>
        <p:txBody>
          <a:bodyPr/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38150" marR="0" lvl="0" indent="-3190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itchFamily="18" charset="2"/>
              <a:buChar char=""/>
              <a:tabLst/>
              <a:defRPr/>
            </a:pPr>
            <a:endParaRPr kumimoji="0" lang="pt-BR" altLang="pt-B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119062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pt-BR" altLang="pt-BR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Boa Tarde</a:t>
            </a:r>
          </a:p>
        </p:txBody>
      </p:sp>
    </p:spTree>
    <p:extLst>
      <p:ext uri="{BB962C8B-B14F-4D97-AF65-F5344CB8AC3E}">
        <p14:creationId xmlns:p14="http://schemas.microsoft.com/office/powerpoint/2010/main" val="1563142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ltivo de maracujá roxo orgânico em Lençóis Divulgação)">
            <a:extLst>
              <a:ext uri="{FF2B5EF4-FFF2-40B4-BE49-F238E27FC236}">
                <a16:creationId xmlns:a16="http://schemas.microsoft.com/office/drawing/2014/main" id="{E365AC9C-D199-45DD-8E70-7C05E3AA0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2656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BBB86B7-F564-4BF4-8488-233B469FC7C3}"/>
              </a:ext>
            </a:extLst>
          </p:cNvPr>
          <p:cNvSpPr txBox="1"/>
          <p:nvPr/>
        </p:nvSpPr>
        <p:spPr>
          <a:xfrm>
            <a:off x="323528" y="1700808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Maracujá-roxo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Passiflora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edulis</a:t>
            </a:r>
            <a:endParaRPr kumimoji="0" lang="pt-BR" sz="2000" b="0" i="1" u="none" strike="noStrike" kern="1200" cap="none" spc="0" normalizeH="0" baseline="0" noProof="0" dirty="0">
              <a:ln>
                <a:noFill/>
              </a:ln>
              <a:solidFill>
                <a:srgbClr val="475A8D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428128D-1091-4212-8525-64FE4526139B}"/>
              </a:ext>
            </a:extLst>
          </p:cNvPr>
          <p:cNvSpPr txBox="1"/>
          <p:nvPr/>
        </p:nvSpPr>
        <p:spPr>
          <a:xfrm>
            <a:off x="5436096" y="2852936"/>
            <a:ext cx="3384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https://blogs.canalrural.com.br/mariobittencourt/2019/06/29/maracuja-roxo-da-bahia-e-aposta-para-se-tornar-simbolo-de-producao-organica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</a:p>
        </p:txBody>
      </p:sp>
      <p:sp>
        <p:nvSpPr>
          <p:cNvPr id="7" name="AutoShape 4" descr="Vita Oliva | 1 Muda De Maracujá Amarelo Produtiva Suco E Polpa + Manual -  R$ 15,57">
            <a:extLst>
              <a:ext uri="{FF2B5EF4-FFF2-40B4-BE49-F238E27FC236}">
                <a16:creationId xmlns:a16="http://schemas.microsoft.com/office/drawing/2014/main" id="{27CCC8BA-5D4B-4C02-ADB8-75FBF0EF9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7490176-E4F6-4745-BB94-C34F7CDA7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3627022"/>
            <a:ext cx="3384376" cy="253828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9BDB22D-B9FD-4DD4-A6C6-C532ED871D99}"/>
              </a:ext>
            </a:extLst>
          </p:cNvPr>
          <p:cNvSpPr txBox="1"/>
          <p:nvPr/>
        </p:nvSpPr>
        <p:spPr>
          <a:xfrm>
            <a:off x="5436096" y="6165304"/>
            <a:ext cx="33843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https://http2.mlstatic.com/1-muda-de-maracuja-amarelo-produtiva-suco-e-polpa-manual-D_Q_NP_969144-MLB40204508986_122019-F.webp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24C9279-4FDE-43F5-A451-AAEB85369C9C}"/>
              </a:ext>
            </a:extLst>
          </p:cNvPr>
          <p:cNvSpPr txBox="1"/>
          <p:nvPr/>
        </p:nvSpPr>
        <p:spPr>
          <a:xfrm>
            <a:off x="323528" y="4725144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Maracujá-amarelo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edulis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f.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flavicarpa</a:t>
            </a:r>
            <a:endParaRPr kumimoji="0" lang="pt-BR" sz="2000" b="0" i="1" u="none" strike="noStrike" kern="1200" cap="none" spc="0" normalizeH="0" baseline="0" noProof="0" dirty="0">
              <a:ln>
                <a:noFill/>
              </a:ln>
              <a:solidFill>
                <a:srgbClr val="475A8D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89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BBB86B7-F564-4BF4-8488-233B469FC7C3}"/>
              </a:ext>
            </a:extLst>
          </p:cNvPr>
          <p:cNvSpPr txBox="1"/>
          <p:nvPr/>
        </p:nvSpPr>
        <p:spPr>
          <a:xfrm>
            <a:off x="323528" y="1700808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Maracujá-da-caatinga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kumimoji="0" lang="pt-BR" sz="2000" b="0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cincinnata</a:t>
            </a:r>
            <a:endParaRPr kumimoji="0" lang="pt-BR" sz="2000" b="0" i="1" u="none" strike="noStrike" kern="1200" cap="none" spc="0" normalizeH="0" baseline="0" noProof="0" dirty="0">
              <a:ln>
                <a:noFill/>
              </a:ln>
              <a:solidFill>
                <a:srgbClr val="475A8D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428128D-1091-4212-8525-64FE4526139B}"/>
              </a:ext>
            </a:extLst>
          </p:cNvPr>
          <p:cNvSpPr txBox="1"/>
          <p:nvPr/>
        </p:nvSpPr>
        <p:spPr>
          <a:xfrm>
            <a:off x="5292079" y="2852936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https://revistapesquisa.fapesp.br/um-maracuja-para-cultivo-na-caatinga/</a:t>
            </a:r>
          </a:p>
        </p:txBody>
      </p:sp>
      <p:sp>
        <p:nvSpPr>
          <p:cNvPr id="7" name="AutoShape 4" descr="Vita Oliva | 1 Muda De Maracujá Amarelo Produtiva Suco E Polpa + Manual -  R$ 15,57">
            <a:extLst>
              <a:ext uri="{FF2B5EF4-FFF2-40B4-BE49-F238E27FC236}">
                <a16:creationId xmlns:a16="http://schemas.microsoft.com/office/drawing/2014/main" id="{27CCC8BA-5D4B-4C02-ADB8-75FBF0EF9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9BDB22D-B9FD-4DD4-A6C6-C532ED871D99}"/>
              </a:ext>
            </a:extLst>
          </p:cNvPr>
          <p:cNvSpPr txBox="1"/>
          <p:nvPr/>
        </p:nvSpPr>
        <p:spPr>
          <a:xfrm>
            <a:off x="5292079" y="6165305"/>
            <a:ext cx="35092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http://www.cpac.embrapa.br/passitec/resultadopesquisa/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24C9279-4FDE-43F5-A451-AAEB85369C9C}"/>
              </a:ext>
            </a:extLst>
          </p:cNvPr>
          <p:cNvSpPr txBox="1"/>
          <p:nvPr/>
        </p:nvSpPr>
        <p:spPr>
          <a:xfrm>
            <a:off x="323528" y="4725144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Maracujá-do-mato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i="1" dirty="0" err="1">
                <a:solidFill>
                  <a:srgbClr val="475A8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setacea</a:t>
            </a:r>
            <a:endParaRPr kumimoji="0" lang="pt-BR" sz="2000" b="0" i="1" u="none" strike="noStrike" kern="1200" cap="none" spc="0" normalizeH="0" baseline="0" noProof="0" dirty="0">
              <a:ln>
                <a:noFill/>
              </a:ln>
              <a:solidFill>
                <a:srgbClr val="475A8D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8D2A62-B199-4004-8119-72DE0CB83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8613"/>
            <a:ext cx="3509235" cy="252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5F9BC9A-D692-428F-9569-5828D7719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3461370"/>
            <a:ext cx="3509235" cy="263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372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BBB86B7-F564-4BF4-8488-233B469FC7C3}"/>
              </a:ext>
            </a:extLst>
          </p:cNvPr>
          <p:cNvSpPr txBox="1"/>
          <p:nvPr/>
        </p:nvSpPr>
        <p:spPr>
          <a:xfrm>
            <a:off x="323528" y="1700808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Maracujá-doce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kumimoji="0" lang="pt-BR" sz="2000" b="0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i="1" dirty="0" err="1">
                <a:solidFill>
                  <a:srgbClr val="475A8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alata</a:t>
            </a:r>
            <a:endParaRPr kumimoji="0" lang="pt-BR" sz="2000" b="0" i="1" u="none" strike="noStrike" kern="1200" cap="none" spc="0" normalizeH="0" baseline="0" noProof="0" dirty="0">
              <a:ln>
                <a:noFill/>
              </a:ln>
              <a:solidFill>
                <a:srgbClr val="475A8D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428128D-1091-4212-8525-64FE4526139B}"/>
              </a:ext>
            </a:extLst>
          </p:cNvPr>
          <p:cNvSpPr txBox="1"/>
          <p:nvPr/>
        </p:nvSpPr>
        <p:spPr>
          <a:xfrm>
            <a:off x="6156174" y="2780928"/>
            <a:ext cx="26451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http://www.deolhonocampo.com.br/2017/12/embrapa-cerrado-mel-cerrado-brs.html</a:t>
            </a:r>
          </a:p>
        </p:txBody>
      </p:sp>
      <p:sp>
        <p:nvSpPr>
          <p:cNvPr id="7" name="AutoShape 4" descr="Vita Oliva | 1 Muda De Maracujá Amarelo Produtiva Suco E Polpa + Manual -  R$ 15,57">
            <a:extLst>
              <a:ext uri="{FF2B5EF4-FFF2-40B4-BE49-F238E27FC236}">
                <a16:creationId xmlns:a16="http://schemas.microsoft.com/office/drawing/2014/main" id="{27CCC8BA-5D4B-4C02-ADB8-75FBF0EF9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9BDB22D-B9FD-4DD4-A6C6-C532ED871D99}"/>
              </a:ext>
            </a:extLst>
          </p:cNvPr>
          <p:cNvSpPr txBox="1"/>
          <p:nvPr/>
        </p:nvSpPr>
        <p:spPr>
          <a:xfrm>
            <a:off x="6209024" y="6021288"/>
            <a:ext cx="25922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https://seeds-gallery.com/6989-large_default/maypop-purple-passionflower-seeds-passiflora-incarnata.jpg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24C9279-4FDE-43F5-A451-AAEB85369C9C}"/>
              </a:ext>
            </a:extLst>
          </p:cNvPr>
          <p:cNvSpPr txBox="1"/>
          <p:nvPr/>
        </p:nvSpPr>
        <p:spPr>
          <a:xfrm>
            <a:off x="323528" y="4725144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Maracujá-medicinal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i="1" dirty="0" err="1">
                <a:solidFill>
                  <a:srgbClr val="475A8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incarnata</a:t>
            </a:r>
            <a:endParaRPr kumimoji="0" lang="pt-BR" sz="2000" b="0" i="1" u="none" strike="noStrike" kern="1200" cap="none" spc="0" normalizeH="0" baseline="0" noProof="0" dirty="0">
              <a:ln>
                <a:noFill/>
              </a:ln>
              <a:solidFill>
                <a:srgbClr val="475A8D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Embrapa Cerrados lança cultivar de maracujá doce">
            <a:extLst>
              <a:ext uri="{FF2B5EF4-FFF2-40B4-BE49-F238E27FC236}">
                <a16:creationId xmlns:a16="http://schemas.microsoft.com/office/drawing/2014/main" id="{86146661-BE49-4BDF-829E-214C19010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2" b="9091"/>
          <a:stretch/>
        </p:blipFill>
        <p:spPr bwMode="auto">
          <a:xfrm>
            <a:off x="6156176" y="332656"/>
            <a:ext cx="2645137" cy="246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ypop, Purple Passionflower Seeds (Passiflora incarnata) - السعر...">
            <a:extLst>
              <a:ext uri="{FF2B5EF4-FFF2-40B4-BE49-F238E27FC236}">
                <a16:creationId xmlns:a16="http://schemas.microsoft.com/office/drawing/2014/main" id="{208D830B-81BF-4078-80BE-AC2D9A8A1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024" y="3429001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863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BBB86B7-F564-4BF4-8488-233B469FC7C3}"/>
              </a:ext>
            </a:extLst>
          </p:cNvPr>
          <p:cNvSpPr txBox="1"/>
          <p:nvPr/>
        </p:nvSpPr>
        <p:spPr>
          <a:xfrm>
            <a:off x="323528" y="1700808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Maracujá-azul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kumimoji="0" lang="pt-BR" sz="2000" b="0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75A8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morifolia</a:t>
            </a:r>
            <a:endParaRPr kumimoji="0" lang="pt-BR" sz="2000" b="0" i="1" u="none" strike="noStrike" kern="1200" cap="none" spc="0" normalizeH="0" baseline="0" noProof="0" dirty="0">
              <a:ln>
                <a:noFill/>
              </a:ln>
              <a:solidFill>
                <a:srgbClr val="475A8D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428128D-1091-4212-8525-64FE4526139B}"/>
              </a:ext>
            </a:extLst>
          </p:cNvPr>
          <p:cNvSpPr txBox="1"/>
          <p:nvPr/>
        </p:nvSpPr>
        <p:spPr>
          <a:xfrm>
            <a:off x="6209024" y="2636912"/>
            <a:ext cx="25661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https://garden.org/plants/view/98010/Passion-Vine-Passiflora-morifolia/</a:t>
            </a:r>
          </a:p>
        </p:txBody>
      </p:sp>
      <p:sp>
        <p:nvSpPr>
          <p:cNvPr id="7" name="AutoShape 4" descr="Vita Oliva | 1 Muda De Maracujá Amarelo Produtiva Suco E Polpa + Manual -  R$ 15,57">
            <a:extLst>
              <a:ext uri="{FF2B5EF4-FFF2-40B4-BE49-F238E27FC236}">
                <a16:creationId xmlns:a16="http://schemas.microsoft.com/office/drawing/2014/main" id="{27CCC8BA-5D4B-4C02-ADB8-75FBF0EF9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9BDB22D-B9FD-4DD4-A6C6-C532ED871D99}"/>
              </a:ext>
            </a:extLst>
          </p:cNvPr>
          <p:cNvSpPr txBox="1"/>
          <p:nvPr/>
        </p:nvSpPr>
        <p:spPr>
          <a:xfrm>
            <a:off x="6290888" y="5949280"/>
            <a:ext cx="24778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https://encrypted-tbn0.gstatic.com/images?q=tbn%3AANd9GcRRJHeD9Z9FiB0PJr9eIIXcHQgUkQ0tUqlqZg&amp;usqp=CAU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24C9279-4FDE-43F5-A451-AAEB85369C9C}"/>
              </a:ext>
            </a:extLst>
          </p:cNvPr>
          <p:cNvSpPr txBox="1"/>
          <p:nvPr/>
        </p:nvSpPr>
        <p:spPr>
          <a:xfrm>
            <a:off x="323528" y="4725144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Maracujás ornamentais</a:t>
            </a:r>
            <a:endParaRPr kumimoji="0" lang="pt-BR" sz="2000" b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i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Passiflora 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spp.</a:t>
            </a:r>
            <a:endParaRPr kumimoji="0" lang="pt-BR" sz="2000" b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Fruit usually ripens in fall.  Very early this year.">
            <a:extLst>
              <a:ext uri="{FF2B5EF4-FFF2-40B4-BE49-F238E27FC236}">
                <a16:creationId xmlns:a16="http://schemas.microsoft.com/office/drawing/2014/main" id="{E0DE5B83-E5CA-4665-A68D-0D64BFDE8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1"/>
          <a:stretch/>
        </p:blipFill>
        <p:spPr bwMode="auto">
          <a:xfrm>
            <a:off x="6209024" y="332656"/>
            <a:ext cx="2566132" cy="23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assiflora spp.">
            <a:extLst>
              <a:ext uri="{FF2B5EF4-FFF2-40B4-BE49-F238E27FC236}">
                <a16:creationId xmlns:a16="http://schemas.microsoft.com/office/drawing/2014/main" id="{E969A26C-FA6B-4A23-ACAD-8A2026AED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888" y="3140968"/>
            <a:ext cx="2477813" cy="28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assion flower hybrids and their use in the ornamental plant market:  perspectives for sustainable development with emphasis on Brazil | Semantic  Scholar">
            <a:extLst>
              <a:ext uri="{FF2B5EF4-FFF2-40B4-BE49-F238E27FC236}">
                <a16:creationId xmlns:a16="http://schemas.microsoft.com/office/drawing/2014/main" id="{AED8F7E7-0473-4C5B-95B2-405C6760A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23" y="3140968"/>
            <a:ext cx="2126461" cy="283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9CCCE33B-F2A3-4AF6-8B86-743C6AECEADF}"/>
              </a:ext>
            </a:extLst>
          </p:cNvPr>
          <p:cNvSpPr txBox="1"/>
          <p:nvPr/>
        </p:nvSpPr>
        <p:spPr>
          <a:xfrm>
            <a:off x="4101723" y="5949280"/>
            <a:ext cx="21264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https://d3i71xaburhd42.cloudfront.net/e9d315e4ccc716c2810cf207152fff5d43127fb0/4-Figure1-1.png</a:t>
            </a:r>
          </a:p>
        </p:txBody>
      </p:sp>
    </p:spTree>
    <p:extLst>
      <p:ext uri="{BB962C8B-B14F-4D97-AF65-F5344CB8AC3E}">
        <p14:creationId xmlns:p14="http://schemas.microsoft.com/office/powerpoint/2010/main" val="965209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92F6025-0AD5-46AF-9C1B-B82150E6F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21" t="12201" r="20601" b="10101"/>
          <a:stretch/>
        </p:blipFill>
        <p:spPr>
          <a:xfrm>
            <a:off x="1907704" y="836712"/>
            <a:ext cx="5184576" cy="532859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58176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94C8EFD-279C-4680-A7E4-9FE2FA4E9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21" t="37401" r="20601" b="47900"/>
          <a:stretch/>
        </p:blipFill>
        <p:spPr>
          <a:xfrm>
            <a:off x="1907704" y="404664"/>
            <a:ext cx="5184576" cy="100811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C248E75-A873-4856-B099-EE7FCD51CE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0" t="22701" r="20602" b="23750"/>
          <a:stretch/>
        </p:blipFill>
        <p:spPr>
          <a:xfrm>
            <a:off x="1835696" y="1556792"/>
            <a:ext cx="5184576" cy="367240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B703279-AB92-462A-977A-C097EDC5FE47}"/>
              </a:ext>
            </a:extLst>
          </p:cNvPr>
          <p:cNvSpPr txBox="1"/>
          <p:nvPr/>
        </p:nvSpPr>
        <p:spPr>
          <a:xfrm>
            <a:off x="4211960" y="1844824"/>
            <a:ext cx="576064" cy="2923877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7AEDC29-0F5A-4170-A40C-EE2DF9670A82}"/>
              </a:ext>
            </a:extLst>
          </p:cNvPr>
          <p:cNvSpPr txBox="1"/>
          <p:nvPr/>
        </p:nvSpPr>
        <p:spPr>
          <a:xfrm>
            <a:off x="3275856" y="5445224"/>
            <a:ext cx="2376264" cy="3077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 cm</a:t>
            </a:r>
            <a:r>
              <a:rPr kumimoji="0" lang="pt-BR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solo + 10 g raízes</a:t>
            </a:r>
          </a:p>
        </p:txBody>
      </p:sp>
    </p:spTree>
    <p:extLst>
      <p:ext uri="{BB962C8B-B14F-4D97-AF65-F5344CB8AC3E}">
        <p14:creationId xmlns:p14="http://schemas.microsoft.com/office/powerpoint/2010/main" val="20643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980E9D-46A3-419F-97A1-C390DE50A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Nematoides do Maracujazeiro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40AEBE6-AD82-494C-9F41-377C0C746AF2}"/>
              </a:ext>
            </a:extLst>
          </p:cNvPr>
          <p:cNvSpPr txBox="1"/>
          <p:nvPr/>
        </p:nvSpPr>
        <p:spPr>
          <a:xfrm>
            <a:off x="1435100" y="2492896"/>
            <a:ext cx="7499350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Nematoide-reniforme</a:t>
            </a:r>
            <a:endParaRPr lang="pt-BR" sz="2000" i="1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1B58CE8-2AE4-4EC0-9167-F2D233929274}"/>
              </a:ext>
            </a:extLst>
          </p:cNvPr>
          <p:cNvSpPr txBox="1"/>
          <p:nvPr/>
        </p:nvSpPr>
        <p:spPr>
          <a:xfrm>
            <a:off x="1435100" y="3205425"/>
            <a:ext cx="7499350" cy="1015663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endParaRPr lang="pt-BR" sz="20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Nematoide-das-galhas</a:t>
            </a:r>
            <a:endParaRPr lang="pt-BR" sz="2000" i="1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2000" i="1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ABE5C10-9C36-4E61-8B37-B8CFBA0C830C}"/>
              </a:ext>
            </a:extLst>
          </p:cNvPr>
          <p:cNvSpPr txBox="1"/>
          <p:nvPr/>
        </p:nvSpPr>
        <p:spPr>
          <a:xfrm>
            <a:off x="4572000" y="3205425"/>
            <a:ext cx="4362450" cy="1015663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sz="2000" i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Meloidogyne</a:t>
            </a:r>
            <a:r>
              <a:rPr lang="pt-BR" sz="2000" i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i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javanica</a:t>
            </a:r>
            <a:endParaRPr lang="pt-BR" sz="2000" i="1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pt-BR" sz="2000" i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pt-BR" sz="20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pt-BR" sz="2000" i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i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incognita</a:t>
            </a:r>
            <a:endParaRPr lang="pt-BR" sz="2000" i="1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pt-BR" sz="2000" i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pt-BR" sz="20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pt-BR" sz="2000" i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i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enterolobii</a:t>
            </a:r>
            <a:endParaRPr lang="pt-BR" sz="2000" i="1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3B11E64-FB69-47ED-B3E3-A9D8025806B2}"/>
              </a:ext>
            </a:extLst>
          </p:cNvPr>
          <p:cNvSpPr txBox="1"/>
          <p:nvPr/>
        </p:nvSpPr>
        <p:spPr>
          <a:xfrm>
            <a:off x="4572000" y="2492896"/>
            <a:ext cx="4362450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sz="2000" i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Rotylenchulus</a:t>
            </a:r>
            <a:r>
              <a:rPr lang="pt-BR" sz="2000" i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i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reniformis</a:t>
            </a:r>
            <a:endParaRPr lang="pt-BR" sz="2000" i="1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33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1A42254-00E7-4D77-AFAA-46729C7B4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" t="24800" r="6951" b="16401"/>
          <a:stretch/>
        </p:blipFill>
        <p:spPr>
          <a:xfrm rot="5400000">
            <a:off x="-216534" y="1913107"/>
            <a:ext cx="5832650" cy="281576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E8809B4-919C-400F-8AC2-EF91688829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3401" b="15000"/>
          <a:stretch/>
        </p:blipFill>
        <p:spPr>
          <a:xfrm rot="5400000">
            <a:off x="3654615" y="1935557"/>
            <a:ext cx="5832653" cy="277086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398C400-5024-46BC-9726-7972819EFB7B}"/>
              </a:ext>
            </a:extLst>
          </p:cNvPr>
          <p:cNvSpPr txBox="1"/>
          <p:nvPr/>
        </p:nvSpPr>
        <p:spPr>
          <a:xfrm>
            <a:off x="1291907" y="6309320"/>
            <a:ext cx="281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pt-BR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t-BR" sz="1400" i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edulis</a:t>
            </a:r>
            <a:endParaRPr lang="pt-BR" sz="1400" i="1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B2D9F87-D4FE-437A-B7F2-04A63AABF582}"/>
              </a:ext>
            </a:extLst>
          </p:cNvPr>
          <p:cNvSpPr txBox="1"/>
          <p:nvPr/>
        </p:nvSpPr>
        <p:spPr>
          <a:xfrm>
            <a:off x="5185509" y="6309320"/>
            <a:ext cx="2770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pt-BR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t-BR" sz="1400" i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alata</a:t>
            </a:r>
            <a:endParaRPr lang="pt-BR" sz="1400" i="1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4858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ício">
  <a:themeElements>
    <a:clrScheme name="Solstí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Solstício">
  <a:themeElements>
    <a:clrScheme name="Solstí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10_Solstício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17250</TotalTime>
  <Words>290</Words>
  <Application>Microsoft Office PowerPoint</Application>
  <PresentationFormat>Apresentação na tela (4:3)</PresentationFormat>
  <Paragraphs>111</Paragraphs>
  <Slides>19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19</vt:i4>
      </vt:variant>
    </vt:vector>
  </HeadingPairs>
  <TitlesOfParts>
    <vt:vector size="28" baseType="lpstr">
      <vt:lpstr>Arial</vt:lpstr>
      <vt:lpstr>Garamond</vt:lpstr>
      <vt:lpstr>Gill Sans MT</vt:lpstr>
      <vt:lpstr>Tahoma</vt:lpstr>
      <vt:lpstr>Verdana</vt:lpstr>
      <vt:lpstr>Wingdings 2</vt:lpstr>
      <vt:lpstr>Solstício</vt:lpstr>
      <vt:lpstr>1_Design padrão</vt:lpstr>
      <vt:lpstr>10_Solstício</vt:lpstr>
      <vt:lpstr>LFT-5810 Nematologia de Plantas  Nematoides do Maracujazeiro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Nematoides do Maracujazeiro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Controle</vt:lpstr>
      <vt:lpstr>Apresentação do PowerPoint</vt:lpstr>
    </vt:vector>
  </TitlesOfParts>
  <Company>ESALQ-USP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Aula6_Hopl_Resist_SojaCara</dc:title>
  <dc:creator>Mário Inomoto</dc:creator>
  <cp:lastModifiedBy>amoroso.cruz@outlook.com</cp:lastModifiedBy>
  <cp:revision>834</cp:revision>
  <cp:lastPrinted>1601-01-01T00:00:00Z</cp:lastPrinted>
  <dcterms:created xsi:type="dcterms:W3CDTF">2011-08-05T10:22:55Z</dcterms:created>
  <dcterms:modified xsi:type="dcterms:W3CDTF">2020-11-10T15:44:34Z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