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409" r:id="rId3"/>
    <p:sldId id="408" r:id="rId4"/>
    <p:sldId id="407" r:id="rId5"/>
    <p:sldId id="400" r:id="rId6"/>
    <p:sldId id="378" r:id="rId7"/>
    <p:sldId id="403" r:id="rId8"/>
    <p:sldId id="404" r:id="rId9"/>
    <p:sldId id="401" r:id="rId10"/>
    <p:sldId id="402" r:id="rId11"/>
    <p:sldId id="405" r:id="rId12"/>
    <p:sldId id="406" r:id="rId13"/>
    <p:sldId id="399" r:id="rId14"/>
    <p:sldId id="410" r:id="rId15"/>
    <p:sldId id="411" r:id="rId16"/>
    <p:sldId id="383" r:id="rId17"/>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13/04/2023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13/04/2023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13/04/2023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solidFill>
                  <a:schemeClr val="tx1"/>
                </a:solidFill>
              </a:rPr>
              <a:t>A INVENÇÃO DA CLASSE TRABALHADORA BRASILEIRA</a:t>
            </a:r>
          </a:p>
          <a:p>
            <a:pPr algn="ctr"/>
            <a:endParaRPr lang="pt-BR" dirty="0"/>
          </a:p>
          <a:p>
            <a:pPr algn="ctr"/>
            <a:endParaRPr lang="pt-B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Hegemonia e imperialismo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buNone/>
            </a:pPr>
            <a:r>
              <a:rPr lang="pt-BR" b="1" dirty="0" err="1"/>
              <a:t>Marianna</a:t>
            </a:r>
            <a:r>
              <a:rPr lang="pt-BR" b="1" dirty="0"/>
              <a:t> </a:t>
            </a:r>
            <a:r>
              <a:rPr lang="pt-BR" b="1" dirty="0" err="1"/>
              <a:t>Haug</a:t>
            </a:r>
            <a:r>
              <a:rPr lang="pt-BR" b="1" dirty="0"/>
              <a:t> – Nº USP: 8997268 </a:t>
            </a:r>
            <a:endParaRPr lang="pt-BR" dirty="0"/>
          </a:p>
          <a:p>
            <a:pPr marL="0" indent="0" algn="just">
              <a:buNone/>
            </a:pPr>
            <a:r>
              <a:rPr lang="pt-BR" sz="2200" dirty="0" smtClean="0">
                <a:latin typeface="+mj-lt"/>
              </a:rPr>
              <a:t>Achei </a:t>
            </a:r>
            <a:r>
              <a:rPr lang="pt-BR" sz="2200" dirty="0">
                <a:latin typeface="+mj-lt"/>
              </a:rPr>
              <a:t>muito interessante a crítica a Gramsci que, ao separar os dois momentos da (i) esfera pública e da (</a:t>
            </a:r>
            <a:r>
              <a:rPr lang="pt-BR" sz="2200" dirty="0" err="1">
                <a:latin typeface="+mj-lt"/>
              </a:rPr>
              <a:t>ii</a:t>
            </a:r>
            <a:r>
              <a:rPr lang="pt-BR" sz="2200" dirty="0">
                <a:latin typeface="+mj-lt"/>
              </a:rPr>
              <a:t>) esfera privada, (i) do Estado como força, e depois (</a:t>
            </a:r>
            <a:r>
              <a:rPr lang="pt-BR" sz="2200" dirty="0" err="1">
                <a:latin typeface="+mj-lt"/>
              </a:rPr>
              <a:t>ii</a:t>
            </a:r>
            <a:r>
              <a:rPr lang="pt-BR" sz="2200" dirty="0">
                <a:latin typeface="+mj-lt"/>
              </a:rPr>
              <a:t>) dos consensos a partir da hegemonia (ORIONE, 2022, p. 135), cai em uma separação aparente entre Estado e sociedade civil. Althusser chama atenção para esta questão, além de dissolver esta diferenciação ao colocar aparelhos tipicamente privados como a família ou a igreja também enquanto Aparelhos Ideológicos do Estado</a:t>
            </a:r>
            <a:r>
              <a:rPr lang="pt-BR" sz="2200" dirty="0" smtClean="0">
                <a:latin typeface="+mj-lt"/>
              </a:rPr>
              <a:t>. A </a:t>
            </a:r>
            <a:r>
              <a:rPr lang="pt-BR" sz="2200" dirty="0">
                <a:latin typeface="+mj-lt"/>
              </a:rPr>
              <a:t>questão da hegemonia em Gramsci parece contradizer o que Lênin propõe sobre o imperialismo, ao deslocar o debate sobre luta de classes e transformá-lo em uma disputa das hegemonias em um contexto internacional de dominação de classes (ORIONE, 2022, p. 130). É possível fazer esta afirmação? </a:t>
            </a: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020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Hegemonia e imperialismo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buNone/>
            </a:pPr>
            <a:r>
              <a:rPr lang="pt-BR" sz="1800" dirty="0">
                <a:latin typeface="+mj-lt"/>
              </a:rPr>
              <a:t>Os pontos estudados da tese são fundamentais, visto que evidenciam o processo de “universalização do sujeito de direito” com base na ideologia que reforça a dinâmica contratual da forma jurídica, cuja reprodução não pode prescindir dos “aparelhos ideológicos de estado”. A ideologia jurídica, como conceito-história, é analisada pelo autor a partir das lições de Althusser e Edelman (ideologia e aparelhos ideológicos de estado). Tais premissas são, de fato, imprescindíveis para a análise da forma-estado. Indubitavelmente, um ponto importante dessa reflexão é a recuperação do pensamento de V. I. Lênin. </a:t>
            </a:r>
            <a:r>
              <a:rPr lang="pt-BR" sz="1800" dirty="0" err="1">
                <a:latin typeface="+mj-lt"/>
              </a:rPr>
              <a:t>Orione</a:t>
            </a:r>
            <a:r>
              <a:rPr lang="pt-BR" sz="1800" dirty="0">
                <a:latin typeface="+mj-lt"/>
              </a:rPr>
              <a:t> (2022) afirma que “Lênin, em seu texto, promove um levantamento dos ensinamentos de Marx e Engels sobre o problema do estado (...) como dados importantes da crítica imanente do modo de produção capitalista” (ORIONE, 2022, p. 150). Nesse debate, decerto nos interessa “a crítica ao nacionalismo enquanto indispensável à constituição e consolidação do capitalismo” (Ibidem, pp. 150-151). Para fins de desenvolvimento da crítica imanente do modo de produção capitalista, a teoria do estado de Lênin se completa com a sua teoria do imperialismo. Como sabemos, para Lênin, sendo “necessário dar uma definição o mais breve possível do imperialismo, deveria se dizer que o imperialismo é a fase monopolista do capitalismo. O que inclui os cinco traços fundamentais seguintes</a:t>
            </a:r>
            <a:r>
              <a:rPr lang="pt-BR" sz="1800" dirty="0" smtClean="0">
                <a:latin typeface="+mj-lt"/>
              </a:rPr>
              <a:t>:</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4265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Hegemonia e imperialismo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buNone/>
            </a:pPr>
            <a:r>
              <a:rPr lang="pt-BR" sz="1800" i="1" dirty="0" smtClean="0">
                <a:latin typeface="+mj-lt"/>
              </a:rPr>
              <a:t>1</a:t>
            </a:r>
            <a:r>
              <a:rPr lang="pt-BR" sz="1800" i="1" dirty="0">
                <a:latin typeface="+mj-lt"/>
              </a:rPr>
              <a:t>. a concentração da produção e do capital levada a um grau tão elevado de desenvolvimento que criou os monopólios, os quais desempenham um papel decisivo na vida econômica; 2. a fusão do capital bancário com o capital industrial e a criação, baseada nesse capital financeiro da oligarquia financeira; 3. a exportação de capitais, diferentemente da exportação de mercadorias, adquire uma importância particularmente grande; 4. a formação de associações internacionais monopolistas de capitalistas, que partilham o mundo entre si, e 5. o termo da partilha territorial do mundo entre as potências capitalistas mais importantes.</a:t>
            </a:r>
            <a:r>
              <a:rPr lang="pt-BR" sz="1800" dirty="0">
                <a:latin typeface="+mj-lt"/>
              </a:rPr>
              <a:t> [...]. O imperialismo é o capitalismo na fase de desenvolvimento em que ganhou corpo a dominação dos monopólios e do capital financeiro, adquiriu marcada importância a exportação de capitais, começou a partilha do mundo pelos </a:t>
            </a:r>
            <a:r>
              <a:rPr lang="pt-BR" sz="1800" i="1" dirty="0" err="1">
                <a:latin typeface="+mj-lt"/>
              </a:rPr>
              <a:t>trusts</a:t>
            </a:r>
            <a:r>
              <a:rPr lang="pt-BR" sz="1800" i="1" dirty="0">
                <a:latin typeface="+mj-lt"/>
              </a:rPr>
              <a:t> internacionais</a:t>
            </a:r>
            <a:r>
              <a:rPr lang="pt-BR" sz="1800" dirty="0">
                <a:latin typeface="+mj-lt"/>
              </a:rPr>
              <a:t> e terminou a partilha de toda a terra entre os capitalistas mais importantes” (LÊNIN, 2008, p. 90). Questão: No sentido da crítica imanente, qual a função estratégica do imperialismo na conformação da forma jurídica? (O imperialismo, por exemplo, será decisivo, dentre outros aspectos, para a compreensão da ideologia racial do contrato). (</a:t>
            </a:r>
            <a:r>
              <a:rPr lang="pt-BR" sz="1800" i="1" dirty="0">
                <a:latin typeface="+mj-lt"/>
              </a:rPr>
              <a:t>Interessante que o debate do imperialismo aparece na tese no capítulo terceiro, pp. 394-5; 512</a:t>
            </a:r>
            <a:r>
              <a:rPr lang="pt-BR" sz="1800" dirty="0">
                <a:latin typeface="+mj-lt"/>
              </a:rPr>
              <a:t>). </a:t>
            </a:r>
            <a:r>
              <a:rPr lang="pt-BR" sz="1800" dirty="0" smtClean="0">
                <a:latin typeface="+mj-lt"/>
              </a:rPr>
              <a:t>( Mário Soares Neto).</a:t>
            </a: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4713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Questão envolvendo a forma-estado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r>
              <a:rPr lang="pt-BR" sz="1800" dirty="0">
                <a:latin typeface="+mj-lt"/>
              </a:rPr>
              <a:t>Conquanto não pareça que o conceito de Estado seja o objeto principal do trecho selecionado da obra, sua noção permeia toda a construção do conceito de ideologia, considerando que tanto que no subitem 1.3.4 a forma-Estado é abordada. A partir das noções expostas no trecho selecionado, fico com dúvidas a respeito do que vem a ser Estado para Althusser. Assim, por exemplo, na p. 120 é dito que o Estado é entendido “…aqui num sentido diferente e amplificado do que normalmente conhecemos como estado no seu sentido mais estreito de ente que detém o poder público.”. Na p. 124, nota 155, “…o Estado, que é o Estado da classe dominante, não é nem público nem privado, ele é ao contrário a condição de toda a distinção entre o público e o privado.”. Na p. 126 destaca-se “…tudo é estado, já que tudo realiza atribuição do estado no capitalismo…”. Ou ainda p. 128 “…o estado – considerado de forma ampla e envolvendo também o consenso na sociedade civil (como componente dos aparelhos ideológicos de estado, a partir daqueles dois momentos do estado antes explicitados)…”. Considerando que Ap. </a:t>
            </a:r>
            <a:r>
              <a:rPr lang="pt-BR" sz="1800" dirty="0" err="1">
                <a:latin typeface="+mj-lt"/>
              </a:rPr>
              <a:t>Ideol</a:t>
            </a:r>
            <a:r>
              <a:rPr lang="pt-BR" sz="1800" dirty="0">
                <a:latin typeface="+mj-lt"/>
              </a:rPr>
              <a:t>. de Estado são identificados como momentos estruturantes da forma-Estado no modo de produção capitalista radicados em instituições sociais como as citadas na p. 120 – </a:t>
            </a:r>
            <a:r>
              <a:rPr lang="pt-BR" sz="1800" dirty="0" err="1">
                <a:latin typeface="+mj-lt"/>
              </a:rPr>
              <a:t>familia</a:t>
            </a:r>
            <a:r>
              <a:rPr lang="pt-BR" sz="1800" dirty="0">
                <a:latin typeface="+mj-lt"/>
              </a:rPr>
              <a:t>, escola, sindicato, mídia –, todas as instituições sociais não seriam parte do Estado?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223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Questão envolvendo a forma-estado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sz="2200" dirty="0" smtClean="0">
                <a:latin typeface="+mj-lt"/>
              </a:rPr>
              <a:t>Há </a:t>
            </a:r>
            <a:r>
              <a:rPr lang="pt-BR" sz="2200" dirty="0">
                <a:latin typeface="+mj-lt"/>
              </a:rPr>
              <a:t>uma breve noção de instituição na p. 156 [“…instituição é uma consolidação de práxis que, sendo estruturante, faz parte da lógica do fetiche da mercadoria.”]. Nesse sentido, pode-se dizer que o crime organizado trabalha na lógica da reprodução do modo de produção capitalista, na medida em que contribui, por exemplo, para a política de segurança pública nos presídios, caso do PCC no estado de São Paulo, podendo dessa maneira ser considerado Ap. Repressivo de Estado e Ap. </a:t>
            </a:r>
            <a:r>
              <a:rPr lang="pt-BR" sz="2200" dirty="0" err="1">
                <a:latin typeface="+mj-lt"/>
              </a:rPr>
              <a:t>Ideol</a:t>
            </a:r>
            <a:r>
              <a:rPr lang="pt-BR" sz="2200" dirty="0">
                <a:latin typeface="+mj-lt"/>
              </a:rPr>
              <a:t>. de Estado? Até um partido marxista-leninista revolucionário seria Ap. </a:t>
            </a:r>
            <a:r>
              <a:rPr lang="pt-BR" sz="2200" dirty="0" err="1">
                <a:latin typeface="+mj-lt"/>
              </a:rPr>
              <a:t>Ideol</a:t>
            </a:r>
            <a:r>
              <a:rPr lang="pt-BR" sz="2200" dirty="0">
                <a:latin typeface="+mj-lt"/>
              </a:rPr>
              <a:t>. de Estado (um partido não revolucionário, evidentemente, é parte da forma-Estado e contribui para a reprodução do modo de produção, ainda que faça a crítica do conteúdo e não da forma – p. 142; “Pela crítica meramente de conteúdo, que não atinge a forma, não alcançaremos nada mais que a reprodução do próprio capital, de sua ideologia contratual.”) se existente na legalidade burguesa? </a:t>
            </a:r>
            <a:endParaRPr lang="pt-BR" sz="2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694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Questão envolvendo a forma-estado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lnSpc>
                <a:spcPct val="90000"/>
              </a:lnSpc>
              <a:spcAft>
                <a:spcPts val="800"/>
              </a:spcAft>
              <a:buNone/>
            </a:pPr>
            <a:r>
              <a:rPr lang="pt-BR" sz="2200" dirty="0" smtClean="0">
                <a:latin typeface="+mj-lt"/>
              </a:rPr>
              <a:t>Finalmente</a:t>
            </a:r>
            <a:r>
              <a:rPr lang="pt-BR" sz="2200" dirty="0">
                <a:latin typeface="+mj-lt"/>
              </a:rPr>
              <a:t>, se toda instituição é momento estruturante do Estado, se “tudo é Estado” (p. 126), há utilidade teórica e prática no conceito de Estado? Se o objeto da luta da classe trabalhadora para superar o capitalismo como modo de produção como identificado por Marx, Engels e Lenin é a conquista do poder político, a tomada do Estado e sua imediata destruição, como fica esse objetivo se por Estado devem ser consideradas todas as instituições sociais? Por sua vez, </a:t>
            </a:r>
            <a:r>
              <a:rPr lang="pt-BR" sz="2200" dirty="0" err="1">
                <a:latin typeface="+mj-lt"/>
              </a:rPr>
              <a:t>Pachukanis</a:t>
            </a:r>
            <a:r>
              <a:rPr lang="pt-BR" sz="2200" dirty="0">
                <a:latin typeface="+mj-lt"/>
              </a:rPr>
              <a:t> localiza na forma-Estado a aparência material de neutralidade para exercício da coerção abstrata e impessoal [p. 154] na reprodução do modo de produção capitalista. Como conciliar o conceito de forma-Estado em </a:t>
            </a:r>
            <a:r>
              <a:rPr lang="pt-BR" sz="2200" dirty="0" err="1">
                <a:latin typeface="+mj-lt"/>
              </a:rPr>
              <a:t>Pachukanis</a:t>
            </a:r>
            <a:r>
              <a:rPr lang="pt-BR" sz="2200" dirty="0">
                <a:latin typeface="+mj-lt"/>
              </a:rPr>
              <a:t> com a noção de Estado em Althusser? A distinção entre essas ideias de ambos é aparente, pois estão a tratar de conceitos diversos, ou há distinção na essência dos conceitos de Estado em </a:t>
            </a:r>
            <a:r>
              <a:rPr lang="pt-BR" sz="2200" dirty="0" err="1">
                <a:latin typeface="+mj-lt"/>
              </a:rPr>
              <a:t>Pachukanis</a:t>
            </a:r>
            <a:r>
              <a:rPr lang="pt-BR" sz="2200" dirty="0">
                <a:latin typeface="+mj-lt"/>
              </a:rPr>
              <a:t> e Althusser</a:t>
            </a:r>
            <a:r>
              <a:rPr lang="pt-BR" sz="2200" dirty="0" smtClean="0">
                <a:latin typeface="+mj-lt"/>
              </a:rPr>
              <a:t>? (Pedro Paulo)</a:t>
            </a:r>
            <a:endParaRPr lang="pt-BR" sz="2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227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Conceitos de Althusser e sua posição na tese </a:t>
            </a:r>
            <a:r>
              <a:rPr lang="pt-BR" sz="3200" dirty="0" smtClean="0"/>
              <a:t>- A teoria da derivação e o modelo proposto na tese</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lvl="0" algn="just"/>
            <a:r>
              <a:rPr lang="pt-BR" sz="2000" b="1" dirty="0" smtClean="0"/>
              <a:t>Por </a:t>
            </a:r>
            <a:r>
              <a:rPr lang="pt-BR" sz="2000" b="1" dirty="0"/>
              <a:t>consequência, os autores que integram esse debate estudam as especificidades que o Estado adquire a partir das transformações ocorridas na modernidade com o surgimento das relações econômicas que caracterizam o capitalismo. Um dos representantes dessa teoria é o pensador alemão Joachim </a:t>
            </a:r>
            <a:r>
              <a:rPr lang="pt-BR" sz="2000" b="1" dirty="0" err="1"/>
              <a:t>Hirsch</a:t>
            </a:r>
            <a:r>
              <a:rPr lang="pt-BR" sz="2000" b="1" dirty="0"/>
              <a:t>. </a:t>
            </a:r>
            <a:endParaRPr lang="pt-BR" sz="2000" dirty="0"/>
          </a:p>
          <a:p>
            <a:pPr algn="just"/>
            <a:r>
              <a:rPr lang="pt-BR" sz="2000" b="1" dirty="0"/>
              <a:t> </a:t>
            </a:r>
            <a:r>
              <a:rPr lang="pt-BR" sz="2000" dirty="0" smtClean="0"/>
              <a:t>“</a:t>
            </a:r>
            <a:r>
              <a:rPr lang="pt-BR" sz="2000" dirty="0"/>
              <a:t>A política, como o direito, assume a lógica da troca de equivalentes. Passa a ter um limite, uma mensuração, sendo calculada no limite entre a conformação e o conflito entre as classes (o tal “dissenso tolerável”). Aprisiona-se o processo histórico, já que o seu motor está parado na medida (equivalentes) da expressão dada por uma delas. Onde há forma jurídica a real política estaria interditada. Neste contexto, o único que poderia existir seria a </a:t>
            </a:r>
            <a:r>
              <a:rPr lang="pt-BR" sz="2000" b="1" dirty="0"/>
              <a:t>forma-política como derivação daquela</a:t>
            </a:r>
            <a:r>
              <a:rPr lang="pt-BR" sz="2000" dirty="0"/>
              <a:t>, sequestrada pela dinâmica reprodutora do capital. ” (p.98) - grifo nosso</a:t>
            </a:r>
          </a:p>
          <a:p>
            <a:pPr marL="0" indent="0" algn="just">
              <a:lnSpc>
                <a:spcPct val="90000"/>
              </a:lnSpc>
              <a:spcAft>
                <a:spcPts val="800"/>
              </a:spcAft>
              <a:buNone/>
            </a:pPr>
            <a:endParaRPr lang="pt-BR" sz="1500" dirty="0" smtClean="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0320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Ideologia jurídica e moral</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900" dirty="0">
                <a:latin typeface="+mj-lt"/>
              </a:rPr>
              <a:t>Achei muito interessante as considerações do texto acerca dos entendimentos de Althusser e Bernard Edelman sobre "ideologia jurídica" ou "ideologia legal". Althusser, quando fala em "ideologia legal”, afirma que é “formada por um grande aparato de estado para a sua preservação, que seria complementada por uma ideologia moral”. Edelman trabalha a ideia de que "a ideologia jurídica é mais do que meramente jurídica, permeando todos os poros das relações que se estabelecem no interior do que se conhece como sociedade civil</a:t>
            </a:r>
            <a:r>
              <a:rPr lang="pt-BR" sz="1900" dirty="0" smtClean="0">
                <a:latin typeface="+mj-lt"/>
              </a:rPr>
              <a:t>". Nesse </a:t>
            </a:r>
            <a:r>
              <a:rPr lang="pt-BR" sz="1900" dirty="0">
                <a:latin typeface="+mj-lt"/>
              </a:rPr>
              <a:t>sentido, gostaria de discutir mais sobre "ideologia moral" e "ideologia jurídica". A partir dessas duas visões sobre os conceitos de "ideologia jurídica", daria para afirmar que a ideologia moral se desenvolve basicamente no âmbito da sociedade civil, e que a ideologia jurídica opera com maior força no âmbito dos aparelhos estatais? Ou ideologia moral e ideologia jurídica se confundem, são diferentes apenas na aparência? (trabalhando a ideia de </a:t>
            </a:r>
            <a:r>
              <a:rPr lang="pt-BR" sz="1900" dirty="0" err="1">
                <a:latin typeface="+mj-lt"/>
              </a:rPr>
              <a:t>Pachukanis</a:t>
            </a:r>
            <a:r>
              <a:rPr lang="pt-BR" sz="1900" dirty="0">
                <a:latin typeface="+mj-lt"/>
              </a:rPr>
              <a:t>, de que no fundo há a ausência de distinção entre o público e o privado, pois no capitalismo tudo se </a:t>
            </a:r>
            <a:r>
              <a:rPr lang="pt-BR" sz="1900" dirty="0" err="1">
                <a:latin typeface="+mj-lt"/>
              </a:rPr>
              <a:t>subsume</a:t>
            </a:r>
            <a:r>
              <a:rPr lang="pt-BR" sz="1900" dirty="0">
                <a:latin typeface="+mj-lt"/>
              </a:rPr>
              <a:t> na propriedade). A ideia de ideologia moral estaria subsumida no conceito de ideologia jurídica</a:t>
            </a:r>
            <a:r>
              <a:rPr lang="pt-BR" sz="1900" dirty="0" smtClean="0">
                <a:latin typeface="+mj-lt"/>
              </a:rPr>
              <a:t>? (Caroline de Fátima)</a:t>
            </a:r>
            <a:endParaRPr lang="pt-BR" sz="1900" dirty="0">
              <a:latin typeface="+mj-lt"/>
            </a:endParaRPr>
          </a:p>
        </p:txBody>
      </p:sp>
    </p:spTree>
    <p:extLst>
      <p:ext uri="{BB962C8B-B14F-4D97-AF65-F5344CB8AC3E}">
        <p14:creationId xmlns:p14="http://schemas.microsoft.com/office/powerpoint/2010/main" val="3160431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Ideologia e sempre já dado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800" dirty="0">
                <a:latin typeface="+mj-lt"/>
              </a:rPr>
              <a:t>Em certa parte do texto há afirmação: “Antes do modo de produção capitalista, essa ideologia que ambicionava permear todos os aspectos da vida não existia. A sua voracidade, assim como a sua constante </a:t>
            </a:r>
            <a:r>
              <a:rPr lang="pt-BR" sz="1800" dirty="0" err="1">
                <a:latin typeface="+mj-lt"/>
              </a:rPr>
              <a:t>reacomodação</a:t>
            </a:r>
            <a:r>
              <a:rPr lang="pt-BR" sz="1800" dirty="0">
                <a:latin typeface="+mj-lt"/>
              </a:rPr>
              <a:t>, não tinha condições históricas para vicejar. Por meios sofisticados de se ocultar o acesso à sua essência, o capitalismo vai se reproduzindo diariamente.” (p.149) ao mesmo tempo que constata-se que “Em Louis Althusser, há um “sempre já dado” historicamente situado ao qual nos submetemos enquanto indivíduos. Quando alguém vem ao mundo, seja na antiguidade clássica, seja no capitalismo, por exemplo, já tem dispostas diante de si relações de produção às quais é subjugado. Qualquer um em plena Idade Média vinha inserido no mundo em que a ideologia religiosa se sobrepunha às demais e se viesse como servo ou como rei já estava submetido a ela, em que teria a favor (se nobre) ou contra si (se servo) a incidência de mecanismos de coação direta para a preservação da vontade do Deus encarnado no monarca, o que não ocorreria se vivesse no capitalismo” (p. 117). Partindo dessas afirmações e da ideia da interpelação dos indivíduos pela ideologia, o fim da sociedade de classes implica na superação da interpelação dos </a:t>
            </a:r>
            <a:r>
              <a:rPr lang="pt-BR" sz="1800" dirty="0" err="1">
                <a:latin typeface="+mj-lt"/>
              </a:rPr>
              <a:t>individuos</a:t>
            </a:r>
            <a:r>
              <a:rPr lang="pt-BR" sz="1800" dirty="0">
                <a:latin typeface="+mj-lt"/>
              </a:rPr>
              <a:t>? se sim, como operaria  </a:t>
            </a:r>
            <a:r>
              <a:rPr lang="pt-BR" sz="1800" dirty="0" err="1">
                <a:latin typeface="+mj-lt"/>
              </a:rPr>
              <a:t>o"sempre</a:t>
            </a:r>
            <a:r>
              <a:rPr lang="pt-BR" sz="1800" dirty="0">
                <a:latin typeface="+mj-lt"/>
              </a:rPr>
              <a:t> já dado" historicamente</a:t>
            </a:r>
            <a:r>
              <a:rPr lang="pt-BR" sz="1800" dirty="0" smtClean="0">
                <a:latin typeface="+mj-lt"/>
              </a:rPr>
              <a:t>? (</a:t>
            </a:r>
            <a:r>
              <a:rPr lang="pt-BR" sz="1800" dirty="0" err="1" smtClean="0">
                <a:latin typeface="+mj-lt"/>
              </a:rPr>
              <a:t>Odara</a:t>
            </a:r>
            <a:r>
              <a:rPr lang="pt-BR" sz="1800" dirty="0" smtClean="0">
                <a:latin typeface="+mj-lt"/>
              </a:rPr>
              <a:t> Andrade)</a:t>
            </a:r>
            <a:endParaRPr lang="pt-BR" sz="1800" dirty="0">
              <a:latin typeface="+mj-lt"/>
            </a:endParaRPr>
          </a:p>
        </p:txBody>
      </p:sp>
    </p:spTree>
    <p:extLst>
      <p:ext uri="{BB962C8B-B14F-4D97-AF65-F5344CB8AC3E}">
        <p14:creationId xmlns:p14="http://schemas.microsoft.com/office/powerpoint/2010/main" val="1857378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Ideologia e reconhecimento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600" dirty="0" smtClean="0">
                <a:latin typeface="+mj-lt"/>
              </a:rPr>
              <a:t>Amanda </a:t>
            </a:r>
            <a:r>
              <a:rPr lang="pt-BR" sz="1600" dirty="0">
                <a:latin typeface="+mj-lt"/>
              </a:rPr>
              <a:t>de Souza Camargo</a:t>
            </a:r>
          </a:p>
          <a:p>
            <a:pPr algn="just"/>
            <a:r>
              <a:rPr lang="pt-BR" sz="1600" dirty="0" smtClean="0">
                <a:latin typeface="+mj-lt"/>
              </a:rPr>
              <a:t>Na </a:t>
            </a:r>
            <a:r>
              <a:rPr lang="pt-BR" sz="1600" dirty="0">
                <a:latin typeface="+mj-lt"/>
              </a:rPr>
              <a:t>seção em que o autor introduz a noção de ideologia na obra de Louis Althusser (ORIONE, 2022, p. 118 e seguintes), </a:t>
            </a:r>
            <a:r>
              <a:rPr lang="pt-BR" sz="1600" dirty="0" err="1">
                <a:latin typeface="+mj-lt"/>
              </a:rPr>
              <a:t>Orione</a:t>
            </a:r>
            <a:r>
              <a:rPr lang="pt-BR" sz="1600" dirty="0">
                <a:latin typeface="+mj-lt"/>
              </a:rPr>
              <a:t> recupera a leitura da ideologia como um “sempre já dado” nos diferentes momentos históricos, um conjunto de relações sociais historicamente construídas às quais, quando nascemos, não temos alternativa senão aderir, nos inserirmos e, assim, reproduzir esse mesmo conjunto de relações e seus princípios de operação. Como interpretei, esse “sempre já dado” no capitalismo é estrutural, diretamente relacionado à produção e reprodução da contradição fundamental da sociabilidade capitalista - a relação capital/trabalho, mediada pelo contrato de compra e venda de trabalho. A ideologia também opera nas relações individuais, nos interpelando continuamente enquanto sujeitos (de direitos), para interagir socialmente também nessa condição, uma relação entre sujeitos na aparência, mas que esconde/mascara a violência da produção. </a:t>
            </a:r>
            <a:r>
              <a:rPr lang="pt-BR" sz="1600" dirty="0" smtClean="0">
                <a:latin typeface="+mj-lt"/>
              </a:rPr>
              <a:t>Nessa </a:t>
            </a:r>
            <a:r>
              <a:rPr lang="pt-BR" sz="1600" dirty="0">
                <a:latin typeface="+mj-lt"/>
              </a:rPr>
              <a:t>discussão, gostaria que o professor explicasse com mais detalhes de que maneira essa interpelação nos faz reconhecermos um ao outro na condição de sujeitos de direitos. Fiquei confusa sobre como esse processo tem lugar, porque me lembrou um pouco da questão do estranhamento, já discutida e criticada antes na tese (ORIONE, 2022, 86), ainda que não da mesma maneira. Me explico: como funciona esse processo de reconhecimento? Há algo anterior que seríamos e que, a partir do processo de reconhecimento como sujeitos, se transforma? Qual o resultado dessa espécie de metabolismo?</a:t>
            </a:r>
          </a:p>
          <a:p>
            <a:pPr marL="0" indent="0" algn="just">
              <a:lnSpc>
                <a:spcPct val="90000"/>
              </a:lnSpc>
              <a:spcAft>
                <a:spcPts val="800"/>
              </a:spcAft>
              <a:buNone/>
            </a:pPr>
            <a:r>
              <a:rPr lang="pt-BR" sz="1600" dirty="0" smtClean="0">
                <a:latin typeface="+mj-lt"/>
                <a:ea typeface="Calibri" panose="020F0502020204030204" pitchFamily="34" charset="0"/>
                <a:cs typeface="Times New Roman" panose="02020603050405020304" pitchFamily="18" charset="0"/>
              </a:rPr>
              <a:t> </a:t>
            </a:r>
            <a:endParaRPr lang="pt-BR" sz="16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067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Possibilidade de conciliação de teorias políticas?</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000" dirty="0" smtClean="0"/>
              <a:t>Um </a:t>
            </a:r>
            <a:r>
              <a:rPr lang="pt-BR" sz="2000" dirty="0"/>
              <a:t>dos maiores desafios para a teoria, em especial nas ciências humanas, é conseguir captar em conceitos, limitados pela própria linguagem, uma realidade complexa, em movimento e interligada. Nesse sentido, muitas vezes, a escolha entre um conceito e outro, como por exemplo hegemonia e ideologia, representa uma perda no sentido de que, ao optarmos por uma, acabamos (não que seja o caso do texto, são reflexões mais amplas) desconsiderando elementos pertinentes da outra, no sentido de enriquecer a análise da realidade. De um ponto de vista metodológico, seria possível construir caminhos de dialogo entre estes dois conceitos que preservem a rigidez teórica, ao mesmo tempo que considera a contribuição que cada um pode dar para entender o capitalismo e com isso apontar as saídas para sua superação? </a:t>
            </a:r>
            <a:r>
              <a:rPr lang="pt-BR" sz="2000" dirty="0" smtClean="0"/>
              <a:t>(Débora)</a:t>
            </a:r>
            <a:endParaRPr lang="pt-BR" sz="2000" dirty="0"/>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0252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violência e ideologia</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300" dirty="0">
                <a:latin typeface="+mj-lt"/>
              </a:rPr>
              <a:t> </a:t>
            </a:r>
            <a:r>
              <a:rPr lang="pt-BR" sz="1900" dirty="0">
                <a:latin typeface="+mj-lt"/>
              </a:rPr>
              <a:t>Ao longo do trecho lido, a violência aparece como questão determinante para que se chegue a uma teoria da ideologia. Ela é, inclusive, uma das razões da insuficiência a teoria da hegemonia de Gramsci, que não conseguiu perceber a existência da violência no “momento” de consenso – seja no seu aspecto de força, seja no aspecto simbólico</a:t>
            </a:r>
            <a:r>
              <a:rPr lang="pt-BR" sz="1900" dirty="0" smtClean="0">
                <a:latin typeface="+mj-lt"/>
              </a:rPr>
              <a:t>. Nas </a:t>
            </a:r>
            <a:r>
              <a:rPr lang="pt-BR" sz="1900" dirty="0">
                <a:latin typeface="+mj-lt"/>
              </a:rPr>
              <a:t>faculdades de direito, como o senhor já disse em alguns lugares, a violência é tema proibido. Nas salas de direito e na teoria é tratada como inexistente no mundo real – ou aparece na modalidade de exceção. O direito penal, que na doutrina liberal é justificado pelo discurso de controlar sujeitos que têm condutas que fogem do esperado para a paz social e bem de todos - a até mesmo como incentivador corretivo das condutas -, deve ser utilizado em última instância: é a exceção. Como diz o jurista francês mencionado na sua tese: “quando o convencimento falhar, as armas não falham</a:t>
            </a:r>
            <a:r>
              <a:rPr lang="pt-BR" sz="1900" dirty="0" smtClean="0">
                <a:latin typeface="+mj-lt"/>
              </a:rPr>
              <a:t>”. É </a:t>
            </a:r>
            <a:r>
              <a:rPr lang="pt-BR" sz="1900" dirty="0">
                <a:latin typeface="+mj-lt"/>
              </a:rPr>
              <a:t>possível dizer que da maneira como a violência aparece no discurso jurídico ela opera por mecanismos de ocultamento/desvelamento – é um sintoma do direito, da mesma maneira que as crises para o capital</a:t>
            </a:r>
            <a:r>
              <a:rPr lang="pt-BR" sz="1900" dirty="0" smtClean="0">
                <a:latin typeface="+mj-lt"/>
              </a:rPr>
              <a:t>? (Lucas)</a:t>
            </a:r>
            <a:endParaRPr lang="pt-BR" sz="1900" dirty="0">
              <a:latin typeface="+mj-lt"/>
            </a:endParaRPr>
          </a:p>
          <a:p>
            <a:pPr marL="0" indent="0" algn="just">
              <a:lnSpc>
                <a:spcPct val="90000"/>
              </a:lnSpc>
              <a:spcAft>
                <a:spcPts val="800"/>
              </a:spcAft>
              <a:buNone/>
            </a:pPr>
            <a:endParaRPr lang="pt-BR" sz="19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900" dirty="0" smtClean="0">
                <a:latin typeface="+mj-lt"/>
                <a:ea typeface="Calibri" panose="020F0502020204030204" pitchFamily="34" charset="0"/>
                <a:cs typeface="Times New Roman" panose="02020603050405020304" pitchFamily="18" charset="0"/>
              </a:rPr>
              <a:t> </a:t>
            </a:r>
            <a:endParaRPr lang="pt-BR" sz="19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738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violência e ideologia</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300" dirty="0">
                <a:latin typeface="+mj-lt"/>
              </a:rPr>
              <a:t> Atividade 4 – Debora Leite dos Santos</a:t>
            </a:r>
          </a:p>
          <a:p>
            <a:pPr algn="just"/>
            <a:r>
              <a:rPr lang="pt-BR" sz="2300" dirty="0" smtClean="0">
                <a:latin typeface="+mj-lt"/>
              </a:rPr>
              <a:t>Segundo </a:t>
            </a:r>
            <a:r>
              <a:rPr lang="pt-BR" sz="2300" dirty="0">
                <a:latin typeface="+mj-lt"/>
              </a:rPr>
              <a:t>Lenin, quando o consenso falhar a força estará sempre à disposição da burguesia, o consenso possibilita a reprodução do capital. Segundo </a:t>
            </a:r>
            <a:r>
              <a:rPr lang="pt-BR" sz="2300" dirty="0" err="1">
                <a:latin typeface="+mj-lt"/>
              </a:rPr>
              <a:t>Hauriou</a:t>
            </a:r>
            <a:r>
              <a:rPr lang="pt-BR" sz="2300" dirty="0">
                <a:latin typeface="+mj-lt"/>
              </a:rPr>
              <a:t>: “quando o convencimento falhar, as armas não falham”. De acordo com Althusser com a contribuição de Maquiavel: "a sociedade de classes, mesmo os aparelhos ideológicos, são permeados de violência. A partir de tais afirmações, é possível afirmar que, a violência e o consenso são faces da mesma moeda, onde uma necessita da outra para o resultado útil? </a:t>
            </a:r>
            <a:endParaRPr lang="pt-BR" sz="2300" dirty="0" smtClean="0">
              <a:latin typeface="+mj-lt"/>
            </a:endParaRPr>
          </a:p>
          <a:p>
            <a:pPr algn="just"/>
            <a:r>
              <a:rPr lang="pt-BR" sz="2300" dirty="0" smtClean="0">
                <a:latin typeface="+mj-lt"/>
              </a:rPr>
              <a:t>(Como </a:t>
            </a:r>
            <a:r>
              <a:rPr lang="pt-BR" sz="2300" dirty="0">
                <a:latin typeface="+mj-lt"/>
              </a:rPr>
              <a:t>as estruturas jurídicas agregam forças capazes de materializar os efeitos ideológicos que exercem dominação de classe</a:t>
            </a:r>
            <a:r>
              <a:rPr lang="pt-BR" sz="2300" dirty="0" smtClean="0">
                <a:latin typeface="+mj-lt"/>
              </a:rPr>
              <a:t>?)</a:t>
            </a:r>
            <a:r>
              <a:rPr lang="pt-BR" sz="2300" dirty="0">
                <a:latin typeface="+mj-lt"/>
              </a:rPr>
              <a:t>  </a:t>
            </a: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004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violência e ideologia</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3200" dirty="0">
                <a:latin typeface="+mj-lt"/>
              </a:rPr>
              <a:t>“Como pensar o elemento da alternância no que se refere à relação entre ideologia e violência – e, aqui, menciona-se não só a violência observada na esfera da produção, mas também da circulação – em países da periferia do capitalismo, nos quais o uso patente e exacerbado da violência atravessa as distintas fases de desenvolvimento do modo de produção capitalista?”. </a:t>
            </a:r>
            <a:r>
              <a:rPr lang="pt-BR" sz="3200" dirty="0" smtClean="0">
                <a:latin typeface="+mj-lt"/>
              </a:rPr>
              <a:t>(</a:t>
            </a:r>
            <a:r>
              <a:rPr lang="pt-BR" sz="3200" dirty="0" err="1" smtClean="0">
                <a:latin typeface="+mj-lt"/>
              </a:rPr>
              <a:t>Graciele</a:t>
            </a:r>
            <a:r>
              <a:rPr lang="pt-BR" sz="3200" dirty="0" smtClean="0">
                <a:latin typeface="+mj-lt"/>
              </a:rPr>
              <a:t>)</a:t>
            </a:r>
            <a:endParaRPr lang="pt-BR" sz="32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3200" dirty="0" smtClean="0">
                <a:latin typeface="+mj-lt"/>
                <a:ea typeface="Calibri" panose="020F0502020204030204" pitchFamily="34" charset="0"/>
                <a:cs typeface="Times New Roman" panose="02020603050405020304" pitchFamily="18" charset="0"/>
              </a:rPr>
              <a:t> </a:t>
            </a:r>
            <a:endParaRPr lang="pt-BR" sz="32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166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200" dirty="0" smtClean="0"/>
              <a:t>Questões conceituais – luta de classes na circulação e luta de classes na produção</a:t>
            </a:r>
            <a:endParaRPr lang="pt-BR" sz="32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700" dirty="0">
                <a:latin typeface="+mj-lt"/>
              </a:rPr>
              <a:t>O texto destaca, a partir da chave de análise de Edelman, a importância de destacar a estreita relação entre a produção e circulação, "já que, especialmente na segunda, a ideologia jurídica reforça a lógica da primeira, numa constante interpelação do indivíduo como sujeito de direito (a partir do que está ocultado na dialética produção/reprodução por meio de um discurso de igualdade e propriedade que não conseguirá se concretizar na realidade). Aliás, aqui está reeditada a relação valor de uso/valor de troca, fazendo com que tudo apareça na forma de capital e nunca de força de trabalho explorada pelo capitalista</a:t>
            </a:r>
            <a:r>
              <a:rPr lang="pt-BR" sz="1700" dirty="0" smtClean="0">
                <a:latin typeface="+mj-lt"/>
              </a:rPr>
              <a:t>". Nesse </a:t>
            </a:r>
            <a:r>
              <a:rPr lang="pt-BR" sz="1700" dirty="0">
                <a:latin typeface="+mj-lt"/>
              </a:rPr>
              <a:t>sentido, pode-se entender que as "duas esferas" são parte de uma mesma totalidade, sendo cada uma indispensável para o funcionamento do todo compreendido no próprio capitalismo, enquanto um modo de produção que deriva seus mecanismos de reprodução</a:t>
            </a:r>
            <a:r>
              <a:rPr lang="pt-BR" sz="1700" dirty="0" smtClean="0">
                <a:latin typeface="+mj-lt"/>
              </a:rPr>
              <a:t>. Tendo </a:t>
            </a:r>
            <a:r>
              <a:rPr lang="pt-BR" sz="1700" dirty="0">
                <a:latin typeface="+mj-lt"/>
              </a:rPr>
              <a:t>em vista essa essencialidade de ambas, sem que haja dúvidas sobre a indispensabilidade de subvenção do modo de produção e da forma jurídica, compreendendo que as lutas que se restringem a esfera de circulação e ao conteúdo jurídico (não forma) são limitadas, gostaria de compreender o entendimento do conceito de luta de classes. “Lutas da esfera da circulação” estariam envolvidas no conceito ou seriam compreendidas como obstáculos uma vez entendidas unicamente a partir da chave da ideologia jurídica</a:t>
            </a:r>
            <a:r>
              <a:rPr lang="pt-BR" sz="1700" dirty="0" smtClean="0">
                <a:latin typeface="+mj-lt"/>
              </a:rPr>
              <a:t>? (Mariana Faria)</a:t>
            </a:r>
            <a:endParaRPr lang="pt-BR" sz="1700" dirty="0">
              <a:latin typeface="+mj-lt"/>
            </a:endParaRPr>
          </a:p>
          <a:p>
            <a:pPr marL="0" indent="0" algn="just">
              <a:lnSpc>
                <a:spcPct val="90000"/>
              </a:lnSpc>
              <a:spcAft>
                <a:spcPts val="800"/>
              </a:spcAft>
              <a:buNone/>
            </a:pPr>
            <a:endParaRPr lang="pt-BR" sz="1800" dirty="0">
              <a:latin typeface="+mj-lt"/>
              <a:ea typeface="Calibri" panose="020F0502020204030204" pitchFamily="34" charset="0"/>
              <a:cs typeface="Times New Roman" panose="02020603050405020304" pitchFamily="18" charset="0"/>
            </a:endParaRPr>
          </a:p>
          <a:p>
            <a:pPr marL="0" indent="0" algn="just">
              <a:lnSpc>
                <a:spcPct val="90000"/>
              </a:lnSpc>
              <a:spcAft>
                <a:spcPts val="800"/>
              </a:spcAft>
              <a:buNone/>
            </a:pPr>
            <a:r>
              <a:rPr lang="pt-BR" sz="1800" dirty="0" smtClean="0">
                <a:latin typeface="+mj-lt"/>
                <a:ea typeface="Calibri" panose="020F0502020204030204" pitchFamily="34" charset="0"/>
                <a:cs typeface="Times New Roman" panose="02020603050405020304" pitchFamily="18" charset="0"/>
              </a:rPr>
              <a:t> </a:t>
            </a:r>
            <a:endParaRPr lang="pt-BR" sz="1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0384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3679</TotalTime>
  <Words>3118</Words>
  <Application>Microsoft Office PowerPoint</Application>
  <PresentationFormat>Apresentação na tela (4:3)</PresentationFormat>
  <Paragraphs>53</Paragraphs>
  <Slides>16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Calibri</vt:lpstr>
      <vt:lpstr>Constantia</vt:lpstr>
      <vt:lpstr>Times New Roman</vt:lpstr>
      <vt:lpstr>Wingdings 2</vt:lpstr>
      <vt:lpstr>Fluxo</vt:lpstr>
      <vt:lpstr>    </vt:lpstr>
      <vt:lpstr> Questões conceituais – Ideologia jurídica e moral</vt:lpstr>
      <vt:lpstr> Questões conceituais – Ideologia e sempre já dado</vt:lpstr>
      <vt:lpstr> Questões conceituais – Ideologia e reconhecimento</vt:lpstr>
      <vt:lpstr> Questões conceituais – Possibilidade de conciliação de teorias políticas?</vt:lpstr>
      <vt:lpstr> Questões conceituais – violência e ideologia</vt:lpstr>
      <vt:lpstr> Questões conceituais – violência e ideologia</vt:lpstr>
      <vt:lpstr> Questões conceituais – violência e ideologia</vt:lpstr>
      <vt:lpstr> Questões conceituais – luta de classes na circulação e luta de classes na produção</vt:lpstr>
      <vt:lpstr> Questões conceituais – Hegemonia e imperialismo</vt:lpstr>
      <vt:lpstr> Questões conceituais – Hegemonia e imperialismo</vt:lpstr>
      <vt:lpstr> Questões conceituais – Hegemonia e imperialismo</vt:lpstr>
      <vt:lpstr> Questão envolvendo a forma-estado</vt:lpstr>
      <vt:lpstr> Questão envolvendo a forma-estado</vt:lpstr>
      <vt:lpstr> Questão envolvendo a forma-estado</vt:lpstr>
      <vt:lpstr> Conceitos de Althusser e sua posição na tese - A teoria da derivação e o modelo proposto na tese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305</cp:revision>
  <cp:lastPrinted>2023-01-31T18:23:50Z</cp:lastPrinted>
  <dcterms:created xsi:type="dcterms:W3CDTF">2015-03-04T10:08:54Z</dcterms:created>
  <dcterms:modified xsi:type="dcterms:W3CDTF">2023-04-13T21:32:03Z</dcterms:modified>
</cp:coreProperties>
</file>