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2" r:id="rId8"/>
    <p:sldId id="266" r:id="rId9"/>
    <p:sldId id="261" r:id="rId10"/>
    <p:sldId id="265" r:id="rId11"/>
    <p:sldId id="264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41" d="100"/>
          <a:sy n="41" d="100"/>
        </p:scale>
        <p:origin x="128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F11A08-38EC-47B1-9CA6-727F8E231699}" type="datetime1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6967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2DD880-28B9-4CEA-9058-1F521D962F64}" type="datetime1">
              <a:rPr lang="pt-BR" noProof="0" smtClean="0"/>
              <a:t>09/02/2021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73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6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6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07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38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38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63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áfico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vre: Forma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MESTRE</a:t>
            </a:r>
          </a:p>
        </p:txBody>
      </p:sp>
      <p:sp>
        <p:nvSpPr>
          <p:cNvPr id="42" name="Espaço Reservado para Imagem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45" name="Espaço Reservado para Texto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MÊS</a:t>
            </a:r>
            <a:br>
              <a:rPr lang="pt-BR" noProof="0"/>
            </a:br>
            <a:r>
              <a:rPr lang="pt-BR" noProof="0"/>
              <a:t>20AA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áfico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vre: Forma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4" name="Forma livre: Forma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0" name="Forma livre: Forma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Forma livre: Forma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5" name="Forma livre: Forma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Obrigado!</a:t>
            </a:r>
          </a:p>
        </p:txBody>
      </p:sp>
      <p:grpSp>
        <p:nvGrpSpPr>
          <p:cNvPr id="23" name="Elemento gráfico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vre: Forma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0" name="Espaço Reservado para Imagem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35" name="Espaço Reservado para Texto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áfico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vre: Forma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conteúdo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7" name="Espaço Reservado para Imagem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18" name="Espaço reservado para texto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grpSp>
        <p:nvGrpSpPr>
          <p:cNvPr id="31" name="Elemento gráfico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vre: Forma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5" name="Elemento gráfico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Elemento gráfico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grpSp>
        <p:nvGrpSpPr>
          <p:cNvPr id="26" name="Elemento gráfico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vre: Forma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áfico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3" name="Espaço Reservado para Texto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26" name="Espaço Reservado para Texto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3" name="Espaço Reservado para Texto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34" name="Espaço Reservado para Texto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7" name="Espaço Reservado para Texto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3</a:t>
            </a:r>
          </a:p>
        </p:txBody>
      </p:sp>
      <p:sp>
        <p:nvSpPr>
          <p:cNvPr id="38" name="Espaço Reservado para Texto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0" name="Espaço Reservado para Texto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3" name="Espaço Reservado para Texto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5" name="Espaço Reservado para Texto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6" name="Espaço Reservado para Texto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8" name="Espaço Reservado para Texto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9" name="Espaço Reservado para Texto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0" name="Espaço Reservado para Texto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5" name="Espaço Reservado para Imagem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6" name="Espaço Reservado para Imagem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7" name="Espaço Reservado para Imagem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8" name="Espaço Reservado para Imagem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Como usar este modelo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áfico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vre: Forma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Elemento gráfico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Layout de texto 1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grpSp>
        <p:nvGrpSpPr>
          <p:cNvPr id="19" name="Elemento gráfico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vre: Forma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4" name="Espaço Reservado para Imagem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áfico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vre: Forma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DD.MM.20AA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áfico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" name="Elemento gráfico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Layout de texto 2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8" name="Espaço Reservado para Texto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Texto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grpSp>
        <p:nvGrpSpPr>
          <p:cNvPr id="22" name="Elemento gráfico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vre: Forma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7" name="Espaço Reservado para Imagem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áfico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vre: Forma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Elemento gráfico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Comparação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de gráfico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3" name="Espaço reservado para gráfico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o gráfico</a:t>
            </a:r>
          </a:p>
        </p:txBody>
      </p:sp>
      <p:sp>
        <p:nvSpPr>
          <p:cNvPr id="27" name="Forma livre: Forma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vre: Forma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lemento gráfico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Elemento gráfico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de tabela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5" name="Espaço reservado para tabela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áfico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vre: Forma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grpSp>
        <p:nvGrpSpPr>
          <p:cNvPr id="9" name="Elemento gráfico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6" name="Espaço Reservado para Texto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/>
              <a:t>EDITAR ESTILOS DE TEXTO MESTRE</a:t>
            </a:r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25" name="Título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Foto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áfico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vre: Forma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3" name="Espaço reservado para mídia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mídia</a:t>
            </a:r>
            <a:endParaRPr lang="pt-BR" noProof="0"/>
          </a:p>
        </p:txBody>
      </p:sp>
      <p:sp>
        <p:nvSpPr>
          <p:cNvPr id="17" name="Forma livre: Forma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t-BR" noProof="0"/>
              <a:t> 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ZibWiVL8cM" TargetMode="External"/><Relationship Id="rId3" Type="http://schemas.openxmlformats.org/officeDocument/2006/relationships/hyperlink" Target="https://youtu.be/VW87Oa14tMQ" TargetMode="External"/><Relationship Id="rId7" Type="http://schemas.openxmlformats.org/officeDocument/2006/relationships/hyperlink" Target="https://youtu.be/98CMeI2UAF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IGixEw9C-8o" TargetMode="External"/><Relationship Id="rId5" Type="http://schemas.openxmlformats.org/officeDocument/2006/relationships/hyperlink" Target="https://youtu.be/aZQeKbvo-GU" TargetMode="External"/><Relationship Id="rId10" Type="http://schemas.openxmlformats.org/officeDocument/2006/relationships/hyperlink" Target="https://youtu.be/j3-yzfAC06g" TargetMode="External"/><Relationship Id="rId4" Type="http://schemas.openxmlformats.org/officeDocument/2006/relationships/hyperlink" Target="https://youtu.be/TL0AmTIsVB8" TargetMode="External"/><Relationship Id="rId9" Type="http://schemas.openxmlformats.org/officeDocument/2006/relationships/hyperlink" Target="https://youtu.be/bOG6NWnEJb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ar-uma-apresenta%c3%a7%c3%a3o-ff353d37-742a-4aa8-8bdd-6b1f488127a2?omkt=pt-BR&amp;ui=pt-BR&amp;rs=pt-BR&amp;ad=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Crianças na mesa olhando um bloco de anotações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06" y="1180997"/>
            <a:ext cx="6230657" cy="5314602"/>
          </a:xfrm>
        </p:spPr>
      </p:pic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 smtClean="0"/>
              <a:t>09/02 2021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700042" y="2425812"/>
            <a:ext cx="5427577" cy="2083082"/>
          </a:xfrm>
        </p:spPr>
        <p:txBody>
          <a:bodyPr rtlCol="0">
            <a:noAutofit/>
          </a:bodyPr>
          <a:lstStyle/>
          <a:p>
            <a:pPr algn="ctr" rtl="0"/>
            <a:r>
              <a:rPr lang="pt-BR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Praticas Supervisionadas da Criança e do Adolescente II </a:t>
            </a:r>
            <a:br>
              <a:rPr lang="pt-BR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t-BR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Modulo Saúde Mental</a:t>
            </a:r>
            <a:endParaRPr lang="pt-BR" sz="3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75409" y="5064636"/>
            <a:ext cx="3436539" cy="908434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pt-BR" b="1" dirty="0" smtClean="0"/>
              <a:t>Colaboradora</a:t>
            </a:r>
          </a:p>
          <a:p>
            <a:pPr algn="ctr" rtl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Elke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Tiegui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O que preparamos...</a:t>
            </a:r>
            <a:endParaRPr lang="pt-BR" dirty="0"/>
          </a:p>
        </p:txBody>
      </p:sp>
      <p:pic>
        <p:nvPicPr>
          <p:cNvPr id="25" name="Espaço Reservado para Imagem 24" descr="Criança segurando lápis de cor enquanto pinta">
            <a:extLst>
              <a:ext uri="{FF2B5EF4-FFF2-40B4-BE49-F238E27FC236}">
                <a16:creationId xmlns=""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2903255" cy="365125"/>
          </a:xfrm>
        </p:spPr>
        <p:txBody>
          <a:bodyPr rtlCol="0"/>
          <a:lstStyle/>
          <a:p>
            <a:pPr rtl="0"/>
            <a:r>
              <a:rPr lang="pt-BR" dirty="0" smtClean="0"/>
              <a:t>Modulo Saúde Mental 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08147" y="1132185"/>
            <a:ext cx="4326982" cy="734415"/>
          </a:xfrm>
        </p:spPr>
        <p:txBody>
          <a:bodyPr rtlCol="0">
            <a:noAutofit/>
          </a:bodyPr>
          <a:lstStyle/>
          <a:p>
            <a:pPr algn="ctr" rtl="0"/>
            <a:r>
              <a:rPr lang="pt-BR" sz="3200" dirty="0" smtClean="0"/>
              <a:t>Módulo de </a:t>
            </a:r>
            <a:br>
              <a:rPr lang="pt-BR" sz="3200" dirty="0" smtClean="0"/>
            </a:br>
            <a:r>
              <a:rPr lang="pt-BR" sz="3200" dirty="0" smtClean="0"/>
              <a:t>Saúde Mental:</a:t>
            </a:r>
            <a:endParaRPr lang="pt-BR" sz="3200" dirty="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=""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pt-BR" dirty="0" smtClean="0"/>
              <a:t>Retomar os aspectos teóricos e relacionar com os aspectos práticos: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3392622"/>
            <a:ext cx="5238750" cy="2249488"/>
          </a:xfrm>
        </p:spPr>
        <p:txBody>
          <a:bodyPr rtlCol="0">
            <a:noAutofit/>
          </a:bodyPr>
          <a:lstStyle/>
          <a:p>
            <a:pPr rtl="0"/>
            <a:r>
              <a:rPr lang="pt-BR" sz="2000" b="1" dirty="0" smtClean="0"/>
              <a:t>Revisão breve</a:t>
            </a:r>
          </a:p>
          <a:p>
            <a:pPr rtl="0"/>
            <a:r>
              <a:rPr lang="pt-BR" sz="2000" b="1" dirty="0" smtClean="0"/>
              <a:t>Observação do brincar: crianças com desenvolvimento típico e atípico – exercícios </a:t>
            </a:r>
            <a:endParaRPr lang="pt-BR" sz="2000" b="1" dirty="0"/>
          </a:p>
          <a:p>
            <a:pPr rtl="0"/>
            <a:r>
              <a:rPr lang="pt-BR" sz="2000" b="1" dirty="0" smtClean="0"/>
              <a:t>Casos Crianças, adolescentes, cuidadores.</a:t>
            </a:r>
            <a:endParaRPr lang="pt-BR" sz="2000" b="1" dirty="0"/>
          </a:p>
          <a:p>
            <a:pPr rtl="0"/>
            <a:r>
              <a:rPr lang="pt-BR" sz="2000" b="1" dirty="0" smtClean="0"/>
              <a:t>Orientação parental, educadores, instituições.... </a:t>
            </a:r>
            <a:endParaRPr lang="pt-BR" sz="2000" b="1" dirty="0"/>
          </a:p>
        </p:txBody>
      </p:sp>
      <p:pic>
        <p:nvPicPr>
          <p:cNvPr id="17" name="Espaço Reservado para Imagem 16" descr="Menino lendo um livro">
            <a:extLst>
              <a:ext uri="{FF2B5EF4-FFF2-40B4-BE49-F238E27FC236}">
                <a16:creationId xmlns=""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133324"/>
            <a:ext cx="4647699" cy="5472101"/>
          </a:xfrm>
        </p:spPr>
      </p:pic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2903255" cy="365125"/>
          </a:xfrm>
        </p:spPr>
        <p:txBody>
          <a:bodyPr rtlCol="0"/>
          <a:lstStyle/>
          <a:p>
            <a:pPr rtl="0"/>
            <a:r>
              <a:rPr lang="pt-BR" dirty="0" smtClean="0"/>
              <a:t>Do que vocês se lembram sobre esse modulo ???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295525" y="3366100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https://www.menti.com/mou6vz7vri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807">
            <a:off x="3600256" y="227720"/>
            <a:ext cx="8633729" cy="4829174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2903255" cy="365125"/>
          </a:xfrm>
        </p:spPr>
        <p:txBody>
          <a:bodyPr rtlCol="0"/>
          <a:lstStyle/>
          <a:p>
            <a:pPr rtl="0"/>
            <a:r>
              <a:rPr lang="pt-BR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82655" y="814032"/>
            <a:ext cx="4781113" cy="1091949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000" dirty="0" smtClean="0"/>
              <a:t>Evolução do desenho de acordo com o desenvolvimento</a:t>
            </a:r>
            <a:endParaRPr lang="pt-BR" sz="20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O que observar no desenho...</a:t>
            </a:r>
          </a:p>
          <a:p>
            <a:r>
              <a:rPr lang="pt-BR" dirty="0" smtClean="0"/>
              <a:t>E no Brincar...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2903255" cy="365125"/>
          </a:xfrm>
        </p:spPr>
        <p:txBody>
          <a:bodyPr rtlCol="0"/>
          <a:lstStyle/>
          <a:p>
            <a:r>
              <a:rPr lang="pt-BR" dirty="0" smtClean="0">
                <a:solidFill>
                  <a:srgbClr val="C07400"/>
                </a:solidFill>
              </a:rPr>
              <a:t>Outros exemplos...</a:t>
            </a:r>
            <a:endParaRPr lang="pt-BR" dirty="0">
              <a:solidFill>
                <a:srgbClr val="C07400"/>
              </a:solidFill>
            </a:endParaRP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447426" y="246891"/>
            <a:ext cx="4781113" cy="1091949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000" dirty="0" smtClean="0"/>
              <a:t>Menina de 8 anos falando sobre morte...</a:t>
            </a:r>
            <a:endParaRPr lang="pt-BR" sz="20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Desenho realizado durante a avaliação</a:t>
            </a:r>
          </a:p>
          <a:p>
            <a:endParaRPr lang="pt-BR" dirty="0"/>
          </a:p>
          <a:p>
            <a:r>
              <a:rPr lang="pt-BR" dirty="0" smtClean="0"/>
              <a:t>O que observar no desenho...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797">
            <a:off x="3396177" y="459257"/>
            <a:ext cx="840638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1995" y="842706"/>
            <a:ext cx="4792460" cy="1061509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 smtClean="0"/>
              <a:t>Vídeos e Reflexões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pt-BR" dirty="0" smtClean="0"/>
              <a:t>Vamos trabalhar com nosso raciocínio clinico??!!!</a:t>
            </a:r>
            <a:endParaRPr lang="pt-BR" dirty="0"/>
          </a:p>
        </p:txBody>
      </p:sp>
      <p:graphicFrame>
        <p:nvGraphicFramePr>
          <p:cNvPr id="7" name="Espaço reservado para tabela 6">
            <a:extLst>
              <a:ext uri="{FF2B5EF4-FFF2-40B4-BE49-F238E27FC236}">
                <a16:creationId xmlns=""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26494862"/>
              </p:ext>
            </p:extLst>
          </p:nvPr>
        </p:nvGraphicFramePr>
        <p:xfrm>
          <a:off x="5256808" y="385157"/>
          <a:ext cx="6122105" cy="585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="" xmlns:a16="http://schemas.microsoft.com/office/drawing/2014/main" val="1078058074"/>
                    </a:ext>
                  </a:extLst>
                </a:gridCol>
                <a:gridCol w="4129704">
                  <a:extLst>
                    <a:ext uri="{9D8B030D-6E8A-4147-A177-3AD203B41FA5}">
                      <a16:colId xmlns="" xmlns:a16="http://schemas.microsoft.com/office/drawing/2014/main" val="3420017166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rtl="0"/>
                      <a:endParaRPr lang="pt-BR" sz="1200" b="1" noProof="0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pt-BR" sz="1600" b="1" noProof="0" dirty="0" smtClean="0">
                        <a:solidFill>
                          <a:schemeClr val="accent4"/>
                        </a:solidFill>
                        <a:latin typeface="+mj-lt"/>
                      </a:endParaRPr>
                    </a:p>
                    <a:p>
                      <a:pPr algn="ctr" rtl="0"/>
                      <a:r>
                        <a:rPr lang="pt-BR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Temas</a:t>
                      </a:r>
                      <a:endParaRPr lang="pt-B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 </a:t>
                      </a:r>
                      <a:r>
                        <a:rPr lang="pt-BR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 mundo sob a perspectiva da criança</a:t>
                      </a:r>
                      <a:r>
                        <a:rPr lang="pt-BR" sz="1600" b="1" i="0" kern="1200" baseline="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https://youtu.be/VW87Oa14tMQ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Vídeo2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Território do Brincar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Brincar de casinha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https://youtu.be/TL0AmTIsVB8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Que a infância as crianças estão tendo?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https://youtu.be/aZQeKbvo-GU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3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TDAH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https://youtu.be/IGixEw9C-8o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4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TOD - adolescente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https://youtu.be/98CMeI2UAF4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Vídeo </a:t>
                      </a:r>
                      <a:r>
                        <a:rPr lang="pt-BR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i="0" kern="1200" noProof="0" dirty="0" err="1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Vlog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do Pedrinho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https://youtu.be/rZibWiVL8cM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Adolescente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https://youtu.be/bOG6NWnEJbM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err="1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Asperger</a:t>
                      </a:r>
                      <a:endParaRPr lang="pt-BR" sz="1600" b="1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https://youtu.be/j3-yzfAC06g</a:t>
                      </a:r>
                      <a:r>
                        <a:rPr lang="pt-BR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259" y="5945824"/>
            <a:ext cx="3373641" cy="365125"/>
          </a:xfrm>
        </p:spPr>
        <p:txBody>
          <a:bodyPr rtlCol="0"/>
          <a:lstStyle/>
          <a:p>
            <a:pPr rtl="0"/>
            <a:r>
              <a:rPr lang="pt-BR" dirty="0" smtClean="0"/>
              <a:t>Vamos refletir e conversar...</a:t>
            </a:r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 smtClean="0"/>
              <a:t>Roteiro para observação...</a:t>
            </a:r>
            <a:endParaRPr lang="pt-BR" sz="3600" dirty="0"/>
          </a:p>
        </p:txBody>
      </p:sp>
      <p:sp>
        <p:nvSpPr>
          <p:cNvPr id="8" name="Caixa de texto 7">
            <a:hlinkClick r:id="rId3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2388497" y="1615124"/>
            <a:ext cx="90963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Como é o contato? Quais os interesses? Quais os temas trazidos pelo sujeito?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Quais </a:t>
            </a:r>
            <a:r>
              <a:rPr lang="pt-BR" dirty="0"/>
              <a:t>emoções? Sentimentos? Sensações? (descrever se foram expressões verbais, faciais, posturas, posicionamento, </a:t>
            </a:r>
            <a:r>
              <a:rPr lang="pt-BR" dirty="0" err="1"/>
              <a:t>etc</a:t>
            </a:r>
            <a:r>
              <a:rPr lang="pt-BR" dirty="0"/>
              <a:t>)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Expressão de desejos, volição, interesses? 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Como é a comunicação – quais as formas de </a:t>
            </a:r>
            <a:r>
              <a:rPr lang="pt-BR" dirty="0" smtClean="0"/>
              <a:t>comunicação ...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Como é a linguagem verbal? É compreensível? Somente um membro da família/ ou responsável é capaz de compreender? </a:t>
            </a:r>
            <a:endParaRPr lang="pt-BR" sz="1600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Relações interpessoais: 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 Criança / Adolescentes (com seus pares)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 o Terapeuta Ocupacional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 os pais / Responsáveis presentes no local</a:t>
            </a:r>
            <a:endParaRPr lang="pt-B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/>
              <a:t>Criança e/ou Adolescente como refere seus relacionamentos interpessoais em outros contextos: familiar, escolar, social </a:t>
            </a:r>
            <a:r>
              <a:rPr lang="pt-BR" dirty="0" err="1"/>
              <a:t>etc</a:t>
            </a:r>
            <a:endParaRPr lang="pt-BR" sz="1600" dirty="0"/>
          </a:p>
          <a:p>
            <a:r>
              <a:rPr lang="pt-BR" dirty="0"/>
              <a:t> 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Quais as habilidades de desempenho ocupacional durante as atividades? </a:t>
            </a:r>
            <a:endParaRPr lang="pt-BR" sz="1600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Você notou se apresenta prejuízos em alguma das ocupações? Quais? (</a:t>
            </a:r>
            <a:r>
              <a:rPr lang="pt-BR" i="1" dirty="0"/>
              <a:t>lembrar-se do que é considerado desenvolvimento típico para a faixa etária em que o sujeito se encontra</a:t>
            </a:r>
            <a:r>
              <a:rPr lang="pt-BR" dirty="0"/>
              <a:t>)</a:t>
            </a:r>
            <a:endParaRPr lang="pt-BR" sz="1600" dirty="0"/>
          </a:p>
          <a:p>
            <a:r>
              <a:rPr lang="pt-BR" dirty="0"/>
              <a:t> </a:t>
            </a:r>
            <a:endParaRPr lang="pt-BR" sz="1600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Obrigado!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 err="1" smtClean="0"/>
              <a:t>Elke</a:t>
            </a:r>
            <a:r>
              <a:rPr lang="pt-BR" dirty="0" smtClean="0"/>
              <a:t> Baldo</a:t>
            </a:r>
            <a:endParaRPr lang="pt-BR" dirty="0"/>
          </a:p>
        </p:txBody>
      </p:sp>
      <p:pic>
        <p:nvPicPr>
          <p:cNvPr id="7" name="Espaço Reservado para Imagem 6" descr="Menino carregando uma mochila vermelha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3_TF66931380" id="{428CCEEC-1992-4C67-BBF5-F31EEA74D5DF}" vid="{1FDA7E08-BA74-493F-9CBD-188A31C3E01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ensino fundamental</Template>
  <TotalTime>0</TotalTime>
  <Words>350</Words>
  <Application>Microsoft Office PowerPoint</Application>
  <PresentationFormat>Widescreen</PresentationFormat>
  <Paragraphs>81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Tema do Office</vt:lpstr>
      <vt:lpstr>Praticas Supervisionadas da Criança e do Adolescente II  Modulo Saúde Mental</vt:lpstr>
      <vt:lpstr>O que preparamos...</vt:lpstr>
      <vt:lpstr>Módulo de  Saúde Mental:</vt:lpstr>
      <vt:lpstr>Evolução do desenho de acordo com o desenvolvimento</vt:lpstr>
      <vt:lpstr>Menina de 8 anos falando sobre morte...</vt:lpstr>
      <vt:lpstr>Vídeos e Reflexões</vt:lpstr>
      <vt:lpstr>Roteiro para observação...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2021-02-09T12:26:27Z</dcterms:created>
  <dcterms:modified xsi:type="dcterms:W3CDTF">2021-02-10T11:14:18Z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