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9" r:id="rId2"/>
    <p:sldId id="274" r:id="rId3"/>
    <p:sldId id="268" r:id="rId4"/>
    <p:sldId id="270" r:id="rId5"/>
    <p:sldId id="271" r:id="rId6"/>
    <p:sldId id="272" r:id="rId7"/>
    <p:sldId id="265" r:id="rId8"/>
    <p:sldId id="259" r:id="rId9"/>
    <p:sldId id="258" r:id="rId10"/>
    <p:sldId id="264" r:id="rId11"/>
    <p:sldId id="260" r:id="rId12"/>
    <p:sldId id="263" r:id="rId13"/>
    <p:sldId id="261" r:id="rId14"/>
    <p:sldId id="275" r:id="rId15"/>
    <p:sldId id="276" r:id="rId16"/>
    <p:sldId id="277" r:id="rId17"/>
    <p:sldId id="278" r:id="rId18"/>
    <p:sldId id="279" r:id="rId19"/>
    <p:sldId id="280" r:id="rId20"/>
    <p:sldId id="281" r:id="rId21"/>
    <p:sldId id="282" r:id="rId22"/>
    <p:sldId id="283" r:id="rId23"/>
    <p:sldId id="284" r:id="rId24"/>
    <p:sldId id="285" r:id="rId25"/>
    <p:sldId id="262" r:id="rId26"/>
    <p:sldId id="273" r:id="rId27"/>
    <p:sldId id="266" r:id="rId28"/>
    <p:sldId id="267"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350" y="-18"/>
      </p:cViewPr>
      <p:guideLst>
        <p:guide orient="horz" pos="2160"/>
        <p:guide pos="2880"/>
      </p:guideLst>
    </p:cSldViewPr>
  </p:slideViewPr>
  <p:notesTextViewPr>
    <p:cViewPr>
      <p:scale>
        <a:sx n="1" d="1"/>
        <a:sy n="1" d="1"/>
      </p:scale>
      <p:origin x="0" y="0"/>
    </p:cViewPr>
  </p:notesTextViewPr>
  <p:sorterViewPr>
    <p:cViewPr>
      <p:scale>
        <a:sx n="100" d="100"/>
        <a:sy n="100" d="100"/>
      </p:scale>
      <p:origin x="0" y="-31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B0F09-74D6-49AB-A6A6-5AD1D3B1643F}" type="datetimeFigureOut">
              <a:rPr lang="pt-BR" smtClean="0"/>
              <a:t>18/05/2017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C7E1F-764B-40C3-A7F1-72F31B9082D7}" type="slidenum">
              <a:rPr lang="pt-BR" smtClean="0"/>
              <a:t>‹nº›</a:t>
            </a:fld>
            <a:endParaRPr lang="pt-BR"/>
          </a:p>
        </p:txBody>
      </p:sp>
    </p:spTree>
    <p:extLst>
      <p:ext uri="{BB962C8B-B14F-4D97-AF65-F5344CB8AC3E}">
        <p14:creationId xmlns:p14="http://schemas.microsoft.com/office/powerpoint/2010/main" val="58814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5AC7E1F-764B-40C3-A7F1-72F31B9082D7}" type="slidenum">
              <a:rPr lang="pt-BR" smtClean="0"/>
              <a:t>24</a:t>
            </a:fld>
            <a:endParaRPr lang="pt-BR"/>
          </a:p>
        </p:txBody>
      </p:sp>
    </p:spTree>
    <p:extLst>
      <p:ext uri="{BB962C8B-B14F-4D97-AF65-F5344CB8AC3E}">
        <p14:creationId xmlns:p14="http://schemas.microsoft.com/office/powerpoint/2010/main" val="269817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47EF091-9959-43DB-BA32-702FDAD92503}" type="datetimeFigureOut">
              <a:rPr lang="pt-BR" smtClean="0"/>
              <a:t>18/05/2017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167440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47EF091-9959-43DB-BA32-702FDAD92503}" type="datetimeFigureOut">
              <a:rPr lang="pt-BR" smtClean="0"/>
              <a:t>18/05/2017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118689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47EF091-9959-43DB-BA32-702FDAD92503}" type="datetimeFigureOut">
              <a:rPr lang="pt-BR" smtClean="0"/>
              <a:t>18/05/2017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421381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47EF091-9959-43DB-BA32-702FDAD92503}" type="datetimeFigureOut">
              <a:rPr lang="pt-BR" smtClean="0"/>
              <a:t>18/05/2017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304090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47EF091-9959-43DB-BA32-702FDAD92503}" type="datetimeFigureOut">
              <a:rPr lang="pt-BR" smtClean="0"/>
              <a:t>18/05/2017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318348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47EF091-9959-43DB-BA32-702FDAD92503}" type="datetimeFigureOut">
              <a:rPr lang="pt-BR" smtClean="0"/>
              <a:t>18/05/2017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104184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47EF091-9959-43DB-BA32-702FDAD92503}" type="datetimeFigureOut">
              <a:rPr lang="pt-BR" smtClean="0"/>
              <a:t>18/05/2017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60258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47EF091-9959-43DB-BA32-702FDAD92503}" type="datetimeFigureOut">
              <a:rPr lang="pt-BR" smtClean="0"/>
              <a:t>18/05/2017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117198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47EF091-9959-43DB-BA32-702FDAD92503}" type="datetimeFigureOut">
              <a:rPr lang="pt-BR" smtClean="0"/>
              <a:t>18/05/2017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19797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47EF091-9959-43DB-BA32-702FDAD92503}" type="datetimeFigureOut">
              <a:rPr lang="pt-BR" smtClean="0"/>
              <a:t>18/05/2017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261931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47EF091-9959-43DB-BA32-702FDAD92503}" type="datetimeFigureOut">
              <a:rPr lang="pt-BR" smtClean="0"/>
              <a:t>18/05/2017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2CCF4DE-1519-4BAB-8F3F-81D193C55074}" type="slidenum">
              <a:rPr lang="pt-BR" smtClean="0"/>
              <a:t>‹nº›</a:t>
            </a:fld>
            <a:endParaRPr lang="pt-BR"/>
          </a:p>
        </p:txBody>
      </p:sp>
    </p:spTree>
    <p:extLst>
      <p:ext uri="{BB962C8B-B14F-4D97-AF65-F5344CB8AC3E}">
        <p14:creationId xmlns:p14="http://schemas.microsoft.com/office/powerpoint/2010/main" val="150881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EF091-9959-43DB-BA32-702FDAD92503}" type="datetimeFigureOut">
              <a:rPr lang="pt-BR" smtClean="0"/>
              <a:t>18/05/2017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CF4DE-1519-4BAB-8F3F-81D193C55074}" type="slidenum">
              <a:rPr lang="pt-BR" smtClean="0"/>
              <a:t>‹nº›</a:t>
            </a:fld>
            <a:endParaRPr lang="pt-BR"/>
          </a:p>
        </p:txBody>
      </p:sp>
    </p:spTree>
    <p:extLst>
      <p:ext uri="{BB962C8B-B14F-4D97-AF65-F5344CB8AC3E}">
        <p14:creationId xmlns:p14="http://schemas.microsoft.com/office/powerpoint/2010/main" val="140067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Análise Técnica</a:t>
            </a:r>
            <a:br>
              <a:rPr lang="pt-BR" dirty="0" smtClean="0"/>
            </a:br>
            <a:r>
              <a:rPr lang="pt-BR" dirty="0" smtClean="0"/>
              <a:t>Exemplos e Exercícios</a:t>
            </a:r>
            <a:endParaRPr lang="pt-BR" dirty="0"/>
          </a:p>
        </p:txBody>
      </p:sp>
      <p:sp>
        <p:nvSpPr>
          <p:cNvPr id="3" name="Subtítulo 2"/>
          <p:cNvSpPr>
            <a:spLocks noGrp="1"/>
          </p:cNvSpPr>
          <p:nvPr>
            <p:ph type="subTitle" idx="1"/>
          </p:nvPr>
        </p:nvSpPr>
        <p:spPr/>
        <p:txBody>
          <a:bodyPr/>
          <a:lstStyle/>
          <a:p>
            <a:r>
              <a:rPr lang="pt-BR" dirty="0" smtClean="0"/>
              <a:t>Aula do dia 18 de maio de 2017</a:t>
            </a:r>
            <a:endParaRPr lang="pt-BR" dirty="0"/>
          </a:p>
        </p:txBody>
      </p:sp>
    </p:spTree>
    <p:extLst>
      <p:ext uri="{BB962C8B-B14F-4D97-AF65-F5344CB8AC3E}">
        <p14:creationId xmlns:p14="http://schemas.microsoft.com/office/powerpoint/2010/main" val="2050851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267744" y="35332"/>
            <a:ext cx="4660250" cy="461665"/>
          </a:xfrm>
          <a:prstGeom prst="rect">
            <a:avLst/>
          </a:prstGeom>
        </p:spPr>
        <p:txBody>
          <a:bodyPr wrap="none">
            <a:spAutoFit/>
          </a:bodyPr>
          <a:lstStyle/>
          <a:p>
            <a:r>
              <a:rPr lang="pt-BR" sz="2400" dirty="0" smtClean="0">
                <a:solidFill>
                  <a:srgbClr val="3B3B3B"/>
                </a:solidFill>
                <a:latin typeface="Arial" panose="020B0604020202020204" pitchFamily="34" charset="0"/>
                <a:cs typeface="Arial" panose="020B0604020202020204" pitchFamily="34" charset="0"/>
              </a:rPr>
              <a:t>BOI </a:t>
            </a:r>
            <a:r>
              <a:rPr lang="pt-BR" sz="2400" dirty="0">
                <a:solidFill>
                  <a:srgbClr val="3B3B3B"/>
                </a:solidFill>
                <a:latin typeface="Arial" panose="020B0604020202020204" pitchFamily="34" charset="0"/>
                <a:cs typeface="Arial" panose="020B0604020202020204" pitchFamily="34" charset="0"/>
              </a:rPr>
              <a:t>GORDO FUTURO - MAI/17 </a:t>
            </a:r>
          </a:p>
        </p:txBody>
      </p:sp>
      <p:sp>
        <p:nvSpPr>
          <p:cNvPr id="4" name="Retângulo 3"/>
          <p:cNvSpPr/>
          <p:nvPr/>
        </p:nvSpPr>
        <p:spPr>
          <a:xfrm>
            <a:off x="31621" y="4494599"/>
            <a:ext cx="9004875" cy="2554545"/>
          </a:xfrm>
          <a:prstGeom prst="rect">
            <a:avLst/>
          </a:prstGeom>
        </p:spPr>
        <p:txBody>
          <a:bodyPr wrap="square">
            <a:spAutoFit/>
          </a:bodyPr>
          <a:lstStyle/>
          <a:p>
            <a:r>
              <a:rPr lang="pt-BR" sz="2000" dirty="0" smtClean="0">
                <a:latin typeface="Arial" panose="020B0604020202020204" pitchFamily="34" charset="0"/>
                <a:cs typeface="Arial" panose="020B0604020202020204" pitchFamily="34" charset="0"/>
              </a:rPr>
              <a:t>No </a:t>
            </a:r>
            <a:r>
              <a:rPr lang="pt-BR" sz="2000" dirty="0">
                <a:latin typeface="Arial" panose="020B0604020202020204" pitchFamily="34" charset="0"/>
                <a:cs typeface="Arial" panose="020B0604020202020204" pitchFamily="34" charset="0"/>
              </a:rPr>
              <a:t>curto prazo, a perspectiva é neutra para os preços da Boi Gordo Futuro - Mai/17. Entretanto, existe, uma grande chance de movimentações mais explosivas para os preços caso ocorra o rompimento dos patamares mais próximos de suporte e resistência, localizados respectivamente em 135,00 e 138,00 conforme demonstrado pelas linhas verde e vermelha no gráfico abaixo. </a:t>
            </a:r>
          </a:p>
          <a:p>
            <a:r>
              <a:rPr lang="pt-BR" sz="2000" dirty="0" smtClean="0">
                <a:latin typeface="Arial" panose="020B0604020202020204" pitchFamily="34" charset="0"/>
                <a:cs typeface="Arial" panose="020B0604020202020204" pitchFamily="34" charset="0"/>
              </a:rPr>
              <a:t>Enquanto </a:t>
            </a:r>
            <a:r>
              <a:rPr lang="pt-BR" sz="2000" dirty="0">
                <a:latin typeface="Arial" panose="020B0604020202020204" pitchFamily="34" charset="0"/>
                <a:cs typeface="Arial" panose="020B0604020202020204" pitchFamily="34" charset="0"/>
              </a:rPr>
              <a:t>os preços operarem entre as zonas de suporte e resistência mais próximas, a tendência de médio prazo para a ação será lateral.</a:t>
            </a:r>
          </a:p>
        </p:txBody>
      </p:sp>
      <p:pic>
        <p:nvPicPr>
          <p:cNvPr id="5122" name="Picture 2" descr="Gráf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9" y="476672"/>
            <a:ext cx="8974857" cy="389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91130" y="35332"/>
            <a:ext cx="3825086" cy="461665"/>
          </a:xfrm>
          <a:prstGeom prst="rect">
            <a:avLst/>
          </a:prstGeom>
        </p:spPr>
        <p:txBody>
          <a:bodyPr wrap="none">
            <a:spAutoFit/>
          </a:bodyPr>
          <a:lstStyle/>
          <a:p>
            <a:r>
              <a:rPr lang="pt-BR" sz="2400" dirty="0" smtClean="0">
                <a:solidFill>
                  <a:srgbClr val="3B3B3B"/>
                </a:solidFill>
                <a:latin typeface="Arial" panose="020B0604020202020204" pitchFamily="34" charset="0"/>
                <a:cs typeface="Arial" panose="020B0604020202020204" pitchFamily="34" charset="0"/>
              </a:rPr>
              <a:t>MILHO </a:t>
            </a:r>
            <a:r>
              <a:rPr lang="pt-BR" sz="2400" dirty="0">
                <a:solidFill>
                  <a:srgbClr val="3B3B3B"/>
                </a:solidFill>
                <a:latin typeface="Arial" panose="020B0604020202020204" pitchFamily="34" charset="0"/>
                <a:cs typeface="Arial" panose="020B0604020202020204" pitchFamily="34" charset="0"/>
              </a:rPr>
              <a:t>FUTURO - SET/17</a:t>
            </a:r>
          </a:p>
        </p:txBody>
      </p:sp>
      <p:sp>
        <p:nvSpPr>
          <p:cNvPr id="4" name="Retângulo 3"/>
          <p:cNvSpPr/>
          <p:nvPr/>
        </p:nvSpPr>
        <p:spPr>
          <a:xfrm>
            <a:off x="83880" y="3861048"/>
            <a:ext cx="9004875" cy="2862322"/>
          </a:xfrm>
          <a:prstGeom prst="rect">
            <a:avLst/>
          </a:prstGeom>
        </p:spPr>
        <p:txBody>
          <a:bodyPr wrap="square">
            <a:spAutoFit/>
          </a:bodyPr>
          <a:lstStyle/>
          <a:p>
            <a:r>
              <a:rPr lang="pt-BR" sz="2000" dirty="0" smtClean="0">
                <a:latin typeface="Arial" panose="020B0604020202020204" pitchFamily="34" charset="0"/>
                <a:cs typeface="Arial" panose="020B0604020202020204" pitchFamily="34" charset="0"/>
              </a:rPr>
              <a:t>No </a:t>
            </a:r>
            <a:r>
              <a:rPr lang="pt-BR" sz="2000" dirty="0">
                <a:latin typeface="Arial" panose="020B0604020202020204" pitchFamily="34" charset="0"/>
                <a:cs typeface="Arial" panose="020B0604020202020204" pitchFamily="34" charset="0"/>
              </a:rPr>
              <a:t>curto prazo, a perspectiva é neutra para os preços da Milho Futuro - Set/17. Existe, entretanto, uma grande chance de movimentações mais explosivas para os preços caso ocorra o rompimento dos patamares mais próximos de suporte e resistência, localizados respectivamente em 26,55 e 27,85 conforme demonstrado pelas linhas verde e vermelha no </a:t>
            </a:r>
            <a:r>
              <a:rPr lang="pt-BR" sz="2000" dirty="0" smtClean="0">
                <a:latin typeface="Arial" panose="020B0604020202020204" pitchFamily="34" charset="0"/>
                <a:cs typeface="Arial" panose="020B0604020202020204" pitchFamily="34" charset="0"/>
              </a:rPr>
              <a:t>gráfico. </a:t>
            </a:r>
            <a:endParaRPr lang="pt-BR" sz="2000"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No </a:t>
            </a:r>
            <a:r>
              <a:rPr lang="pt-BR" sz="2000" dirty="0">
                <a:latin typeface="Arial" panose="020B0604020202020204" pitchFamily="34" charset="0"/>
                <a:cs typeface="Arial" panose="020B0604020202020204" pitchFamily="34" charset="0"/>
              </a:rPr>
              <a:t>caso de desrespeito do suporte, a possibilidade maior seria de aceleração da tendência de baixa, enquanto o rompimento da resistência poderia ocasionar uma forte valorização da ação com possível reversão da tendência de baixa de médio prazo. </a:t>
            </a:r>
          </a:p>
        </p:txBody>
      </p:sp>
      <p:pic>
        <p:nvPicPr>
          <p:cNvPr id="3074" name="Picture 2" descr="Milho Futuro - Set/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4" y="509295"/>
            <a:ext cx="9006090" cy="320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90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491880" y="35332"/>
            <a:ext cx="2180020" cy="461665"/>
          </a:xfrm>
          <a:prstGeom prst="rect">
            <a:avLst/>
          </a:prstGeom>
        </p:spPr>
        <p:txBody>
          <a:bodyPr wrap="none">
            <a:spAutoFit/>
          </a:bodyPr>
          <a:lstStyle/>
          <a:p>
            <a:r>
              <a:rPr lang="pt-BR" sz="2400" dirty="0" smtClean="0">
                <a:solidFill>
                  <a:srgbClr val="3B3B3B"/>
                </a:solidFill>
                <a:latin typeface="Arial" panose="020B0604020202020204" pitchFamily="34" charset="0"/>
                <a:cs typeface="Arial" panose="020B0604020202020204" pitchFamily="34" charset="0"/>
              </a:rPr>
              <a:t>DURATEX </a:t>
            </a:r>
            <a:r>
              <a:rPr lang="pt-BR" sz="2400" dirty="0">
                <a:solidFill>
                  <a:srgbClr val="3B3B3B"/>
                </a:solidFill>
                <a:latin typeface="Arial" panose="020B0604020202020204" pitchFamily="34" charset="0"/>
                <a:cs typeface="Arial" panose="020B0604020202020204" pitchFamily="34" charset="0"/>
              </a:rPr>
              <a:t>ON</a:t>
            </a:r>
          </a:p>
        </p:txBody>
      </p:sp>
      <p:sp>
        <p:nvSpPr>
          <p:cNvPr id="4" name="Retângulo 3"/>
          <p:cNvSpPr/>
          <p:nvPr/>
        </p:nvSpPr>
        <p:spPr>
          <a:xfrm>
            <a:off x="69562" y="4437112"/>
            <a:ext cx="9004875" cy="2246769"/>
          </a:xfrm>
          <a:prstGeom prst="rect">
            <a:avLst/>
          </a:prstGeom>
        </p:spPr>
        <p:txBody>
          <a:bodyPr wrap="square">
            <a:spAutoFit/>
          </a:bodyPr>
          <a:lstStyle/>
          <a:p>
            <a:r>
              <a:rPr lang="pt-BR" sz="2000" dirty="0" smtClean="0"/>
              <a:t>Para </a:t>
            </a:r>
            <a:r>
              <a:rPr lang="pt-BR" sz="2000" dirty="0"/>
              <a:t>a DURATEX ON, a perspectiva para os preços permanece de alta no médio </a:t>
            </a:r>
            <a:r>
              <a:rPr lang="pt-BR" sz="2000" dirty="0" smtClean="0"/>
              <a:t>prazo. Cenário </a:t>
            </a:r>
            <a:r>
              <a:rPr lang="pt-BR" sz="2000" dirty="0"/>
              <a:t>que pode facilmente ser observado pelas médias móveis apontando para cima e pela formação de topos e fundos cada vez em patamares mais altos. </a:t>
            </a:r>
          </a:p>
          <a:p>
            <a:r>
              <a:rPr lang="pt-BR" sz="2000" dirty="0"/>
              <a:t>Pelo fato dos preços não se encontrarem próximos nem de zonas de pressão compradora (suportes) nem de predominância vendedora (resistências), a tendência de curto prazo para a cotação da ação é neutra. Neste contexto, não vemos oportunidades interessantes de compra nem de venda da ação no momento. </a:t>
            </a:r>
          </a:p>
        </p:txBody>
      </p:sp>
      <p:pic>
        <p:nvPicPr>
          <p:cNvPr id="4098" name="Picture 2" descr="Gráf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6" y="482919"/>
            <a:ext cx="8974857" cy="389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9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C AGRICOLA 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959309" cy="3888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LC AGRICOLA 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97125"/>
            <a:ext cx="1143000" cy="342901"/>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347864" y="474761"/>
            <a:ext cx="4572000" cy="646331"/>
          </a:xfrm>
          <a:prstGeom prst="rect">
            <a:avLst/>
          </a:prstGeom>
        </p:spPr>
        <p:txBody>
          <a:bodyPr>
            <a:spAutoFit/>
          </a:bodyPr>
          <a:lstStyle/>
          <a:p>
            <a:r>
              <a:rPr lang="pt-BR" cap="all" dirty="0">
                <a:solidFill>
                  <a:srgbClr val="3B3B3B"/>
                </a:solidFill>
                <a:latin typeface="Open Sans"/>
              </a:rPr>
              <a:t>SLCE3</a:t>
            </a:r>
          </a:p>
          <a:p>
            <a:r>
              <a:rPr lang="pt-BR" cap="all" dirty="0">
                <a:solidFill>
                  <a:srgbClr val="949494"/>
                </a:solidFill>
                <a:latin typeface="Open Sans"/>
              </a:rPr>
              <a:t>SLC AGRICOLA ON</a:t>
            </a:r>
            <a:endParaRPr lang="pt-BR" b="0" i="0" cap="all" dirty="0">
              <a:solidFill>
                <a:srgbClr val="949494"/>
              </a:solidFill>
              <a:effectLst/>
              <a:latin typeface="Open Sans"/>
            </a:endParaRPr>
          </a:p>
        </p:txBody>
      </p:sp>
      <p:sp>
        <p:nvSpPr>
          <p:cNvPr id="5" name="CaixaDeTexto 4"/>
          <p:cNvSpPr txBox="1"/>
          <p:nvPr/>
        </p:nvSpPr>
        <p:spPr>
          <a:xfrm>
            <a:off x="4283968" y="5428380"/>
            <a:ext cx="576064" cy="1107996"/>
          </a:xfrm>
          <a:prstGeom prst="rect">
            <a:avLst/>
          </a:prstGeom>
          <a:noFill/>
        </p:spPr>
        <p:txBody>
          <a:bodyPr wrap="square" rtlCol="0">
            <a:spAutoFit/>
          </a:bodyPr>
          <a:lstStyle/>
          <a:p>
            <a:r>
              <a:rPr lang="pt-BR" sz="6600" dirty="0" smtClean="0"/>
              <a:t>?</a:t>
            </a:r>
            <a:endParaRPr lang="pt-BR" dirty="0"/>
          </a:p>
        </p:txBody>
      </p:sp>
    </p:spTree>
    <p:extLst>
      <p:ext uri="{BB962C8B-B14F-4D97-AF65-F5344CB8AC3E}">
        <p14:creationId xmlns:p14="http://schemas.microsoft.com/office/powerpoint/2010/main" val="5740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71600" y="1988840"/>
            <a:ext cx="7560840" cy="2062103"/>
          </a:xfrm>
          <a:prstGeom prst="rect">
            <a:avLst/>
          </a:prstGeom>
          <a:noFill/>
        </p:spPr>
        <p:txBody>
          <a:bodyPr wrap="square" rtlCol="0">
            <a:spAutoFit/>
          </a:bodyPr>
          <a:lstStyle/>
          <a:p>
            <a:pPr algn="ctr"/>
            <a:r>
              <a:rPr lang="pt-BR" sz="3200" u="sng" dirty="0" smtClean="0"/>
              <a:t>Exercício em Grupo</a:t>
            </a:r>
          </a:p>
          <a:p>
            <a:pPr algn="ctr"/>
            <a:endParaRPr lang="pt-BR" sz="3200" dirty="0"/>
          </a:p>
          <a:p>
            <a:pPr algn="ctr"/>
            <a:r>
              <a:rPr lang="pt-BR" sz="3200" dirty="0" smtClean="0"/>
              <a:t>Identificar qual oportunidade é apresentada pelos gráficos: Compra ou Venda?</a:t>
            </a:r>
            <a:endParaRPr lang="pt-BR" sz="3200" dirty="0"/>
          </a:p>
        </p:txBody>
      </p:sp>
    </p:spTree>
    <p:extLst>
      <p:ext uri="{BB962C8B-B14F-4D97-AF65-F5344CB8AC3E}">
        <p14:creationId xmlns:p14="http://schemas.microsoft.com/office/powerpoint/2010/main" val="616525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ço Reservado para Número de Slide 4"/>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AB4A7E-4C97-427B-A08E-541B87A8AF40}" type="slidenum">
              <a:rPr lang="pt-BR" altLang="pt-BR" sz="1400">
                <a:solidFill>
                  <a:schemeClr val="bg2"/>
                </a:solidFill>
              </a:rPr>
              <a:pPr/>
              <a:t>15</a:t>
            </a:fld>
            <a:endParaRPr lang="pt-BR" altLang="pt-BR" sz="1400">
              <a:solidFill>
                <a:schemeClr val="bg2"/>
              </a:solidFill>
            </a:endParaRPr>
          </a:p>
        </p:txBody>
      </p:sp>
      <p:sp>
        <p:nvSpPr>
          <p:cNvPr id="3075"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pt-BR" altLang="pt-BR" smtClean="0"/>
              <a:t> BRKM5 (#64-out) - BRASKEM</a:t>
            </a: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5148064" y="5085184"/>
            <a:ext cx="2880320" cy="892552"/>
          </a:xfrm>
          <a:prstGeom prst="rect">
            <a:avLst/>
          </a:prstGeom>
          <a:noFill/>
          <a:ln>
            <a:solidFill>
              <a:schemeClr val="accent1"/>
            </a:solidFill>
          </a:ln>
        </p:spPr>
        <p:txBody>
          <a:bodyPr wrap="square" rtlCol="0">
            <a:spAutoFit/>
          </a:bodyPr>
          <a:lstStyle/>
          <a:p>
            <a:pPr algn="ctr"/>
            <a:r>
              <a:rPr lang="pt-BR" sz="2400" b="1" dirty="0" smtClean="0">
                <a:solidFill>
                  <a:srgbClr val="FF0000"/>
                </a:solidFill>
                <a:effectLst>
                  <a:outerShdw blurRad="38100" dist="38100" dir="2700000" algn="tl">
                    <a:srgbClr val="000000">
                      <a:alpha val="43137"/>
                    </a:srgbClr>
                  </a:outerShdw>
                </a:effectLst>
              </a:rPr>
              <a:t>COMPRA</a:t>
            </a:r>
          </a:p>
          <a:p>
            <a:pPr algn="ctr"/>
            <a:r>
              <a:rPr lang="pt-BR" sz="2800" dirty="0" smtClean="0"/>
              <a:t>(Motivo: Suporte)</a:t>
            </a:r>
            <a:endParaRPr lang="pt-BR" sz="2800" dirty="0"/>
          </a:p>
        </p:txBody>
      </p:sp>
    </p:spTree>
    <p:extLst>
      <p:ext uri="{BB962C8B-B14F-4D97-AF65-F5344CB8AC3E}">
        <p14:creationId xmlns:p14="http://schemas.microsoft.com/office/powerpoint/2010/main" val="34158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Número de Slide 4"/>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CFB86D-08C9-495A-83AB-A64B18D04AA9}" type="slidenum">
              <a:rPr lang="pt-BR" altLang="pt-BR" sz="1400">
                <a:solidFill>
                  <a:schemeClr val="bg2"/>
                </a:solidFill>
              </a:rPr>
              <a:pPr/>
              <a:t>16</a:t>
            </a:fld>
            <a:endParaRPr lang="pt-BR" altLang="pt-BR" sz="1400">
              <a:solidFill>
                <a:schemeClr val="bg2"/>
              </a:solidFill>
            </a:endParaRPr>
          </a:p>
        </p:txBody>
      </p:sp>
      <p:sp>
        <p:nvSpPr>
          <p:cNvPr id="4099"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pt-BR" altLang="pt-BR" smtClean="0"/>
              <a:t> LIGT3 (#2-nov) - LIGHT</a:t>
            </a: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8563"/>
            <a:ext cx="9144000" cy="56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5148064" y="5085184"/>
            <a:ext cx="2880320" cy="892552"/>
          </a:xfrm>
          <a:prstGeom prst="rect">
            <a:avLst/>
          </a:prstGeom>
          <a:noFill/>
          <a:ln>
            <a:solidFill>
              <a:schemeClr val="accent1"/>
            </a:solidFill>
          </a:ln>
        </p:spPr>
        <p:txBody>
          <a:bodyPr wrap="square" rtlCol="0">
            <a:spAutoFit/>
          </a:bodyPr>
          <a:lstStyle/>
          <a:p>
            <a:pPr algn="ctr"/>
            <a:r>
              <a:rPr lang="pt-BR" sz="2400" b="1" dirty="0" smtClean="0">
                <a:solidFill>
                  <a:srgbClr val="FF0000"/>
                </a:solidFill>
                <a:effectLst>
                  <a:outerShdw blurRad="38100" dist="38100" dir="2700000" algn="tl">
                    <a:srgbClr val="000000">
                      <a:alpha val="43137"/>
                    </a:srgbClr>
                  </a:outerShdw>
                </a:effectLst>
              </a:rPr>
              <a:t>COMPRA</a:t>
            </a:r>
          </a:p>
          <a:p>
            <a:pPr algn="ctr"/>
            <a:r>
              <a:rPr lang="pt-BR" sz="2800" dirty="0" smtClean="0"/>
              <a:t>(Motivo: Suporte)</a:t>
            </a:r>
            <a:endParaRPr lang="pt-BR" sz="2800" dirty="0"/>
          </a:p>
        </p:txBody>
      </p:sp>
    </p:spTree>
    <p:extLst>
      <p:ext uri="{BB962C8B-B14F-4D97-AF65-F5344CB8AC3E}">
        <p14:creationId xmlns:p14="http://schemas.microsoft.com/office/powerpoint/2010/main" val="239818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Número de Slide 4"/>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3C2543-DB92-46F9-95CA-FD8D400CB9BD}" type="slidenum">
              <a:rPr lang="pt-BR" altLang="pt-BR" sz="1400">
                <a:solidFill>
                  <a:schemeClr val="bg2"/>
                </a:solidFill>
              </a:rPr>
              <a:pPr/>
              <a:t>17</a:t>
            </a:fld>
            <a:endParaRPr lang="pt-BR" altLang="pt-BR" sz="1400">
              <a:solidFill>
                <a:schemeClr val="bg2"/>
              </a:solidFill>
            </a:endParaRPr>
          </a:p>
        </p:txBody>
      </p:sp>
      <p:sp>
        <p:nvSpPr>
          <p:cNvPr id="5123"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pt-BR" altLang="pt-BR" sz="4000" smtClean="0"/>
              <a:t>CRUZ3 (#17-nov) - SOUZA CRUZ</a:t>
            </a:r>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3963"/>
            <a:ext cx="91440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3347864" y="5085184"/>
            <a:ext cx="5338936" cy="892552"/>
          </a:xfrm>
          <a:prstGeom prst="rect">
            <a:avLst/>
          </a:prstGeom>
          <a:noFill/>
          <a:ln>
            <a:solidFill>
              <a:schemeClr val="accent1"/>
            </a:solidFill>
          </a:ln>
        </p:spPr>
        <p:txBody>
          <a:bodyPr wrap="square" rtlCol="0">
            <a:spAutoFit/>
          </a:bodyPr>
          <a:lstStyle/>
          <a:p>
            <a:pPr algn="ctr"/>
            <a:r>
              <a:rPr lang="pt-BR" sz="2400" b="1" dirty="0" smtClean="0">
                <a:solidFill>
                  <a:srgbClr val="FF0000"/>
                </a:solidFill>
                <a:effectLst>
                  <a:outerShdw blurRad="38100" dist="38100" dir="2700000" algn="tl">
                    <a:srgbClr val="000000">
                      <a:alpha val="43137"/>
                    </a:srgbClr>
                  </a:outerShdw>
                </a:effectLst>
              </a:rPr>
              <a:t>COMPRA</a:t>
            </a:r>
          </a:p>
          <a:p>
            <a:pPr algn="ctr"/>
            <a:r>
              <a:rPr lang="pt-BR" sz="2800" dirty="0" smtClean="0"/>
              <a:t>(Motivo: Rompimento Resistência)</a:t>
            </a:r>
            <a:endParaRPr lang="pt-BR" sz="2800" dirty="0"/>
          </a:p>
        </p:txBody>
      </p:sp>
    </p:spTree>
    <p:extLst>
      <p:ext uri="{BB962C8B-B14F-4D97-AF65-F5344CB8AC3E}">
        <p14:creationId xmlns:p14="http://schemas.microsoft.com/office/powerpoint/2010/main" val="175959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Número de Slide 4"/>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84C762F-9304-4EC4-9FB0-56593334BD5C}" type="slidenum">
              <a:rPr lang="pt-BR" altLang="pt-BR" sz="1400">
                <a:solidFill>
                  <a:schemeClr val="bg2"/>
                </a:solidFill>
              </a:rPr>
              <a:pPr/>
              <a:t>18</a:t>
            </a:fld>
            <a:endParaRPr lang="pt-BR" altLang="pt-BR" sz="1400">
              <a:solidFill>
                <a:schemeClr val="bg2"/>
              </a:solidFill>
            </a:endParaRPr>
          </a:p>
        </p:txBody>
      </p:sp>
      <p:sp>
        <p:nvSpPr>
          <p:cNvPr id="6147" name="Rectangle 2"/>
          <p:cNvSpPr>
            <a:spLocks noGrp="1" noChangeArrowheads="1"/>
          </p:cNvSpPr>
          <p:nvPr>
            <p:ph type="title"/>
          </p:nvPr>
        </p:nvSpPr>
        <p:spPr bwMode="auto">
          <a:xfrm>
            <a:off x="206375" y="274638"/>
            <a:ext cx="8686800"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pt-BR" altLang="pt-BR" sz="4000" smtClean="0"/>
              <a:t>HYPE3 (#31-nov) - HYPERMARCAS</a:t>
            </a:r>
          </a:p>
        </p:txBody>
      </p:sp>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338"/>
            <a:ext cx="9144000" cy="568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5148064" y="5085184"/>
            <a:ext cx="2880320" cy="892552"/>
          </a:xfrm>
          <a:prstGeom prst="rect">
            <a:avLst/>
          </a:prstGeom>
          <a:noFill/>
          <a:ln>
            <a:solidFill>
              <a:schemeClr val="accent1"/>
            </a:solidFill>
          </a:ln>
        </p:spPr>
        <p:txBody>
          <a:bodyPr wrap="square" rtlCol="0">
            <a:spAutoFit/>
          </a:bodyPr>
          <a:lstStyle/>
          <a:p>
            <a:pPr algn="ctr"/>
            <a:r>
              <a:rPr lang="pt-BR" sz="2400" b="1" dirty="0" smtClean="0">
                <a:solidFill>
                  <a:srgbClr val="FF0000"/>
                </a:solidFill>
                <a:effectLst>
                  <a:outerShdw blurRad="38100" dist="38100" dir="2700000" algn="tl">
                    <a:srgbClr val="000000">
                      <a:alpha val="43137"/>
                    </a:srgbClr>
                  </a:outerShdw>
                </a:effectLst>
              </a:rPr>
              <a:t>COMPRA</a:t>
            </a:r>
          </a:p>
          <a:p>
            <a:pPr algn="ctr"/>
            <a:r>
              <a:rPr lang="pt-BR" sz="2800" dirty="0" smtClean="0"/>
              <a:t>(Motivo: Suporte)</a:t>
            </a:r>
            <a:endParaRPr lang="pt-BR" sz="2800" dirty="0"/>
          </a:p>
        </p:txBody>
      </p:sp>
    </p:spTree>
    <p:extLst>
      <p:ext uri="{BB962C8B-B14F-4D97-AF65-F5344CB8AC3E}">
        <p14:creationId xmlns:p14="http://schemas.microsoft.com/office/powerpoint/2010/main" val="301716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Número de Slide 4"/>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0961B3-A677-4A16-B427-BCA3E347E09F}" type="slidenum">
              <a:rPr lang="pt-BR" altLang="pt-BR" sz="1400">
                <a:solidFill>
                  <a:schemeClr val="bg2"/>
                </a:solidFill>
              </a:rPr>
              <a:pPr/>
              <a:t>19</a:t>
            </a:fld>
            <a:endParaRPr lang="pt-BR" altLang="pt-BR" sz="1400">
              <a:solidFill>
                <a:schemeClr val="bg2"/>
              </a:solidFill>
            </a:endParaRPr>
          </a:p>
        </p:txBody>
      </p:sp>
      <p:sp>
        <p:nvSpPr>
          <p:cNvPr id="7171"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pt-BR" altLang="pt-BR" smtClean="0"/>
              <a:t>DTEX3 (#33-nov) - DURATEX</a:t>
            </a: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8563"/>
            <a:ext cx="9144000" cy="56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5148064" y="5085184"/>
            <a:ext cx="2880320" cy="892552"/>
          </a:xfrm>
          <a:prstGeom prst="rect">
            <a:avLst/>
          </a:prstGeom>
          <a:noFill/>
          <a:ln>
            <a:solidFill>
              <a:schemeClr val="accent1"/>
            </a:solidFill>
          </a:ln>
        </p:spPr>
        <p:txBody>
          <a:bodyPr wrap="square" rtlCol="0">
            <a:spAutoFit/>
          </a:bodyPr>
          <a:lstStyle/>
          <a:p>
            <a:pPr algn="ctr"/>
            <a:r>
              <a:rPr lang="pt-BR" sz="2400" b="1" dirty="0" smtClean="0">
                <a:solidFill>
                  <a:srgbClr val="FF0000"/>
                </a:solidFill>
                <a:effectLst>
                  <a:outerShdw blurRad="38100" dist="38100" dir="2700000" algn="tl">
                    <a:srgbClr val="000000">
                      <a:alpha val="43137"/>
                    </a:srgbClr>
                  </a:outerShdw>
                </a:effectLst>
              </a:rPr>
              <a:t>COMPRA</a:t>
            </a:r>
          </a:p>
          <a:p>
            <a:pPr algn="ctr"/>
            <a:r>
              <a:rPr lang="pt-BR" sz="2800" dirty="0" smtClean="0"/>
              <a:t>(Motivo: Suporte)</a:t>
            </a:r>
            <a:endParaRPr lang="pt-BR" sz="2800" dirty="0"/>
          </a:p>
        </p:txBody>
      </p:sp>
    </p:spTree>
    <p:extLst>
      <p:ext uri="{BB962C8B-B14F-4D97-AF65-F5344CB8AC3E}">
        <p14:creationId xmlns:p14="http://schemas.microsoft.com/office/powerpoint/2010/main" val="40896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Exemplos</a:t>
            </a:r>
          </a:p>
          <a:p>
            <a:r>
              <a:rPr lang="pt-BR" dirty="0" smtClean="0"/>
              <a:t>Análises recentes</a:t>
            </a:r>
          </a:p>
          <a:p>
            <a:r>
              <a:rPr lang="pt-BR" dirty="0" smtClean="0"/>
              <a:t>Exercício em grupo </a:t>
            </a:r>
          </a:p>
          <a:p>
            <a:r>
              <a:rPr lang="pt-BR" dirty="0" smtClean="0"/>
              <a:t>Exercício individual – COSAN (</a:t>
            </a:r>
            <a:r>
              <a:rPr lang="pt-BR" dirty="0" err="1" smtClean="0"/>
              <a:t>Raízen</a:t>
            </a:r>
            <a:r>
              <a:rPr lang="pt-BR" dirty="0" smtClean="0"/>
              <a:t>)</a:t>
            </a:r>
          </a:p>
          <a:p>
            <a:r>
              <a:rPr lang="pt-BR" dirty="0"/>
              <a:t>Exercício </a:t>
            </a:r>
            <a:r>
              <a:rPr lang="pt-BR" dirty="0" smtClean="0"/>
              <a:t>individual – Venda alugada</a:t>
            </a:r>
          </a:p>
          <a:p>
            <a:endParaRPr lang="pt-BR" dirty="0"/>
          </a:p>
        </p:txBody>
      </p:sp>
    </p:spTree>
    <p:extLst>
      <p:ext uri="{BB962C8B-B14F-4D97-AF65-F5344CB8AC3E}">
        <p14:creationId xmlns:p14="http://schemas.microsoft.com/office/powerpoint/2010/main" val="2623821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Número de Slide 4"/>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E19637-9B59-4F58-B3BD-C8F35B457BFF}" type="slidenum">
              <a:rPr lang="pt-BR" altLang="pt-BR" sz="1400">
                <a:solidFill>
                  <a:schemeClr val="bg2"/>
                </a:solidFill>
              </a:rPr>
              <a:pPr/>
              <a:t>20</a:t>
            </a:fld>
            <a:endParaRPr lang="pt-BR" altLang="pt-BR" sz="1400">
              <a:solidFill>
                <a:schemeClr val="bg2"/>
              </a:solidFill>
            </a:endParaRPr>
          </a:p>
        </p:txBody>
      </p:sp>
      <p:sp>
        <p:nvSpPr>
          <p:cNvPr id="8195"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pt-BR" altLang="pt-BR" smtClean="0"/>
              <a:t>VNET3 (#66-out) - VISANET</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8563"/>
            <a:ext cx="9144000" cy="56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4932040" y="5085184"/>
            <a:ext cx="3384376" cy="892552"/>
          </a:xfrm>
          <a:prstGeom prst="rect">
            <a:avLst/>
          </a:prstGeom>
          <a:noFill/>
          <a:ln>
            <a:solidFill>
              <a:schemeClr val="accent1"/>
            </a:solidFill>
          </a:ln>
        </p:spPr>
        <p:txBody>
          <a:bodyPr wrap="square" rtlCol="0">
            <a:spAutoFit/>
          </a:bodyPr>
          <a:lstStyle/>
          <a:p>
            <a:pPr algn="ctr"/>
            <a:r>
              <a:rPr lang="pt-BR" sz="2400" b="1" dirty="0" smtClean="0">
                <a:solidFill>
                  <a:srgbClr val="FF0000"/>
                </a:solidFill>
                <a:effectLst>
                  <a:outerShdw blurRad="38100" dist="38100" dir="2700000" algn="tl">
                    <a:srgbClr val="000000">
                      <a:alpha val="43137"/>
                    </a:srgbClr>
                  </a:outerShdw>
                </a:effectLst>
              </a:rPr>
              <a:t>VENDA</a:t>
            </a:r>
          </a:p>
          <a:p>
            <a:pPr algn="ctr"/>
            <a:r>
              <a:rPr lang="pt-BR" sz="2800" dirty="0" smtClean="0"/>
              <a:t>(Motivo: Resistência)</a:t>
            </a:r>
            <a:endParaRPr lang="pt-BR" sz="2800" dirty="0"/>
          </a:p>
        </p:txBody>
      </p:sp>
    </p:spTree>
    <p:extLst>
      <p:ext uri="{BB962C8B-B14F-4D97-AF65-F5344CB8AC3E}">
        <p14:creationId xmlns:p14="http://schemas.microsoft.com/office/powerpoint/2010/main" val="396829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Número de Slide 4"/>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4EEE42-2896-4000-9943-251E8C681968}" type="slidenum">
              <a:rPr lang="pt-BR" altLang="pt-BR" sz="1400">
                <a:solidFill>
                  <a:schemeClr val="bg2"/>
                </a:solidFill>
              </a:rPr>
              <a:pPr/>
              <a:t>21</a:t>
            </a:fld>
            <a:endParaRPr lang="pt-BR" altLang="pt-BR" sz="1400">
              <a:solidFill>
                <a:schemeClr val="bg2"/>
              </a:solidFill>
            </a:endParaRPr>
          </a:p>
        </p:txBody>
      </p:sp>
      <p:sp>
        <p:nvSpPr>
          <p:cNvPr id="9219"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pt-BR" altLang="pt-BR" smtClean="0"/>
              <a:t>CPLE6 (#28-nov) - COPEL</a:t>
            </a: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7613"/>
            <a:ext cx="9144000"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4932040" y="5085184"/>
            <a:ext cx="3384376" cy="892552"/>
          </a:xfrm>
          <a:prstGeom prst="rect">
            <a:avLst/>
          </a:prstGeom>
          <a:noFill/>
          <a:ln>
            <a:solidFill>
              <a:schemeClr val="accent1"/>
            </a:solidFill>
          </a:ln>
        </p:spPr>
        <p:txBody>
          <a:bodyPr wrap="square" rtlCol="0">
            <a:spAutoFit/>
          </a:bodyPr>
          <a:lstStyle/>
          <a:p>
            <a:pPr algn="ctr"/>
            <a:r>
              <a:rPr lang="pt-BR" sz="2400" b="1" dirty="0" smtClean="0">
                <a:solidFill>
                  <a:srgbClr val="FF0000"/>
                </a:solidFill>
                <a:effectLst>
                  <a:outerShdw blurRad="38100" dist="38100" dir="2700000" algn="tl">
                    <a:srgbClr val="000000">
                      <a:alpha val="43137"/>
                    </a:srgbClr>
                  </a:outerShdw>
                </a:effectLst>
              </a:rPr>
              <a:t>VENDA</a:t>
            </a:r>
          </a:p>
          <a:p>
            <a:pPr algn="ctr"/>
            <a:r>
              <a:rPr lang="pt-BR" sz="2800" dirty="0" smtClean="0"/>
              <a:t>(Motivo: Resistência)</a:t>
            </a:r>
            <a:endParaRPr lang="pt-BR" sz="2800" dirty="0"/>
          </a:p>
        </p:txBody>
      </p:sp>
    </p:spTree>
    <p:extLst>
      <p:ext uri="{BB962C8B-B14F-4D97-AF65-F5344CB8AC3E}">
        <p14:creationId xmlns:p14="http://schemas.microsoft.com/office/powerpoint/2010/main" val="283474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Número de Slide 4"/>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C8143A-13D1-430C-BE15-BEDE86393290}" type="slidenum">
              <a:rPr lang="pt-BR" altLang="pt-BR" sz="1400">
                <a:solidFill>
                  <a:schemeClr val="bg2"/>
                </a:solidFill>
              </a:rPr>
              <a:pPr/>
              <a:t>22</a:t>
            </a:fld>
            <a:endParaRPr lang="pt-BR" altLang="pt-BR" sz="1400">
              <a:solidFill>
                <a:schemeClr val="bg2"/>
              </a:solidFill>
            </a:endParaRPr>
          </a:p>
        </p:txBody>
      </p:sp>
      <p:sp>
        <p:nvSpPr>
          <p:cNvPr id="10243"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pt-BR" altLang="pt-BR" smtClean="0"/>
              <a:t>TMAR5 (#29-nov) - TELEMAR</a:t>
            </a: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7613"/>
            <a:ext cx="9144000"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4932040" y="5085184"/>
            <a:ext cx="3384376" cy="892552"/>
          </a:xfrm>
          <a:prstGeom prst="rect">
            <a:avLst/>
          </a:prstGeom>
          <a:noFill/>
          <a:ln>
            <a:solidFill>
              <a:schemeClr val="accent1"/>
            </a:solidFill>
          </a:ln>
        </p:spPr>
        <p:txBody>
          <a:bodyPr wrap="square" rtlCol="0">
            <a:spAutoFit/>
          </a:bodyPr>
          <a:lstStyle/>
          <a:p>
            <a:pPr algn="ctr"/>
            <a:r>
              <a:rPr lang="pt-BR" sz="2400" b="1" dirty="0" smtClean="0">
                <a:solidFill>
                  <a:srgbClr val="FF0000"/>
                </a:solidFill>
                <a:effectLst>
                  <a:outerShdw blurRad="38100" dist="38100" dir="2700000" algn="tl">
                    <a:srgbClr val="000000">
                      <a:alpha val="43137"/>
                    </a:srgbClr>
                  </a:outerShdw>
                </a:effectLst>
              </a:rPr>
              <a:t>VENDA</a:t>
            </a:r>
          </a:p>
          <a:p>
            <a:pPr algn="ctr"/>
            <a:r>
              <a:rPr lang="pt-BR" sz="2800" dirty="0" smtClean="0"/>
              <a:t>(Motivo: Resistência)</a:t>
            </a:r>
            <a:endParaRPr lang="pt-BR" sz="2800" dirty="0"/>
          </a:p>
        </p:txBody>
      </p:sp>
    </p:spTree>
    <p:extLst>
      <p:ext uri="{BB962C8B-B14F-4D97-AF65-F5344CB8AC3E}">
        <p14:creationId xmlns:p14="http://schemas.microsoft.com/office/powerpoint/2010/main" val="29624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55576" y="2636912"/>
            <a:ext cx="7560840" cy="1569660"/>
          </a:xfrm>
          <a:prstGeom prst="rect">
            <a:avLst/>
          </a:prstGeom>
          <a:noFill/>
        </p:spPr>
        <p:txBody>
          <a:bodyPr wrap="square" rtlCol="0">
            <a:spAutoFit/>
          </a:bodyPr>
          <a:lstStyle/>
          <a:p>
            <a:pPr algn="ctr"/>
            <a:r>
              <a:rPr lang="pt-BR" sz="3200" u="sng" dirty="0" smtClean="0"/>
              <a:t>Exercício Individual</a:t>
            </a:r>
          </a:p>
          <a:p>
            <a:pPr algn="ctr"/>
            <a:endParaRPr lang="pt-BR" sz="3200" dirty="0"/>
          </a:p>
          <a:p>
            <a:pPr algn="ctr"/>
            <a:r>
              <a:rPr lang="pt-BR" sz="3200" dirty="0" smtClean="0"/>
              <a:t>Análise da COSAN (</a:t>
            </a:r>
            <a:r>
              <a:rPr lang="pt-BR" sz="3200" dirty="0" err="1" smtClean="0"/>
              <a:t>Raízen</a:t>
            </a:r>
            <a:r>
              <a:rPr lang="pt-BR" sz="3200" dirty="0" smtClean="0"/>
              <a:t>)</a:t>
            </a:r>
          </a:p>
        </p:txBody>
      </p:sp>
    </p:spTree>
    <p:extLst>
      <p:ext uri="{BB962C8B-B14F-4D97-AF65-F5344CB8AC3E}">
        <p14:creationId xmlns:p14="http://schemas.microsoft.com/office/powerpoint/2010/main" val="1138260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0039"/>
            <a:ext cx="9144000" cy="396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3669011" y="44624"/>
            <a:ext cx="1911101" cy="461665"/>
          </a:xfrm>
          <a:prstGeom prst="rect">
            <a:avLst/>
          </a:prstGeom>
        </p:spPr>
        <p:txBody>
          <a:bodyPr wrap="none">
            <a:spAutoFit/>
          </a:bodyPr>
          <a:lstStyle/>
          <a:p>
            <a:pPr algn="ctr"/>
            <a:r>
              <a:rPr lang="pt-BR" sz="2400" dirty="0">
                <a:solidFill>
                  <a:srgbClr val="3B3B3B"/>
                </a:solidFill>
                <a:latin typeface="Arial" panose="020B0604020202020204" pitchFamily="34" charset="0"/>
                <a:cs typeface="Arial" panose="020B0604020202020204" pitchFamily="34" charset="0"/>
              </a:rPr>
              <a:t>COSAN ON </a:t>
            </a:r>
            <a:endParaRPr lang="pt-BR" sz="2400" dirty="0"/>
          </a:p>
        </p:txBody>
      </p:sp>
      <p:sp>
        <p:nvSpPr>
          <p:cNvPr id="5" name="CaixaDeTexto 4"/>
          <p:cNvSpPr txBox="1"/>
          <p:nvPr/>
        </p:nvSpPr>
        <p:spPr>
          <a:xfrm>
            <a:off x="179512" y="5284365"/>
            <a:ext cx="8856984" cy="1384995"/>
          </a:xfrm>
          <a:prstGeom prst="rect">
            <a:avLst/>
          </a:prstGeom>
          <a:noFill/>
        </p:spPr>
        <p:txBody>
          <a:bodyPr wrap="square" rtlCol="0">
            <a:spAutoFit/>
          </a:bodyPr>
          <a:lstStyle/>
          <a:p>
            <a:pPr marL="514350" indent="-514350" algn="just">
              <a:buFont typeface="+mj-lt"/>
              <a:buAutoNum type="arabicPeriod"/>
            </a:pPr>
            <a:r>
              <a:rPr lang="pt-BR" sz="2800" dirty="0" smtClean="0"/>
              <a:t>Identificar figuras e </a:t>
            </a:r>
            <a:r>
              <a:rPr lang="pt-BR" sz="2800" dirty="0" err="1" smtClean="0"/>
              <a:t>candles</a:t>
            </a:r>
            <a:r>
              <a:rPr lang="pt-BR" sz="2800" dirty="0" smtClean="0"/>
              <a:t> ao longo do período apresentado no gráfico.</a:t>
            </a:r>
          </a:p>
          <a:p>
            <a:pPr marL="514350" indent="-514350" algn="just">
              <a:buFont typeface="+mj-lt"/>
              <a:buAutoNum type="arabicPeriod"/>
            </a:pPr>
            <a:r>
              <a:rPr lang="pt-BR" sz="2800" dirty="0" smtClean="0"/>
              <a:t>Recomendação para o curto prazo?</a:t>
            </a:r>
            <a:endParaRPr lang="pt-BR" sz="2800" dirty="0"/>
          </a:p>
        </p:txBody>
      </p:sp>
    </p:spTree>
    <p:extLst>
      <p:ext uri="{BB962C8B-B14F-4D97-AF65-F5344CB8AC3E}">
        <p14:creationId xmlns:p14="http://schemas.microsoft.com/office/powerpoint/2010/main" val="1515590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496" y="-27384"/>
            <a:ext cx="9108504" cy="6863417"/>
          </a:xfrm>
          <a:prstGeom prst="rect">
            <a:avLst/>
          </a:prstGeom>
        </p:spPr>
        <p:txBody>
          <a:bodyPr wrap="square">
            <a:spAutoFit/>
          </a:bodyPr>
          <a:lstStyle/>
          <a:p>
            <a:r>
              <a:rPr lang="pt-BR" sz="2000" dirty="0">
                <a:solidFill>
                  <a:srgbClr val="3B3B3B"/>
                </a:solidFill>
                <a:latin typeface="Arial" panose="020B0604020202020204" pitchFamily="34" charset="0"/>
                <a:cs typeface="Arial" panose="020B0604020202020204" pitchFamily="34" charset="0"/>
              </a:rPr>
              <a:t>No médio prazo, a tendência para os preços da COSAN ON (CSAN3) é de </a:t>
            </a:r>
            <a:r>
              <a:rPr lang="pt-BR" sz="2000" dirty="0" err="1">
                <a:solidFill>
                  <a:srgbClr val="3B3B3B"/>
                </a:solidFill>
                <a:latin typeface="Arial" panose="020B0604020202020204" pitchFamily="34" charset="0"/>
                <a:cs typeface="Arial" panose="020B0604020202020204" pitchFamily="34" charset="0"/>
              </a:rPr>
              <a:t>lateralização</a:t>
            </a:r>
            <a:r>
              <a:rPr lang="pt-BR" sz="2000" dirty="0">
                <a:solidFill>
                  <a:srgbClr val="3B3B3B"/>
                </a:solidFill>
                <a:latin typeface="Arial" panose="020B0604020202020204" pitchFamily="34" charset="0"/>
                <a:cs typeface="Arial" panose="020B0604020202020204" pitchFamily="34" charset="0"/>
              </a:rPr>
              <a:t>, já que não há fatores suficientes para se configurar uma tendência de alta ou de baixa para a empresa neste momento. </a:t>
            </a:r>
          </a:p>
          <a:p>
            <a:r>
              <a:rPr lang="pt-BR" sz="2000" dirty="0">
                <a:solidFill>
                  <a:srgbClr val="3B3B3B"/>
                </a:solidFill>
                <a:latin typeface="Arial" panose="020B0604020202020204" pitchFamily="34" charset="0"/>
                <a:cs typeface="Arial" panose="020B0604020202020204" pitchFamily="34" charset="0"/>
              </a:rPr>
              <a:t>Pelo fato dos preços não se encontrarem próximos nem de zonas de pressão compradora (suportes) nem de predominância vendedora (resistências), a tendência de curto prazo para a cotação da ação é neutra. Neste contexto, não vemos oportunidades interessantes de compra nem de venda da ação no momento. </a:t>
            </a:r>
          </a:p>
          <a:p>
            <a:r>
              <a:rPr lang="pt-BR" sz="2000" dirty="0">
                <a:solidFill>
                  <a:srgbClr val="3B3B3B"/>
                </a:solidFill>
                <a:latin typeface="Arial" panose="020B0604020202020204" pitchFamily="34" charset="0"/>
                <a:cs typeface="Arial" panose="020B0604020202020204" pitchFamily="34" charset="0"/>
              </a:rPr>
              <a:t>Caso os preços venham a subir, existe uma chance razoável de que eles voltem a cair após se aproximar do patamar de resistência em 40,30 representada pela linha vermelha no gráfico. Isso porque na proximidade deste patamar existem muitos investidores interessados em desfazer de suas ações, o que poderá acarretar o aumento da oferta frente a demanda pelos papéis da empresa. </a:t>
            </a:r>
          </a:p>
          <a:p>
            <a:r>
              <a:rPr lang="pt-BR" sz="2000" dirty="0">
                <a:solidFill>
                  <a:srgbClr val="3B3B3B"/>
                </a:solidFill>
                <a:latin typeface="Arial" panose="020B0604020202020204" pitchFamily="34" charset="0"/>
                <a:cs typeface="Arial" panose="020B0604020202020204" pitchFamily="34" charset="0"/>
              </a:rPr>
              <a:t>Ao mesmo tempo, caso os preços consigam ultrapassar essa resistência com força e convicção (fechamento próximo da máxima e volume acima da média), haverá uma enorme probabilidade de continuação das altas e de retomada da tendência de alta de médio prazo para a COSAN ON (CSAN3). </a:t>
            </a:r>
          </a:p>
          <a:p>
            <a:r>
              <a:rPr lang="pt-BR" sz="2000" dirty="0">
                <a:solidFill>
                  <a:srgbClr val="3B3B3B"/>
                </a:solidFill>
                <a:latin typeface="Arial" panose="020B0604020202020204" pitchFamily="34" charset="0"/>
                <a:cs typeface="Arial" panose="020B0604020202020204" pitchFamily="34" charset="0"/>
              </a:rPr>
              <a:t>Em um cenário de queda para os preços, um ponto de possível interrupção das quedas ficaria na região de suporte em 38,10 representado pela linha verde no gráfico, onde o aumento da demanda pelos papéis da empresa poderia ocasionar a retomada das altas da CSAN3.</a:t>
            </a:r>
            <a:endParaRPr lang="pt-BR" sz="2000" b="0" i="0" dirty="0">
              <a:solidFill>
                <a:srgbClr val="3B3B3B"/>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738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214563" y="44624"/>
            <a:ext cx="4805709" cy="6747410"/>
          </a:xfrm>
          <a:prstGeom prst="rect">
            <a:avLst/>
          </a:prstGeom>
        </p:spPr>
      </p:pic>
    </p:spTree>
    <p:extLst>
      <p:ext uri="{BB962C8B-B14F-4D97-AF65-F5344CB8AC3E}">
        <p14:creationId xmlns:p14="http://schemas.microsoft.com/office/powerpoint/2010/main" val="3226992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clubedopairico.com.br/wordpress/wp-content/uploads/2009/05/petr4-sw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5" y="116632"/>
            <a:ext cx="9100192"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335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518"/>
            <a:ext cx="9108504"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 partir do meio do gráfico o ativo entra em tendência __</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de baixa</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__ (de alta /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de baixa</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lateral). No ponto A encontramos o papel corrigindo logo após romper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o suporte</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 (a resistência /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o suporte</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o </a:t>
            </a:r>
            <a:r>
              <a:rPr kumimoji="0" lang="pt-BR" altLang="ko-KR" sz="2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doji</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Essa correção sente  _</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o suporte</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__ (a resistência /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o suporte</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o </a:t>
            </a:r>
            <a:r>
              <a:rPr kumimoji="0" lang="pt-BR" altLang="ko-KR" sz="2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doji</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rompido(a) atuando </a:t>
            </a:r>
            <a:r>
              <a:rPr kumimoji="0" lang="pt-BR" altLang="ko-KR" sz="2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como  </a:t>
            </a:r>
            <a:r>
              <a:rPr kumimoji="0" lang="pt-BR" altLang="ko-KR" sz="2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__</a:t>
            </a:r>
            <a:r>
              <a:rPr lang="pt-BR" sz="2100" b="1" smtClean="0">
                <a:solidFill>
                  <a:srgbClr val="FF0000"/>
                </a:solidFill>
                <a:latin typeface="Arial" panose="020B0604020202020204" pitchFamily="34" charset="0"/>
                <a:ea typeface="Times New Roman" panose="02020603050405020304" pitchFamily="18" charset="0"/>
              </a:rPr>
              <a:t>resistência</a:t>
            </a:r>
            <a:r>
              <a:rPr kumimoji="0" lang="pt-BR" altLang="ko-KR" sz="2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__ (resistência / </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suporte </a:t>
            </a:r>
            <a:r>
              <a:rPr kumimoji="0" lang="pt-BR" altLang="ko-KR" sz="2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r>
              <a:rPr kumimoji="0" lang="pt-BR" altLang="ko-KR" sz="2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doji</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e os preços formam um </a:t>
            </a:r>
            <a:r>
              <a:rPr kumimoji="0" lang="pt-BR" altLang="ko-KR" sz="2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candle</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de _</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reversão</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_____ (continuação /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reversão</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exaustão) nesse ponto. Esse seria um sinal de que poderíamos iniciar uma operação de __</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venda</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___ (compra /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venda</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Aqui também poderíamos traçar a extensão alternada de Fibonacci e descobriríamos que há _</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um suporte</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___ (uma resistência /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um suporte</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um </a:t>
            </a:r>
            <a:r>
              <a:rPr kumimoji="0" lang="pt-BR" altLang="ko-KR" sz="2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doji</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em torno de  R$ 32,64 logo após a extensão de 100%, conforme podemos observar em B. Esse seria nosso alvo para _</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recomprar</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__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recomprar</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revender) as ações e encerrar a operação. Então, no dia seguinte, poderíamos efetuar uma __</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venda</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__ (compra /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venda</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 descoberto na perda da mínima desse </a:t>
            </a:r>
            <a:r>
              <a:rPr kumimoji="0" lang="pt-BR" altLang="ko-KR" sz="2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candle</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de __</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reversão</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_____ (continuação /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reversão</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exaustão) e em seguida alugar ações na mesma quantidade da ___</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venda</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_____ (compra /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venda</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realizada para nos mantermos posicionados até o alvo da operação. Conforme é possível observar, nesse caso também seríamos bem sucedidos ao _</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recomprar</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_ (revender / </a:t>
            </a:r>
            <a:r>
              <a:rPr kumimoji="0" lang="pt-BR" altLang="ko-KR" sz="21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recomprar</a:t>
            </a:r>
            <a:r>
              <a:rPr kumimoji="0" lang="pt-BR" altLang="ko-KR"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as ações exatamente no alvo. O lucro bruto dessa operação seria algo próximo de 11% depois de quatro dias posicionados.</a:t>
            </a:r>
            <a:endParaRPr kumimoji="0" lang="pt-BR" altLang="ko-KR" sz="21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5399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7275" y="1124744"/>
            <a:ext cx="9089450" cy="4608511"/>
          </a:xfrm>
          <a:prstGeom prst="rect">
            <a:avLst/>
          </a:prstGeom>
        </p:spPr>
      </p:pic>
      <p:sp>
        <p:nvSpPr>
          <p:cNvPr id="3" name="Retângulo 2"/>
          <p:cNvSpPr/>
          <p:nvPr/>
        </p:nvSpPr>
        <p:spPr>
          <a:xfrm>
            <a:off x="35496" y="6525344"/>
            <a:ext cx="7560840" cy="307777"/>
          </a:xfrm>
          <a:prstGeom prst="rect">
            <a:avLst/>
          </a:prstGeom>
        </p:spPr>
        <p:txBody>
          <a:bodyPr wrap="square">
            <a:spAutoFit/>
          </a:bodyPr>
          <a:lstStyle/>
          <a:p>
            <a:r>
              <a:rPr lang="pt-BR" sz="1400" dirty="0"/>
              <a:t>http://www.poderjuridico.com.br/analise-tecnica-funciona-sim-desafio-a-provar-que-nao-funciona/</a:t>
            </a:r>
          </a:p>
        </p:txBody>
      </p:sp>
    </p:spTree>
    <p:extLst>
      <p:ext uri="{BB962C8B-B14F-4D97-AF65-F5344CB8AC3E}">
        <p14:creationId xmlns:p14="http://schemas.microsoft.com/office/powerpoint/2010/main" val="3593632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638" y="1340768"/>
            <a:ext cx="9159276" cy="4176464"/>
          </a:xfrm>
          <a:prstGeom prst="rect">
            <a:avLst/>
          </a:prstGeom>
        </p:spPr>
      </p:pic>
      <p:sp>
        <p:nvSpPr>
          <p:cNvPr id="3" name="Retângulo 2"/>
          <p:cNvSpPr/>
          <p:nvPr/>
        </p:nvSpPr>
        <p:spPr>
          <a:xfrm>
            <a:off x="35496" y="6525344"/>
            <a:ext cx="7560840" cy="307777"/>
          </a:xfrm>
          <a:prstGeom prst="rect">
            <a:avLst/>
          </a:prstGeom>
        </p:spPr>
        <p:txBody>
          <a:bodyPr wrap="square">
            <a:spAutoFit/>
          </a:bodyPr>
          <a:lstStyle/>
          <a:p>
            <a:r>
              <a:rPr lang="pt-BR" sz="1400" dirty="0"/>
              <a:t>http://www.poderjuridico.com.br/analise-tecnica-funciona-sim-desafio-a-provar-que-nao-funciona/</a:t>
            </a:r>
          </a:p>
        </p:txBody>
      </p:sp>
    </p:spTree>
    <p:extLst>
      <p:ext uri="{BB962C8B-B14F-4D97-AF65-F5344CB8AC3E}">
        <p14:creationId xmlns:p14="http://schemas.microsoft.com/office/powerpoint/2010/main" val="368641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infomoney.com.br/Site/blogs/16012017_emb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02578"/>
            <a:ext cx="9023718" cy="4114654"/>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35496" y="6525344"/>
            <a:ext cx="7560840" cy="307777"/>
          </a:xfrm>
          <a:prstGeom prst="rect">
            <a:avLst/>
          </a:prstGeom>
        </p:spPr>
        <p:txBody>
          <a:bodyPr wrap="square">
            <a:spAutoFit/>
          </a:bodyPr>
          <a:lstStyle/>
          <a:p>
            <a:r>
              <a:rPr lang="pt-BR" sz="1400" dirty="0"/>
              <a:t>http://www.poderjuridico.com.br/analise-tecnica-funciona-sim-desafio-a-provar-que-nao-funciona/</a:t>
            </a:r>
          </a:p>
        </p:txBody>
      </p:sp>
    </p:spTree>
    <p:extLst>
      <p:ext uri="{BB962C8B-B14F-4D97-AF65-F5344CB8AC3E}">
        <p14:creationId xmlns:p14="http://schemas.microsoft.com/office/powerpoint/2010/main" val="348539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726" y="1124744"/>
            <a:ext cx="9072304" cy="4577110"/>
          </a:xfrm>
          <a:prstGeom prst="rect">
            <a:avLst/>
          </a:prstGeom>
        </p:spPr>
      </p:pic>
      <p:sp>
        <p:nvSpPr>
          <p:cNvPr id="3" name="Retângulo 2"/>
          <p:cNvSpPr/>
          <p:nvPr/>
        </p:nvSpPr>
        <p:spPr>
          <a:xfrm>
            <a:off x="35496" y="6525344"/>
            <a:ext cx="7560840" cy="307777"/>
          </a:xfrm>
          <a:prstGeom prst="rect">
            <a:avLst/>
          </a:prstGeom>
        </p:spPr>
        <p:txBody>
          <a:bodyPr wrap="square">
            <a:spAutoFit/>
          </a:bodyPr>
          <a:lstStyle/>
          <a:p>
            <a:r>
              <a:rPr lang="pt-BR" sz="1400" dirty="0"/>
              <a:t>http://www.poderjuridico.com.br/analise-tecnica-funciona-sim-desafio-a-provar-que-nao-funciona/</a:t>
            </a:r>
          </a:p>
        </p:txBody>
      </p:sp>
    </p:spTree>
    <p:extLst>
      <p:ext uri="{BB962C8B-B14F-4D97-AF65-F5344CB8AC3E}">
        <p14:creationId xmlns:p14="http://schemas.microsoft.com/office/powerpoint/2010/main" val="2527214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 y="28538"/>
            <a:ext cx="9137909" cy="4696606"/>
          </a:xfrm>
          <a:prstGeom prst="rect">
            <a:avLst/>
          </a:prstGeom>
        </p:spPr>
      </p:pic>
      <p:sp>
        <p:nvSpPr>
          <p:cNvPr id="3" name="CaixaDeTexto 2"/>
          <p:cNvSpPr txBox="1"/>
          <p:nvPr/>
        </p:nvSpPr>
        <p:spPr>
          <a:xfrm>
            <a:off x="1187624" y="5283205"/>
            <a:ext cx="6768752" cy="954107"/>
          </a:xfrm>
          <a:prstGeom prst="rect">
            <a:avLst/>
          </a:prstGeom>
          <a:noFill/>
        </p:spPr>
        <p:txBody>
          <a:bodyPr wrap="square" rtlCol="0">
            <a:spAutoFit/>
          </a:bodyPr>
          <a:lstStyle/>
          <a:p>
            <a:pPr algn="ctr"/>
            <a:r>
              <a:rPr lang="pt-BR" sz="2800" dirty="0" smtClean="0"/>
              <a:t>Análises técnicas da Toro Radar realizadas em maio 2017</a:t>
            </a:r>
            <a:endParaRPr lang="pt-BR" sz="2800" dirty="0"/>
          </a:p>
        </p:txBody>
      </p:sp>
    </p:spTree>
    <p:extLst>
      <p:ext uri="{BB962C8B-B14F-4D97-AF65-F5344CB8AC3E}">
        <p14:creationId xmlns:p14="http://schemas.microsoft.com/office/powerpoint/2010/main" val="30213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 y="483928"/>
            <a:ext cx="9108505" cy="3953184"/>
          </a:xfrm>
          <a:prstGeom prst="rect">
            <a:avLst/>
          </a:prstGeom>
        </p:spPr>
      </p:pic>
      <p:sp>
        <p:nvSpPr>
          <p:cNvPr id="3" name="Retângulo 2"/>
          <p:cNvSpPr/>
          <p:nvPr/>
        </p:nvSpPr>
        <p:spPr>
          <a:xfrm>
            <a:off x="3532629" y="35332"/>
            <a:ext cx="2119491" cy="461665"/>
          </a:xfrm>
          <a:prstGeom prst="rect">
            <a:avLst/>
          </a:prstGeom>
        </p:spPr>
        <p:txBody>
          <a:bodyPr wrap="none">
            <a:spAutoFit/>
          </a:bodyPr>
          <a:lstStyle/>
          <a:p>
            <a:r>
              <a:rPr lang="pt-BR" sz="2400" dirty="0">
                <a:solidFill>
                  <a:srgbClr val="3B3B3B"/>
                </a:solidFill>
                <a:latin typeface="Arial" panose="020B0604020202020204" pitchFamily="34" charset="0"/>
                <a:cs typeface="Arial" panose="020B0604020202020204" pitchFamily="34" charset="0"/>
              </a:rPr>
              <a:t>Dólar - </a:t>
            </a:r>
            <a:r>
              <a:rPr lang="pt-BR" sz="2400" dirty="0" err="1">
                <a:solidFill>
                  <a:srgbClr val="3B3B3B"/>
                </a:solidFill>
                <a:latin typeface="Arial" panose="020B0604020202020204" pitchFamily="34" charset="0"/>
                <a:cs typeface="Arial" panose="020B0604020202020204" pitchFamily="34" charset="0"/>
              </a:rPr>
              <a:t>Jun</a:t>
            </a:r>
            <a:r>
              <a:rPr lang="pt-BR" sz="2400" dirty="0">
                <a:solidFill>
                  <a:srgbClr val="3B3B3B"/>
                </a:solidFill>
                <a:latin typeface="Arial" panose="020B0604020202020204" pitchFamily="34" charset="0"/>
                <a:cs typeface="Arial" panose="020B0604020202020204" pitchFamily="34" charset="0"/>
              </a:rPr>
              <a:t>/17</a:t>
            </a:r>
            <a:endParaRPr lang="pt-BR" sz="2400" dirty="0">
              <a:latin typeface="Arial" panose="020B0604020202020204" pitchFamily="34" charset="0"/>
              <a:cs typeface="Arial" panose="020B0604020202020204" pitchFamily="34" charset="0"/>
            </a:endParaRPr>
          </a:p>
        </p:txBody>
      </p:sp>
      <p:sp>
        <p:nvSpPr>
          <p:cNvPr id="4" name="Retângulo 3"/>
          <p:cNvSpPr/>
          <p:nvPr/>
        </p:nvSpPr>
        <p:spPr>
          <a:xfrm>
            <a:off x="35496" y="4293096"/>
            <a:ext cx="9108504" cy="2554545"/>
          </a:xfrm>
          <a:prstGeom prst="rect">
            <a:avLst/>
          </a:prstGeom>
        </p:spPr>
        <p:txBody>
          <a:bodyPr wrap="square">
            <a:spAutoFit/>
          </a:bodyPr>
          <a:lstStyle/>
          <a:p>
            <a:r>
              <a:rPr lang="pt-BR" sz="2000" dirty="0" smtClean="0">
                <a:solidFill>
                  <a:srgbClr val="3B3B3B"/>
                </a:solidFill>
                <a:latin typeface="Arial" panose="020B0604020202020204" pitchFamily="34" charset="0"/>
                <a:cs typeface="Arial" panose="020B0604020202020204" pitchFamily="34" charset="0"/>
              </a:rPr>
              <a:t>Médias </a:t>
            </a:r>
            <a:r>
              <a:rPr lang="pt-BR" sz="2000" dirty="0">
                <a:solidFill>
                  <a:srgbClr val="3B3B3B"/>
                </a:solidFill>
                <a:latin typeface="Arial" panose="020B0604020202020204" pitchFamily="34" charset="0"/>
                <a:cs typeface="Arial" panose="020B0604020202020204" pitchFamily="34" charset="0"/>
              </a:rPr>
              <a:t>móveis negativamente </a:t>
            </a:r>
            <a:r>
              <a:rPr lang="pt-BR" sz="2000" dirty="0" smtClean="0">
                <a:solidFill>
                  <a:srgbClr val="3B3B3B"/>
                </a:solidFill>
                <a:latin typeface="Arial" panose="020B0604020202020204" pitchFamily="34" charset="0"/>
                <a:cs typeface="Arial" panose="020B0604020202020204" pitchFamily="34" charset="0"/>
              </a:rPr>
              <a:t>inclinadas e desrespeito </a:t>
            </a:r>
            <a:r>
              <a:rPr lang="pt-BR" sz="2000" dirty="0">
                <a:solidFill>
                  <a:srgbClr val="3B3B3B"/>
                </a:solidFill>
                <a:latin typeface="Arial" panose="020B0604020202020204" pitchFamily="34" charset="0"/>
                <a:cs typeface="Arial" panose="020B0604020202020204" pitchFamily="34" charset="0"/>
              </a:rPr>
              <a:t>de importante patamar de suporte. </a:t>
            </a:r>
          </a:p>
          <a:p>
            <a:r>
              <a:rPr lang="pt-BR" sz="2000" dirty="0" smtClean="0">
                <a:solidFill>
                  <a:srgbClr val="3B3B3B"/>
                </a:solidFill>
                <a:latin typeface="Arial" panose="020B0604020202020204" pitchFamily="34" charset="0"/>
                <a:cs typeface="Arial" panose="020B0604020202020204" pitchFamily="34" charset="0"/>
              </a:rPr>
              <a:t>Existe </a:t>
            </a:r>
            <a:r>
              <a:rPr lang="pt-BR" sz="2000" dirty="0">
                <a:solidFill>
                  <a:srgbClr val="3B3B3B"/>
                </a:solidFill>
                <a:latin typeface="Arial" panose="020B0604020202020204" pitchFamily="34" charset="0"/>
                <a:cs typeface="Arial" panose="020B0604020202020204" pitchFamily="34" charset="0"/>
              </a:rPr>
              <a:t>uma grande possibilidade de que os preços da ação andem de lado ou se valorizem antes de voltarem a cair dando continuidade à tendência de baixa de médio prazo. </a:t>
            </a:r>
          </a:p>
          <a:p>
            <a:r>
              <a:rPr lang="pt-BR" sz="2000" dirty="0">
                <a:solidFill>
                  <a:srgbClr val="3B3B3B"/>
                </a:solidFill>
                <a:latin typeface="Arial" panose="020B0604020202020204" pitchFamily="34" charset="0"/>
                <a:cs typeface="Arial" panose="020B0604020202020204" pitchFamily="34" charset="0"/>
              </a:rPr>
              <a:t>No caso dos preços se valorizarem, existe uma grande chance de que eles voltem a cair após se aproximar do patamar de resistência em 3120 representada pela linha vermelha no gráfico</a:t>
            </a:r>
            <a:r>
              <a:rPr lang="pt-BR" sz="2000" dirty="0" smtClean="0">
                <a:solidFill>
                  <a:srgbClr val="3B3B3B"/>
                </a:solidFill>
                <a:latin typeface="Arial" panose="020B0604020202020204" pitchFamily="34" charset="0"/>
                <a:cs typeface="Arial" panose="020B0604020202020204" pitchFamily="34" charset="0"/>
              </a:rPr>
              <a:t>.</a:t>
            </a:r>
            <a:endParaRPr lang="pt-BR" sz="2000" b="0" i="0" dirty="0">
              <a:solidFill>
                <a:srgbClr val="3B3B3B"/>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8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111879" y="35332"/>
            <a:ext cx="2972289" cy="461665"/>
          </a:xfrm>
          <a:prstGeom prst="rect">
            <a:avLst/>
          </a:prstGeom>
        </p:spPr>
        <p:txBody>
          <a:bodyPr wrap="none">
            <a:spAutoFit/>
          </a:bodyPr>
          <a:lstStyle/>
          <a:p>
            <a:r>
              <a:rPr lang="pt-BR" sz="2400" dirty="0">
                <a:solidFill>
                  <a:srgbClr val="3B3B3B"/>
                </a:solidFill>
                <a:latin typeface="Arial" panose="020B0604020202020204" pitchFamily="34" charset="0"/>
                <a:cs typeface="Arial" panose="020B0604020202020204" pitchFamily="34" charset="0"/>
              </a:rPr>
              <a:t>Café Futuro - </a:t>
            </a:r>
            <a:r>
              <a:rPr lang="pt-BR" sz="2400" dirty="0" smtClean="0">
                <a:solidFill>
                  <a:srgbClr val="3B3B3B"/>
                </a:solidFill>
                <a:latin typeface="Arial" panose="020B0604020202020204" pitchFamily="34" charset="0"/>
                <a:cs typeface="Arial" panose="020B0604020202020204" pitchFamily="34" charset="0"/>
              </a:rPr>
              <a:t>Set/17</a:t>
            </a:r>
            <a:endParaRPr lang="pt-BR" sz="2400" dirty="0">
              <a:latin typeface="Arial" panose="020B0604020202020204" pitchFamily="34" charset="0"/>
              <a:cs typeface="Arial" panose="020B0604020202020204" pitchFamily="34" charset="0"/>
            </a:endParaRPr>
          </a:p>
        </p:txBody>
      </p:sp>
      <p:sp>
        <p:nvSpPr>
          <p:cNvPr id="4" name="Retângulo 3"/>
          <p:cNvSpPr/>
          <p:nvPr/>
        </p:nvSpPr>
        <p:spPr>
          <a:xfrm>
            <a:off x="31621" y="4494599"/>
            <a:ext cx="9004875" cy="2246769"/>
          </a:xfrm>
          <a:prstGeom prst="rect">
            <a:avLst/>
          </a:prstGeom>
        </p:spPr>
        <p:txBody>
          <a:bodyPr wrap="square">
            <a:spAutoFit/>
          </a:bodyPr>
          <a:lstStyle/>
          <a:p>
            <a:r>
              <a:rPr lang="pt-BR" sz="2000" dirty="0" smtClean="0">
                <a:latin typeface="Arial" panose="020B0604020202020204" pitchFamily="34" charset="0"/>
                <a:cs typeface="Arial" panose="020B0604020202020204" pitchFamily="34" charset="0"/>
              </a:rPr>
              <a:t>Tendência de </a:t>
            </a:r>
            <a:r>
              <a:rPr lang="pt-BR" sz="2000" dirty="0">
                <a:latin typeface="Arial" panose="020B0604020202020204" pitchFamily="34" charset="0"/>
                <a:cs typeface="Arial" panose="020B0604020202020204" pitchFamily="34" charset="0"/>
              </a:rPr>
              <a:t>queda. </a:t>
            </a:r>
          </a:p>
          <a:p>
            <a:r>
              <a:rPr lang="pt-BR" sz="2000" dirty="0" smtClean="0">
                <a:latin typeface="Arial" panose="020B0604020202020204" pitchFamily="34" charset="0"/>
                <a:cs typeface="Arial" panose="020B0604020202020204" pitchFamily="34" charset="0"/>
              </a:rPr>
              <a:t>Formação </a:t>
            </a:r>
            <a:r>
              <a:rPr lang="pt-BR" sz="2000" dirty="0">
                <a:latin typeface="Arial" panose="020B0604020202020204" pitchFamily="34" charset="0"/>
                <a:cs typeface="Arial" panose="020B0604020202020204" pitchFamily="34" charset="0"/>
              </a:rPr>
              <a:t>de topos e fundos </a:t>
            </a:r>
            <a:r>
              <a:rPr lang="pt-BR" sz="2000" dirty="0" smtClean="0">
                <a:latin typeface="Arial" panose="020B0604020202020204" pitchFamily="34" charset="0"/>
                <a:cs typeface="Arial" panose="020B0604020202020204" pitchFamily="34" charset="0"/>
              </a:rPr>
              <a:t>em </a:t>
            </a:r>
            <a:r>
              <a:rPr lang="pt-BR" sz="2000" dirty="0">
                <a:latin typeface="Arial" panose="020B0604020202020204" pitchFamily="34" charset="0"/>
                <a:cs typeface="Arial" panose="020B0604020202020204" pitchFamily="34" charset="0"/>
              </a:rPr>
              <a:t>patamares mais </a:t>
            </a:r>
            <a:r>
              <a:rPr lang="pt-BR" sz="2000" dirty="0" smtClean="0">
                <a:latin typeface="Arial" panose="020B0604020202020204" pitchFamily="34" charset="0"/>
                <a:cs typeface="Arial" panose="020B0604020202020204" pitchFamily="34" charset="0"/>
              </a:rPr>
              <a:t>baixos, </a:t>
            </a:r>
            <a:r>
              <a:rPr lang="pt-BR" sz="2000" dirty="0">
                <a:latin typeface="Arial" panose="020B0604020202020204" pitchFamily="34" charset="0"/>
                <a:cs typeface="Arial" panose="020B0604020202020204" pitchFamily="34" charset="0"/>
              </a:rPr>
              <a:t>pelas médias móveis apontando para baixo e pelo volume financeiro maior apresentado nos dias de </a:t>
            </a:r>
            <a:r>
              <a:rPr lang="pt-BR" sz="2000" dirty="0" smtClean="0">
                <a:latin typeface="Arial" panose="020B0604020202020204" pitchFamily="34" charset="0"/>
                <a:cs typeface="Arial" panose="020B0604020202020204" pitchFamily="34" charset="0"/>
              </a:rPr>
              <a:t>queda. </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Caso os preços venham a subir, existe uma grande chance de que eles voltem a cair após se aproximar do patamar de resistência em 167,35 representada pela linha vermelha no gráfico. </a:t>
            </a:r>
          </a:p>
        </p:txBody>
      </p:sp>
      <p:pic>
        <p:nvPicPr>
          <p:cNvPr id="1026" name="Picture 2" descr="Gráf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4" y="476672"/>
            <a:ext cx="9107606" cy="387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7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1202</Words>
  <Application>Microsoft Office PowerPoint</Application>
  <PresentationFormat>Apresentação na tela (4:3)</PresentationFormat>
  <Paragraphs>80</Paragraphs>
  <Slides>28</Slides>
  <Notes>1</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Tema do Office</vt:lpstr>
      <vt:lpstr>Análise Técnica Exemplos e Exercícios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BRKM5 (#64-out) - BRASKEM</vt:lpstr>
      <vt:lpstr> LIGT3 (#2-nov) - LIGHT</vt:lpstr>
      <vt:lpstr>CRUZ3 (#17-nov) - SOUZA CRUZ</vt:lpstr>
      <vt:lpstr>HYPE3 (#31-nov) - HYPERMARCAS</vt:lpstr>
      <vt:lpstr>DTEX3 (#33-nov) - DURATEX</vt:lpstr>
      <vt:lpstr>VNET3 (#66-out) - VISANET</vt:lpstr>
      <vt:lpstr>CPLE6 (#28-nov) - COPEL</vt:lpstr>
      <vt:lpstr>TMAR5 (#29-nov) - TELEMAR</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Roberto</dc:creator>
  <cp:lastModifiedBy>Roberto</cp:lastModifiedBy>
  <cp:revision>23</cp:revision>
  <cp:lastPrinted>2017-05-17T21:23:00Z</cp:lastPrinted>
  <dcterms:created xsi:type="dcterms:W3CDTF">2017-05-17T21:12:41Z</dcterms:created>
  <dcterms:modified xsi:type="dcterms:W3CDTF">2017-05-18T17:19:32Z</dcterms:modified>
</cp:coreProperties>
</file>