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06" r:id="rId4"/>
    <p:sldId id="293" r:id="rId5"/>
    <p:sldId id="311" r:id="rId6"/>
    <p:sldId id="294" r:id="rId7"/>
    <p:sldId id="307" r:id="rId8"/>
    <p:sldId id="312" r:id="rId9"/>
    <p:sldId id="295" r:id="rId10"/>
    <p:sldId id="315" r:id="rId11"/>
    <p:sldId id="314" r:id="rId12"/>
    <p:sldId id="296" r:id="rId13"/>
    <p:sldId id="313" r:id="rId14"/>
    <p:sldId id="316" r:id="rId15"/>
    <p:sldId id="308" r:id="rId16"/>
    <p:sldId id="297" r:id="rId17"/>
    <p:sldId id="303" r:id="rId18"/>
    <p:sldId id="301" r:id="rId19"/>
    <p:sldId id="302" r:id="rId20"/>
    <p:sldId id="279" r:id="rId21"/>
    <p:sldId id="310" r:id="rId22"/>
    <p:sldId id="318" r:id="rId23"/>
    <p:sldId id="284" r:id="rId24"/>
    <p:sldId id="285" r:id="rId25"/>
    <p:sldId id="292" r:id="rId26"/>
    <p:sldId id="290" r:id="rId27"/>
    <p:sldId id="304" r:id="rId28"/>
    <p:sldId id="30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13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CB8F0-A9D9-4462-A1E8-5956EEDF996B}" type="datetimeFigureOut">
              <a:rPr lang="pt-BR" smtClean="0"/>
              <a:pPr/>
              <a:t>28/09/2018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28/09/2018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28/09/2018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28/09/2018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28/09/2018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28/09/2018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28/09/2018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28/09/2018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28/09/2018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28/09/2018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B8F0-A9D9-4462-A1E8-5956EEDF996B}" type="datetimeFigureOut">
              <a:rPr lang="pt-BR" smtClean="0"/>
              <a:pPr/>
              <a:t>28/09/2018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2CB8F0-A9D9-4462-A1E8-5956EEDF996B}" type="datetimeFigureOut">
              <a:rPr lang="pt-BR" smtClean="0"/>
              <a:pPr/>
              <a:t>28/09/2018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33BDF3C-AA82-4E76-9266-8C4EF9C077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dospelaeducacao.org.br/reportagens-tpe/30096/483-dos-professores-ensino-medio-tem-licenciatura-na-disciplina-que-ministra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fclrp.usp.br/graduacoes/quimica/licenciaturaemquimica.ph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TX8_pPrQE" TargetMode="External"/><Relationship Id="rId2" Type="http://schemas.openxmlformats.org/officeDocument/2006/relationships/hyperlink" Target="https://www.youtube.com/watch?v=eTYWvbW8XP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vir.org/explica-falta-de-professores-nas-escolas-brasileiras/" TargetMode="External"/><Relationship Id="rId2" Type="http://schemas.openxmlformats.org/officeDocument/2006/relationships/hyperlink" Target="http://g1.globo.com/jornal-nacional/noticia/2015/02/aumenta-o-numero-de-professores-que-abandonam-salas-de-aul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062912" cy="1902073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FFFF00"/>
                </a:solidFill>
              </a:rPr>
              <a:t>Formação de professores de ciências no Brasil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24328" y="6364627"/>
            <a:ext cx="1904256" cy="508992"/>
          </a:xfrm>
        </p:spPr>
        <p:txBody>
          <a:bodyPr>
            <a:noAutofit/>
          </a:bodyPr>
          <a:lstStyle/>
          <a:p>
            <a:r>
              <a:rPr lang="pt-BR" sz="1050" dirty="0" smtClean="0">
                <a:solidFill>
                  <a:schemeClr val="tx1"/>
                </a:solidFill>
              </a:rPr>
              <a:t>Aula </a:t>
            </a:r>
            <a:r>
              <a:rPr lang="pt-BR" sz="1050" dirty="0" smtClean="0">
                <a:solidFill>
                  <a:schemeClr val="tx1"/>
                </a:solidFill>
              </a:rPr>
              <a:t>7_IEEC_2018</a:t>
            </a:r>
            <a:endParaRPr lang="pt-BR" sz="1050" dirty="0" smtClean="0">
              <a:solidFill>
                <a:schemeClr val="tx1"/>
              </a:solidFill>
            </a:endParaRPr>
          </a:p>
          <a:p>
            <a:r>
              <a:rPr lang="pt-BR" sz="1050" dirty="0" smtClean="0">
                <a:solidFill>
                  <a:schemeClr val="tx1"/>
                </a:solidFill>
              </a:rPr>
              <a:t> </a:t>
            </a:r>
            <a:r>
              <a:rPr lang="pt-BR" sz="1050" dirty="0" smtClean="0">
                <a:solidFill>
                  <a:schemeClr val="tx1"/>
                </a:solidFill>
              </a:rPr>
              <a:t>Joana Andrade</a:t>
            </a:r>
            <a:endParaRPr lang="pt-BR" sz="105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22" y="2191910"/>
            <a:ext cx="7560840" cy="41584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926" t="27600" r="17319" b="34600"/>
          <a:stretch/>
        </p:blipFill>
        <p:spPr>
          <a:xfrm>
            <a:off x="107504" y="1556792"/>
            <a:ext cx="9036496" cy="338437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99247" y="6349142"/>
            <a:ext cx="724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http://www.nutes.ufrj.br/abrapec/viiienpec/resumos/R0544-1.pdf</a:t>
            </a:r>
          </a:p>
        </p:txBody>
      </p:sp>
    </p:spTree>
    <p:extLst>
      <p:ext uri="{BB962C8B-B14F-4D97-AF65-F5344CB8AC3E}">
        <p14:creationId xmlns:p14="http://schemas.microsoft.com/office/powerpoint/2010/main" val="200895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5744" t="35301" r="16925" b="19900"/>
          <a:stretch/>
        </p:blipFill>
        <p:spPr>
          <a:xfrm>
            <a:off x="-116962" y="980728"/>
            <a:ext cx="9248805" cy="346154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99247" y="6349142"/>
            <a:ext cx="724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http://www.nutes.ufrj.br/abrapec/viiienpec/resumos/R0544-1.pdf</a:t>
            </a:r>
          </a:p>
        </p:txBody>
      </p:sp>
    </p:spTree>
    <p:extLst>
      <p:ext uri="{BB962C8B-B14F-4D97-AF65-F5344CB8AC3E}">
        <p14:creationId xmlns:p14="http://schemas.microsoft.com/office/powerpoint/2010/main" val="62556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102243"/>
              </p:ext>
            </p:extLst>
          </p:nvPr>
        </p:nvGraphicFramePr>
        <p:xfrm>
          <a:off x="323528" y="636476"/>
          <a:ext cx="8640961" cy="5584068"/>
        </p:xfrm>
        <a:graphic>
          <a:graphicData uri="http://schemas.openxmlformats.org/drawingml/2006/table">
            <a:tbl>
              <a:tblPr/>
              <a:tblGrid>
                <a:gridCol w="2311427"/>
                <a:gridCol w="1264142"/>
                <a:gridCol w="1415330"/>
                <a:gridCol w="1713294"/>
                <a:gridCol w="1936768"/>
              </a:tblGrid>
              <a:tr h="95512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Disciplina</a:t>
                      </a:r>
                    </a:p>
                    <a:p>
                      <a:pPr algn="ctr"/>
                      <a:endParaRPr lang="pt-BR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Total de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docentes</a:t>
                      </a:r>
                    </a:p>
                    <a:p>
                      <a:pPr algn="ctr"/>
                      <a:endParaRPr lang="pt-BR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% Com curso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/>
                      <a:endParaRPr lang="pt-BR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% Com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licenciatura</a:t>
                      </a:r>
                    </a:p>
                    <a:p>
                      <a:pPr algn="ctr"/>
                      <a:endParaRPr lang="pt-BR" sz="2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% Com licenciatura na área em que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atuam</a:t>
                      </a: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Todas</a:t>
                      </a:r>
                      <a:endParaRPr lang="pt-BR" sz="2400" dirty="0">
                        <a:effectLst/>
                      </a:endParaRP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613744</a:t>
                      </a:r>
                      <a:endParaRPr lang="pt-BR" sz="2400" dirty="0">
                        <a:effectLst/>
                      </a:endParaRP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95,3</a:t>
                      </a:r>
                      <a:endParaRPr lang="pt-BR" sz="2400" dirty="0">
                        <a:effectLst/>
                      </a:endParaRP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/>
                        </a:rPr>
                        <a:t>77,9</a:t>
                      </a:r>
                      <a:endParaRPr lang="pt-BR" sz="2400" dirty="0">
                        <a:effectLst/>
                      </a:endParaRP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>
                          <a:effectLst/>
                        </a:rPr>
                        <a:t>48,3</a:t>
                      </a:r>
                      <a:endParaRPr lang="pt-BR" sz="2400">
                        <a:effectLst/>
                      </a:endParaRP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Matemática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74860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96,2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80,5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63,4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Português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84846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97,0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85,5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73,2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História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54893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95,8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78,3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58,1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Geografia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52347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95,5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81,7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56,8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Química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45619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94,3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71,4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33,7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Física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50802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94,6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73,9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19,2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Biologia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52722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95,1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78,4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51,6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Filosofia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45193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93,9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74,7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21,2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888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Educação Física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46080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95,0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81,3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</a:rPr>
                        <a:t>64,7</a:t>
                      </a:r>
                    </a:p>
                  </a:txBody>
                  <a:tcPr marL="36587" marR="36587" marT="18294" marB="18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79512" y="6309320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hlinkClick r:id="rId2"/>
              </a:rPr>
              <a:t>http://</a:t>
            </a:r>
            <a:r>
              <a:rPr lang="pt-BR" sz="1100" dirty="0" smtClean="0">
                <a:hlinkClick r:id="rId2"/>
              </a:rPr>
              <a:t>www.todospelaeducacao.org.br/reportagens-tpe/30096/483-dos-professores-ensino-medio-tem-licenciatura-na-disciplina-que-ministram</a:t>
            </a:r>
            <a:r>
              <a:rPr lang="pt-BR" sz="1100" dirty="0" smtClean="0"/>
              <a:t>    </a:t>
            </a:r>
            <a:r>
              <a:rPr lang="pt-BR" sz="1100" b="1" dirty="0" smtClean="0">
                <a:solidFill>
                  <a:srgbClr val="FF0000"/>
                </a:solidFill>
              </a:rPr>
              <a:t>2014</a:t>
            </a:r>
            <a:endParaRPr lang="pt-BR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8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82" t="15001" r="47244" b="18500"/>
          <a:stretch/>
        </p:blipFill>
        <p:spPr>
          <a:xfrm>
            <a:off x="711948" y="524886"/>
            <a:ext cx="7782243" cy="56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513" t="18540" r="9935" b="18146"/>
          <a:stretch>
            <a:fillRect/>
          </a:stretch>
        </p:blipFill>
        <p:spPr bwMode="auto">
          <a:xfrm>
            <a:off x="206913" y="1196752"/>
            <a:ext cx="87194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36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56263" cy="1054250"/>
          </a:xfrm>
        </p:spPr>
        <p:txBody>
          <a:bodyPr/>
          <a:lstStyle/>
          <a:p>
            <a:r>
              <a:rPr lang="pt-BR" dirty="0" smtClean="0"/>
              <a:t>O que dizem as TEORIAS?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67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132856"/>
            <a:ext cx="8424936" cy="4248472"/>
          </a:xfrm>
        </p:spPr>
        <p:txBody>
          <a:bodyPr>
            <a:normAutofit fontScale="92500" lnSpcReduction="10000"/>
          </a:bodyPr>
          <a:lstStyle/>
          <a:p>
            <a:r>
              <a:rPr lang="pt-BR" sz="3200" b="1" dirty="0" smtClean="0"/>
              <a:t> Formação técnica</a:t>
            </a:r>
            <a:r>
              <a:rPr lang="pt-BR" sz="3200" dirty="0" smtClean="0"/>
              <a:t>: </a:t>
            </a:r>
            <a:r>
              <a:rPr lang="pt-BR" sz="2800" dirty="0" smtClean="0"/>
              <a:t>treinamento de comportamento transmissão de conteúdo, acúmulo de disciplinas.</a:t>
            </a:r>
          </a:p>
          <a:p>
            <a:endParaRPr lang="pt-BR" sz="2800" dirty="0" smtClean="0"/>
          </a:p>
          <a:p>
            <a:r>
              <a:rPr lang="pt-BR" sz="3200" b="1" dirty="0" smtClean="0"/>
              <a:t> Reflexão sobre a ação:</a:t>
            </a:r>
            <a:r>
              <a:rPr lang="pt-BR" sz="3200" dirty="0" smtClean="0"/>
              <a:t> </a:t>
            </a:r>
            <a:r>
              <a:rPr lang="pt-BR" sz="2800" dirty="0" smtClean="0"/>
              <a:t>conhecimento na ação, exercício de </a:t>
            </a:r>
            <a:r>
              <a:rPr lang="pt-BR" sz="2800" dirty="0" err="1" smtClean="0"/>
              <a:t>auto-avaliação</a:t>
            </a:r>
            <a:r>
              <a:rPr lang="pt-BR" sz="2800" dirty="0" smtClean="0"/>
              <a:t>. (</a:t>
            </a:r>
            <a:r>
              <a:rPr lang="pt-BR" sz="2800" dirty="0" err="1" smtClean="0"/>
              <a:t>Schön</a:t>
            </a:r>
            <a:r>
              <a:rPr lang="pt-BR" sz="2800" dirty="0" smtClean="0"/>
              <a:t>)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 </a:t>
            </a:r>
            <a:r>
              <a:rPr lang="pt-BR" sz="3200" b="1" dirty="0" smtClean="0"/>
              <a:t>Crítica sobre a ação: </a:t>
            </a:r>
            <a:r>
              <a:rPr lang="pt-BR" sz="2800" dirty="0" smtClean="0"/>
              <a:t>educação como ato político, avaliar a si e o contexto externo   (</a:t>
            </a:r>
            <a:r>
              <a:rPr lang="pt-BR" sz="2800" dirty="0" err="1" smtClean="0"/>
              <a:t>Zeichener</a:t>
            </a:r>
            <a:r>
              <a:rPr lang="pt-BR" sz="2800" dirty="0" smtClean="0"/>
              <a:t>)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formação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rot="20802498">
            <a:off x="7408207" y="2894429"/>
            <a:ext cx="1715534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que ensinar?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rot="20802498">
            <a:off x="7235018" y="5799465"/>
            <a:ext cx="1891865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Por que ensinar?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20802498">
            <a:off x="7408186" y="4217595"/>
            <a:ext cx="171713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Como ensinar?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9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56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 1950 – </a:t>
            </a:r>
            <a:r>
              <a:rPr lang="pt-BR" dirty="0" smtClean="0">
                <a:solidFill>
                  <a:srgbClr val="FF0000"/>
                </a:solidFill>
              </a:rPr>
              <a:t>APT </a:t>
            </a:r>
            <a:r>
              <a:rPr lang="pt-BR" dirty="0" smtClean="0"/>
              <a:t>- aprendizagem por transmissão</a:t>
            </a:r>
          </a:p>
          <a:p>
            <a:pPr>
              <a:buNone/>
            </a:pPr>
            <a:r>
              <a:rPr lang="pt-BR" dirty="0" smtClean="0"/>
              <a:t>    1960 – </a:t>
            </a:r>
            <a:r>
              <a:rPr lang="pt-BR" dirty="0" smtClean="0">
                <a:solidFill>
                  <a:srgbClr val="FF0000"/>
                </a:solidFill>
              </a:rPr>
              <a:t>APD</a:t>
            </a:r>
            <a:r>
              <a:rPr lang="pt-BR" dirty="0" smtClean="0"/>
              <a:t> – aprendizagem por descoberta </a:t>
            </a:r>
          </a:p>
          <a:p>
            <a:pPr>
              <a:buNone/>
            </a:pPr>
            <a:r>
              <a:rPr lang="pt-BR" dirty="0" smtClean="0"/>
              <a:t>        </a:t>
            </a:r>
          </a:p>
          <a:p>
            <a:pPr>
              <a:buNone/>
            </a:pPr>
            <a:r>
              <a:rPr lang="pt-BR" dirty="0" smtClean="0"/>
              <a:t>         base epistemológica: empirista/</a:t>
            </a:r>
            <a:r>
              <a:rPr lang="pt-BR" dirty="0" err="1" smtClean="0"/>
              <a:t>indutivista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      base psicológica: behaviorista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1980 – </a:t>
            </a:r>
            <a:r>
              <a:rPr lang="pt-BR" dirty="0" smtClean="0">
                <a:solidFill>
                  <a:srgbClr val="FF0000"/>
                </a:solidFill>
              </a:rPr>
              <a:t>AMC</a:t>
            </a:r>
            <a:r>
              <a:rPr lang="pt-BR" dirty="0" smtClean="0"/>
              <a:t> - Aprendizagem por Mudança Conceitual</a:t>
            </a:r>
          </a:p>
          <a:p>
            <a:pPr>
              <a:buNone/>
            </a:pPr>
            <a:r>
              <a:rPr lang="pt-BR" dirty="0" smtClean="0"/>
              <a:t>        base epistemológica: racionalista-construtivista</a:t>
            </a:r>
          </a:p>
          <a:p>
            <a:pPr>
              <a:buNone/>
            </a:pPr>
            <a:r>
              <a:rPr lang="pt-BR" dirty="0" smtClean="0"/>
              <a:t>        base psicológica: cognitivista</a:t>
            </a:r>
            <a:endParaRPr lang="pt-BR" dirty="0"/>
          </a:p>
        </p:txBody>
      </p:sp>
      <p:sp>
        <p:nvSpPr>
          <p:cNvPr id="7" name="Seta em curva para a direita 6"/>
          <p:cNvSpPr/>
          <p:nvPr/>
        </p:nvSpPr>
        <p:spPr>
          <a:xfrm rot="20550795">
            <a:off x="239782" y="2408123"/>
            <a:ext cx="683568" cy="17010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81566" y="1988840"/>
            <a:ext cx="216024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7544" y="741173"/>
            <a:ext cx="8244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Concepções de ciências e modelos pedagógicos</a:t>
            </a:r>
            <a:endParaRPr lang="pt-BR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49302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Conhecer a matéria a ser ensinada;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Conhecer e questionar o pensamento docente espontâneo;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Importância dos princípios teóricos construtivistas;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Saber criticar o ensino </a:t>
            </a:r>
            <a:r>
              <a:rPr lang="pt-BR" dirty="0" err="1" smtClean="0"/>
              <a:t>conteudista</a:t>
            </a:r>
            <a:r>
              <a:rPr lang="pt-BR" dirty="0" smtClean="0"/>
              <a:t> e centralizada no professor;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Saber preparar atividades que propiciem “aprendizagem significativa”;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Orientação do pensamento de análise e síntese;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Saber avaliar de modo formativo;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Utilizar a pesquisa como prática de sala de aula.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Saberes docentes </a:t>
            </a:r>
            <a:br>
              <a:rPr lang="pt-BR" dirty="0" smtClean="0"/>
            </a:br>
            <a:r>
              <a:rPr lang="pt-BR" sz="1600" dirty="0" smtClean="0"/>
              <a:t>Gil-Pérez e Carvalho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063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 Saberes de conteúdo</a:t>
            </a:r>
          </a:p>
          <a:p>
            <a:endParaRPr lang="pt-BR" sz="4000" dirty="0" smtClean="0"/>
          </a:p>
          <a:p>
            <a:r>
              <a:rPr lang="pt-BR" sz="4000" dirty="0" smtClean="0"/>
              <a:t> Saberes pedagógicos</a:t>
            </a:r>
          </a:p>
          <a:p>
            <a:endParaRPr lang="pt-BR" sz="4000" dirty="0" smtClean="0"/>
          </a:p>
          <a:p>
            <a:r>
              <a:rPr lang="pt-BR" sz="4000" dirty="0" smtClean="0"/>
              <a:t> Saberes de interface</a:t>
            </a:r>
          </a:p>
          <a:p>
            <a:endParaRPr lang="pt-BR" sz="4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Saberes docentes</a:t>
            </a:r>
            <a:br>
              <a:rPr lang="pt-BR" dirty="0" smtClean="0"/>
            </a:br>
            <a:r>
              <a:rPr lang="pt-BR" sz="1800" dirty="0" smtClean="0"/>
              <a:t>Ferreira e </a:t>
            </a:r>
            <a:r>
              <a:rPr lang="pt-BR" sz="1800" dirty="0" err="1" smtClean="0"/>
              <a:t>Kasseboehmer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614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1880" y="2564904"/>
            <a:ext cx="5194920" cy="38899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Homem                                     Mundo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Homem                                       mundo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                 conhecimento  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136130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</a:rPr>
              <a:t>Reflexão epistemológica e formação de professores de ciências</a:t>
            </a:r>
            <a:endParaRPr lang="pt-BR" sz="3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1.bp.blogspot.com/_pwEK04F55_8/TN4PmN_AmuI/AAAAAAAADxg/LKtDfv54Kdg/s1600/kids-894880189-182154821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995"/>
            <a:ext cx="3362647" cy="5057005"/>
          </a:xfrm>
          <a:prstGeom prst="rect">
            <a:avLst/>
          </a:prstGeom>
          <a:noFill/>
        </p:spPr>
      </p:pic>
      <p:cxnSp>
        <p:nvCxnSpPr>
          <p:cNvPr id="7" name="Conector de seta reta 6"/>
          <p:cNvCxnSpPr/>
          <p:nvPr/>
        </p:nvCxnSpPr>
        <p:spPr>
          <a:xfrm>
            <a:off x="4211960" y="5229200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7380312" y="5157192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5364088" y="278092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630" y="4287952"/>
            <a:ext cx="1082997" cy="1265284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V="1">
            <a:off x="4225450" y="4723672"/>
            <a:ext cx="1336517" cy="1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6899287" y="4473055"/>
            <a:ext cx="769057" cy="250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539552" y="1268760"/>
            <a:ext cx="8064896" cy="5523383"/>
          </a:xfrm>
        </p:spPr>
        <p:txBody>
          <a:bodyPr/>
          <a:lstStyle/>
          <a:p>
            <a:r>
              <a:rPr lang="pt-BR" sz="4400" b="1" dirty="0" smtClean="0">
                <a:solidFill>
                  <a:schemeClr val="accent1"/>
                </a:solidFill>
              </a:rPr>
              <a:t>Professor reflexivo </a:t>
            </a:r>
            <a:r>
              <a:rPr lang="pt-BR" b="1" dirty="0" smtClean="0">
                <a:solidFill>
                  <a:schemeClr val="accent1"/>
                </a:solidFill>
              </a:rPr>
              <a:t>– 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Donald </a:t>
            </a:r>
            <a:r>
              <a:rPr lang="pt-BR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Schön</a:t>
            </a:r>
            <a: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4400" b="1" dirty="0" smtClean="0">
                <a:solidFill>
                  <a:schemeClr val="accent1"/>
                </a:solidFill>
              </a:rPr>
              <a:t>Teoria da ação Comunicativa </a:t>
            </a:r>
            <a:r>
              <a:rPr lang="pt-BR" sz="2400" b="1" dirty="0">
                <a:solidFill>
                  <a:schemeClr val="accent1"/>
                </a:solidFill>
              </a:rPr>
              <a:t>-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dialogia, argumentação, intersubjetividade</a:t>
            </a:r>
            <a: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4400" b="1" dirty="0" smtClean="0">
                <a:solidFill>
                  <a:schemeClr val="accent1"/>
                </a:solidFill>
              </a:rPr>
              <a:t>Abordagem H-C – 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mediação social, ZPD, internalização/apropriação; linguagem/significação.</a:t>
            </a:r>
            <a:b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400" b="1" i="1" dirty="0">
                <a:solidFill>
                  <a:schemeClr val="accent1"/>
                </a:solidFill>
              </a:rPr>
              <a:t>Aprendizagem científica não é apenas mudança conceitual, pela qual o sujeito passa de um tipo de conceito para outro, ‘mas é a passagem de uma forma de conceituar para outra’. </a:t>
            </a:r>
            <a:r>
              <a:rPr lang="pt-BR" sz="2400" b="1" i="1" dirty="0" smtClean="0">
                <a:solidFill>
                  <a:schemeClr val="accent1"/>
                </a:solidFill>
              </a:rPr>
              <a:t/>
            </a:r>
            <a:br>
              <a:rPr lang="pt-BR" sz="2400" b="1" i="1" dirty="0" smtClean="0">
                <a:solidFill>
                  <a:schemeClr val="accent1"/>
                </a:solidFill>
              </a:rPr>
            </a:br>
            <a:r>
              <a:rPr lang="pt-BR" sz="2400" b="1" i="1" dirty="0" smtClean="0">
                <a:solidFill>
                  <a:schemeClr val="accent1"/>
                </a:solidFill>
              </a:rPr>
              <a:t>(</a:t>
            </a:r>
            <a:r>
              <a:rPr lang="pt-BR" sz="2400" b="1" i="1" dirty="0" err="1">
                <a:solidFill>
                  <a:schemeClr val="accent1"/>
                </a:solidFill>
              </a:rPr>
              <a:t>Maldaner</a:t>
            </a:r>
            <a:r>
              <a:rPr lang="pt-BR" sz="2400" b="1" i="1" dirty="0">
                <a:solidFill>
                  <a:schemeClr val="accent1"/>
                </a:solidFill>
              </a:rPr>
              <a:t>)</a:t>
            </a:r>
            <a:r>
              <a:rPr lang="pt-BR" sz="2400" b="1" dirty="0" smtClean="0">
                <a:solidFill>
                  <a:schemeClr val="accent1"/>
                </a:solidFill>
              </a:rPr>
              <a:t/>
            </a:r>
            <a:br>
              <a:rPr lang="pt-BR" sz="2400" b="1" dirty="0" smtClean="0">
                <a:solidFill>
                  <a:schemeClr val="accent1"/>
                </a:solidFill>
              </a:rPr>
            </a:b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231318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56263" cy="1054250"/>
          </a:xfrm>
        </p:spPr>
        <p:txBody>
          <a:bodyPr/>
          <a:lstStyle/>
          <a:p>
            <a:r>
              <a:rPr lang="pt-BR" dirty="0" smtClean="0"/>
              <a:t>O que diz a LEI?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3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51520" y="0"/>
            <a:ext cx="8712968" cy="6597352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55776" y="188640"/>
            <a:ext cx="4464496" cy="576064"/>
          </a:xfrm>
        </p:spPr>
        <p:txBody>
          <a:bodyPr/>
          <a:lstStyle/>
          <a:p>
            <a:pPr algn="ctr">
              <a:buNone/>
            </a:pPr>
            <a:r>
              <a:rPr lang="pt-BR" b="1" dirty="0" smtClean="0">
                <a:solidFill>
                  <a:schemeClr val="bg1"/>
                </a:solidFill>
              </a:rPr>
              <a:t>CONSTITUIÇÃO 1988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539552" y="692696"/>
            <a:ext cx="8001272" cy="584103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483768" y="908720"/>
            <a:ext cx="446449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LDB 1996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83568" y="1412776"/>
            <a:ext cx="7433592" cy="5445224"/>
          </a:xfrm>
          <a:prstGeom prst="ellipse">
            <a:avLst/>
          </a:prstGeom>
          <a:solidFill>
            <a:srgbClr val="00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411760" y="1916832"/>
            <a:ext cx="4464496" cy="79208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DCN - FICP – 2015</a:t>
            </a:r>
            <a:endParaRPr kumimoji="0" lang="pt-BR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pt-BR" sz="3200" dirty="0" smtClean="0"/>
              <a:t>PNE </a:t>
            </a:r>
            <a:r>
              <a:rPr lang="pt-BR" sz="2800" dirty="0" smtClean="0"/>
              <a:t>(Lei nº 13.005/2014)</a:t>
            </a:r>
            <a:r>
              <a:rPr lang="pt-BR" sz="3200" dirty="0" smtClean="0"/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115616" y="2924944"/>
            <a:ext cx="6937920" cy="4077072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306488" y="3717032"/>
            <a:ext cx="6649888" cy="342900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627784" y="3933056"/>
            <a:ext cx="446449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Propostas Estaduais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195736" y="4581128"/>
            <a:ext cx="5290120" cy="2492896"/>
          </a:xfrm>
          <a:prstGeom prst="ellipse">
            <a:avLst/>
          </a:prstGeom>
          <a:solidFill>
            <a:srgbClr val="00CC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627784" y="4797152"/>
            <a:ext cx="446449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t-BR" sz="2600" dirty="0" smtClean="0"/>
              <a:t>PPP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2627784" y="3140968"/>
            <a:ext cx="446449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PCN  –  BNCC </a:t>
            </a:r>
          </a:p>
        </p:txBody>
      </p:sp>
      <p:pic>
        <p:nvPicPr>
          <p:cNvPr id="3074" name="Picture 2" descr="Resultado de imagem para escola dese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45224"/>
            <a:ext cx="1041206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6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5" grpId="0" animBg="1"/>
      <p:bldP spid="6" grpId="0"/>
      <p:bldP spid="15" grpId="0" animBg="1"/>
      <p:bldP spid="8" grpId="0"/>
      <p:bldP spid="16" grpId="0" animBg="1"/>
      <p:bldP spid="9" grpId="0" animBg="1"/>
      <p:bldP spid="11" grpId="0"/>
      <p:bldP spid="12" grpId="0" animBg="1"/>
      <p:bldP spid="13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/>
          <a:lstStyle/>
          <a:p>
            <a:r>
              <a:rPr lang="pt-BR" sz="3200" b="1" dirty="0"/>
              <a:t>Lei 9394/96 (Lei de Diretrizes e Bases da </a:t>
            </a:r>
            <a:r>
              <a:rPr lang="pt-BR" sz="3200" b="1" dirty="0" smtClean="0"/>
              <a:t>Educação Nacional </a:t>
            </a:r>
            <a:r>
              <a:rPr lang="pt-BR" sz="3200" b="1" dirty="0"/>
              <a:t>– LDB</a:t>
            </a:r>
            <a:r>
              <a:rPr lang="pt-BR" sz="3200" b="1" dirty="0" smtClean="0"/>
              <a:t>)</a:t>
            </a:r>
            <a:endParaRPr lang="pt-BR" sz="6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48347"/>
            <a:ext cx="8208911" cy="4132981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· </a:t>
            </a:r>
            <a:r>
              <a:rPr lang="pt-BR" b="1" dirty="0"/>
              <a:t>Parecer CNE/CES 1.303/2001 de 6/11/2001 </a:t>
            </a:r>
            <a:r>
              <a:rPr lang="pt-BR" dirty="0"/>
              <a:t>– Trata das </a:t>
            </a:r>
            <a:r>
              <a:rPr lang="pt-BR" dirty="0" smtClean="0"/>
              <a:t>Diretrizes Curriculares </a:t>
            </a:r>
            <a:r>
              <a:rPr lang="pt-BR" dirty="0"/>
              <a:t>Nacionais para os Cursos de Química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· </a:t>
            </a:r>
            <a:r>
              <a:rPr lang="pt-BR" b="1" dirty="0"/>
              <a:t>Resolução CNE/CES 08/2002 de 11/03/2002 </a:t>
            </a:r>
            <a:r>
              <a:rPr lang="pt-BR" dirty="0"/>
              <a:t>– Estabelece </a:t>
            </a:r>
            <a:r>
              <a:rPr lang="pt-BR" dirty="0" smtClean="0"/>
              <a:t>as Diretrizes Curriculares </a:t>
            </a:r>
            <a:r>
              <a:rPr lang="pt-BR" dirty="0"/>
              <a:t>para os Cursos de Bacharelado e Licenciatura em Química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· </a:t>
            </a:r>
            <a:r>
              <a:rPr lang="pt-BR" b="1" dirty="0"/>
              <a:t>Resolução CNE/CP 01/2002 de 18/02/2002 </a:t>
            </a:r>
            <a:r>
              <a:rPr lang="pt-BR" dirty="0"/>
              <a:t>– Institui as </a:t>
            </a:r>
            <a:r>
              <a:rPr lang="pt-BR" dirty="0" smtClean="0"/>
              <a:t>diretrizes curriculares </a:t>
            </a:r>
            <a:r>
              <a:rPr lang="pt-BR" dirty="0"/>
              <a:t>para a formação da educação básica, nível </a:t>
            </a:r>
            <a:r>
              <a:rPr lang="pt-BR" dirty="0" smtClean="0"/>
              <a:t>superior, licenciatura </a:t>
            </a:r>
            <a:r>
              <a:rPr lang="pt-BR" dirty="0"/>
              <a:t>e graduação plena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· </a:t>
            </a:r>
            <a:r>
              <a:rPr lang="pt-BR" b="1" dirty="0"/>
              <a:t>Resolução CNE/CP 02/2002 de 19/02/2002 </a:t>
            </a:r>
            <a:r>
              <a:rPr lang="pt-BR" dirty="0"/>
              <a:t>– Estabelece a duração e </a:t>
            </a:r>
            <a:r>
              <a:rPr lang="pt-BR" dirty="0" smtClean="0"/>
              <a:t>a carga </a:t>
            </a:r>
            <a:r>
              <a:rPr lang="pt-BR" dirty="0"/>
              <a:t>horária dos cursos de licenciatura de graduação plena e </a:t>
            </a:r>
            <a:r>
              <a:rPr lang="pt-BR" dirty="0" smtClean="0"/>
              <a:t>de formação </a:t>
            </a:r>
            <a:r>
              <a:rPr lang="pt-BR" dirty="0"/>
              <a:t>dos professores da educação básica em nível superior.</a:t>
            </a:r>
          </a:p>
        </p:txBody>
      </p:sp>
    </p:spTree>
    <p:extLst>
      <p:ext uri="{BB962C8B-B14F-4D97-AF65-F5344CB8AC3E}">
        <p14:creationId xmlns:p14="http://schemas.microsoft.com/office/powerpoint/2010/main" val="2753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893481"/>
            <a:ext cx="8568952" cy="5976664"/>
          </a:xfrm>
          <a:solidFill>
            <a:schemeClr val="accent3">
              <a:lumMod val="20000"/>
              <a:lumOff val="80000"/>
              <a:alpha val="4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              </a:t>
            </a:r>
            <a:r>
              <a:rPr lang="pt-BR" sz="3200" b="1" dirty="0" smtClean="0"/>
              <a:t>Resolução </a:t>
            </a:r>
            <a:r>
              <a:rPr lang="pt-BR" sz="3200" b="1" dirty="0"/>
              <a:t>CNE/CP 2/2002</a:t>
            </a:r>
            <a:r>
              <a:rPr lang="pt-BR" sz="3200" b="1" dirty="0" smtClean="0"/>
              <a:t>:</a:t>
            </a:r>
          </a:p>
          <a:p>
            <a:endParaRPr lang="pt-BR" dirty="0"/>
          </a:p>
          <a:p>
            <a:r>
              <a:rPr lang="pt-BR" dirty="0" smtClean="0"/>
              <a:t>I </a:t>
            </a:r>
            <a:r>
              <a:rPr lang="pt-BR" dirty="0"/>
              <a:t>- 400 (quatrocentas) horas de </a:t>
            </a:r>
            <a:r>
              <a:rPr lang="pt-BR" i="1" dirty="0">
                <a:solidFill>
                  <a:srgbClr val="FF0000"/>
                </a:solidFill>
              </a:rPr>
              <a:t>Prática como Componente </a:t>
            </a:r>
            <a:r>
              <a:rPr lang="pt-BR" i="1" dirty="0" smtClean="0">
                <a:solidFill>
                  <a:srgbClr val="FF0000"/>
                </a:solidFill>
              </a:rPr>
              <a:t>Curricular</a:t>
            </a:r>
            <a:r>
              <a:rPr lang="pt-BR" dirty="0" smtClean="0">
                <a:solidFill>
                  <a:srgbClr val="FF0000"/>
                </a:solidFill>
              </a:rPr>
              <a:t>,</a:t>
            </a:r>
            <a:r>
              <a:rPr lang="pt-BR" dirty="0" smtClean="0"/>
              <a:t> vivenciadas </a:t>
            </a:r>
            <a:r>
              <a:rPr lang="pt-BR" dirty="0"/>
              <a:t>ao longo do curso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II - 400 (quatrocentas) horas de </a:t>
            </a:r>
            <a:r>
              <a:rPr lang="pt-BR" i="1" dirty="0">
                <a:solidFill>
                  <a:srgbClr val="FF0000"/>
                </a:solidFill>
              </a:rPr>
              <a:t>Estágio Curricular Supervisionado</a:t>
            </a:r>
            <a:r>
              <a:rPr lang="pt-BR" i="1" dirty="0"/>
              <a:t> </a:t>
            </a:r>
            <a:r>
              <a:rPr lang="pt-BR" dirty="0" smtClean="0"/>
              <a:t>a partir </a:t>
            </a:r>
            <a:r>
              <a:rPr lang="pt-BR" dirty="0"/>
              <a:t>do início da segunda metade do curso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III - 1800 (mil e oitocentas) horas de aulas para os </a:t>
            </a:r>
            <a:r>
              <a:rPr lang="pt-BR" i="1" dirty="0" smtClean="0">
                <a:solidFill>
                  <a:srgbClr val="FF0000"/>
                </a:solidFill>
              </a:rPr>
              <a:t>Conteúdos Curriculares </a:t>
            </a:r>
            <a:r>
              <a:rPr lang="pt-BR" i="1" dirty="0">
                <a:solidFill>
                  <a:srgbClr val="FF0000"/>
                </a:solidFill>
              </a:rPr>
              <a:t>de Natureza Científico-Cultural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IV - 200 (duzentas) horas para outras formas de </a:t>
            </a:r>
            <a:r>
              <a:rPr lang="pt-BR" i="1" dirty="0" smtClean="0">
                <a:solidFill>
                  <a:srgbClr val="FF0000"/>
                </a:solidFill>
              </a:rPr>
              <a:t>Atividades Acadêmico-Científico-Culturais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17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no DQ?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3" y="2248347"/>
            <a:ext cx="3240481" cy="44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780928"/>
            <a:ext cx="7745505" cy="341724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PPP – projeto político pedagógico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www.ffclrp.usp.br/graduacoes/quimica/licenciaturaemquimica.php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054250"/>
          </a:xfrm>
        </p:spPr>
        <p:txBody>
          <a:bodyPr/>
          <a:lstStyle/>
          <a:p>
            <a:r>
              <a:rPr lang="pt-BR" sz="4400" dirty="0" smtClean="0"/>
              <a:t>PPP – Licenciatura em Química – DQ FFCLRP-USP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9890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8107" t="12901" r="20863" b="10100"/>
          <a:stretch/>
        </p:blipFill>
        <p:spPr>
          <a:xfrm>
            <a:off x="0" y="116632"/>
            <a:ext cx="9151871" cy="64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8" y="2420888"/>
            <a:ext cx="7745505" cy="1108645"/>
          </a:xfrm>
        </p:spPr>
        <p:txBody>
          <a:bodyPr/>
          <a:lstStyle/>
          <a:p>
            <a:r>
              <a:rPr lang="pt-BR" dirty="0"/>
              <a:t>http://www.educacao.sp.gov.br/a2sitebox/arquivos/documentos/780.pdf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Proposta Curricular do Estado de São Paulo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215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56263" cy="1054250"/>
          </a:xfrm>
        </p:spPr>
        <p:txBody>
          <a:bodyPr/>
          <a:lstStyle/>
          <a:p>
            <a:r>
              <a:rPr lang="pt-BR" dirty="0" smtClean="0"/>
              <a:t>O que diz a HISTÓRIA?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340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39480" y="2852936"/>
            <a:ext cx="7745505" cy="3877815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De 1500 até 1759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história do Brasil... Os Jesuítas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32856"/>
            <a:ext cx="5553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3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188640"/>
            <a:ext cx="7745505" cy="2116757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www.youtube.com/watch?v=eTYWvbW8XPw</a:t>
            </a:r>
            <a:r>
              <a:rPr lang="pt-BR" dirty="0" smtClean="0"/>
              <a:t>   (4 MINUTOS) </a:t>
            </a:r>
          </a:p>
          <a:p>
            <a:endParaRPr lang="pt-BR" dirty="0"/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www.youtube.com/watch?v=VoTX8_pPrQE</a:t>
            </a:r>
            <a:r>
              <a:rPr lang="pt-BR" dirty="0" smtClean="0"/>
              <a:t>   (10 MINUTOS)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14957" t="14300" r="18894" b="10801"/>
          <a:stretch/>
        </p:blipFill>
        <p:spPr>
          <a:xfrm>
            <a:off x="1351964" y="2439979"/>
            <a:ext cx="6604412" cy="42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620688"/>
            <a:ext cx="7992888" cy="583264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sz="2800" dirty="0" smtClean="0"/>
              <a:t>Escolas Normais 1835 (RJ), formação de professores para atuar em nível primário.</a:t>
            </a:r>
          </a:p>
          <a:p>
            <a:r>
              <a:rPr lang="pt-BR" sz="2800" dirty="0" smtClean="0"/>
              <a:t> E</a:t>
            </a:r>
            <a:r>
              <a:rPr lang="pt-BR" sz="2800" dirty="0" smtClean="0"/>
              <a:t>. N. </a:t>
            </a:r>
            <a:r>
              <a:rPr lang="pt-BR" sz="2800" dirty="0" smtClean="0">
                <a:sym typeface="Wingdings" panose="05000000000000000000" pitchFamily="2" charset="2"/>
              </a:rPr>
              <a:t> Institutos de educação em 1930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 </a:t>
            </a:r>
            <a:r>
              <a:rPr lang="pt-BR" sz="2800" dirty="0" smtClean="0">
                <a:sym typeface="Wingdings" panose="05000000000000000000" pitchFamily="2" charset="2"/>
              </a:rPr>
              <a:t>FFCL... – USP década de 1940... Faculdade de Educação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1960... Crescimento das faculdade de educação e universidades.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1960-70... Modelo baseado na Racionalidade técnica: </a:t>
            </a:r>
            <a:r>
              <a:rPr lang="pt-B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 + 1 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2000 – professor mediador, intermediador, formações diversas (</a:t>
            </a:r>
            <a:r>
              <a:rPr lang="pt-BR" sz="2800" dirty="0" err="1" smtClean="0">
                <a:sym typeface="Wingdings" panose="05000000000000000000" pitchFamily="2" charset="2"/>
              </a:rPr>
              <a:t>EaD</a:t>
            </a:r>
            <a:r>
              <a:rPr lang="pt-BR" sz="2800" dirty="0" smtClean="0">
                <a:sym typeface="Wingdings" panose="05000000000000000000" pitchFamily="2" charset="2"/>
              </a:rPr>
              <a:t>, (in)disciplina, violência, </a:t>
            </a:r>
            <a:r>
              <a:rPr lang="pt-BR" sz="2800" dirty="0" err="1" smtClean="0">
                <a:sym typeface="Wingdings" panose="05000000000000000000" pitchFamily="2" charset="2"/>
              </a:rPr>
              <a:t>TICs</a:t>
            </a:r>
            <a:r>
              <a:rPr lang="pt-BR" sz="2800" dirty="0" smtClean="0">
                <a:sym typeface="Wingdings" panose="05000000000000000000" pitchFamily="2" charset="2"/>
              </a:rPr>
              <a:t>...)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232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56263" cy="1054250"/>
          </a:xfrm>
        </p:spPr>
        <p:txBody>
          <a:bodyPr/>
          <a:lstStyle/>
          <a:p>
            <a:r>
              <a:rPr lang="pt-BR" dirty="0" smtClean="0"/>
              <a:t>O que dizem os NÚMEROS?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35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9" y="2248347"/>
            <a:ext cx="7761184" cy="3772941"/>
          </a:xfrm>
        </p:spPr>
        <p:txBody>
          <a:bodyPr>
            <a:normAutofit fontScale="92500"/>
          </a:bodyPr>
          <a:lstStyle/>
          <a:p>
            <a:r>
              <a:rPr lang="pt-BR" sz="2800" dirty="0" smtClean="0"/>
              <a:t>Ensino </a:t>
            </a:r>
            <a:r>
              <a:rPr lang="pt-BR" sz="2800" dirty="0"/>
              <a:t>médio é oferecido em 28,5 mil instituições </a:t>
            </a:r>
            <a:endParaRPr lang="pt-BR" sz="2800" dirty="0" smtClean="0"/>
          </a:p>
          <a:p>
            <a:r>
              <a:rPr lang="pt-BR" sz="2800" dirty="0" smtClean="0"/>
              <a:t>7,9 </a:t>
            </a:r>
            <a:r>
              <a:rPr lang="pt-BR" sz="2800" dirty="0"/>
              <a:t>milhões de matriculados, </a:t>
            </a:r>
            <a:endParaRPr lang="pt-BR" sz="2800" dirty="0" smtClean="0"/>
          </a:p>
          <a:p>
            <a:r>
              <a:rPr lang="pt-BR" sz="2800" dirty="0" smtClean="0"/>
              <a:t>2,2 </a:t>
            </a:r>
            <a:r>
              <a:rPr lang="pt-BR" sz="2800" dirty="0"/>
              <a:t>milhões de professores dão aulas na educação básica brasileira </a:t>
            </a:r>
            <a:r>
              <a:rPr lang="pt-BR" sz="2800" dirty="0" smtClean="0"/>
              <a:t>dos quais </a:t>
            </a:r>
            <a:r>
              <a:rPr lang="pt-BR" sz="2800" dirty="0"/>
              <a:t>7,9% em tempo integral</a:t>
            </a:r>
          </a:p>
          <a:p>
            <a:r>
              <a:rPr lang="pt-BR" sz="2800" dirty="0" smtClean="0"/>
              <a:t> 80</a:t>
            </a:r>
            <a:r>
              <a:rPr lang="pt-BR" sz="2800" dirty="0"/>
              <a:t>% dos docentes são do sexo feminino, sendo que destas, mais da metade possui 40 anos de idade ou mais. </a:t>
            </a:r>
            <a:endParaRPr lang="pt-BR" sz="2800" dirty="0" smtClean="0"/>
          </a:p>
          <a:p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054250"/>
          </a:xfrm>
        </p:spPr>
        <p:txBody>
          <a:bodyPr/>
          <a:lstStyle/>
          <a:p>
            <a:r>
              <a:rPr lang="pt-BR" sz="4000" dirty="0" smtClean="0"/>
              <a:t>Professores </a:t>
            </a:r>
            <a:r>
              <a:rPr lang="pt-BR" sz="4000" dirty="0" smtClean="0"/>
              <a:t>no </a:t>
            </a:r>
            <a:r>
              <a:rPr lang="pt-BR" sz="4000" dirty="0" smtClean="0"/>
              <a:t>Brasil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45651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624406"/>
            <a:ext cx="8568952" cy="3748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sz="3100" dirty="0" smtClean="0"/>
              <a:t> Dos </a:t>
            </a:r>
            <a:r>
              <a:rPr lang="pt-BR" sz="2800" dirty="0" smtClean="0"/>
              <a:t>2,2 </a:t>
            </a:r>
            <a:r>
              <a:rPr lang="pt-BR" sz="3100" dirty="0" smtClean="0"/>
              <a:t>milhões de professores da Educação Básica </a:t>
            </a:r>
            <a:r>
              <a:rPr lang="pt-BR" sz="3100" dirty="0" smtClean="0">
                <a:solidFill>
                  <a:srgbClr val="FF0000"/>
                </a:solidFill>
              </a:rPr>
              <a:t>24%</a:t>
            </a:r>
            <a:r>
              <a:rPr lang="pt-BR" sz="3100" dirty="0" smtClean="0"/>
              <a:t> </a:t>
            </a:r>
            <a:r>
              <a:rPr lang="pt-BR" sz="3100" dirty="0" smtClean="0">
                <a:solidFill>
                  <a:srgbClr val="FF0000"/>
                </a:solidFill>
              </a:rPr>
              <a:t>não</a:t>
            </a:r>
            <a:r>
              <a:rPr lang="pt-BR" sz="3100" dirty="0" smtClean="0"/>
              <a:t> possui formação em nível superior. </a:t>
            </a:r>
          </a:p>
          <a:p>
            <a:r>
              <a:rPr lang="pt-BR" sz="3100" dirty="0" smtClean="0"/>
              <a:t> Em </a:t>
            </a:r>
            <a:r>
              <a:rPr lang="pt-BR" sz="3100" dirty="0" smtClean="0"/>
              <a:t>todas as disciplinas do E. M. </a:t>
            </a:r>
            <a:r>
              <a:rPr lang="pt-BR" sz="3100" dirty="0" smtClean="0">
                <a:solidFill>
                  <a:srgbClr val="FF0000"/>
                </a:solidFill>
              </a:rPr>
              <a:t>mais de 50% não</a:t>
            </a:r>
            <a:r>
              <a:rPr lang="pt-BR" sz="3100" dirty="0" smtClean="0"/>
              <a:t> tem licenciatura em sua área.</a:t>
            </a:r>
          </a:p>
          <a:p>
            <a:r>
              <a:rPr lang="pt-BR" sz="3100" dirty="0" smtClean="0"/>
              <a:t> 32</a:t>
            </a:r>
            <a:r>
              <a:rPr lang="pt-BR" sz="3100" dirty="0" smtClean="0"/>
              <a:t>% ministra aulas em áreas em que </a:t>
            </a:r>
            <a:r>
              <a:rPr lang="pt-BR" sz="3100" dirty="0" smtClean="0">
                <a:solidFill>
                  <a:srgbClr val="FF0000"/>
                </a:solidFill>
              </a:rPr>
              <a:t>não</a:t>
            </a:r>
            <a:r>
              <a:rPr lang="pt-BR" sz="3100" dirty="0" smtClean="0"/>
              <a:t> é graduado.</a:t>
            </a:r>
          </a:p>
          <a:p>
            <a:pPr marL="0" indent="0">
              <a:buNone/>
            </a:pP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pt-BR" sz="4000" dirty="0" smtClean="0"/>
              <a:t>Professores de química no Brasil</a:t>
            </a:r>
            <a:endParaRPr lang="pt-BR" sz="4000" dirty="0"/>
          </a:p>
        </p:txBody>
      </p:sp>
      <p:sp>
        <p:nvSpPr>
          <p:cNvPr id="4" name="Retângulo 3"/>
          <p:cNvSpPr/>
          <p:nvPr/>
        </p:nvSpPr>
        <p:spPr>
          <a:xfrm>
            <a:off x="426862" y="5768671"/>
            <a:ext cx="81003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hlinkClick r:id="rId2"/>
              </a:rPr>
              <a:t>http://g1.globo.com/jornal-nacional/noticia/2015/02/aumenta-o-numero-de-professores-que-abandonam-salas-de-aula.html</a:t>
            </a:r>
            <a:endParaRPr lang="pt-BR" sz="1600" dirty="0"/>
          </a:p>
          <a:p>
            <a:r>
              <a:rPr lang="pt-BR" sz="1600" dirty="0">
                <a:hlinkClick r:id="rId3"/>
              </a:rPr>
              <a:t>http://porvir.org/explica-falta-de-professores-nas-escolas-brasileiras/</a:t>
            </a:r>
            <a:r>
              <a:rPr lang="pt-BR" sz="1600" dirty="0"/>
              <a:t> 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44177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1093</TotalTime>
  <Words>799</Words>
  <Application>Microsoft Office PowerPoint</Application>
  <PresentationFormat>Apresentação na tela (4:3)</PresentationFormat>
  <Paragraphs>174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Book Antiqua</vt:lpstr>
      <vt:lpstr>Wingdings</vt:lpstr>
      <vt:lpstr>Wingdings 2</vt:lpstr>
      <vt:lpstr>Capa Dura</vt:lpstr>
      <vt:lpstr>Formação de professores de ciências no Brasil</vt:lpstr>
      <vt:lpstr>Reflexão epistemológica e formação de professores de ciências</vt:lpstr>
      <vt:lpstr>O que diz a HISTÓRIA?</vt:lpstr>
      <vt:lpstr>Na história do Brasil... Os Jesuítas</vt:lpstr>
      <vt:lpstr>Apresentação do PowerPoint</vt:lpstr>
      <vt:lpstr>Apresentação do PowerPoint</vt:lpstr>
      <vt:lpstr>O que dizem os NÚMEROS?</vt:lpstr>
      <vt:lpstr>Professores no Brasil</vt:lpstr>
      <vt:lpstr>Professores de química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dizem as TEORIAS?</vt:lpstr>
      <vt:lpstr>Modelos de formação</vt:lpstr>
      <vt:lpstr>Apresentação do PowerPoint</vt:lpstr>
      <vt:lpstr>Saberes docentes  Gil-Pérez e Carvalho</vt:lpstr>
      <vt:lpstr>Saberes docentes Ferreira e Kasseboehmer</vt:lpstr>
      <vt:lpstr>Professor reflexivo – Donald Schön Teoria da ação Comunicativa -dialogia, argumentação, intersubjetividade Abordagem H-C – mediação social, ZPD, internalização/apropriação; linguagem/significação.   Aprendizagem científica não é apenas mudança conceitual, pela qual o sujeito passa de um tipo de conceito para outro, ‘mas é a passagem de uma forma de conceituar para outra’.  (Maldaner) </vt:lpstr>
      <vt:lpstr>O que diz a LEI?</vt:lpstr>
      <vt:lpstr>Apresentação do PowerPoint</vt:lpstr>
      <vt:lpstr>Lei 9394/96 (Lei de Diretrizes e Bases da Educação Nacional – LDB)</vt:lpstr>
      <vt:lpstr>Apresentação do PowerPoint</vt:lpstr>
      <vt:lpstr>E no DQ?</vt:lpstr>
      <vt:lpstr>PPP – Licenciatura em Química – DQ FFCLRP-USP</vt:lpstr>
      <vt:lpstr>Apresentação do PowerPoint</vt:lpstr>
      <vt:lpstr>Proposta Curricular do Estado de São Paulo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Ciência, verdade e ação pedagógica</dc:title>
  <dc:creator>Thiago</dc:creator>
  <cp:lastModifiedBy>joana andrade</cp:lastModifiedBy>
  <cp:revision>68</cp:revision>
  <dcterms:created xsi:type="dcterms:W3CDTF">2012-04-20T18:17:16Z</dcterms:created>
  <dcterms:modified xsi:type="dcterms:W3CDTF">2018-09-28T23:25:46Z</dcterms:modified>
</cp:coreProperties>
</file>