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81" r:id="rId3"/>
    <p:sldId id="330" r:id="rId4"/>
    <p:sldId id="331" r:id="rId5"/>
    <p:sldId id="332" r:id="rId6"/>
    <p:sldId id="345" r:id="rId7"/>
    <p:sldId id="334" r:id="rId8"/>
    <p:sldId id="348" r:id="rId9"/>
    <p:sldId id="349" r:id="rId10"/>
    <p:sldId id="350" r:id="rId11"/>
    <p:sldId id="351" r:id="rId12"/>
    <p:sldId id="354" r:id="rId13"/>
    <p:sldId id="346" r:id="rId14"/>
    <p:sldId id="35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87884" autoAdjust="0"/>
  </p:normalViewPr>
  <p:slideViewPr>
    <p:cSldViewPr>
      <p:cViewPr>
        <p:scale>
          <a:sx n="75" d="100"/>
          <a:sy n="75" d="100"/>
        </p:scale>
        <p:origin x="-2056" y="-184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11/08/14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11/08/14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BC45CD-DC0D-B64B-A4B4-45BF9CD39AEB}" type="slidenum">
              <a:rPr lang="pt-BR">
                <a:latin typeface="Calibri" charset="0"/>
              </a:rPr>
              <a:pPr eaLnBrk="1" hangingPunct="1"/>
              <a:t>4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Relationship Id="rId3" Type="http://schemas.openxmlformats.org/officeDocument/2006/relationships/image" Target="../media/image7.gi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7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25" Type="http://schemas.openxmlformats.org/officeDocument/2006/relationships/image" Target="../media/image1.jpeg"/><Relationship Id="rId26" Type="http://schemas.openxmlformats.org/officeDocument/2006/relationships/image" Target="../media/image2.gif"/><Relationship Id="rId27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20" Type="http://schemas.openxmlformats.org/officeDocument/2006/relationships/image" Target="../media/image2.gif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0.xml"/><Relationship Id="rId18" Type="http://schemas.openxmlformats.org/officeDocument/2006/relationships/theme" Target="../theme/theme2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  <p:sldLayoutId id="2147483692" r:id="rId20"/>
    <p:sldLayoutId id="2147483693" r:id="rId21"/>
    <p:sldLayoutId id="2147483695" r:id="rId22"/>
    <p:sldLayoutId id="2147483705" r:id="rId2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Teoria da Administração</a:t>
            </a:r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sz="3200" b="1" dirty="0" smtClean="0"/>
              <a:t>Luciano Thomé e Castro</a:t>
            </a:r>
          </a:p>
          <a:p>
            <a:pPr algn="ctr">
              <a:lnSpc>
                <a:spcPct val="80000"/>
              </a:lnSpc>
            </a:pPr>
            <a:endParaRPr lang="pt-BR" sz="3200" b="1" dirty="0" smtClean="0"/>
          </a:p>
          <a:p>
            <a:pPr algn="ct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PT" dirty="0"/>
              <a:t>Contexto Histórico do Surgimento das Organizações: A </a:t>
            </a:r>
            <a:r>
              <a:rPr lang="pt-PT" dirty="0" smtClean="0"/>
              <a:t>Empresa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Eclosão da Inglaterra como Polo Industrial </a:t>
            </a:r>
            <a:r>
              <a:rPr lang="pt-PT" dirty="0" err="1" smtClean="0"/>
              <a:t>sec</a:t>
            </a:r>
            <a:r>
              <a:rPr lang="pt-PT" dirty="0" smtClean="0"/>
              <a:t> 18 e 19</a:t>
            </a:r>
          </a:p>
          <a:p>
            <a:r>
              <a:rPr lang="pt-PT" dirty="0" smtClean="0"/>
              <a:t>Momento histórico nos EUA segunda metade </a:t>
            </a:r>
            <a:r>
              <a:rPr lang="pt-PT" dirty="0" err="1" smtClean="0"/>
              <a:t>seculo</a:t>
            </a:r>
            <a:r>
              <a:rPr lang="pt-PT" dirty="0" smtClean="0"/>
              <a:t> 19 e início do </a:t>
            </a:r>
            <a:r>
              <a:rPr lang="pt-PT" dirty="0" err="1" smtClean="0"/>
              <a:t>sec</a:t>
            </a:r>
            <a:r>
              <a:rPr lang="pt-PT" dirty="0" smtClean="0"/>
              <a:t> 20: Afluência da sociedade, busca de crescimento</a:t>
            </a:r>
          </a:p>
          <a:p>
            <a:r>
              <a:rPr lang="pt-PT" dirty="0" smtClean="0"/>
              <a:t>Organização do Direito</a:t>
            </a:r>
          </a:p>
          <a:p>
            <a:r>
              <a:rPr lang="pt-PT" dirty="0" smtClean="0"/>
              <a:t>Centralização do </a:t>
            </a:r>
            <a:r>
              <a:rPr lang="pt-PT" dirty="0"/>
              <a:t>p</a:t>
            </a:r>
            <a:r>
              <a:rPr lang="pt-PT" dirty="0" smtClean="0"/>
              <a:t>oder estatal</a:t>
            </a:r>
          </a:p>
          <a:p>
            <a:r>
              <a:rPr lang="pt-PT" dirty="0" smtClean="0"/>
              <a:t>Sociedade de Massa</a:t>
            </a:r>
          </a:p>
          <a:p>
            <a:r>
              <a:rPr lang="pt-PT" dirty="0" smtClean="0"/>
              <a:t>Busca de uma racionalidade técnica e científica dentro de uma visão positivista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67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8229600" cy="922114"/>
          </a:xfrm>
        </p:spPr>
        <p:txBody>
          <a:bodyPr/>
          <a:lstStyle/>
          <a:p>
            <a:r>
              <a:rPr lang="pt-PT" dirty="0" smtClean="0"/>
              <a:t>Organização Burocrática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4536157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A organização necessitava de regras e procedimentos para permitir que o processo produtivo fosse eficiente, que a ansiedade e os riscos fossem controlados.</a:t>
            </a:r>
          </a:p>
          <a:p>
            <a:r>
              <a:rPr lang="pt-PT" dirty="0" smtClean="0"/>
              <a:t> As regras ajudam a controlar internamente conflitos e criar rotinas que canalizam esforços.</a:t>
            </a:r>
          </a:p>
          <a:p>
            <a:endParaRPr lang="pt-PT" dirty="0" smtClean="0"/>
          </a:p>
          <a:p>
            <a:r>
              <a:rPr lang="pt-PT" dirty="0" smtClean="0"/>
              <a:t>A Burocracia: </a:t>
            </a:r>
          </a:p>
          <a:p>
            <a:pPr lvl="1"/>
            <a:r>
              <a:rPr lang="pt-PT" dirty="0" smtClean="0"/>
              <a:t>Lógica Científica</a:t>
            </a:r>
          </a:p>
          <a:p>
            <a:pPr lvl="1"/>
            <a:r>
              <a:rPr lang="pt-PT" dirty="0" smtClean="0"/>
              <a:t>Pautada em formalismo e impessoalidade</a:t>
            </a:r>
          </a:p>
          <a:p>
            <a:pPr lvl="1"/>
            <a:r>
              <a:rPr lang="pt-PT" dirty="0" smtClean="0"/>
              <a:t>Codificação da competência técnica</a:t>
            </a:r>
          </a:p>
          <a:p>
            <a:pPr lvl="1"/>
            <a:r>
              <a:rPr lang="pt-PT" dirty="0" smtClean="0"/>
              <a:t>Igualdade diante dos regulamentos</a:t>
            </a:r>
          </a:p>
          <a:p>
            <a:pPr lvl="1"/>
            <a:r>
              <a:rPr lang="pt-PT" dirty="0" smtClean="0"/>
              <a:t>Metodologias racionais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96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Evolução da Teoria da Administração</a:t>
            </a:r>
            <a:endParaRPr lang="pt-P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9789623"/>
              </p:ext>
            </p:extLst>
          </p:nvPr>
        </p:nvGraphicFramePr>
        <p:xfrm>
          <a:off x="591888" y="1528297"/>
          <a:ext cx="8156576" cy="348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400"/>
                <a:gridCol w="493717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Trilhas de</a:t>
                      </a:r>
                      <a:r>
                        <a:rPr lang="pt-PT" baseline="0" dirty="0" smtClean="0"/>
                        <a:t> Teorias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Ideias Principais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Escola Clássica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Eficiência dos processos produtivos, combate</a:t>
                      </a:r>
                      <a:r>
                        <a:rPr lang="pt-PT" baseline="0" dirty="0" smtClean="0"/>
                        <a:t> ao desperdício, administração como processo, eficiência do modo burocrático de organização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Evolução da escola Clássica (escola neoclássica)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Estrutura organizacional, estratégia, eficácia da organização, administração da qualidade, sistema Toyota de produção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Escola Comportamental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Diferenças individuais,</a:t>
                      </a:r>
                      <a:r>
                        <a:rPr lang="pt-PT" baseline="0" dirty="0" smtClean="0"/>
                        <a:t> liderança, motivação, cultura organizacional, ética e responsabilidade social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Enfoque Sistêmico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Complexidade, sistemas.</a:t>
                      </a:r>
                      <a:r>
                        <a:rPr lang="pt-PT" baseline="0" dirty="0" smtClean="0"/>
                        <a:t> O pensamento sistêmico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838749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Evolução da Teoria da Administração</a:t>
            </a:r>
            <a:endParaRPr lang="pt-P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9785417"/>
              </p:ext>
            </p:extLst>
          </p:nvPr>
        </p:nvGraphicFramePr>
        <p:xfrm>
          <a:off x="591888" y="1528297"/>
          <a:ext cx="8156576" cy="374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64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Integrantes da</a:t>
                      </a:r>
                      <a:r>
                        <a:rPr lang="pt-PT" baseline="0" dirty="0" smtClean="0"/>
                        <a:t> Escola Clássica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Ideias Principais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Taylor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Movimento da</a:t>
                      </a:r>
                      <a:r>
                        <a:rPr lang="pt-PT" baseline="0" dirty="0" smtClean="0"/>
                        <a:t> Administração Científica, eficiência, combate ao desperdício, tempos e movimentos, racionalização do trabalho, melhor maneira de fazer as tarefas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Ford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Linha de montagem, produtos, peças</a:t>
                      </a:r>
                      <a:r>
                        <a:rPr lang="pt-PT" baseline="0" dirty="0" smtClean="0"/>
                        <a:t> e trabalhadores padronizados, eficiência do processo produtivo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Fayol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Administração como</a:t>
                      </a:r>
                      <a:r>
                        <a:rPr lang="pt-PT" baseline="0" dirty="0" smtClean="0"/>
                        <a:t> processo, com identidade e papel próprio dentro das funções da empresa, papel dos gerentes e do </a:t>
                      </a:r>
                      <a:r>
                        <a:rPr lang="pt-PT" baseline="0" dirty="0" err="1" smtClean="0"/>
                        <a:t>executuvo</a:t>
                      </a:r>
                      <a:r>
                        <a:rPr lang="pt-PT" baseline="0" dirty="0" smtClean="0"/>
                        <a:t> principal, diretrizes sobre como administrar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Weber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Burocracia como forma de autoridade, eficiência da burocracia, tipo</a:t>
                      </a:r>
                      <a:r>
                        <a:rPr lang="pt-PT" baseline="0" dirty="0" smtClean="0"/>
                        <a:t> ideal de burocracia, organização como máquina burocrática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83152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36157"/>
          </a:xfrm>
        </p:spPr>
        <p:txBody>
          <a:bodyPr>
            <a:normAutofit/>
          </a:bodyPr>
          <a:lstStyle/>
          <a:p>
            <a:r>
              <a:rPr lang="pt-PT" dirty="0" smtClean="0"/>
              <a:t>Definições</a:t>
            </a:r>
          </a:p>
          <a:p>
            <a:r>
              <a:rPr lang="pt-PT" dirty="0" smtClean="0"/>
              <a:t>Áreas Funcionais</a:t>
            </a:r>
          </a:p>
          <a:p>
            <a:r>
              <a:rPr lang="pt-PT" dirty="0" smtClean="0"/>
              <a:t>Papel dos Administradores e suas diferenças</a:t>
            </a:r>
          </a:p>
          <a:p>
            <a:r>
              <a:rPr lang="pt-PT" dirty="0" smtClean="0"/>
              <a:t>Teoria em Administração: Visão Geral</a:t>
            </a:r>
          </a:p>
          <a:p>
            <a:r>
              <a:rPr lang="pt-PT" dirty="0" smtClean="0"/>
              <a:t>Administração </a:t>
            </a:r>
            <a:r>
              <a:rPr lang="pt-PT" dirty="0"/>
              <a:t>Brasileira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</a:pPr>
            <a:r>
              <a:rPr lang="pt-BR">
                <a:latin typeface="Arial" charset="0"/>
              </a:rPr>
              <a:t>O que é uma organização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7171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156575" cy="4711700"/>
          </a:xfrm>
        </p:spPr>
        <p:txBody>
          <a:bodyPr lIns="72000" rIns="72000"/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As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organizações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são grupos estruturados de pessoas que se juntam para alcançar objetivos comuns.</a:t>
            </a: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Características comuns a todas as organizações: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Têm um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propósito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ou uma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finalidade 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que lhe conferem uma razão para existir.</a:t>
            </a:r>
            <a:endParaRPr lang="pt-BR" sz="2200" b="1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São compostas por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pessoas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Têm uma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estrutura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que define e delimita qual é o comportamento e as responsabilidades de cada um de seus membros.</a:t>
            </a:r>
            <a:endParaRPr lang="en-US" sz="22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14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</a:pPr>
            <a:r>
              <a:rPr lang="pt-BR">
                <a:latin typeface="Arial" charset="0"/>
              </a:rPr>
              <a:t>O que é administração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512" y="1021556"/>
            <a:ext cx="8156575" cy="4711700"/>
          </a:xfrm>
        </p:spPr>
        <p:txBody>
          <a:bodyPr lIns="72000" rIns="72000" anchor="ctr"/>
          <a:lstStyle/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Administração é um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que consiste na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coordenação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do trabalho dos membros da organização e na alocação dos recursos organizacionais para alcançar os objetivos estabelecidos de uma forma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eficaz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eficiente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CF7FD-D6A6-3D46-818B-F291A7A82885}" type="slidenum">
              <a:rPr lang="pt-BR">
                <a:solidFill>
                  <a:srgbClr val="FFEB64"/>
                </a:solidFill>
              </a:rPr>
              <a:pPr eaLnBrk="1" hangingPunct="1"/>
              <a:t>4</a:t>
            </a:fld>
            <a:endParaRPr lang="pt-BR">
              <a:solidFill>
                <a:srgbClr val="FFEB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99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5B6C-1AE1-7443-9AD2-662E353173A3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Rounded Rectangle 4"/>
          <p:cNvSpPr/>
          <p:nvPr/>
        </p:nvSpPr>
        <p:spPr>
          <a:xfrm>
            <a:off x="467544" y="2276872"/>
            <a:ext cx="2520280" cy="29523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pt-PT" sz="2000" dirty="0" smtClean="0"/>
              <a:t>Pessoas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Informações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Conhecimento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Espaço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Tempo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Dinheiro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Instalações</a:t>
            </a:r>
            <a:endParaRPr lang="pt-PT" sz="2000" dirty="0"/>
          </a:p>
        </p:txBody>
      </p:sp>
      <p:sp>
        <p:nvSpPr>
          <p:cNvPr id="6" name="Oval 5"/>
          <p:cNvSpPr/>
          <p:nvPr/>
        </p:nvSpPr>
        <p:spPr>
          <a:xfrm>
            <a:off x="3563888" y="2780928"/>
            <a:ext cx="2304256" cy="19442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Organização</a:t>
            </a:r>
            <a:endParaRPr lang="pt-PT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300192" y="2348880"/>
            <a:ext cx="2520280" cy="29523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pt-PT" sz="3200" b="1" dirty="0" smtClean="0"/>
              <a:t>Objetivos</a:t>
            </a:r>
            <a:endParaRPr lang="pt-PT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3059832" y="3645024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ight Arrow 8"/>
          <p:cNvSpPr/>
          <p:nvPr/>
        </p:nvSpPr>
        <p:spPr>
          <a:xfrm>
            <a:off x="5868144" y="3645024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349190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O que é um administrador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10243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344488" y="1268760"/>
            <a:ext cx="8156575" cy="4711700"/>
          </a:xfrm>
        </p:spPr>
        <p:txBody>
          <a:bodyPr>
            <a:normAutofit lnSpcReduction="10000"/>
          </a:bodyPr>
          <a:lstStyle/>
          <a:p>
            <a:pPr marL="357188" indent="-357188">
              <a:spcBef>
                <a:spcPct val="50000"/>
              </a:spcBef>
            </a:pP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Administradores ou gestores</a:t>
            </a:r>
            <a:r>
              <a:rPr lang="pt-BR" sz="20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Trabalham coordenando e dirigindo as atividades de outras pessoas.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Têm a responsabilidade de ajudar os trabalhadores operacionais a alcançar os objetivos da organização.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Podem ser classificados pelo nível que ocupam na organização e pelo âmbito das atividades pelas quais são responsáveis.</a:t>
            </a:r>
          </a:p>
          <a:p>
            <a:pPr marL="357188" indent="-357188">
              <a:spcBef>
                <a:spcPts val="1800"/>
              </a:spcBef>
            </a:pP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Trabalhadores ou funcionários: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Pessoas que trabalham diretamente na realização de uma tarefa.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Não têm a responsabilidade de supervisionar o trabalho de outros.</a:t>
            </a:r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E9EF3D-1F8D-B541-8BF5-7C0C38E83E33}" type="slidenum">
              <a:rPr lang="pt-BR">
                <a:solidFill>
                  <a:srgbClr val="FFEB64"/>
                </a:solidFill>
              </a:rPr>
              <a:pPr eaLnBrk="1" hangingPunct="1"/>
              <a:t>6</a:t>
            </a:fld>
            <a:endParaRPr lang="pt-BR">
              <a:solidFill>
                <a:srgbClr val="FFEB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9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O Estudo das Organizações</a:t>
            </a:r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sz="3200" b="1" dirty="0" smtClean="0"/>
              <a:t>Luciano Thomé e Castro</a:t>
            </a:r>
          </a:p>
          <a:p>
            <a:pPr algn="ctr">
              <a:lnSpc>
                <a:spcPct val="80000"/>
              </a:lnSpc>
            </a:pPr>
            <a:endParaRPr lang="pt-BR" sz="3200" b="1" dirty="0" smtClean="0"/>
          </a:p>
          <a:p>
            <a:pPr algn="ct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39952" y="3717032"/>
            <a:ext cx="4546848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smtClean="0"/>
              <a:t>“E no fim de nossa viagem, voltaremos ao nosso ponto de partida e teremos a impressão de vê-lo pela primeira vez” T. S Eliot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9288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Estudo das Organizações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1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Dialética: Crítica, Compreensão, proposição</a:t>
            </a:r>
          </a:p>
          <a:p>
            <a:endParaRPr lang="pt-PT" dirty="0"/>
          </a:p>
          <a:p>
            <a:r>
              <a:rPr lang="pt-PT" dirty="0" smtClean="0"/>
              <a:t>Enfoques Descritivos:  Como são as organizações? Como podemos Compreendê-las?</a:t>
            </a:r>
          </a:p>
          <a:p>
            <a:endParaRPr lang="pt-PT" dirty="0"/>
          </a:p>
          <a:p>
            <a:r>
              <a:rPr lang="pt-PT" dirty="0" smtClean="0"/>
              <a:t>Enfoques Prescritivos: Como as organizações devem ser geridas? Quais as ferramentas de gestão utilizar? </a:t>
            </a:r>
          </a:p>
          <a:p>
            <a:endParaRPr lang="pt-PT" dirty="0"/>
          </a:p>
          <a:p>
            <a:r>
              <a:rPr lang="pt-PT" dirty="0" smtClean="0"/>
              <a:t>Enfoques Internos</a:t>
            </a:r>
          </a:p>
          <a:p>
            <a:endParaRPr lang="pt-PT" dirty="0"/>
          </a:p>
          <a:p>
            <a:r>
              <a:rPr lang="pt-PT" dirty="0" smtClean="0"/>
              <a:t>Enfoques Externos</a:t>
            </a:r>
          </a:p>
          <a:p>
            <a:endParaRPr lang="pt-PT" dirty="0"/>
          </a:p>
          <a:p>
            <a:r>
              <a:rPr lang="pt-PT" dirty="0" smtClean="0"/>
              <a:t>Ênfase na Estrutura Formal</a:t>
            </a: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Ênfase Relacional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4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Contexto Histórico do Surgimento das Organizações: A empresa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Queda do Feudalismo</a:t>
            </a:r>
          </a:p>
          <a:p>
            <a:pPr lvl="1"/>
            <a:r>
              <a:rPr lang="pt-PT" dirty="0" smtClean="0"/>
              <a:t>Crescimento do Comércio e Acumulação de Capital</a:t>
            </a:r>
          </a:p>
          <a:p>
            <a:pPr lvl="1"/>
            <a:r>
              <a:rPr lang="pt-PT" dirty="0" smtClean="0"/>
              <a:t>Fortalecimento da Burguesia como classe dominante </a:t>
            </a:r>
          </a:p>
          <a:p>
            <a:pPr lvl="1"/>
            <a:r>
              <a:rPr lang="pt-PT" dirty="0" smtClean="0"/>
              <a:t>Troca monetária</a:t>
            </a:r>
          </a:p>
          <a:p>
            <a:pPr lvl="1"/>
            <a:r>
              <a:rPr lang="pt-PT" dirty="0" smtClean="0"/>
              <a:t>Migração para as cidades</a:t>
            </a:r>
          </a:p>
          <a:p>
            <a:r>
              <a:rPr lang="pt-PT" dirty="0" smtClean="0"/>
              <a:t>A Evolução dos Pequenos Artesão em Sistemas Fabris</a:t>
            </a:r>
          </a:p>
          <a:p>
            <a:pPr lvl="1"/>
            <a:r>
              <a:rPr lang="pt-PT" dirty="0" smtClean="0"/>
              <a:t>Pequeno artesão organizado em corporações</a:t>
            </a:r>
          </a:p>
          <a:p>
            <a:pPr lvl="1"/>
            <a:r>
              <a:rPr lang="pt-PT" dirty="0" smtClean="0"/>
              <a:t>Surgimento dos Empreendedores</a:t>
            </a:r>
          </a:p>
          <a:p>
            <a:pPr lvl="1"/>
            <a:r>
              <a:rPr lang="pt-PT" dirty="0" smtClean="0"/>
              <a:t>Sistema fabril com crescimento de classe dominante e uma classe operária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515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685</Words>
  <Application>Microsoft Macintosh PowerPoint</Application>
  <PresentationFormat>On-screen Show (4:3)</PresentationFormat>
  <Paragraphs>114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Tema do Office</vt:lpstr>
      <vt:lpstr>Personalizar design</vt:lpstr>
      <vt:lpstr>Teoria da Administração</vt:lpstr>
      <vt:lpstr>Agenda</vt:lpstr>
      <vt:lpstr>O que é uma organização?</vt:lpstr>
      <vt:lpstr>O que é administração?</vt:lpstr>
      <vt:lpstr>PowerPoint Presentation</vt:lpstr>
      <vt:lpstr>O que é um administrador?</vt:lpstr>
      <vt:lpstr>O Estudo das Organizações</vt:lpstr>
      <vt:lpstr>O Estudo das Organizações</vt:lpstr>
      <vt:lpstr>Contexto Histórico do Surgimento das Organizações: A empresa</vt:lpstr>
      <vt:lpstr>Contexto Histórico do Surgimento das Organizações: A Empresa</vt:lpstr>
      <vt:lpstr>Organização Burocrática</vt:lpstr>
      <vt:lpstr>Evolução da Teoria da Administração</vt:lpstr>
      <vt:lpstr>Evolução da Teoria da Administração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Luciano Castro</cp:lastModifiedBy>
  <cp:revision>108</cp:revision>
  <dcterms:created xsi:type="dcterms:W3CDTF">2012-08-09T18:35:10Z</dcterms:created>
  <dcterms:modified xsi:type="dcterms:W3CDTF">2014-08-11T16:17:37Z</dcterms:modified>
</cp:coreProperties>
</file>