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26"/>
  </p:notesMasterIdLst>
  <p:sldIdLst>
    <p:sldId id="256" r:id="rId2"/>
    <p:sldId id="327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6" r:id="rId20"/>
    <p:sldId id="495" r:id="rId21"/>
    <p:sldId id="497" r:id="rId22"/>
    <p:sldId id="498" r:id="rId23"/>
    <p:sldId id="499" r:id="rId24"/>
    <p:sldId id="50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80" d="100"/>
          <a:sy n="80" d="100"/>
        </p:scale>
        <p:origin x="-107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7ED08-654D-4062-9619-EFBC4076C815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17633-F7FB-4118-B3CC-A57F8B1BF4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89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7633-F7FB-4118-B3CC-A57F8B1BF408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354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5445224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19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AAAF48D-FEF6-4685-9715-4EC29E1B6E69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5A171F6-D29D-48B2-BD63-968BF76B4B39}" type="datetimeFigureOut">
              <a:rPr lang="pt-BR" smtClean="0"/>
              <a:t>31/10/2017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2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ccanoa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1412776"/>
            <a:ext cx="7604320" cy="3744416"/>
          </a:xfrm>
        </p:spPr>
        <p:txBody>
          <a:bodyPr/>
          <a:lstStyle/>
          <a:p>
            <a:pPr algn="ctr"/>
            <a:r>
              <a:rPr lang="pt-BR" sz="7200" dirty="0" smtClean="0">
                <a:solidFill>
                  <a:srgbClr val="FF9900"/>
                </a:solidFill>
              </a:rPr>
              <a:t>SEL 0312 </a:t>
            </a:r>
            <a:br>
              <a:rPr lang="pt-BR" sz="7200" dirty="0" smtClean="0">
                <a:solidFill>
                  <a:srgbClr val="FF9900"/>
                </a:solidFill>
              </a:rPr>
            </a:br>
            <a:r>
              <a:rPr lang="pt-BR" sz="7200" dirty="0" smtClean="0">
                <a:solidFill>
                  <a:srgbClr val="FF9900"/>
                </a:solidFill>
              </a:rPr>
              <a:t>INSTALAÇÃOES ELÉTRICAS II</a:t>
            </a:r>
            <a:br>
              <a:rPr lang="pt-BR" sz="7200" dirty="0" smtClean="0">
                <a:solidFill>
                  <a:srgbClr val="FF9900"/>
                </a:solidFill>
              </a:rPr>
            </a:br>
            <a:r>
              <a:rPr lang="pt-BR" sz="4800" dirty="0" smtClean="0">
                <a:solidFill>
                  <a:srgbClr val="FF9900"/>
                </a:solidFill>
              </a:rPr>
              <a:t>Aula 11 </a:t>
            </a:r>
            <a:r>
              <a:rPr lang="pt-BR" sz="4800" dirty="0" smtClean="0">
                <a:solidFill>
                  <a:srgbClr val="FF9900"/>
                </a:solidFill>
              </a:rPr>
              <a:t>– Correção do Fator de Potência</a:t>
            </a:r>
            <a:endParaRPr lang="pt-BR" sz="7200" dirty="0">
              <a:solidFill>
                <a:srgbClr val="FF99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5373216"/>
            <a:ext cx="6189583" cy="949569"/>
          </a:xfrm>
        </p:spPr>
        <p:txBody>
          <a:bodyPr>
            <a:noAutofit/>
          </a:bodyPr>
          <a:lstStyle/>
          <a:p>
            <a:r>
              <a:rPr lang="pt-BR" dirty="0" smtClean="0"/>
              <a:t>Profa. Dra. Ana Carolina Canoas Asada</a:t>
            </a:r>
            <a:br>
              <a:rPr lang="pt-BR" dirty="0" smtClean="0"/>
            </a:br>
            <a:r>
              <a:rPr lang="pt-BR" dirty="0" smtClean="0">
                <a:hlinkClick r:id="rId2"/>
              </a:rPr>
              <a:t>accanoas@gmail.com</a:t>
            </a:r>
            <a:endParaRPr lang="pt-BR" dirty="0" smtClean="0"/>
          </a:p>
          <a:p>
            <a:r>
              <a:rPr lang="pt-BR" dirty="0" smtClean="0"/>
              <a:t>Sala 2995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20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Causas do Baixo Fator de Potência nas Indústrias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96544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9900"/>
                </a:solidFill>
              </a:rPr>
              <a:t>Lâmpadas de descarga: </a:t>
            </a:r>
            <a:endParaRPr lang="pt-BR" b="1" dirty="0" smtClean="0">
              <a:solidFill>
                <a:srgbClr val="FF9900"/>
              </a:solidFill>
            </a:endParaRPr>
          </a:p>
          <a:p>
            <a:r>
              <a:rPr lang="pt-BR" sz="2400" dirty="0" smtClean="0"/>
              <a:t>As </a:t>
            </a:r>
            <a:r>
              <a:rPr lang="pt-BR" sz="2400" dirty="0"/>
              <a:t>lâmpadas de descarga (vapor de mercúrio, vapor de sódio</a:t>
            </a:r>
            <a:r>
              <a:rPr lang="pt-BR" sz="2400" dirty="0" smtClean="0"/>
              <a:t>, fluorescentes</a:t>
            </a:r>
            <a:r>
              <a:rPr lang="pt-BR" sz="2400" dirty="0"/>
              <a:t>, etc.) necessitam do auxílio de um reator para funcionar. </a:t>
            </a:r>
            <a:endParaRPr lang="pt-BR" sz="2400" dirty="0" smtClean="0"/>
          </a:p>
          <a:p>
            <a:r>
              <a:rPr lang="pt-BR" sz="2400" dirty="0" smtClean="0"/>
              <a:t>Os reatores magnéticos</a:t>
            </a:r>
            <a:r>
              <a:rPr lang="pt-BR" sz="2400" dirty="0"/>
              <a:t>, como os motores e os transformadores, possuem bobinas que </a:t>
            </a:r>
            <a:r>
              <a:rPr lang="pt-BR" sz="2400" dirty="0" smtClean="0"/>
              <a:t>consomem energia </a:t>
            </a:r>
            <a:r>
              <a:rPr lang="pt-BR" sz="2400" dirty="0"/>
              <a:t>reativa, contribuindo para a redução do fator de potência. </a:t>
            </a:r>
            <a:endParaRPr lang="pt-BR" sz="2400" dirty="0" smtClean="0"/>
          </a:p>
          <a:p>
            <a:r>
              <a:rPr lang="pt-BR" sz="2400" dirty="0" smtClean="0"/>
              <a:t>O </a:t>
            </a:r>
            <a:r>
              <a:rPr lang="pt-BR" sz="2400" dirty="0"/>
              <a:t>uso de </a:t>
            </a:r>
            <a:r>
              <a:rPr lang="pt-BR" sz="2400" dirty="0" smtClean="0"/>
              <a:t>reatores compensados </a:t>
            </a:r>
            <a:r>
              <a:rPr lang="pt-BR" sz="2400" dirty="0"/>
              <a:t>(com alto fator de potência) pode contornar o problema. </a:t>
            </a:r>
            <a:endParaRPr lang="pt-BR" sz="2400" dirty="0" smtClean="0"/>
          </a:p>
          <a:p>
            <a:r>
              <a:rPr lang="pt-BR" sz="2400" dirty="0" smtClean="0"/>
              <a:t>Os reatores eletrônicos</a:t>
            </a:r>
            <a:r>
              <a:rPr lang="pt-BR" sz="2400" dirty="0"/>
              <a:t>, de boa procedência e especificação, apresentam um bom </a:t>
            </a:r>
            <a:r>
              <a:rPr lang="pt-BR" sz="2400" dirty="0" smtClean="0"/>
              <a:t>comportamento relativo </a:t>
            </a:r>
            <a:r>
              <a:rPr lang="pt-BR" sz="2400" dirty="0"/>
              <a:t>ao fator de potência, alguns até próximos de 100%.</a:t>
            </a:r>
            <a:endParaRPr lang="pt-BR" sz="1600" dirty="0" smtClean="0">
              <a:solidFill>
                <a:srgbClr val="FF99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3840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Causas do Baixo Fator de Potência nas Indústrias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96544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9900"/>
                </a:solidFill>
              </a:rPr>
              <a:t>Grande quantidade de motores de pequena potência: </a:t>
            </a:r>
            <a:endParaRPr lang="pt-BR" b="1" dirty="0" smtClean="0">
              <a:solidFill>
                <a:srgbClr val="FF9900"/>
              </a:solidFill>
            </a:endParaRPr>
          </a:p>
          <a:p>
            <a:r>
              <a:rPr lang="pt-BR" sz="2400" dirty="0" smtClean="0"/>
              <a:t>Provoca </a:t>
            </a:r>
            <a:r>
              <a:rPr lang="pt-BR" sz="2400" dirty="0"/>
              <a:t>muitas vezes, um </a:t>
            </a:r>
            <a:r>
              <a:rPr lang="pt-BR" sz="2400" dirty="0" smtClean="0"/>
              <a:t>baixo fator </a:t>
            </a:r>
            <a:r>
              <a:rPr lang="pt-BR" sz="2400" dirty="0"/>
              <a:t>de potência, pois o correto dimensionamento de tais motores em função </a:t>
            </a:r>
            <a:r>
              <a:rPr lang="pt-BR" sz="2400" dirty="0" smtClean="0"/>
              <a:t>das máquinas </a:t>
            </a:r>
            <a:r>
              <a:rPr lang="pt-BR" sz="2400" dirty="0"/>
              <a:t>a eles acopladas (dependente do tipo de indústria) pode </a:t>
            </a:r>
            <a:r>
              <a:rPr lang="pt-BR" sz="2400" dirty="0" smtClean="0"/>
              <a:t>apresentar dificuldades;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262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Causas do Baixo Fator de Potência nas Indústrias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96544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9900"/>
                </a:solidFill>
              </a:rPr>
              <a:t>Tensão </a:t>
            </a:r>
            <a:r>
              <a:rPr lang="pt-BR" b="1" dirty="0">
                <a:solidFill>
                  <a:srgbClr val="FF9900"/>
                </a:solidFill>
              </a:rPr>
              <a:t>acima da nominal (</a:t>
            </a:r>
            <a:r>
              <a:rPr lang="pt-BR" b="1" dirty="0" err="1">
                <a:solidFill>
                  <a:srgbClr val="FF9900"/>
                </a:solidFill>
              </a:rPr>
              <a:t>sobretensão</a:t>
            </a:r>
            <a:r>
              <a:rPr lang="pt-BR" b="1" dirty="0">
                <a:solidFill>
                  <a:srgbClr val="FF9900"/>
                </a:solidFill>
              </a:rPr>
              <a:t>): </a:t>
            </a:r>
            <a:endParaRPr lang="pt-BR" b="1" dirty="0" smtClean="0">
              <a:solidFill>
                <a:srgbClr val="FF9900"/>
              </a:solidFill>
            </a:endParaRPr>
          </a:p>
          <a:p>
            <a:r>
              <a:rPr lang="pt-BR" sz="2400" dirty="0" smtClean="0"/>
              <a:t>A </a:t>
            </a:r>
            <a:r>
              <a:rPr lang="pt-BR" sz="2400" dirty="0"/>
              <a:t>potência reativa é proporcional ao </a:t>
            </a:r>
            <a:r>
              <a:rPr lang="pt-BR" sz="2400" dirty="0" smtClean="0"/>
              <a:t>quadrado da </a:t>
            </a:r>
            <a:r>
              <a:rPr lang="pt-BR" sz="2400" dirty="0"/>
              <a:t>tensão aplicada. </a:t>
            </a:r>
            <a:endParaRPr lang="pt-BR" sz="2400" dirty="0" smtClean="0"/>
          </a:p>
          <a:p>
            <a:r>
              <a:rPr lang="pt-BR" sz="2400" dirty="0" smtClean="0"/>
              <a:t>No </a:t>
            </a:r>
            <a:r>
              <a:rPr lang="pt-BR" sz="2400" dirty="0"/>
              <a:t>caso dos motores de indução, a potência ativa só depende</a:t>
            </a:r>
            <a:r>
              <a:rPr lang="pt-BR" sz="2400" dirty="0" smtClean="0"/>
              <a:t>, praticamente</a:t>
            </a:r>
            <a:r>
              <a:rPr lang="pt-BR" sz="2400" dirty="0"/>
              <a:t>, da carga mecânica aplicada ao eixo do motor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 </a:t>
            </a:r>
            <a:r>
              <a:rPr lang="pt-BR" sz="2400" dirty="0"/>
              <a:t>Assim, quanto maior a </a:t>
            </a:r>
            <a:r>
              <a:rPr lang="pt-BR" sz="2400" dirty="0" smtClean="0"/>
              <a:t>tensão aplicada </a:t>
            </a:r>
            <a:r>
              <a:rPr lang="pt-BR" sz="2400" dirty="0"/>
              <a:t>aos motores, maior a energia reativa consumida e menor o fator de potência.</a:t>
            </a:r>
            <a:endParaRPr lang="pt-BR" sz="1400" dirty="0" smtClean="0">
              <a:solidFill>
                <a:srgbClr val="FF99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5492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Correção do Fator de Potência Industrial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3168352"/>
          </a:xfrm>
        </p:spPr>
        <p:txBody>
          <a:bodyPr>
            <a:noAutofit/>
          </a:bodyPr>
          <a:lstStyle/>
          <a:p>
            <a:r>
              <a:rPr lang="pt-BR" sz="2400" dirty="0"/>
              <a:t>A correção do fator de potência deve ser realizada considerando‐se as características </a:t>
            </a:r>
            <a:r>
              <a:rPr lang="pt-BR" sz="2400" dirty="0" smtClean="0"/>
              <a:t>da carga </a:t>
            </a:r>
            <a:r>
              <a:rPr lang="pt-BR" sz="2400" dirty="0"/>
              <a:t>da instalação industrial. </a:t>
            </a:r>
            <a:endParaRPr lang="pt-BR" sz="2400" dirty="0" smtClean="0"/>
          </a:p>
          <a:p>
            <a:r>
              <a:rPr lang="pt-BR" sz="2400" dirty="0" smtClean="0"/>
              <a:t>Se </a:t>
            </a:r>
            <a:r>
              <a:rPr lang="pt-BR" sz="2400" dirty="0"/>
              <a:t>a carga da instalação for constituída de 80% ou mais </a:t>
            </a:r>
            <a:r>
              <a:rPr lang="pt-BR" sz="2400" dirty="0" smtClean="0"/>
              <a:t>de cargas </a:t>
            </a:r>
            <a:r>
              <a:rPr lang="pt-BR" sz="2400" dirty="0"/>
              <a:t>lineares, pode‐se corrigir o fator de potência considerando apenas os valores </a:t>
            </a:r>
            <a:r>
              <a:rPr lang="pt-BR" sz="2400" dirty="0" smtClean="0"/>
              <a:t>dessas cargas</a:t>
            </a:r>
            <a:r>
              <a:rPr lang="pt-BR" sz="2400" dirty="0"/>
              <a:t>. 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054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Correção do Fator de Potência Industrial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96544"/>
          </a:xfrm>
        </p:spPr>
        <p:txBody>
          <a:bodyPr>
            <a:noAutofit/>
          </a:bodyPr>
          <a:lstStyle/>
          <a:p>
            <a:r>
              <a:rPr lang="pt-BR" sz="2400" dirty="0"/>
              <a:t>Para a correção do FP a indústria deverá optar por uma ou mais alternativas a seguir</a:t>
            </a:r>
            <a:r>
              <a:rPr lang="pt-BR" sz="2400" dirty="0" smtClean="0"/>
              <a:t>:</a:t>
            </a:r>
          </a:p>
          <a:p>
            <a:endParaRPr lang="pt-BR" sz="2400" dirty="0"/>
          </a:p>
          <a:p>
            <a:r>
              <a:rPr lang="pt-BR" sz="2400" b="1" dirty="0" smtClean="0">
                <a:solidFill>
                  <a:srgbClr val="FF9900"/>
                </a:solidFill>
              </a:rPr>
              <a:t>Modificação </a:t>
            </a:r>
            <a:r>
              <a:rPr lang="pt-BR" sz="2400" b="1" dirty="0">
                <a:solidFill>
                  <a:srgbClr val="FF9900"/>
                </a:solidFill>
              </a:rPr>
              <a:t>da rotina </a:t>
            </a:r>
            <a:r>
              <a:rPr lang="pt-BR" sz="2400" b="1" dirty="0" smtClean="0">
                <a:solidFill>
                  <a:srgbClr val="FF9900"/>
                </a:solidFill>
              </a:rPr>
              <a:t>operacional</a:t>
            </a:r>
          </a:p>
          <a:p>
            <a:r>
              <a:rPr lang="pt-BR" sz="2400" b="1" dirty="0" smtClean="0">
                <a:solidFill>
                  <a:srgbClr val="FF9900"/>
                </a:solidFill>
              </a:rPr>
              <a:t>Instalação </a:t>
            </a:r>
            <a:r>
              <a:rPr lang="pt-BR" sz="2400" b="1" dirty="0">
                <a:solidFill>
                  <a:srgbClr val="FF9900"/>
                </a:solidFill>
              </a:rPr>
              <a:t>de motores síncronos </a:t>
            </a:r>
            <a:r>
              <a:rPr lang="pt-BR" sz="2400" b="1" dirty="0" smtClean="0">
                <a:solidFill>
                  <a:srgbClr val="FF9900"/>
                </a:solidFill>
              </a:rPr>
              <a:t>superexcitados</a:t>
            </a:r>
          </a:p>
          <a:p>
            <a:r>
              <a:rPr lang="pt-BR" sz="2400" b="1" dirty="0">
                <a:solidFill>
                  <a:srgbClr val="FF9900"/>
                </a:solidFill>
              </a:rPr>
              <a:t>Instalação de capacitores em </a:t>
            </a:r>
            <a:r>
              <a:rPr lang="pt-BR" sz="2400" b="1" dirty="0" smtClean="0">
                <a:solidFill>
                  <a:srgbClr val="FF9900"/>
                </a:solidFill>
              </a:rPr>
              <a:t>derivação/shunt</a:t>
            </a:r>
            <a:endParaRPr lang="pt-BR" sz="1200" dirty="0" smtClean="0">
              <a:solidFill>
                <a:srgbClr val="FF99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2793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Correção do Fator de Potência Industrial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96544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Modificação </a:t>
            </a:r>
            <a:r>
              <a:rPr lang="pt-BR" sz="2400" b="1" dirty="0"/>
              <a:t>da rotina </a:t>
            </a:r>
            <a:r>
              <a:rPr lang="pt-BR" sz="2400" b="1" dirty="0" smtClean="0"/>
              <a:t>operacional</a:t>
            </a:r>
          </a:p>
          <a:p>
            <a:r>
              <a:rPr lang="pt-BR" sz="2400" dirty="0" smtClean="0"/>
              <a:t>Ações </a:t>
            </a:r>
            <a:r>
              <a:rPr lang="pt-BR" sz="2400" dirty="0"/>
              <a:t>no sentido de manter os motores em operação </a:t>
            </a:r>
            <a:r>
              <a:rPr lang="pt-BR" sz="2400" dirty="0" smtClean="0"/>
              <a:t>a plena </a:t>
            </a:r>
            <a:r>
              <a:rPr lang="pt-BR" sz="2400" dirty="0"/>
              <a:t>carga, evitando funcionamento a vazio. </a:t>
            </a:r>
            <a:endParaRPr lang="pt-BR" sz="2400" dirty="0" smtClean="0"/>
          </a:p>
          <a:p>
            <a:r>
              <a:rPr lang="pt-BR" sz="2400" dirty="0" smtClean="0"/>
              <a:t>Otimização </a:t>
            </a:r>
            <a:r>
              <a:rPr lang="pt-BR" sz="2400" dirty="0"/>
              <a:t>do uso racional da energia, </a:t>
            </a:r>
            <a:r>
              <a:rPr lang="pt-BR" sz="2400" dirty="0" smtClean="0"/>
              <a:t>atuando-se sobre </a:t>
            </a:r>
            <a:r>
              <a:rPr lang="pt-BR" sz="2400" dirty="0"/>
              <a:t>o uso da iluminação, dos transformadores e de outras cargas que operam com </a:t>
            </a:r>
            <a:r>
              <a:rPr lang="pt-BR" sz="2400" dirty="0" smtClean="0"/>
              <a:t>baixa eficiência;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534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Correção do Fator de Potência Industrial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96544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Instalação </a:t>
            </a:r>
            <a:r>
              <a:rPr lang="pt-BR" sz="2400" b="1" dirty="0"/>
              <a:t>de motores síncronos </a:t>
            </a:r>
            <a:r>
              <a:rPr lang="pt-BR" sz="2400" b="1" dirty="0" smtClean="0"/>
              <a:t>superexcitados</a:t>
            </a:r>
          </a:p>
          <a:p>
            <a:r>
              <a:rPr lang="pt-BR" sz="2400" dirty="0" smtClean="0"/>
              <a:t>Instalados </a:t>
            </a:r>
            <a:r>
              <a:rPr lang="pt-BR" sz="2400" dirty="0"/>
              <a:t>exclusivamente para a </a:t>
            </a:r>
            <a:r>
              <a:rPr lang="pt-BR" sz="2400" dirty="0" smtClean="0"/>
              <a:t>correção do </a:t>
            </a:r>
            <a:r>
              <a:rPr lang="pt-BR" sz="2400" dirty="0"/>
              <a:t>FP ou acoplados a alguma carga da indústria em substituição a um motor de indução. </a:t>
            </a:r>
            <a:endParaRPr lang="pt-BR" sz="2400" dirty="0" smtClean="0"/>
          </a:p>
          <a:p>
            <a:r>
              <a:rPr lang="pt-BR" sz="2400" dirty="0" smtClean="0"/>
              <a:t>Em geral </a:t>
            </a:r>
            <a:r>
              <a:rPr lang="pt-BR" sz="2400" dirty="0"/>
              <a:t>trabalham com carga constante no eixo. </a:t>
            </a:r>
            <a:endParaRPr lang="pt-BR" sz="2400" dirty="0" smtClean="0"/>
          </a:p>
          <a:p>
            <a:r>
              <a:rPr lang="pt-BR" sz="2400" dirty="0" smtClean="0"/>
              <a:t>Neste </a:t>
            </a:r>
            <a:r>
              <a:rPr lang="pt-BR" sz="2400" dirty="0"/>
              <a:t>caso o motor trabalha com </a:t>
            </a:r>
            <a:r>
              <a:rPr lang="pt-BR" sz="2400" dirty="0" smtClean="0"/>
              <a:t>uma corrente/tensão </a:t>
            </a:r>
            <a:r>
              <a:rPr lang="pt-BR" sz="2400" dirty="0"/>
              <a:t>de excitação superior a necessária para seu funcionamento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O </a:t>
            </a:r>
            <a:r>
              <a:rPr lang="pt-BR" sz="2400" dirty="0"/>
              <a:t>excedente </a:t>
            </a:r>
            <a:r>
              <a:rPr lang="pt-BR" sz="2400" dirty="0" smtClean="0"/>
              <a:t>de energia </a:t>
            </a:r>
            <a:r>
              <a:rPr lang="pt-BR" sz="2400" dirty="0"/>
              <a:t>devido a </a:t>
            </a:r>
            <a:r>
              <a:rPr lang="pt-BR" sz="2400" dirty="0" err="1"/>
              <a:t>superexcitação</a:t>
            </a:r>
            <a:r>
              <a:rPr lang="pt-BR" sz="2400" dirty="0"/>
              <a:t> é injetada no sistema na forma de potência reativa capacitiva.</a:t>
            </a:r>
            <a:endParaRPr lang="pt-BR" sz="1200" dirty="0" smtClean="0">
              <a:solidFill>
                <a:srgbClr val="FF99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4495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Correção do Fator de Potência Industrial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96544"/>
          </a:xfrm>
        </p:spPr>
        <p:txBody>
          <a:bodyPr>
            <a:noAutofit/>
          </a:bodyPr>
          <a:lstStyle/>
          <a:p>
            <a:r>
              <a:rPr lang="pt-BR" sz="2400" b="1" dirty="0"/>
              <a:t>Instalação de capacitores em </a:t>
            </a:r>
            <a:r>
              <a:rPr lang="pt-BR" sz="2400" b="1" dirty="0" smtClean="0"/>
              <a:t>derivação/shunt</a:t>
            </a:r>
          </a:p>
          <a:p>
            <a:r>
              <a:rPr lang="pt-BR" sz="2400" dirty="0" smtClean="0"/>
              <a:t>Solução </a:t>
            </a:r>
            <a:r>
              <a:rPr lang="pt-BR" sz="2400" dirty="0"/>
              <a:t>mais empregada nos sistemas </a:t>
            </a:r>
            <a:r>
              <a:rPr lang="pt-BR" sz="2400" dirty="0" smtClean="0"/>
              <a:t>industriais devido </a:t>
            </a:r>
            <a:r>
              <a:rPr lang="pt-BR" sz="2400" dirty="0"/>
              <a:t>ao custo reduzido. </a:t>
            </a:r>
            <a:endParaRPr lang="pt-BR" sz="2400" dirty="0" smtClean="0"/>
          </a:p>
          <a:p>
            <a:r>
              <a:rPr lang="pt-BR" sz="2400" dirty="0" smtClean="0"/>
              <a:t>Para </a:t>
            </a:r>
            <a:r>
              <a:rPr lang="pt-BR" sz="2400" dirty="0"/>
              <a:t>a correção do FP podem ser utilizados bancos de capacitores fixos </a:t>
            </a:r>
            <a:r>
              <a:rPr lang="pt-BR" sz="2400" dirty="0" smtClean="0"/>
              <a:t>ou chaveados</a:t>
            </a:r>
            <a:r>
              <a:rPr lang="pt-BR" sz="2400" dirty="0"/>
              <a:t>. </a:t>
            </a:r>
            <a:endParaRPr lang="pt-BR" sz="2400" dirty="0" smtClean="0"/>
          </a:p>
          <a:p>
            <a:r>
              <a:rPr lang="pt-BR" sz="2400" dirty="0" smtClean="0"/>
              <a:t>Nos </a:t>
            </a:r>
            <a:r>
              <a:rPr lang="pt-BR" sz="2400" dirty="0"/>
              <a:t>últimos são utilizados os controladores de fator de potência automático que possibilitam </a:t>
            </a:r>
            <a:r>
              <a:rPr lang="pt-BR" sz="2400" dirty="0" smtClean="0"/>
              <a:t>o chaveamento </a:t>
            </a:r>
            <a:r>
              <a:rPr lang="pt-BR" sz="2400" dirty="0"/>
              <a:t>automático dos bancos conforme a variação do FP da indústria.</a:t>
            </a:r>
            <a:endParaRPr lang="pt-BR" sz="1200" dirty="0" smtClean="0">
              <a:solidFill>
                <a:srgbClr val="FF99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7042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Correção do Fator de Potência Industrial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96544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FF9900"/>
                </a:solidFill>
              </a:rPr>
              <a:t>1. Bancos de capacitores fixos:</a:t>
            </a:r>
            <a:r>
              <a:rPr lang="pt-BR" sz="2400" b="1" dirty="0"/>
              <a:t> </a:t>
            </a:r>
            <a:r>
              <a:rPr lang="pt-BR" sz="2400" dirty="0"/>
              <a:t>Os capacitores fixos são utilizados quando a carga da </a:t>
            </a:r>
            <a:r>
              <a:rPr lang="pt-BR" sz="2400" dirty="0" smtClean="0"/>
              <a:t>indústria praticamente </a:t>
            </a:r>
            <a:r>
              <a:rPr lang="pt-BR" sz="2400" dirty="0"/>
              <a:t>não varia ao logo da curva de carga diária. Também são empregados como uma </a:t>
            </a:r>
            <a:r>
              <a:rPr lang="pt-BR" sz="2400" dirty="0" smtClean="0"/>
              <a:t>potência capacitiva </a:t>
            </a:r>
            <a:r>
              <a:rPr lang="pt-BR" sz="2400" dirty="0"/>
              <a:t>de base correspondente à demanda mínima da instalação</a:t>
            </a:r>
            <a:r>
              <a:rPr lang="pt-BR" sz="2400" dirty="0" smtClean="0"/>
              <a:t>.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r>
              <a:rPr lang="pt-BR" sz="2400" b="1" dirty="0" smtClean="0">
                <a:solidFill>
                  <a:srgbClr val="FF9900"/>
                </a:solidFill>
              </a:rPr>
              <a:t>2</a:t>
            </a:r>
            <a:r>
              <a:rPr lang="pt-BR" sz="2400" b="1" dirty="0">
                <a:solidFill>
                  <a:srgbClr val="FF9900"/>
                </a:solidFill>
              </a:rPr>
              <a:t>. Banco de capacitores automáticos/chaveados:</a:t>
            </a:r>
            <a:r>
              <a:rPr lang="pt-BR" sz="2400" b="1" dirty="0"/>
              <a:t> </a:t>
            </a:r>
            <a:r>
              <a:rPr lang="pt-BR" sz="2400" dirty="0"/>
              <a:t>O método de cálculo utilizado para correção do </a:t>
            </a:r>
            <a:r>
              <a:rPr lang="pt-BR" sz="2400" dirty="0" smtClean="0"/>
              <a:t>FP empregando </a:t>
            </a:r>
            <a:r>
              <a:rPr lang="pt-BR" sz="2400" dirty="0"/>
              <a:t>esse tipo de banco é o mesmo utilizado para banco de capacitores fixos. Os </a:t>
            </a:r>
            <a:r>
              <a:rPr lang="pt-BR" sz="2400" dirty="0" smtClean="0"/>
              <a:t>bancos automáticos </a:t>
            </a:r>
            <a:r>
              <a:rPr lang="pt-BR" sz="2400" dirty="0"/>
              <a:t>são utilizados em instalações onde existe uma razoável variação da curva de carga </a:t>
            </a:r>
            <a:r>
              <a:rPr lang="pt-BR" sz="2400" dirty="0" smtClean="0"/>
              <a:t>reativa diária </a:t>
            </a:r>
            <a:r>
              <a:rPr lang="pt-BR" sz="2400" dirty="0"/>
              <a:t>ou há necessidade de manutenção do FP em uma faixa muito estreita de variação. 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1951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Correção do Fator de Potência Industrial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96544"/>
          </a:xfrm>
        </p:spPr>
        <p:txBody>
          <a:bodyPr>
            <a:noAutofit/>
          </a:bodyPr>
          <a:lstStyle/>
          <a:p>
            <a:r>
              <a:rPr lang="pt-BR" sz="2400" dirty="0"/>
              <a:t>A potência capacitiva necessária </a:t>
            </a:r>
            <a:r>
              <a:rPr lang="pt-BR" sz="2400" dirty="0" smtClean="0"/>
              <a:t>para corrigir </a:t>
            </a:r>
            <a:r>
              <a:rPr lang="pt-BR" sz="2400" dirty="0"/>
              <a:t>o FP pode ser calculada a partir dos seguintes métodos</a:t>
            </a:r>
            <a:r>
              <a:rPr lang="pt-BR" sz="2400" dirty="0" smtClean="0"/>
              <a:t>:</a:t>
            </a:r>
          </a:p>
          <a:p>
            <a:endParaRPr lang="pt-BR" sz="2400" dirty="0"/>
          </a:p>
          <a:p>
            <a:r>
              <a:rPr lang="pt-BR" sz="2400" b="1" dirty="0"/>
              <a:t>a) Método Analítico: </a:t>
            </a:r>
            <a:r>
              <a:rPr lang="pt-BR" sz="2400" dirty="0"/>
              <a:t>Baseado na resolução do triângulo de potências. O procedimento é como segue</a:t>
            </a:r>
            <a:r>
              <a:rPr lang="pt-BR" sz="2400" dirty="0" smtClean="0"/>
              <a:t>:</a:t>
            </a:r>
          </a:p>
          <a:p>
            <a:endParaRPr lang="pt-BR" sz="2400" dirty="0"/>
          </a:p>
          <a:p>
            <a:r>
              <a:rPr lang="pt-BR" sz="2400" b="1" dirty="0"/>
              <a:t>Mantendo‐se a tensão na carga constante faça:</a:t>
            </a:r>
          </a:p>
          <a:p>
            <a:r>
              <a:rPr lang="pt-BR" sz="2400" b="1" dirty="0">
                <a:solidFill>
                  <a:srgbClr val="FF9900"/>
                </a:solidFill>
              </a:rPr>
              <a:t>1.</a:t>
            </a:r>
            <a:r>
              <a:rPr lang="pt-BR" sz="2400" dirty="0"/>
              <a:t> Determine a potência complexa da carga</a:t>
            </a:r>
            <a:r>
              <a:rPr lang="pt-BR" sz="2400" dirty="0" smtClean="0"/>
              <a:t>:</a:t>
            </a:r>
          </a:p>
          <a:p>
            <a:endParaRPr lang="pt-BR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301208"/>
            <a:ext cx="151216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2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260648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Introdução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752528"/>
          </a:xfrm>
        </p:spPr>
        <p:txBody>
          <a:bodyPr>
            <a:noAutofit/>
          </a:bodyPr>
          <a:lstStyle/>
          <a:p>
            <a:r>
              <a:rPr lang="pt-BR" sz="2400" dirty="0"/>
              <a:t>Os equipamentos utilizados em uma instalação industrial (motores elétricos de indução</a:t>
            </a:r>
            <a:r>
              <a:rPr lang="pt-BR" sz="2400" dirty="0" smtClean="0"/>
              <a:t>, transformadores</a:t>
            </a:r>
            <a:r>
              <a:rPr lang="pt-BR" sz="2400" dirty="0"/>
              <a:t>, etc.) são em sua maioria consumidores parciais de energia reativa indutiva </a:t>
            </a:r>
            <a:r>
              <a:rPr lang="pt-BR" sz="2400" dirty="0" smtClean="0"/>
              <a:t>a qual </a:t>
            </a:r>
            <a:r>
              <a:rPr lang="pt-BR" sz="2400" dirty="0"/>
              <a:t>não produz nenhum trabalho útil. A energia reativa indutiva apenas é necessária para </a:t>
            </a:r>
            <a:r>
              <a:rPr lang="pt-BR" sz="2400" dirty="0" smtClean="0"/>
              <a:t>a formação </a:t>
            </a:r>
            <a:r>
              <a:rPr lang="pt-BR" sz="2400" dirty="0"/>
              <a:t>do campo magnético dos referidos equipamentos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/>
              <a:t>A potência reativa indutiva necessária a criação do campo magnético é </a:t>
            </a:r>
            <a:r>
              <a:rPr lang="pt-BR" sz="2400" dirty="0" smtClean="0"/>
              <a:t>normalmente transmitida </a:t>
            </a:r>
            <a:r>
              <a:rPr lang="pt-BR" sz="2400" dirty="0"/>
              <a:t>a partir de uma fonte geradora distante da indústria, sobrecarregando o sistema </a:t>
            </a:r>
            <a:r>
              <a:rPr lang="pt-BR" sz="2400" dirty="0" smtClean="0"/>
              <a:t>e acarretando </a:t>
            </a:r>
            <a:r>
              <a:rPr lang="pt-BR" sz="2400" dirty="0"/>
              <a:t>perdas nos sistemas de transmissão e distribuição.</a:t>
            </a:r>
            <a:endParaRPr lang="pt-BR" sz="1900" dirty="0" smtClean="0">
              <a:solidFill>
                <a:srgbClr val="FF99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124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Correção do Fator de Potência Industrial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96544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9900"/>
                </a:solidFill>
              </a:rPr>
              <a:t>2.</a:t>
            </a:r>
            <a:r>
              <a:rPr lang="pt-BR" sz="2400" dirty="0" smtClean="0"/>
              <a:t> Conhecido </a:t>
            </a:r>
            <a:r>
              <a:rPr lang="pt-BR" sz="2400" dirty="0"/>
              <a:t>o fator de potência desejado depois da correção </a:t>
            </a:r>
            <a:r>
              <a:rPr lang="pt-BR" sz="2400" dirty="0" smtClean="0"/>
              <a:t>(cos </a:t>
            </a:r>
            <a:r>
              <a:rPr lang="pt-BR" sz="2400" dirty="0" smtClean="0">
                <a:sym typeface="Symbol"/>
              </a:rPr>
              <a:t></a:t>
            </a:r>
            <a:r>
              <a:rPr lang="pt-BR" sz="1400" dirty="0" smtClean="0">
                <a:sym typeface="Symbol"/>
              </a:rPr>
              <a:t>d</a:t>
            </a:r>
            <a:r>
              <a:rPr lang="pt-BR" sz="2400" dirty="0" smtClean="0"/>
              <a:t>), </a:t>
            </a:r>
            <a:r>
              <a:rPr lang="pt-BR" sz="2400" dirty="0"/>
              <a:t>e fazendo a potência </a:t>
            </a:r>
            <a:r>
              <a:rPr lang="pt-BR" sz="2400" dirty="0" smtClean="0"/>
              <a:t>ativa depois </a:t>
            </a:r>
            <a:r>
              <a:rPr lang="pt-BR" sz="2400" dirty="0"/>
              <a:t>da correção igual à potência ativa antes da correção (</a:t>
            </a:r>
            <a:r>
              <a:rPr lang="pt-BR" sz="2400" i="1" dirty="0" smtClean="0"/>
              <a:t>P </a:t>
            </a:r>
            <a:r>
              <a:rPr lang="pt-BR" sz="2400" dirty="0" smtClean="0"/>
              <a:t>= </a:t>
            </a:r>
            <a:r>
              <a:rPr lang="pt-BR" sz="2400" i="1" dirty="0" err="1" smtClean="0"/>
              <a:t>P</a:t>
            </a:r>
            <a:r>
              <a:rPr lang="pt-BR" sz="1400" i="1" dirty="0" err="1" smtClean="0"/>
              <a:t>d</a:t>
            </a:r>
            <a:r>
              <a:rPr lang="pt-BR" sz="2400" i="1" dirty="0" smtClean="0"/>
              <a:t> </a:t>
            </a:r>
            <a:r>
              <a:rPr lang="pt-BR" sz="2400" dirty="0"/>
              <a:t>), determine a potência </a:t>
            </a:r>
            <a:r>
              <a:rPr lang="pt-BR" sz="2400" dirty="0" smtClean="0"/>
              <a:t>reativa depois </a:t>
            </a:r>
            <a:r>
              <a:rPr lang="pt-BR" sz="2400" dirty="0"/>
              <a:t>da correção (</a:t>
            </a:r>
            <a:r>
              <a:rPr lang="pt-BR" sz="2400" i="1" dirty="0" err="1"/>
              <a:t>Q</a:t>
            </a:r>
            <a:r>
              <a:rPr lang="pt-BR" sz="1400" i="1" dirty="0" err="1"/>
              <a:t>d</a:t>
            </a:r>
            <a:r>
              <a:rPr lang="pt-BR" sz="2400" dirty="0" smtClean="0"/>
              <a:t>);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b="1" dirty="0">
                <a:solidFill>
                  <a:srgbClr val="FF9900"/>
                </a:solidFill>
              </a:rPr>
              <a:t>3.</a:t>
            </a:r>
            <a:r>
              <a:rPr lang="pt-BR" sz="2400" dirty="0"/>
              <a:t> Determine o valor do capacitor ou banco de capacitores para a correção do FP desejado. A </a:t>
            </a:r>
            <a:r>
              <a:rPr lang="pt-BR" sz="2400" dirty="0" smtClean="0"/>
              <a:t>potência reativa </a:t>
            </a:r>
            <a:r>
              <a:rPr lang="pt-BR" sz="2400" dirty="0"/>
              <a:t>necessária para a correção será:</a:t>
            </a:r>
            <a:endParaRPr lang="pt-BR" sz="2400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4802647" cy="84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361" y="5689054"/>
            <a:ext cx="4541317" cy="69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5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Correção do Fator de Potência Industrial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1440160"/>
          </a:xfrm>
        </p:spPr>
        <p:txBody>
          <a:bodyPr>
            <a:noAutofit/>
          </a:bodyPr>
          <a:lstStyle/>
          <a:p>
            <a:r>
              <a:rPr lang="pt-BR" sz="2400" b="1" dirty="0"/>
              <a:t>b) Método Tabular: </a:t>
            </a:r>
            <a:r>
              <a:rPr lang="pt-BR" sz="2400" dirty="0"/>
              <a:t>O fator de potência desejado é obtido através de Tabela 4.9, a partir </a:t>
            </a:r>
            <a:r>
              <a:rPr lang="pt-BR" sz="2400" dirty="0" smtClean="0"/>
              <a:t>do fator </a:t>
            </a:r>
            <a:r>
              <a:rPr lang="pt-BR" sz="2400" dirty="0"/>
              <a:t>de potência original. O valor encontrado na Tabela </a:t>
            </a:r>
            <a:r>
              <a:rPr lang="pt-BR" sz="2400" dirty="0" smtClean="0"/>
              <a:t>é </a:t>
            </a:r>
            <a:r>
              <a:rPr lang="pt-BR" sz="2400" dirty="0"/>
              <a:t>substituído na equação</a:t>
            </a:r>
            <a:r>
              <a:rPr lang="pt-BR" sz="2400" dirty="0" smtClean="0"/>
              <a:t>:</a:t>
            </a:r>
            <a:endParaRPr lang="pt-BR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128115"/>
            <a:ext cx="1513985" cy="6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1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42" y="12828"/>
            <a:ext cx="5627170" cy="684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5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08" y="404664"/>
            <a:ext cx="8315626" cy="456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0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45447" y="311438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Exemplo de Aplicação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2952328"/>
          </a:xfrm>
        </p:spPr>
        <p:txBody>
          <a:bodyPr>
            <a:noAutofit/>
          </a:bodyPr>
          <a:lstStyle/>
          <a:p>
            <a:r>
              <a:rPr lang="pt-BR" sz="2400" dirty="0"/>
              <a:t>Considere uma instalação industrial com tensão </a:t>
            </a:r>
            <a:r>
              <a:rPr lang="pt-BR" sz="2400" dirty="0" smtClean="0"/>
              <a:t>nominal </a:t>
            </a:r>
            <a:r>
              <a:rPr lang="pt-BR" sz="2400" dirty="0" err="1" smtClean="0"/>
              <a:t>Vn</a:t>
            </a:r>
            <a:r>
              <a:rPr lang="pt-BR" sz="2400" dirty="0" smtClean="0"/>
              <a:t>=380 </a:t>
            </a:r>
            <a:r>
              <a:rPr lang="pt-BR" sz="2400" dirty="0"/>
              <a:t>V, cuja demanda máxima calculada foi de 879,6 kVA para um fator de potência </a:t>
            </a:r>
            <a:r>
              <a:rPr lang="pt-BR" sz="2400" dirty="0" smtClean="0"/>
              <a:t>de 0,83</a:t>
            </a:r>
            <a:r>
              <a:rPr lang="pt-BR" sz="2400" dirty="0"/>
              <a:t>. Desejando corrigi‐lo para 0,95, calcular a potência nominal necessária dos </a:t>
            </a:r>
            <a:r>
              <a:rPr lang="pt-BR" sz="2400" dirty="0" smtClean="0"/>
              <a:t>capacitores utilizando </a:t>
            </a:r>
            <a:r>
              <a:rPr lang="pt-BR" sz="2400" dirty="0"/>
              <a:t>os dois métodos abordados.</a:t>
            </a:r>
          </a:p>
        </p:txBody>
      </p:sp>
    </p:spTree>
    <p:extLst>
      <p:ext uri="{BB962C8B-B14F-4D97-AF65-F5344CB8AC3E}">
        <p14:creationId xmlns:p14="http://schemas.microsoft.com/office/powerpoint/2010/main" val="10124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260648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Introdução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752528"/>
          </a:xfrm>
        </p:spPr>
        <p:txBody>
          <a:bodyPr>
            <a:noAutofit/>
          </a:bodyPr>
          <a:lstStyle/>
          <a:p>
            <a:r>
              <a:rPr lang="pt-BR" sz="2400" dirty="0"/>
              <a:t>Desta forma seria interessante que a potência reativa indutiva fornecida (trocada) </a:t>
            </a:r>
            <a:r>
              <a:rPr lang="pt-BR" sz="2400" dirty="0" smtClean="0"/>
              <a:t>pela fonte </a:t>
            </a:r>
            <a:r>
              <a:rPr lang="pt-BR" sz="2400" dirty="0"/>
              <a:t>geradora fosse fornecida por uma fonte local (na própria indústria) de maneira a aliviar </a:t>
            </a:r>
            <a:r>
              <a:rPr lang="pt-BR" sz="2400" dirty="0" smtClean="0"/>
              <a:t>o sistema </a:t>
            </a:r>
            <a:r>
              <a:rPr lang="pt-BR" sz="2400" dirty="0"/>
              <a:t>fornecedor de energia. </a:t>
            </a:r>
            <a:endParaRPr lang="pt-BR" sz="2400" dirty="0" smtClean="0"/>
          </a:p>
          <a:p>
            <a:r>
              <a:rPr lang="pt-BR" sz="2400" dirty="0" smtClean="0"/>
              <a:t>Assim </a:t>
            </a:r>
            <a:r>
              <a:rPr lang="pt-BR" sz="2400" dirty="0"/>
              <a:t>o sistema poderia transportar mais energia </a:t>
            </a:r>
            <a:r>
              <a:rPr lang="pt-BR" sz="2400" dirty="0" smtClean="0"/>
              <a:t>que efetivamente </a:t>
            </a:r>
            <a:r>
              <a:rPr lang="pt-BR" sz="2400" dirty="0"/>
              <a:t>resulte em trabalho útil (energia ativa/potência ativa no eixo do motor).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As fontes </a:t>
            </a:r>
            <a:r>
              <a:rPr lang="pt-BR" sz="2400" dirty="0"/>
              <a:t>de reativos podem ser:</a:t>
            </a:r>
          </a:p>
          <a:p>
            <a:pPr lvl="1"/>
            <a:r>
              <a:rPr lang="pt-BR" sz="2000" dirty="0">
                <a:solidFill>
                  <a:srgbClr val="FF9900"/>
                </a:solidFill>
              </a:rPr>
              <a:t>1.</a:t>
            </a:r>
            <a:r>
              <a:rPr lang="pt-BR" sz="2000" dirty="0"/>
              <a:t> geradores (fonte própria);</a:t>
            </a:r>
          </a:p>
          <a:p>
            <a:pPr lvl="1"/>
            <a:r>
              <a:rPr lang="pt-BR" sz="2000" dirty="0">
                <a:solidFill>
                  <a:srgbClr val="FF9900"/>
                </a:solidFill>
              </a:rPr>
              <a:t>2.</a:t>
            </a:r>
            <a:r>
              <a:rPr lang="pt-BR" sz="2000" dirty="0"/>
              <a:t> motores síncronos superexcitados (compensador síncrono);</a:t>
            </a:r>
          </a:p>
          <a:p>
            <a:pPr lvl="1"/>
            <a:r>
              <a:rPr lang="pt-BR" sz="2000" dirty="0">
                <a:solidFill>
                  <a:srgbClr val="FF9900"/>
                </a:solidFill>
              </a:rPr>
              <a:t>3.</a:t>
            </a:r>
            <a:r>
              <a:rPr lang="pt-BR" sz="2000" dirty="0"/>
              <a:t> capacitores;</a:t>
            </a:r>
            <a:endParaRPr lang="pt-BR" sz="1100" dirty="0" smtClean="0">
              <a:solidFill>
                <a:srgbClr val="FF99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212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260648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Introdução</a:t>
            </a:r>
            <a:endParaRPr lang="pt-BR" sz="4400" dirty="0">
              <a:solidFill>
                <a:srgbClr val="FF99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86" y="1340768"/>
            <a:ext cx="7965868" cy="171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40" y="4365104"/>
            <a:ext cx="7958714" cy="179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39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260648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Introdução</a:t>
            </a:r>
            <a:endParaRPr lang="pt-BR" sz="4400" dirty="0">
              <a:solidFill>
                <a:srgbClr val="FF99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40" y="1340768"/>
            <a:ext cx="780086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40" y="3933056"/>
            <a:ext cx="8018560" cy="230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7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260648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Introdução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576064"/>
          </a:xfrm>
        </p:spPr>
        <p:txBody>
          <a:bodyPr>
            <a:noAutofit/>
          </a:bodyPr>
          <a:lstStyle/>
          <a:p>
            <a:r>
              <a:rPr lang="pt-BR" sz="2400" dirty="0" smtClean="0"/>
              <a:t>Considere</a:t>
            </a:r>
            <a:endParaRPr lang="pt-BR" sz="1100" dirty="0" smtClean="0">
              <a:solidFill>
                <a:srgbClr val="FF9900"/>
              </a:solidFill>
              <a:sym typeface="Symbo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09060"/>
            <a:ext cx="2304256" cy="53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44" y="3043023"/>
            <a:ext cx="7951951" cy="67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26" y="4725144"/>
            <a:ext cx="290711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080" y="4778672"/>
            <a:ext cx="4924574" cy="469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160" y="3861048"/>
            <a:ext cx="2511981" cy="69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0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260648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Introdução</a:t>
            </a:r>
            <a:endParaRPr lang="pt-BR" sz="4400" dirty="0">
              <a:solidFill>
                <a:srgbClr val="FF99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4431101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50263"/>
            <a:ext cx="3250789" cy="240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2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Causas do Baixo Fator de Potência nas Indústrias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75252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9900"/>
                </a:solidFill>
              </a:rPr>
              <a:t>Motores de indução operando em </a:t>
            </a:r>
            <a:r>
              <a:rPr lang="pt-BR" b="1" dirty="0" smtClean="0">
                <a:solidFill>
                  <a:srgbClr val="FF9900"/>
                </a:solidFill>
              </a:rPr>
              <a:t>vazio</a:t>
            </a:r>
          </a:p>
          <a:p>
            <a:r>
              <a:rPr lang="pt-BR" sz="2400" dirty="0" smtClean="0"/>
              <a:t>Tais </a:t>
            </a:r>
            <a:r>
              <a:rPr lang="pt-BR" sz="2400" dirty="0"/>
              <a:t>motores consomem praticamente a </a:t>
            </a:r>
            <a:r>
              <a:rPr lang="pt-BR" sz="2400" dirty="0" smtClean="0"/>
              <a:t>mesma energia </a:t>
            </a:r>
            <a:r>
              <a:rPr lang="pt-BR" sz="2400" dirty="0"/>
              <a:t>reativa, quer operando em vazio, quer operando à plena carga.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A </a:t>
            </a:r>
            <a:r>
              <a:rPr lang="pt-BR" sz="2400" dirty="0"/>
              <a:t>energia ativa</a:t>
            </a:r>
            <a:r>
              <a:rPr lang="pt-BR" sz="2400" dirty="0" smtClean="0"/>
              <a:t>, entretanto</a:t>
            </a:r>
            <a:r>
              <a:rPr lang="pt-BR" sz="2400" dirty="0"/>
              <a:t>, é diretamente proporcional à carga mecânica aplicada ao eixo do motor</a:t>
            </a:r>
            <a:r>
              <a:rPr lang="pt-BR" sz="2400" dirty="0" smtClean="0"/>
              <a:t>. </a:t>
            </a:r>
          </a:p>
          <a:p>
            <a:endParaRPr lang="pt-BR" sz="2400" dirty="0"/>
          </a:p>
          <a:p>
            <a:r>
              <a:rPr lang="pt-BR" sz="2400" dirty="0" smtClean="0"/>
              <a:t>Nessas </a:t>
            </a:r>
            <a:r>
              <a:rPr lang="pt-BR" sz="2400" dirty="0"/>
              <a:t>condições, quanto menor a carga, menor a energia ativa consumida e menor </a:t>
            </a:r>
            <a:r>
              <a:rPr lang="pt-BR" sz="2400" dirty="0" smtClean="0"/>
              <a:t>o fator </a:t>
            </a:r>
            <a:r>
              <a:rPr lang="pt-BR" sz="2400" dirty="0"/>
              <a:t>de potência;</a:t>
            </a:r>
            <a:endParaRPr lang="pt-BR" sz="1900" dirty="0" smtClean="0">
              <a:solidFill>
                <a:srgbClr val="FF99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6180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rot="16200000">
            <a:off x="-887877" y="858042"/>
            <a:ext cx="2001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</a:rPr>
              <a:t>Instalações Elétricas II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solidFill>
                  <a:srgbClr val="FF9900"/>
                </a:solidFill>
              </a:rPr>
              <a:t>Causas do Baixo Fator de Potência nas Indústrias</a:t>
            </a:r>
            <a:endParaRPr lang="pt-BR" sz="4400" dirty="0">
              <a:solidFill>
                <a:srgbClr val="FF9900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75252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9900"/>
                </a:solidFill>
              </a:rPr>
              <a:t>Transformadores operando em vazio ou com pequenas </a:t>
            </a:r>
            <a:r>
              <a:rPr lang="pt-BR" b="1" dirty="0" smtClean="0">
                <a:solidFill>
                  <a:srgbClr val="FF9900"/>
                </a:solidFill>
              </a:rPr>
              <a:t>cargas</a:t>
            </a:r>
            <a:endParaRPr lang="pt-BR" b="1" dirty="0">
              <a:solidFill>
                <a:srgbClr val="FF9900"/>
              </a:solidFill>
            </a:endParaRPr>
          </a:p>
          <a:p>
            <a:r>
              <a:rPr lang="pt-BR" sz="2400" dirty="0"/>
              <a:t>A</a:t>
            </a:r>
            <a:r>
              <a:rPr lang="pt-BR" sz="2400" dirty="0" smtClean="0"/>
              <a:t>nalogamente aos motores</a:t>
            </a:r>
            <a:r>
              <a:rPr lang="pt-BR" sz="2400" dirty="0"/>
              <a:t>, os transformadores, quando superdimensionados para a carga que </a:t>
            </a:r>
            <a:r>
              <a:rPr lang="pt-BR" sz="2400" dirty="0" smtClean="0"/>
              <a:t>devem alimentar</a:t>
            </a:r>
            <a:r>
              <a:rPr lang="pt-BR" sz="2400" dirty="0"/>
              <a:t>, consomem uma quantidade de energia reativa relativamente grande, </a:t>
            </a:r>
            <a:r>
              <a:rPr lang="pt-BR" sz="2400" dirty="0" smtClean="0"/>
              <a:t>se comparada </a:t>
            </a:r>
            <a:r>
              <a:rPr lang="pt-BR" sz="2400" dirty="0"/>
              <a:t>à energia ativa, contribuindo para um fator de potência baixo;</a:t>
            </a:r>
            <a:endParaRPr lang="pt-BR" sz="1800" dirty="0" smtClean="0">
              <a:solidFill>
                <a:srgbClr val="FF99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795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rmico">
  <a:themeElements>
    <a:clrScheme name="térmico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érmic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rmic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Térmico</Template>
  <TotalTime>5049</TotalTime>
  <Words>1266</Words>
  <Application>Microsoft Office PowerPoint</Application>
  <PresentationFormat>Apresentação na tela (4:3)</PresentationFormat>
  <Paragraphs>134</Paragraphs>
  <Slides>24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térmico</vt:lpstr>
      <vt:lpstr>SEL 0312  INSTALAÇÃOES ELÉTRICAS II Aula 11 – Correção do Fator de Potência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INSTALAÇÃOES ELÉTRICAS II</dc:title>
  <dc:creator>Ana</dc:creator>
  <cp:lastModifiedBy>Ana</cp:lastModifiedBy>
  <cp:revision>265</cp:revision>
  <dcterms:created xsi:type="dcterms:W3CDTF">2016-07-30T18:39:25Z</dcterms:created>
  <dcterms:modified xsi:type="dcterms:W3CDTF">2017-10-31T21:02:16Z</dcterms:modified>
</cp:coreProperties>
</file>