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32"/>
  </p:notesMasterIdLst>
  <p:sldIdLst>
    <p:sldId id="256" r:id="rId2"/>
    <p:sldId id="400" r:id="rId3"/>
    <p:sldId id="286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6" r:id="rId19"/>
    <p:sldId id="415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0A74-FE87-43EC-980C-975E8FDEDFED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1911-EA80-43F6-AE25-410DFCCFB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0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2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79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08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84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5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4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0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37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PTC3566-Tópicos de Controle Avançado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06/05/2020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94087-97D2-4CD9-9220-ACED3908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(área do círculo)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0B0711E-CE26-44F3-8232-AF6C7C137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" y="2204598"/>
            <a:ext cx="6266601" cy="3997898"/>
          </a:xfrm>
        </p:spPr>
      </p:pic>
    </p:spTree>
    <p:extLst>
      <p:ext uri="{BB962C8B-B14F-4D97-AF65-F5344CB8AC3E}">
        <p14:creationId xmlns:p14="http://schemas.microsoft.com/office/powerpoint/2010/main" val="428831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8A3AE-9D03-41F7-B993-F91F0D4E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BF99B0-81B9-4B6A-9E5A-6D2365E0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Fácil de visualizar em duas ou três dimensões.</a:t>
            </a:r>
          </a:p>
          <a:p>
            <a:endParaRPr lang="pt-BR" dirty="0"/>
          </a:p>
          <a:p>
            <a:r>
              <a:rPr lang="pt-BR" dirty="0"/>
              <a:t>Superfície de decisão: duas dimensões (reta); três dimensões (planos); dimensões maiores (hiperplanos).</a:t>
            </a:r>
          </a:p>
          <a:p>
            <a:endParaRPr lang="pt-BR" dirty="0"/>
          </a:p>
          <a:p>
            <a:r>
              <a:rPr lang="pt-BR" dirty="0"/>
              <a:t>Se existe um contorno linear separando duas classes: problema linearmente separável.</a:t>
            </a:r>
          </a:p>
        </p:txBody>
      </p:sp>
    </p:spTree>
    <p:extLst>
      <p:ext uri="{BB962C8B-B14F-4D97-AF65-F5344CB8AC3E}">
        <p14:creationId xmlns:p14="http://schemas.microsoft.com/office/powerpoint/2010/main" val="298491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57727-90AD-45CE-A4A2-567D0591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Retomando a notação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6707E76-606E-416D-95CD-ED85B0453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150117"/>
            <a:ext cx="3523343" cy="22261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247E96-0A20-44DD-92BE-EDECED3EE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203259"/>
            <a:ext cx="5023413" cy="3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FBA7B-BE84-4677-8984-C5E4617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Reescrevendo os vetores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0A0F1D1-43A8-418E-8951-E8590CFCD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589" y="2490779"/>
            <a:ext cx="5185787" cy="25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7CC49-98C0-40A0-B991-325FD088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Classificador linear básico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FC700F1-38B4-4229-B23C-90556FAA1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3322" y="2875218"/>
            <a:ext cx="2788703" cy="24349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A3C112-1846-442E-ABBB-8FB20F8EB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6" y="2139424"/>
            <a:ext cx="5324819" cy="39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8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C7290-D333-4ABE-814A-C1C1AA4A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Ruído nos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B21043-96FF-453C-B8A2-F686057A8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Separação linear não é muito utilizada </a:t>
            </a:r>
          </a:p>
          <a:p>
            <a:endParaRPr lang="pt-BR" dirty="0"/>
          </a:p>
          <a:p>
            <a:r>
              <a:rPr lang="pt-BR" dirty="0"/>
              <a:t>Quando há boa separação entre os dados apresentados (“</a:t>
            </a:r>
            <a:r>
              <a:rPr lang="pt-BR" dirty="0" err="1"/>
              <a:t>instances</a:t>
            </a:r>
            <a:r>
              <a:rPr lang="pt-BR" dirty="0"/>
              <a:t>”)...boa separabilidade.</a:t>
            </a:r>
          </a:p>
          <a:p>
            <a:endParaRPr lang="pt-BR" dirty="0"/>
          </a:p>
          <a:p>
            <a:r>
              <a:rPr lang="pt-BR" dirty="0"/>
              <a:t>Margem: distância entre o separador e o dado apresentado (“</a:t>
            </a:r>
            <a:r>
              <a:rPr lang="pt-BR" dirty="0" err="1"/>
              <a:t>instance</a:t>
            </a:r>
            <a:r>
              <a:rPr lang="pt-BR" dirty="0"/>
              <a:t>”) mais próximo.</a:t>
            </a:r>
          </a:p>
        </p:txBody>
      </p:sp>
    </p:spTree>
    <p:extLst>
      <p:ext uri="{BB962C8B-B14F-4D97-AF65-F5344CB8AC3E}">
        <p14:creationId xmlns:p14="http://schemas.microsoft.com/office/powerpoint/2010/main" val="94631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F8A0A-0ED0-40F2-B361-B88F59F6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de Margem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D37EAB-A6CF-48B6-B7B8-1E32F086C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Máquinas com suporte vetorial: acham a superfície de separação de máxima margem possível.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7B02594-4016-444A-A565-D8421E882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004457"/>
            <a:ext cx="5138057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737C3-0EDC-45F4-BBB0-477CA5C4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 em modelos geométricos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64A94A-6E7B-4C7D-A166-55AC1131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Distância Euclidiana</a:t>
            </a:r>
          </a:p>
          <a:p>
            <a:r>
              <a:rPr lang="pt-BR" dirty="0"/>
              <a:t>Classificador mais simples: procurar a sequencia de treinamento de menor distância euclidiana (Classificador “Vizinho mais próximo”)</a:t>
            </a:r>
          </a:p>
          <a:p>
            <a:r>
              <a:rPr lang="pt-BR" dirty="0"/>
              <a:t>Variações do mesmo tema: k vizinhos mais próximos, ponderação e/ou votação</a:t>
            </a:r>
          </a:p>
        </p:txBody>
      </p:sp>
    </p:spTree>
    <p:extLst>
      <p:ext uri="{BB962C8B-B14F-4D97-AF65-F5344CB8AC3E}">
        <p14:creationId xmlns:p14="http://schemas.microsoft.com/office/powerpoint/2010/main" val="330610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9C53-EB23-4155-82EE-498C09DB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probabilísticos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413417-EDA2-4CB3-9FAE-BFC23A81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Mais comum:  Bayesiano</a:t>
            </a:r>
          </a:p>
          <a:p>
            <a:endParaRPr lang="pt-BR" dirty="0"/>
          </a:p>
          <a:p>
            <a:r>
              <a:rPr lang="pt-BR" dirty="0"/>
              <a:t>X: variáveis conhecidas (“</a:t>
            </a:r>
            <a:r>
              <a:rPr lang="pt-BR" dirty="0" err="1"/>
              <a:t>features</a:t>
            </a:r>
            <a:r>
              <a:rPr lang="pt-BR" dirty="0"/>
              <a:t>”)</a:t>
            </a:r>
          </a:p>
          <a:p>
            <a:r>
              <a:rPr lang="pt-BR" dirty="0"/>
              <a:t>Y: variáveis alvo (“</a:t>
            </a:r>
            <a:r>
              <a:rPr lang="pt-BR" dirty="0" err="1"/>
              <a:t>instances</a:t>
            </a:r>
            <a:r>
              <a:rPr lang="pt-BR" dirty="0"/>
              <a:t>”)</a:t>
            </a:r>
          </a:p>
          <a:p>
            <a:endParaRPr lang="pt-BR" dirty="0"/>
          </a:p>
          <a:p>
            <a:r>
              <a:rPr lang="pt-BR" dirty="0"/>
              <a:t>Modelar: P(Y|X) assumindo que é um processo aleatório modelável por uma distribuição a ser encontrada. </a:t>
            </a:r>
          </a:p>
        </p:txBody>
      </p:sp>
    </p:spTree>
    <p:extLst>
      <p:ext uri="{BB962C8B-B14F-4D97-AF65-F5344CB8AC3E}">
        <p14:creationId xmlns:p14="http://schemas.microsoft.com/office/powerpoint/2010/main" val="395372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145FF-B0EB-461E-A8AF-8CF6B39A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6D0505-B878-4F02-8428-6E24E4397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5" y="2211581"/>
            <a:ext cx="9613900" cy="2703545"/>
          </a:xfrm>
        </p:spPr>
      </p:pic>
    </p:spTree>
    <p:extLst>
      <p:ext uri="{BB962C8B-B14F-4D97-AF65-F5344CB8AC3E}">
        <p14:creationId xmlns:p14="http://schemas.microsoft.com/office/powerpoint/2010/main" val="309424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Aprendizagem de máquina (II)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Medidas de desempenho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Modelos: geométricos, probabilísticos e lógicos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980E-2E49-4326-AAF3-06919043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D1343-79FD-458C-B7EE-091B51BB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 tem n componentes: tabela com 2 elevado a n linhas.</a:t>
            </a:r>
          </a:p>
          <a:p>
            <a:endParaRPr lang="pt-BR" dirty="0"/>
          </a:p>
          <a:p>
            <a:r>
              <a:rPr lang="pt-BR" dirty="0"/>
              <a:t>Normalmente: distribuições conjuntas inacessíveis ....necessidade de hipóteses adicionais.</a:t>
            </a:r>
          </a:p>
          <a:p>
            <a:endParaRPr lang="pt-BR" dirty="0"/>
          </a:p>
          <a:p>
            <a:r>
              <a:rPr lang="pt-BR" dirty="0"/>
              <a:t>Como escolher uma regra de decisão sem o conhecimento detalhado de P(Y|X)?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97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865BA-0731-4ED0-B52C-6057084C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perdidos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12A73-7C17-4A42-8DE3-F675FFC6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Contém a palavra loteria.</a:t>
            </a:r>
          </a:p>
          <a:p>
            <a:r>
              <a:rPr lang="pt-BR" dirty="0"/>
              <a:t>Não sabemos se contém a palavra Viagra.</a:t>
            </a:r>
          </a:p>
          <a:p>
            <a:r>
              <a:rPr lang="pt-BR" dirty="0"/>
              <a:t>Que linha usar? Segunda ou quarta? </a:t>
            </a:r>
          </a:p>
          <a:p>
            <a:r>
              <a:rPr lang="pt-BR" dirty="0"/>
              <a:t>Solução: média das duas, ponderada pela </a:t>
            </a:r>
            <a:r>
              <a:rPr lang="pt-BR" dirty="0" err="1"/>
              <a:t>probalidade</a:t>
            </a:r>
            <a:r>
              <a:rPr lang="pt-BR" dirty="0"/>
              <a:t> de ocorrência da palavra Viagra.</a:t>
            </a:r>
          </a:p>
          <a:p>
            <a:r>
              <a:rPr lang="pt-BR" dirty="0"/>
              <a:t>P(</a:t>
            </a:r>
            <a:r>
              <a:rPr lang="pt-BR" dirty="0" err="1"/>
              <a:t>Y|loteria</a:t>
            </a:r>
            <a:r>
              <a:rPr lang="pt-BR" dirty="0"/>
              <a:t>) = P(</a:t>
            </a:r>
            <a:r>
              <a:rPr lang="pt-BR" dirty="0" err="1"/>
              <a:t>Y|viagra</a:t>
            </a:r>
            <a:r>
              <a:rPr lang="pt-BR" dirty="0"/>
              <a:t>=0,loteria).P(</a:t>
            </a:r>
            <a:r>
              <a:rPr lang="pt-BR" dirty="0" err="1"/>
              <a:t>viagra</a:t>
            </a:r>
            <a:r>
              <a:rPr lang="pt-BR" dirty="0"/>
              <a:t>=0)+ P(</a:t>
            </a:r>
            <a:r>
              <a:rPr lang="pt-BR" dirty="0" err="1"/>
              <a:t>Y|viagra</a:t>
            </a:r>
            <a:r>
              <a:rPr lang="pt-BR" dirty="0"/>
              <a:t>=1,loteria).P(</a:t>
            </a:r>
            <a:r>
              <a:rPr lang="pt-BR" dirty="0" err="1"/>
              <a:t>viagra</a:t>
            </a:r>
            <a:r>
              <a:rPr lang="pt-BR" dirty="0"/>
              <a:t>=1).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66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EECD0-B790-4FE8-BCA8-29F5A877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perdidos (cont.)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00FEC5-2C0B-4AF3-A621-B5F37DED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Supondo que a palavra Viagra aparece em 1 a cada 10 e-mails:</a:t>
            </a:r>
          </a:p>
          <a:p>
            <a:endParaRPr lang="pt-BR" dirty="0"/>
          </a:p>
          <a:p>
            <a:r>
              <a:rPr lang="pt-BR" dirty="0"/>
              <a:t>P(</a:t>
            </a:r>
            <a:r>
              <a:rPr lang="pt-BR" dirty="0" err="1"/>
              <a:t>spam|loteria</a:t>
            </a:r>
            <a:r>
              <a:rPr lang="pt-BR" dirty="0"/>
              <a:t>) = 0,9.0,65 + 0,1.0,4 = 0,625</a:t>
            </a:r>
          </a:p>
          <a:p>
            <a:r>
              <a:rPr lang="pt-BR" dirty="0"/>
              <a:t>P(</a:t>
            </a:r>
            <a:r>
              <a:rPr lang="pt-BR" dirty="0" err="1"/>
              <a:t>ham|loteria</a:t>
            </a:r>
            <a:r>
              <a:rPr lang="pt-BR" dirty="0"/>
              <a:t>) = 0,9.0,35 + 0,1.0,6 = 0,375</a:t>
            </a:r>
          </a:p>
        </p:txBody>
      </p:sp>
    </p:spTree>
    <p:extLst>
      <p:ext uri="{BB962C8B-B14F-4D97-AF65-F5344CB8AC3E}">
        <p14:creationId xmlns:p14="http://schemas.microsoft.com/office/powerpoint/2010/main" val="9314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61A97-5B83-47ED-9809-B5F89232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verossimilhança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424D07-A473-4AC0-9518-6AD59282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P(X|Y): saber qual a probabilidade de um evento conhecido ocorrer (X), condicionado por algo que não sabemos nada sobre (Y)?</a:t>
            </a:r>
          </a:p>
          <a:p>
            <a:r>
              <a:rPr lang="pt-BR" dirty="0"/>
              <a:t>Alguém quer mandar um spam: que palavras escolher?</a:t>
            </a:r>
          </a:p>
          <a:p>
            <a:r>
              <a:rPr lang="pt-BR" dirty="0"/>
              <a:t>Alguém quer mandar um </a:t>
            </a:r>
            <a:r>
              <a:rPr lang="pt-BR" dirty="0" err="1"/>
              <a:t>ham</a:t>
            </a:r>
            <a:r>
              <a:rPr lang="pt-BR" dirty="0"/>
              <a:t>: que palavras escolher?</a:t>
            </a:r>
          </a:p>
          <a:p>
            <a:r>
              <a:rPr lang="pt-BR" dirty="0"/>
              <a:t>O número de palavras distintas é tão grande que as probabilidades, medidas ou estimadas, são muito pequenas.</a:t>
            </a:r>
          </a:p>
        </p:txBody>
      </p:sp>
    </p:spTree>
    <p:extLst>
      <p:ext uri="{BB962C8B-B14F-4D97-AF65-F5344CB8AC3E}">
        <p14:creationId xmlns:p14="http://schemas.microsoft.com/office/powerpoint/2010/main" val="2507246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76881-B51D-4202-AC0B-2C34D9C9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verossimilhança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E96E86-9630-40D6-A488-D0196B5F0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vez de usar as probabilidades, usar razões.</a:t>
            </a:r>
          </a:p>
          <a:p>
            <a:r>
              <a:rPr lang="pt-BR" dirty="0"/>
              <a:t>Exemplo: P(X|Y=spam)=3,5.10^{-5}; P(X|Y=</a:t>
            </a:r>
            <a:r>
              <a:rPr lang="pt-BR" dirty="0" err="1"/>
              <a:t>ham</a:t>
            </a:r>
            <a:r>
              <a:rPr lang="pt-BR" dirty="0"/>
              <a:t>)=7,4.10^{-6}.</a:t>
            </a:r>
          </a:p>
          <a:p>
            <a:endParaRPr lang="pt-BR" dirty="0"/>
          </a:p>
          <a:p>
            <a:r>
              <a:rPr lang="pt-BR" dirty="0"/>
              <a:t>Razão maior do que 1...spam</a:t>
            </a:r>
          </a:p>
          <a:p>
            <a:endParaRPr lang="pt-BR" dirty="0"/>
          </a:p>
          <a:p>
            <a:r>
              <a:rPr lang="pt-BR" dirty="0"/>
              <a:t>Como passar de probabilidades para razões de verossimilhança?</a:t>
            </a:r>
          </a:p>
          <a:p>
            <a:pPr lvl="3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82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4806E-DC6F-47EB-9707-D56287EC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Probabilidade x verossimilhança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8B2932-3ABC-4315-A917-DE66CCAA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Bayes</a:t>
            </a:r>
            <a:r>
              <a:rPr lang="pt-BR" dirty="0"/>
              <a:t>: P(Y|X) = P(X|Y).P(Y)/P(X)</a:t>
            </a:r>
          </a:p>
          <a:p>
            <a:endParaRPr lang="pt-BR" dirty="0"/>
          </a:p>
          <a:p>
            <a:r>
              <a:rPr lang="pt-BR" dirty="0"/>
              <a:t>P(Y): probabilidade a priori (obtida antes da observação dos dados X)</a:t>
            </a:r>
          </a:p>
          <a:p>
            <a:r>
              <a:rPr lang="pt-BR" dirty="0"/>
              <a:t>P(X): probabilidade observada nos dados, independente de Y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46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B9305-AEE3-4B26-9851-BF01B9F5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 de decisão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D498F-BFEE-4836-89CD-D7AFA028B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Y pertence à classe de máxima probabilidade à posteriori (MAP)</a:t>
            </a:r>
          </a:p>
          <a:p>
            <a:r>
              <a:rPr lang="pt-BR" dirty="0" err="1"/>
              <a:t>Ymap</a:t>
            </a:r>
            <a:r>
              <a:rPr lang="pt-BR" dirty="0"/>
              <a:t> = </a:t>
            </a:r>
            <a:r>
              <a:rPr lang="pt-BR" dirty="0" err="1"/>
              <a:t>arg</a:t>
            </a:r>
            <a:r>
              <a:rPr lang="pt-BR" dirty="0"/>
              <a:t>(y)[</a:t>
            </a:r>
            <a:r>
              <a:rPr lang="pt-BR" dirty="0" err="1"/>
              <a:t>maxP</a:t>
            </a:r>
            <a:r>
              <a:rPr lang="pt-BR" dirty="0"/>
              <a:t>(Y|X)] = </a:t>
            </a:r>
            <a:r>
              <a:rPr lang="pt-BR" dirty="0" err="1"/>
              <a:t>arg</a:t>
            </a:r>
            <a:r>
              <a:rPr lang="pt-BR" dirty="0"/>
              <a:t>(y)[</a:t>
            </a:r>
            <a:r>
              <a:rPr lang="pt-BR" dirty="0" err="1"/>
              <a:t>max</a:t>
            </a:r>
            <a:r>
              <a:rPr lang="pt-BR" dirty="0"/>
              <a:t>(P(X|Y).P(Y)/P(X))] = </a:t>
            </a:r>
            <a:r>
              <a:rPr lang="pt-BR" dirty="0" err="1"/>
              <a:t>arg</a:t>
            </a:r>
            <a:r>
              <a:rPr lang="pt-BR" dirty="0"/>
              <a:t>(y)[</a:t>
            </a:r>
            <a:r>
              <a:rPr lang="pt-BR" dirty="0" err="1"/>
              <a:t>max</a:t>
            </a:r>
            <a:r>
              <a:rPr lang="pt-BR" dirty="0"/>
              <a:t>(P(X|Y).P(Y))].</a:t>
            </a:r>
          </a:p>
          <a:p>
            <a:endParaRPr lang="pt-BR" dirty="0"/>
          </a:p>
          <a:p>
            <a:r>
              <a:rPr lang="pt-BR" dirty="0"/>
              <a:t>Assumindo P(Y) uniforme:</a:t>
            </a:r>
          </a:p>
          <a:p>
            <a:r>
              <a:rPr lang="pt-BR" dirty="0" err="1"/>
              <a:t>Yml</a:t>
            </a:r>
            <a:r>
              <a:rPr lang="pt-BR" dirty="0"/>
              <a:t> = </a:t>
            </a:r>
            <a:r>
              <a:rPr lang="pt-BR" dirty="0" err="1"/>
              <a:t>arg</a:t>
            </a:r>
            <a:r>
              <a:rPr lang="pt-BR" dirty="0"/>
              <a:t>(y)[</a:t>
            </a:r>
            <a:r>
              <a:rPr lang="pt-BR" dirty="0" err="1"/>
              <a:t>maxP</a:t>
            </a:r>
            <a:r>
              <a:rPr lang="pt-BR" dirty="0"/>
              <a:t>(X|Y)]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50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EA20B-2911-484A-8AA5-6895C14A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 de ouro (“</a:t>
            </a:r>
            <a:r>
              <a:rPr lang="pt-BR" dirty="0" err="1"/>
              <a:t>Rule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thumb”)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82F743-923C-4231-A7ED-D20CC2943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quer ignorar a probabilidade a priori ou considera-la uniforme:</a:t>
            </a:r>
          </a:p>
          <a:p>
            <a:r>
              <a:rPr lang="pt-BR" dirty="0"/>
              <a:t>.....usar as razões.</a:t>
            </a:r>
          </a:p>
          <a:p>
            <a:endParaRPr lang="pt-BR" dirty="0"/>
          </a:p>
          <a:p>
            <a:r>
              <a:rPr lang="pt-BR" dirty="0"/>
              <a:t>Caso contrário</a:t>
            </a:r>
          </a:p>
          <a:p>
            <a:r>
              <a:rPr lang="pt-BR" dirty="0"/>
              <a:t>......usar as probabilidades a posteriori</a:t>
            </a:r>
          </a:p>
          <a:p>
            <a:pPr marL="1828800" lvl="4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54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0151D-93A5-49FC-9C35-1D2A2840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de apenas duas classes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2DF1BA-4AA2-4087-9AD8-3AED80C1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65879"/>
            <a:ext cx="9613900" cy="3540705"/>
          </a:xfrm>
        </p:spPr>
      </p:pic>
    </p:spTree>
    <p:extLst>
      <p:ext uri="{BB962C8B-B14F-4D97-AF65-F5344CB8AC3E}">
        <p14:creationId xmlns:p14="http://schemas.microsoft.com/office/powerpoint/2010/main" val="363867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8D5B8-488D-467A-990D-5D2E1D00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da razão de verossimilhança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AE684BC-A295-4ED0-9325-BCCFC46C6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94429"/>
            <a:ext cx="7145680" cy="3865696"/>
          </a:xfrm>
        </p:spPr>
      </p:pic>
    </p:spTree>
    <p:extLst>
      <p:ext uri="{BB962C8B-B14F-4D97-AF65-F5344CB8AC3E}">
        <p14:creationId xmlns:p14="http://schemas.microsoft.com/office/powerpoint/2010/main" val="37620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Medida de desempenho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34372AB-C184-47A1-8D47-6CEDABEE6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Tarefas habituais de computação: desempenho de um algoritmo;</a:t>
            </a:r>
          </a:p>
          <a:p>
            <a:pPr marL="0" indent="0">
              <a:buNone/>
            </a:pPr>
            <a:r>
              <a:rPr lang="pt-BR" dirty="0"/>
              <a:t>resposta correta: complexidade, tempo de execução, uso de memória.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Aprendizagem de máquina: não há resposta correta. Medir a acurácia, evitando “over-</a:t>
            </a:r>
            <a:r>
              <a:rPr lang="pt-BR" dirty="0" err="1"/>
              <a:t>fitting</a:t>
            </a:r>
            <a:r>
              <a:rPr lang="pt-BR" dirty="0"/>
              <a:t>”.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117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71D9-59EC-450E-A32E-60A83E29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 parcial do 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BA1531-6773-4B22-8504-FBD7C732E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Usando MAP ou ML: dois primeiros casos (</a:t>
            </a:r>
            <a:r>
              <a:rPr lang="pt-BR" dirty="0" err="1"/>
              <a:t>ham</a:t>
            </a:r>
            <a:r>
              <a:rPr lang="pt-BR" dirty="0"/>
              <a:t>); dois últimos (spam).</a:t>
            </a:r>
          </a:p>
          <a:p>
            <a:endParaRPr lang="pt-BR" dirty="0"/>
          </a:p>
          <a:p>
            <a:r>
              <a:rPr lang="pt-BR" dirty="0"/>
              <a:t>Modelo generativo: fundamental em ML. (</a:t>
            </a:r>
            <a:r>
              <a:rPr lang="pt-BR" dirty="0" err="1"/>
              <a:t>Bayes</a:t>
            </a:r>
            <a:r>
              <a:rPr lang="pt-BR"/>
              <a:t> ótimo)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5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A95EF-9642-4096-A3E2-A5C9DE3B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Desempenho em 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9BEBC-1704-4763-8CD0-2FF4B3E4D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Desempenho no teste         Desempenho no treinamento</a:t>
            </a:r>
          </a:p>
          <a:p>
            <a:pPr lvl="7"/>
            <a:r>
              <a:rPr lang="pt-BR" dirty="0"/>
              <a:t>~~ (validação cruzada)</a:t>
            </a:r>
          </a:p>
          <a:p>
            <a:pPr lvl="7"/>
            <a:r>
              <a:rPr lang="pt-BR" dirty="0"/>
              <a:t>&lt;&lt; (“</a:t>
            </a:r>
            <a:r>
              <a:rPr lang="pt-BR" dirty="0" err="1"/>
              <a:t>overfitting</a:t>
            </a:r>
            <a:r>
              <a:rPr lang="pt-BR" dirty="0"/>
              <a:t>”)</a:t>
            </a:r>
          </a:p>
          <a:p>
            <a:pPr marL="3200400" lvl="7" indent="0">
              <a:buNone/>
            </a:pPr>
            <a:endParaRPr lang="pt-BR" dirty="0"/>
          </a:p>
          <a:p>
            <a:pPr marL="3200400" lvl="7" indent="0">
              <a:buNone/>
            </a:pPr>
            <a:r>
              <a:rPr lang="pt-BR" sz="2400" dirty="0"/>
              <a:t>Como testar?</a:t>
            </a:r>
          </a:p>
          <a:p>
            <a:pPr marL="3200400" lvl="7" indent="0">
              <a:buNone/>
            </a:pPr>
            <a:r>
              <a:rPr lang="pt-BR" sz="2400" dirty="0"/>
              <a:t>(Medida de acurácia)</a:t>
            </a:r>
          </a:p>
        </p:txBody>
      </p:sp>
    </p:spTree>
    <p:extLst>
      <p:ext uri="{BB962C8B-B14F-4D97-AF65-F5344CB8AC3E}">
        <p14:creationId xmlns:p14="http://schemas.microsoft.com/office/powerpoint/2010/main" val="181088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A5FF4-A4D1-442F-BC42-4FF53FCD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Medir acurácia (validação cruzada)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DF2D34-6634-4F3E-865B-C9F38E5C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840787" cy="398681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Dividir os dados em 10 blocos: ABCDEFGHIJ</a:t>
            </a:r>
          </a:p>
          <a:p>
            <a:r>
              <a:rPr lang="pt-BR" dirty="0"/>
              <a:t>A....I: treinamento  J: teste</a:t>
            </a:r>
          </a:p>
          <a:p>
            <a:r>
              <a:rPr lang="pt-BR" dirty="0"/>
              <a:t>A...HJ: treinamento I: teste</a:t>
            </a:r>
          </a:p>
          <a:p>
            <a:r>
              <a:rPr lang="pt-BR" dirty="0"/>
              <a:t>A..GIJ: treinamento H: teste</a:t>
            </a:r>
          </a:p>
          <a:p>
            <a:endParaRPr lang="pt-BR" dirty="0"/>
          </a:p>
          <a:p>
            <a:r>
              <a:rPr lang="pt-BR" dirty="0"/>
              <a:t>B.....I: treinamento A: teste</a:t>
            </a:r>
          </a:p>
          <a:p>
            <a:r>
              <a:rPr lang="pt-BR" dirty="0"/>
              <a:t>M</a:t>
            </a:r>
          </a:p>
          <a:p>
            <a:r>
              <a:rPr lang="pt-BR" dirty="0"/>
              <a:t>Medir a média e o desvio padrão dos desempenhos(σ)</a:t>
            </a:r>
          </a:p>
          <a:p>
            <a:r>
              <a:rPr lang="pt-BR" dirty="0"/>
              <a:t>σ: medida da qualidade do algoritmo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27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958BE-FB10-4D9D-8096-167B5F0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central da 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1566E-A491-4C27-BF95-270B66814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é um problema “bem-posto”: tirar conclusões gerais a partir de casos particulares (Indução).</a:t>
            </a:r>
          </a:p>
          <a:p>
            <a:endParaRPr lang="pt-BR" dirty="0"/>
          </a:p>
          <a:p>
            <a:r>
              <a:rPr lang="pt-BR" dirty="0"/>
              <a:t>Dedução: trata de problemas bem definidos, com soluções que podem ser conhecidas.</a:t>
            </a:r>
          </a:p>
          <a:p>
            <a:endParaRPr lang="pt-BR" dirty="0"/>
          </a:p>
          <a:p>
            <a:r>
              <a:rPr lang="pt-BR" dirty="0"/>
              <a:t>Filósofos: David Hume...indução...raciocínio circular</a:t>
            </a:r>
          </a:p>
        </p:txBody>
      </p:sp>
    </p:spTree>
    <p:extLst>
      <p:ext uri="{BB962C8B-B14F-4D97-AF65-F5344CB8AC3E}">
        <p14:creationId xmlns:p14="http://schemas.microsoft.com/office/powerpoint/2010/main" val="253584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B841D-1EA5-49A6-9421-1B559CBB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em 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EF2BF5-9143-4B78-80EE-FD57917F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Modelos resultam do aprendizado, a partir dos dados, para executar uma dada tarefa.</a:t>
            </a:r>
          </a:p>
          <a:p>
            <a:r>
              <a:rPr lang="pt-BR" dirty="0"/>
              <a:t>Classificação</a:t>
            </a:r>
          </a:p>
          <a:p>
            <a:r>
              <a:rPr lang="pt-BR" dirty="0"/>
              <a:t>Regressão</a:t>
            </a:r>
          </a:p>
          <a:p>
            <a:r>
              <a:rPr lang="pt-BR" dirty="0"/>
              <a:t>“</a:t>
            </a:r>
            <a:r>
              <a:rPr lang="pt-BR" dirty="0" err="1"/>
              <a:t>Clustering</a:t>
            </a:r>
            <a:r>
              <a:rPr lang="pt-BR" dirty="0"/>
              <a:t>”</a:t>
            </a:r>
          </a:p>
          <a:p>
            <a:r>
              <a:rPr lang="pt-BR" dirty="0"/>
              <a:t>Descoberta de associações</a:t>
            </a:r>
          </a:p>
          <a:p>
            <a:endParaRPr lang="pt-BR" dirty="0"/>
          </a:p>
          <a:p>
            <a:r>
              <a:rPr lang="pt-BR" dirty="0"/>
              <a:t>Apesar da diversidade, podem ser classificados.</a:t>
            </a:r>
          </a:p>
        </p:txBody>
      </p:sp>
    </p:spTree>
    <p:extLst>
      <p:ext uri="{BB962C8B-B14F-4D97-AF65-F5344CB8AC3E}">
        <p14:creationId xmlns:p14="http://schemas.microsoft.com/office/powerpoint/2010/main" val="218915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83E8D-D41F-4CA3-96AF-0564CCC0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modelos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3CD2B8-51EA-4E7A-BEA4-B1DD3818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Geométricos</a:t>
            </a:r>
          </a:p>
          <a:p>
            <a:endParaRPr lang="pt-BR" dirty="0"/>
          </a:p>
          <a:p>
            <a:r>
              <a:rPr lang="pt-BR" dirty="0"/>
              <a:t>Probabilísticos</a:t>
            </a:r>
          </a:p>
          <a:p>
            <a:endParaRPr lang="pt-BR" dirty="0"/>
          </a:p>
          <a:p>
            <a:r>
              <a:rPr lang="pt-BR" dirty="0"/>
              <a:t>Lógicos</a:t>
            </a:r>
          </a:p>
          <a:p>
            <a:endParaRPr lang="pt-BR" dirty="0"/>
          </a:p>
          <a:p>
            <a:r>
              <a:rPr lang="pt-BR" dirty="0"/>
              <a:t>Híbridos</a:t>
            </a:r>
          </a:p>
        </p:txBody>
      </p:sp>
    </p:spTree>
    <p:extLst>
      <p:ext uri="{BB962C8B-B14F-4D97-AF65-F5344CB8AC3E}">
        <p14:creationId xmlns:p14="http://schemas.microsoft.com/office/powerpoint/2010/main" val="126882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64CE6-5097-48B9-9C30-0C188A74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Geométricos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6EB3A1-DAEF-4F49-8E74-D08740FC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Espaço de possibilidades: conjunto de todas as possibilidades descritíveis, façam ou não parte do modelo.</a:t>
            </a:r>
          </a:p>
          <a:p>
            <a:endParaRPr lang="pt-BR" dirty="0"/>
          </a:p>
          <a:p>
            <a:r>
              <a:rPr lang="pt-BR" dirty="0"/>
              <a:t>Cada característica(“</a:t>
            </a:r>
            <a:r>
              <a:rPr lang="pt-BR" dirty="0" err="1"/>
              <a:t>feature</a:t>
            </a:r>
            <a:r>
              <a:rPr lang="pt-BR" dirty="0"/>
              <a:t>”) é um eixo no sistema de coordenadas cartesianas.</a:t>
            </a:r>
          </a:p>
          <a:p>
            <a:endParaRPr lang="pt-BR" dirty="0"/>
          </a:p>
          <a:p>
            <a:r>
              <a:rPr lang="pt-BR" dirty="0"/>
              <a:t>O modelo é construído diretamente no espaço de possibilidades.</a:t>
            </a:r>
          </a:p>
        </p:txBody>
      </p:sp>
    </p:spTree>
    <p:extLst>
      <p:ext uri="{BB962C8B-B14F-4D97-AF65-F5344CB8AC3E}">
        <p14:creationId xmlns:p14="http://schemas.microsoft.com/office/powerpoint/2010/main" val="32964389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1500</TotalTime>
  <Words>1003</Words>
  <Application>Microsoft Office PowerPoint</Application>
  <PresentationFormat>Widescreen</PresentationFormat>
  <Paragraphs>142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Trebuchet MS</vt:lpstr>
      <vt:lpstr>Berlim</vt:lpstr>
      <vt:lpstr>PTC3566-Tópicos de Controle Avançado Aula de 06/05/2020</vt:lpstr>
      <vt:lpstr>Aprendizagem de máquina (II)</vt:lpstr>
      <vt:lpstr>Medida de desempenho</vt:lpstr>
      <vt:lpstr>Desempenho em AM</vt:lpstr>
      <vt:lpstr>Medir acurácia (validação cruzada)</vt:lpstr>
      <vt:lpstr>Problema central da AM</vt:lpstr>
      <vt:lpstr>Modelos em AM</vt:lpstr>
      <vt:lpstr>Tipos de modelos</vt:lpstr>
      <vt:lpstr>Modelos Geométricos </vt:lpstr>
      <vt:lpstr>Exemplo (área do círculo)</vt:lpstr>
      <vt:lpstr>Propriedades</vt:lpstr>
      <vt:lpstr>Retomando a notação</vt:lpstr>
      <vt:lpstr>Reescrevendo os vetores</vt:lpstr>
      <vt:lpstr>Classificador linear básico</vt:lpstr>
      <vt:lpstr>Ruído nos dados</vt:lpstr>
      <vt:lpstr>Ideia de Margem</vt:lpstr>
      <vt:lpstr>Medida em modelos geométricos</vt:lpstr>
      <vt:lpstr>Modelos probabilísticos </vt:lpstr>
      <vt:lpstr>Exemplo</vt:lpstr>
      <vt:lpstr>Problemas</vt:lpstr>
      <vt:lpstr>Valores perdidos </vt:lpstr>
      <vt:lpstr>Valores perdidos (cont.)</vt:lpstr>
      <vt:lpstr>Função verossimilhança</vt:lpstr>
      <vt:lpstr>Função verossimilhança </vt:lpstr>
      <vt:lpstr>Probabilidade x verossimilhança</vt:lpstr>
      <vt:lpstr>Regra de decisão</vt:lpstr>
      <vt:lpstr>Regra de ouro (“Rule of thumb”)</vt:lpstr>
      <vt:lpstr>Problemas de apenas duas classes</vt:lpstr>
      <vt:lpstr>Uso da razão de verossimilhança</vt:lpstr>
      <vt:lpstr>Conclusão parcial do exemplo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138</cp:revision>
  <dcterms:created xsi:type="dcterms:W3CDTF">2019-06-28T19:51:26Z</dcterms:created>
  <dcterms:modified xsi:type="dcterms:W3CDTF">2020-05-06T14:40:05Z</dcterms:modified>
</cp:coreProperties>
</file>