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embeddedFontLst>
    <p:embeddedFont>
      <p:font typeface="Bookman Old Style" panose="02050604050505020204" pitchFamily="18" charset="0"/>
      <p:regular r:id="rId9"/>
      <p:bold r:id="rId10"/>
      <p:italic r:id="rId11"/>
      <p:boldItalic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Libre Franklin" panose="020B0604020202020204" charset="0"/>
      <p:regular r:id="rId17"/>
      <p:bold r:id="rId18"/>
      <p:italic r:id="rId19"/>
      <p:boldItalic r:id="rId20"/>
    </p:embeddedFont>
    <p:embeddedFont>
      <p:font typeface="Proxima Nova" panose="020B060402020202020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28" Type="http://schemas.openxmlformats.org/officeDocument/2006/relationships/tableStyles" Target="tableStyle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994e8cb1fd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g994e8cb1f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body" idx="1"/>
          </p:nvPr>
        </p:nvSpPr>
        <p:spPr>
          <a:xfrm>
            <a:off x="1097280" y="2120900"/>
            <a:ext cx="4639736" cy="3748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body" idx="2"/>
          </p:nvPr>
        </p:nvSpPr>
        <p:spPr>
          <a:xfrm>
            <a:off x="6515944" y="2120900"/>
            <a:ext cx="4639736" cy="3748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dt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ftr" idx="11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ldNum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m com Legenda" type="picTx">
  <p:cSld name="PICTURE_WITH_CAPTION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1"/>
          <p:cNvSpPr>
            <a:spLocks noGrp="1"/>
          </p:cNvSpPr>
          <p:nvPr>
            <p:ph type="pic" idx="2"/>
          </p:nvPr>
        </p:nvSpPr>
        <p:spPr>
          <a:xfrm>
            <a:off x="15" y="0"/>
            <a:ext cx="12191985" cy="457835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457200" tIns="457200" rIns="0" bIns="4570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Calibri"/>
              <a:buNone/>
              <a:defRPr sz="2800" b="0" i="0" u="none" strike="noStrike" cap="non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Bookman Old Style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body" idx="1"/>
          </p:nvPr>
        </p:nvSpPr>
        <p:spPr>
          <a:xfrm>
            <a:off x="1097279" y="5715000"/>
            <a:ext cx="10113264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dt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ftr" idx="11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 txBox="1">
            <a:spLocks noGrp="1"/>
          </p:cNvSpPr>
          <p:nvPr>
            <p:ph type="sldNum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2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700"/>
              <a:buFont typeface="Bookman Old Styl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body" idx="1"/>
          </p:nvPr>
        </p:nvSpPr>
        <p:spPr>
          <a:xfrm rot="5400000">
            <a:off x="4246034" y="-1040553"/>
            <a:ext cx="3760891" cy="10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dt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ftr" idx="11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2"/>
          <p:cNvSpPr txBox="1">
            <a:spLocks noGrp="1"/>
          </p:cNvSpPr>
          <p:nvPr>
            <p:ph type="sldNum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xto e Título Vertical" type="vertTitleAndTx">
  <p:cSld name="VERTICAL_TITLE_AND_VERTICAL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/>
          </p:nvPr>
        </p:nvSpPr>
        <p:spPr>
          <a:xfrm rot="5400000">
            <a:off x="7159401" y="1977801"/>
            <a:ext cx="575989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700"/>
              <a:buFont typeface="Bookman Old Styl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body" idx="1"/>
          </p:nvPr>
        </p:nvSpPr>
        <p:spPr>
          <a:xfrm rot="5400000">
            <a:off x="1825401" y="-574899"/>
            <a:ext cx="575989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dt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ftr" idx="11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ldNum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lide de Título" type="title">
  <p:cSld name="TITL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Bookman Old Style"/>
              <a:buNone/>
              <a:defRPr sz="80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cxnSp>
        <p:nvCxnSpPr>
          <p:cNvPr id="28" name="Google Shape;28;p3"/>
          <p:cNvCxnSpPr/>
          <p:nvPr/>
        </p:nvCxnSpPr>
        <p:spPr>
          <a:xfrm>
            <a:off x="1207658" y="4474741"/>
            <a:ext cx="9875520" cy="0"/>
          </a:xfrm>
          <a:prstGeom prst="straightConnector1">
            <a:avLst/>
          </a:prstGeom>
          <a:noFill/>
          <a:ln w="127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" name="Google Shape;29;p3"/>
          <p:cNvSpPr txBox="1">
            <a:spLocks noGrp="1"/>
          </p:cNvSpPr>
          <p:nvPr>
            <p:ph type="dt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ftr" idx="11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ldNum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m branco" type="blank">
  <p:cSld name="BLANK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dt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ftr" idx="11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Bookman Old Styl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F3F3F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F3F3F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buClr>
                <a:srgbClr val="FFFFFF"/>
              </a:buClr>
              <a:buSzPts val="800"/>
              <a:buFont typeface="Libre Franklin"/>
              <a:buNone/>
              <a:defRPr sz="80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buClr>
                <a:srgbClr val="FFFFFF"/>
              </a:buClr>
              <a:buSzPts val="800"/>
              <a:buFont typeface="Libre Franklin"/>
              <a:buNone/>
              <a:defRPr sz="80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buClr>
                <a:srgbClr val="FFFFFF"/>
              </a:buClr>
              <a:buSzPts val="800"/>
              <a:buFont typeface="Libre Franklin"/>
              <a:buNone/>
              <a:defRPr sz="80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buClr>
                <a:srgbClr val="FFFFFF"/>
              </a:buClr>
              <a:buSzPts val="800"/>
              <a:buFont typeface="Libre Franklin"/>
              <a:buNone/>
              <a:defRPr sz="80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buClr>
                <a:srgbClr val="FFFFFF"/>
              </a:buClr>
              <a:buSzPts val="800"/>
              <a:buFont typeface="Libre Franklin"/>
              <a:buNone/>
              <a:defRPr sz="80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buClr>
                <a:srgbClr val="FFFFFF"/>
              </a:buClr>
              <a:buSzPts val="800"/>
              <a:buFont typeface="Libre Franklin"/>
              <a:buNone/>
              <a:defRPr sz="80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buClr>
                <a:srgbClr val="FFFFFF"/>
              </a:buClr>
              <a:buSzPts val="800"/>
              <a:buFont typeface="Libre Franklin"/>
              <a:buNone/>
              <a:defRPr sz="80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buClr>
                <a:srgbClr val="FFFFFF"/>
              </a:buClr>
              <a:buSzPts val="800"/>
              <a:buFont typeface="Libre Franklin"/>
              <a:buNone/>
              <a:defRPr sz="80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buClr>
                <a:srgbClr val="FFFFFF"/>
              </a:buClr>
              <a:buSzPts val="800"/>
              <a:buFont typeface="Libre Franklin"/>
              <a:buNone/>
              <a:defRPr sz="80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700"/>
              <a:buFont typeface="Bookman Old Styl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dt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ftr" idx="11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beçalho da Seção" type="secHead">
  <p:cSld name="SECTION_HEADER"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Bookman Old Style"/>
              <a:buNone/>
              <a:defRPr sz="8000" b="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cxnSp>
        <p:nvCxnSpPr>
          <p:cNvPr id="51" name="Google Shape;51;p7"/>
          <p:cNvCxnSpPr/>
          <p:nvPr/>
        </p:nvCxnSpPr>
        <p:spPr>
          <a:xfrm>
            <a:off x="1207658" y="4485132"/>
            <a:ext cx="9875520" cy="0"/>
          </a:xfrm>
          <a:prstGeom prst="straightConnector1">
            <a:avLst/>
          </a:prstGeom>
          <a:noFill/>
          <a:ln w="127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2" name="Google Shape;52;p7"/>
          <p:cNvSpPr txBox="1">
            <a:spLocks noGrp="1"/>
          </p:cNvSpPr>
          <p:nvPr>
            <p:ph type="dt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ftr" idx="11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700"/>
              <a:buFont typeface="Bookman Old Styl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body" idx="2"/>
          </p:nvPr>
        </p:nvSpPr>
        <p:spPr>
          <a:xfrm>
            <a:off x="1097280" y="2958274"/>
            <a:ext cx="4639736" cy="2910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body" idx="3"/>
          </p:nvPr>
        </p:nvSpPr>
        <p:spPr>
          <a:xfrm>
            <a:off x="6515944" y="2057400"/>
            <a:ext cx="4639736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body" idx="4"/>
          </p:nvPr>
        </p:nvSpPr>
        <p:spPr>
          <a:xfrm>
            <a:off x="6515944" y="2958273"/>
            <a:ext cx="4639736" cy="2910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dt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ftr" idx="11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sldNum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dt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ftr" idx="11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sldNum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údo com Legenda" type="objTx">
  <p:cSld name="OBJECT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"/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Bookman Old Style"/>
              <a:buNone/>
              <a:defRPr sz="34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body" idx="1"/>
          </p:nvPr>
        </p:nvSpPr>
        <p:spPr>
          <a:xfrm>
            <a:off x="5458984" y="812799"/>
            <a:ext cx="5928344" cy="5294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body" idx="2"/>
          </p:nvPr>
        </p:nvSpPr>
        <p:spPr>
          <a:xfrm>
            <a:off x="643465" y="3043050"/>
            <a:ext cx="3517567" cy="306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dt" idx="10"/>
          </p:nvPr>
        </p:nvSpPr>
        <p:spPr>
          <a:xfrm>
            <a:off x="643464" y="6446520"/>
            <a:ext cx="35175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ftr" idx="11"/>
          </p:nvPr>
        </p:nvSpPr>
        <p:spPr>
          <a:xfrm>
            <a:off x="5458983" y="6446520"/>
            <a:ext cx="53340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sldNum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700"/>
              <a:buFont typeface="Bookman Old Style"/>
              <a:buNone/>
              <a:defRPr sz="4700" b="0" i="0" u="none" strike="noStrike" cap="none">
                <a:solidFill>
                  <a:srgbClr val="3F3F3F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34925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Calibri"/>
              <a:buChar char=" "/>
              <a:defRPr sz="1900" b="0" i="0" u="none" strike="noStrike" cap="non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365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700"/>
              <a:buFont typeface="Calibri"/>
              <a:buChar char="◦"/>
              <a:defRPr sz="1700" b="0" i="0" u="none" strike="noStrike" cap="non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111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Calibri"/>
              <a:buChar char="◦"/>
              <a:defRPr sz="1300" b="0" i="0" u="none" strike="noStrike" cap="non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111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Calibri"/>
              <a:buChar char="◦"/>
              <a:defRPr sz="1300" b="0" i="0" u="none" strike="noStrike" cap="non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111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Calibri"/>
              <a:buChar char="◦"/>
              <a:defRPr sz="1300" b="0" i="0" u="none" strike="noStrike" cap="non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ftr" idx="11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cxnSp>
        <p:nvCxnSpPr>
          <p:cNvPr id="16" name="Google Shape;16;p1"/>
          <p:cNvCxnSpPr/>
          <p:nvPr/>
        </p:nvCxnSpPr>
        <p:spPr>
          <a:xfrm>
            <a:off x="1193532" y="1897380"/>
            <a:ext cx="9966960" cy="0"/>
          </a:xfrm>
          <a:prstGeom prst="straightConnector1">
            <a:avLst/>
          </a:prstGeom>
          <a:noFill/>
          <a:ln w="127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aifeusp/?hc_ref=ARTDvwiCpHuo78_X9QEgB6gzEwOv0_IHBALTZ5xncI0xQyizFGAOI5d6m2bdhpfd-os&amp;ref=nf_target&amp;__tn__=kC-R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ocs.google.com/document/d/1MMXC1fHoeBuJeK6svY9-kFZ6csLBYibl3qgvo1eTc9A/edit?usp=sharing" TargetMode="External"/><Relationship Id="rId5" Type="http://schemas.openxmlformats.org/officeDocument/2006/relationships/hyperlink" Target="http://culturaeduca.cc/" TargetMode="External"/><Relationship Id="rId4" Type="http://schemas.openxmlformats.org/officeDocument/2006/relationships/hyperlink" Target="https://www.youtube.com/channel/UCLx02j2MKVKuKrD_OAN7l-w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700"/>
              <a:buFont typeface="Bookman Old Style"/>
              <a:buNone/>
            </a:pPr>
            <a:r>
              <a:rPr lang="pt-BR"/>
              <a:t>POEB 2ª aula /1ª parte	</a:t>
            </a:r>
            <a:endParaRPr/>
          </a:p>
        </p:txBody>
      </p:sp>
      <p:pic>
        <p:nvPicPr>
          <p:cNvPr id="103" name="Google Shape;103;p14" descr="Uma imagem contendo prédio, banco, bancada, lateral&#10;&#10;Descrição gerada automaticamente"/>
          <p:cNvPicPr preferRelativeResize="0"/>
          <p:nvPr/>
        </p:nvPicPr>
        <p:blipFill rotWithShape="1">
          <a:blip r:embed="rId3">
            <a:alphaModFix/>
          </a:blip>
          <a:srcRect t="16435" r="-1" b="29034"/>
          <a:stretch/>
        </p:blipFill>
        <p:spPr>
          <a:xfrm>
            <a:off x="819480" y="2120900"/>
            <a:ext cx="4639737" cy="374819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4"/>
          <p:cNvSpPr txBox="1">
            <a:spLocks noGrp="1"/>
          </p:cNvSpPr>
          <p:nvPr>
            <p:ph type="body" idx="2"/>
          </p:nvPr>
        </p:nvSpPr>
        <p:spPr>
          <a:xfrm>
            <a:off x="5660025" y="2120900"/>
            <a:ext cx="6423900" cy="41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30"/>
              <a:buNone/>
            </a:pPr>
            <a:r>
              <a:rPr lang="pt-BR" sz="1530"/>
              <a:t>	</a:t>
            </a:r>
            <a:r>
              <a:rPr lang="pt-BR" sz="1530" b="1"/>
              <a:t>1. APRESENTAÇÕES: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SzPts val="1530"/>
              <a:buNone/>
            </a:pPr>
            <a:r>
              <a:rPr lang="pt-BR" sz="1530" b="1"/>
              <a:t> – Estado e Educação – Definições Necessárias (15’)</a:t>
            </a:r>
            <a:endParaRPr sz="1530" b="1"/>
          </a:p>
          <a:p>
            <a:pPr marL="0" lvl="0" indent="0" algn="l" rtl="0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SzPts val="1530"/>
              <a:buNone/>
            </a:pPr>
            <a:r>
              <a:rPr lang="pt-BR" sz="1530"/>
              <a:t>Vespertino: Sasha e Larissa </a:t>
            </a:r>
            <a:endParaRPr sz="1530"/>
          </a:p>
          <a:p>
            <a:pPr marL="0" lvl="0" indent="0" algn="l" rtl="0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SzPts val="1530"/>
              <a:buNone/>
            </a:pPr>
            <a:r>
              <a:rPr lang="pt-BR" sz="1530"/>
              <a:t>Noturno: Elisangela Maria Sousa e Filipe Esposito</a:t>
            </a:r>
            <a:endParaRPr sz="1530"/>
          </a:p>
          <a:p>
            <a:pPr marL="0" lvl="0" indent="0" algn="l" rtl="0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SzPts val="1530"/>
              <a:buNone/>
            </a:pPr>
            <a:r>
              <a:rPr lang="pt-BR" sz="1530" b="1"/>
              <a:t>  – Vídeo do Comparato (15’)</a:t>
            </a:r>
            <a:endParaRPr sz="1530" b="1"/>
          </a:p>
          <a:p>
            <a:pPr marL="0" lvl="0" indent="0" algn="l" rtl="0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Arial"/>
              <a:buNone/>
            </a:pPr>
            <a:r>
              <a:rPr lang="pt-BR" sz="1530"/>
              <a:t>Vespertino: Vitória da Silva e Lais </a:t>
            </a:r>
            <a:endParaRPr sz="1530"/>
          </a:p>
          <a:p>
            <a:pPr marL="0" lvl="0" indent="0" algn="l" rtl="0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Arial"/>
              <a:buNone/>
            </a:pPr>
            <a:r>
              <a:rPr lang="pt-BR" sz="1530"/>
              <a:t>Noturno: Alvaro Merlos Akinaga Cordeiro</a:t>
            </a:r>
            <a:endParaRPr sz="1530"/>
          </a:p>
          <a:p>
            <a:pPr marL="0" lvl="0" indent="0" algn="l" rtl="0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SzPts val="1530"/>
              <a:buNone/>
            </a:pPr>
            <a:r>
              <a:rPr lang="pt-BR" sz="1530" b="1"/>
              <a:t> 	2. DEBATE – 20’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SzPts val="1530"/>
              <a:buNone/>
            </a:pPr>
            <a:r>
              <a:rPr lang="pt-BR" sz="1530" b="1"/>
              <a:t>  –  A escolaridade da família (10’) – organização da atividade e conhecimento da planilha.</a:t>
            </a:r>
            <a:endParaRPr sz="1530" b="1"/>
          </a:p>
          <a:p>
            <a:pPr marL="0" lvl="0" indent="0" algn="l" rtl="0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Arial"/>
              <a:buNone/>
            </a:pPr>
            <a:r>
              <a:rPr lang="pt-BR" sz="1530"/>
              <a:t>Vespertino: Cássia e Vitória</a:t>
            </a:r>
            <a:endParaRPr sz="1530"/>
          </a:p>
          <a:p>
            <a:pPr marL="0" lvl="0" indent="0" algn="l" rtl="0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Arial"/>
              <a:buNone/>
            </a:pPr>
            <a:r>
              <a:rPr lang="pt-BR" sz="1530"/>
              <a:t>Noturno:  Luciana Battelli de Mello Fornazeiro</a:t>
            </a:r>
            <a:endParaRPr sz="1530"/>
          </a:p>
          <a:p>
            <a:pPr marL="457200" lvl="0" indent="-360045" algn="l" rtl="0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SzPts val="1530"/>
              <a:buNone/>
            </a:pPr>
            <a:endParaRPr sz="1530"/>
          </a:p>
          <a:p>
            <a:pPr marL="457200" lvl="0" indent="-360045" algn="l" rtl="0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SzPts val="1530"/>
              <a:buNone/>
            </a:pPr>
            <a:endParaRPr sz="1530"/>
          </a:p>
        </p:txBody>
      </p:sp>
      <p:sp>
        <p:nvSpPr>
          <p:cNvPr id="105" name="Google Shape;105;p14"/>
          <p:cNvSpPr txBox="1">
            <a:spLocks noGrp="1"/>
          </p:cNvSpPr>
          <p:nvPr>
            <p:ph type="dt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28/09/2020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700"/>
              <a:buFont typeface="Bookman Old Style"/>
              <a:buNone/>
            </a:pPr>
            <a:r>
              <a:rPr lang="pt-BR"/>
              <a:t>POEB 2ª aula /1ª parte	</a:t>
            </a:r>
            <a:endParaRPr/>
          </a:p>
        </p:txBody>
      </p:sp>
      <p:pic>
        <p:nvPicPr>
          <p:cNvPr id="111" name="Google Shape;111;p15" descr="Uma imagem contendo prédio, banco, bancada, lateral&#10;&#10;Descrição gerada automaticamente"/>
          <p:cNvPicPr preferRelativeResize="0"/>
          <p:nvPr/>
        </p:nvPicPr>
        <p:blipFill rotWithShape="1">
          <a:blip r:embed="rId3">
            <a:alphaModFix/>
          </a:blip>
          <a:srcRect t="16434" b="29036"/>
          <a:stretch/>
        </p:blipFill>
        <p:spPr>
          <a:xfrm>
            <a:off x="1097280" y="2120900"/>
            <a:ext cx="4639737" cy="374819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5"/>
          <p:cNvSpPr txBox="1">
            <a:spLocks noGrp="1"/>
          </p:cNvSpPr>
          <p:nvPr>
            <p:ph type="body" idx="2"/>
          </p:nvPr>
        </p:nvSpPr>
        <p:spPr>
          <a:xfrm>
            <a:off x="6515944" y="2120900"/>
            <a:ext cx="4639800" cy="37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SzPts val="1530"/>
              <a:buNone/>
            </a:pP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SzPts val="1530"/>
              <a:buFont typeface="Libre Franklin"/>
              <a:buChar char="-"/>
            </a:pPr>
            <a:r>
              <a:rPr lang="pt-BR" sz="1530" b="1"/>
              <a:t>2. Encaminhamentos para 2ª parte:</a:t>
            </a:r>
            <a:endParaRPr/>
          </a:p>
          <a:p>
            <a:pPr marL="91440" lvl="0" indent="-97155" algn="l" rtl="0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SzPts val="1530"/>
              <a:buChar char=" "/>
            </a:pPr>
            <a:r>
              <a:rPr lang="pt-BR" sz="1530" b="1"/>
              <a:t>Atividade com Esper Kallás –informe da proposta em andamento – responda à enquete sobre estágio de metodologia de ensino/estágio.</a:t>
            </a:r>
            <a:endParaRPr/>
          </a:p>
          <a:p>
            <a:pPr marL="91440" lvl="0" indent="-97155" algn="l" rtl="0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SzPts val="1530"/>
              <a:buChar char=" "/>
            </a:pPr>
            <a:r>
              <a:rPr lang="pt-BR" sz="1530" b="1"/>
              <a:t>Encaminhamentos do estágio	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SzPts val="1530"/>
              <a:buFont typeface="Libre Franklin"/>
              <a:buChar char="-"/>
            </a:pPr>
            <a:r>
              <a:rPr lang="pt-BR" sz="1530" b="1"/>
              <a:t> </a:t>
            </a:r>
            <a:endParaRPr/>
          </a:p>
          <a:p>
            <a:pPr marL="457200" lvl="0" indent="-360045" algn="l" rtl="0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SzPts val="1530"/>
              <a:buNone/>
            </a:pPr>
            <a:endParaRPr sz="1530"/>
          </a:p>
          <a:p>
            <a:pPr marL="457200" lvl="0" indent="-360045" algn="l" rtl="0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SzPts val="1530"/>
              <a:buNone/>
            </a:pPr>
            <a:endParaRPr sz="1530"/>
          </a:p>
        </p:txBody>
      </p:sp>
      <p:sp>
        <p:nvSpPr>
          <p:cNvPr id="113" name="Google Shape;113;p15"/>
          <p:cNvSpPr txBox="1">
            <a:spLocks noGrp="1"/>
          </p:cNvSpPr>
          <p:nvPr>
            <p:ph type="dt" idx="10"/>
          </p:nvPr>
        </p:nvSpPr>
        <p:spPr>
          <a:xfrm>
            <a:off x="8218426" y="6446838"/>
            <a:ext cx="258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28/09/2020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/>
          <p:nvPr/>
        </p:nvSpPr>
        <p:spPr>
          <a:xfrm>
            <a:off x="1507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19" name="Google Shape;119;p16"/>
          <p:cNvSpPr txBox="1">
            <a:spLocks noGrp="1"/>
          </p:cNvSpPr>
          <p:nvPr>
            <p:ph type="ctrTitle"/>
          </p:nvPr>
        </p:nvSpPr>
        <p:spPr>
          <a:xfrm>
            <a:off x="1097280" y="758952"/>
            <a:ext cx="10058400" cy="3892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Bookman Old Style"/>
              <a:buNone/>
            </a:pPr>
            <a:r>
              <a:rPr lang="pt-BR" sz="2400" b="1"/>
              <a:t>1. A ESCOLA NA CIDADE QUE EDUCA - Moacir Gadotti</a:t>
            </a:r>
            <a:br>
              <a:rPr lang="pt-BR" sz="2400" b="1"/>
            </a:br>
            <a:br>
              <a:rPr lang="pt-BR" sz="2400" b="1"/>
            </a:br>
            <a:br>
              <a:rPr lang="pt-BR" sz="2400" b="1"/>
            </a:br>
            <a:r>
              <a:rPr lang="pt-BR" sz="2400" b="1"/>
              <a:t>2. O meu fascínio pelo território educativo - Manuel Matos</a:t>
            </a:r>
            <a:br>
              <a:rPr lang="pt-BR" sz="2400" b="1"/>
            </a:br>
            <a:br>
              <a:rPr lang="pt-BR" sz="2400" b="1"/>
            </a:br>
            <a:br>
              <a:rPr lang="pt-BR" sz="2400" b="1"/>
            </a:br>
            <a:r>
              <a:rPr lang="pt-BR" sz="2400" b="1"/>
              <a:t>3. Carta das cidades educadoras</a:t>
            </a:r>
            <a:br>
              <a:rPr lang="pt-BR" sz="2400" b="1"/>
            </a:br>
            <a:br>
              <a:rPr lang="pt-BR" sz="1050"/>
            </a:br>
            <a:br>
              <a:rPr lang="pt-BR" sz="1050"/>
            </a:br>
            <a:r>
              <a:rPr lang="pt-BR" sz="2000" b="1"/>
              <a:t>O material encontra-se no moodle</a:t>
            </a:r>
            <a:br>
              <a:rPr lang="pt-BR" sz="2000" b="1"/>
            </a:br>
            <a:endParaRPr sz="2000" b="1" i="1">
              <a:solidFill>
                <a:srgbClr val="FFFFFF"/>
              </a:solidFill>
            </a:endParaRPr>
          </a:p>
        </p:txBody>
      </p:sp>
      <p:sp>
        <p:nvSpPr>
          <p:cNvPr id="120" name="Google Shape;120;p16"/>
          <p:cNvSpPr/>
          <p:nvPr/>
        </p:nvSpPr>
        <p:spPr>
          <a:xfrm>
            <a:off x="1507" y="4953000"/>
            <a:ext cx="12188952" cy="1905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6"/>
          <p:cNvSpPr txBox="1">
            <a:spLocks noGrp="1"/>
          </p:cNvSpPr>
          <p:nvPr>
            <p:ph type="subTitle" idx="1"/>
          </p:nvPr>
        </p:nvSpPr>
        <p:spPr>
          <a:xfrm>
            <a:off x="1100051" y="522524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pt-BR">
                <a:solidFill>
                  <a:srgbClr val="FFFFFF"/>
                </a:solidFill>
              </a:rPr>
              <a:t>AULA  DE 06/10/2020 – PRESENÇA DE INAÊ BATISTONI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r>
              <a:rPr lang="pt-BR">
                <a:solidFill>
                  <a:srgbClr val="FFFFFF"/>
                </a:solidFill>
              </a:rPr>
              <a:t>PORTAL CULTURAEDUCA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/>
          <p:cNvSpPr txBox="1">
            <a:spLocks noGrp="1"/>
          </p:cNvSpPr>
          <p:nvPr>
            <p:ph type="dt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28/09/2020</a:t>
            </a:r>
            <a:endParaRPr/>
          </a:p>
        </p:txBody>
      </p:sp>
      <p:sp>
        <p:nvSpPr>
          <p:cNvPr id="127" name="Google Shape;127;p17"/>
          <p:cNvSpPr txBox="1"/>
          <p:nvPr/>
        </p:nvSpPr>
        <p:spPr>
          <a:xfrm>
            <a:off x="556350" y="630125"/>
            <a:ext cx="10701900" cy="55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chemeClr val="dk1"/>
                </a:solidFill>
              </a:rPr>
              <a:t>Consultar a página do  </a:t>
            </a:r>
            <a:r>
              <a:rPr lang="pt-BR" sz="1900" u="sng">
                <a:solidFill>
                  <a:schemeClr val="hlink"/>
                </a:solidFill>
                <a:hlinkClick r:id="rId3"/>
              </a:rPr>
              <a:t>FACEBOOK NAI FEUSP</a:t>
            </a:r>
            <a:endParaRPr sz="26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chemeClr val="dk1"/>
                </a:solidFill>
              </a:rPr>
              <a:t>Consultar a página do </a:t>
            </a:r>
            <a:r>
              <a:rPr lang="pt-BR" sz="1900" u="sng">
                <a:solidFill>
                  <a:schemeClr val="hlink"/>
                </a:solidFill>
                <a:hlinkClick r:id="rId4"/>
              </a:rPr>
              <a:t>NAI FEUSP</a:t>
            </a:r>
            <a:r>
              <a:rPr lang="pt-BR" sz="2200"/>
              <a:t> no </a:t>
            </a:r>
            <a:r>
              <a:rPr lang="pt-BR" sz="2600">
                <a:solidFill>
                  <a:schemeClr val="dk1"/>
                </a:solidFill>
              </a:rPr>
              <a:t>Youtube</a:t>
            </a:r>
            <a:endParaRPr sz="22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chemeClr val="dk1"/>
                </a:solidFill>
              </a:rPr>
              <a:t>Consultar Portal </a:t>
            </a:r>
            <a:r>
              <a:rPr lang="pt-BR" sz="2600" u="sng">
                <a:solidFill>
                  <a:schemeClr val="hlink"/>
                </a:solidFill>
                <a:hlinkClick r:id="rId5"/>
              </a:rPr>
              <a:t>CulturaEduca</a:t>
            </a:r>
            <a:endParaRPr sz="26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t-BR" sz="2600">
                <a:solidFill>
                  <a:schemeClr val="dk1"/>
                </a:solidFill>
              </a:rPr>
              <a:t>Consultar a pasta das escolas </a:t>
            </a:r>
            <a:r>
              <a:rPr lang="pt-BR" sz="2600" u="sng">
                <a:solidFill>
                  <a:schemeClr val="hlink"/>
                </a:solidFill>
                <a:hlinkClick r:id="rId6"/>
              </a:rPr>
              <a:t>SUMÁRIO dos arquivos das Escolas parceiras do NAI - 2020</a:t>
            </a:r>
            <a:endParaRPr sz="26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/>
          <p:cNvSpPr txBox="1">
            <a:spLocks noGrp="1"/>
          </p:cNvSpPr>
          <p:nvPr>
            <p:ph type="sldNum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  <p:sp>
        <p:nvSpPr>
          <p:cNvPr id="133" name="Google Shape;133;p18"/>
          <p:cNvSpPr txBox="1">
            <a:spLocks noGrp="1"/>
          </p:cNvSpPr>
          <p:nvPr>
            <p:ph type="title" idx="4294967295"/>
          </p:nvPr>
        </p:nvSpPr>
        <p:spPr>
          <a:xfrm>
            <a:off x="0" y="593725"/>
            <a:ext cx="11360150" cy="763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700"/>
              <a:buFont typeface="Bookman Old Style"/>
              <a:buNone/>
            </a:pPr>
            <a:r>
              <a:rPr lang="pt-BR"/>
              <a:t>NAI CHAMA: Escola encontra Escola</a:t>
            </a:r>
            <a:endParaRPr/>
          </a:p>
        </p:txBody>
      </p:sp>
      <p:sp>
        <p:nvSpPr>
          <p:cNvPr id="134" name="Google Shape;134;p18"/>
          <p:cNvSpPr txBox="1"/>
          <p:nvPr/>
        </p:nvSpPr>
        <p:spPr>
          <a:xfrm>
            <a:off x="101600" y="1708468"/>
            <a:ext cx="2610800" cy="21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33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10/06</a:t>
            </a:r>
            <a:r>
              <a:rPr lang="pt-BR" sz="36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36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5" name="Google Shape;135;p18"/>
          <p:cNvSpPr txBox="1"/>
          <p:nvPr/>
        </p:nvSpPr>
        <p:spPr>
          <a:xfrm>
            <a:off x="2488133" y="2855767"/>
            <a:ext cx="2753600" cy="1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33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12/06</a:t>
            </a:r>
            <a:endParaRPr sz="36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121917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33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6" name="Google Shape;136;p18"/>
          <p:cNvSpPr txBox="1"/>
          <p:nvPr/>
        </p:nvSpPr>
        <p:spPr>
          <a:xfrm>
            <a:off x="4926533" y="3363767"/>
            <a:ext cx="2753600" cy="1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33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25/06</a:t>
            </a:r>
            <a:endParaRPr sz="36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None/>
            </a:pPr>
            <a:endParaRPr sz="24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121917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33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37" name="Google Shape;13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5600" y="3897167"/>
            <a:ext cx="2169077" cy="122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8"/>
          <p:cNvSpPr txBox="1"/>
          <p:nvPr/>
        </p:nvSpPr>
        <p:spPr>
          <a:xfrm>
            <a:off x="7263333" y="3871767"/>
            <a:ext cx="2753600" cy="1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33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03/07</a:t>
            </a:r>
            <a:endParaRPr sz="36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None/>
            </a:pPr>
            <a:endParaRPr sz="24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121917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33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39" name="Google Shape;139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04100" y="4383942"/>
            <a:ext cx="2413200" cy="1363692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8"/>
          <p:cNvSpPr txBox="1"/>
          <p:nvPr/>
        </p:nvSpPr>
        <p:spPr>
          <a:xfrm>
            <a:off x="9600133" y="4379767"/>
            <a:ext cx="2753600" cy="1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33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10/07</a:t>
            </a:r>
            <a:endParaRPr sz="36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None/>
            </a:pPr>
            <a:endParaRPr sz="24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121917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33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41" name="Google Shape;141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18901" y="5131767"/>
            <a:ext cx="2029196" cy="136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8"/>
          <p:cNvSpPr txBox="1"/>
          <p:nvPr/>
        </p:nvSpPr>
        <p:spPr>
          <a:xfrm>
            <a:off x="6997027" y="5747631"/>
            <a:ext cx="2858563" cy="237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Ensino Médio</a:t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x</a:t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Ensino Técnico</a:t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3" name="Google Shape;143;p18"/>
          <p:cNvSpPr txBox="1"/>
          <p:nvPr/>
        </p:nvSpPr>
        <p:spPr>
          <a:xfrm>
            <a:off x="10122100" y="6393867"/>
            <a:ext cx="1842800" cy="4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Universidade</a:t>
            </a:r>
            <a:endParaRPr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4" name="Google Shape;144;p18"/>
          <p:cNvSpPr txBox="1"/>
          <p:nvPr/>
        </p:nvSpPr>
        <p:spPr>
          <a:xfrm>
            <a:off x="5168900" y="5138033"/>
            <a:ext cx="2100800" cy="10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Ensino Fundamental</a:t>
            </a:r>
            <a:endParaRPr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5" name="Google Shape;145;p18"/>
          <p:cNvSpPr txBox="1"/>
          <p:nvPr/>
        </p:nvSpPr>
        <p:spPr>
          <a:xfrm>
            <a:off x="2877878" y="4646561"/>
            <a:ext cx="2199149" cy="10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EJA </a:t>
            </a:r>
            <a:r>
              <a:rPr lang="pt-BR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encontra 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MOVA</a:t>
            </a:r>
            <a:endParaRPr sz="24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6" name="Google Shape;146;p18"/>
          <p:cNvSpPr txBox="1"/>
          <p:nvPr/>
        </p:nvSpPr>
        <p:spPr>
          <a:xfrm>
            <a:off x="302432" y="4098380"/>
            <a:ext cx="2199149" cy="10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Creches </a:t>
            </a:r>
            <a:r>
              <a:rPr lang="pt-BR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encontra </a:t>
            </a:r>
            <a:r>
              <a:rPr lang="pt-BR" sz="24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EMEI</a:t>
            </a:r>
            <a:endParaRPr sz="24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47" name="Google Shape;147;p18" descr="Interface gráfica do usuário, Site&#10;&#10;Descrição gerada automa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7525" y="2821185"/>
            <a:ext cx="2323596" cy="1307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48290" y="3376046"/>
            <a:ext cx="2389165" cy="13439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9"/>
          <p:cNvSpPr txBox="1"/>
          <p:nvPr/>
        </p:nvSpPr>
        <p:spPr>
          <a:xfrm>
            <a:off x="233200" y="2975867"/>
            <a:ext cx="2874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33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08/05</a:t>
            </a:r>
            <a:r>
              <a:rPr lang="pt-BR" sz="36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36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1219170" marR="0" lvl="0" indent="0" algn="l" rtl="0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None/>
            </a:pPr>
            <a:endParaRPr sz="1733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4" name="Google Shape;154;p19"/>
          <p:cNvSpPr txBox="1">
            <a:spLocks noGrp="1"/>
          </p:cNvSpPr>
          <p:nvPr>
            <p:ph type="title"/>
          </p:nvPr>
        </p:nvSpPr>
        <p:spPr>
          <a:xfrm>
            <a:off x="233200" y="-16233"/>
            <a:ext cx="1179501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Proxima Nova"/>
              <a:buNone/>
            </a:pPr>
            <a:r>
              <a:rPr lang="pt-BR" b="1">
                <a:latin typeface="Proxima Nova"/>
                <a:ea typeface="Proxima Nova"/>
                <a:cs typeface="Proxima Nova"/>
                <a:sym typeface="Proxima Nova"/>
              </a:rPr>
              <a:t>Encontros da REDE NAI-FEUSP-  1º Semestre de 2020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5" name="Google Shape;155;p19"/>
          <p:cNvSpPr txBox="1"/>
          <p:nvPr/>
        </p:nvSpPr>
        <p:spPr>
          <a:xfrm>
            <a:off x="0" y="1230167"/>
            <a:ext cx="2610800" cy="21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33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20/03</a:t>
            </a:r>
            <a:r>
              <a:rPr lang="pt-BR" sz="36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36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267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667"/>
              </a:spcBef>
              <a:spcAft>
                <a:spcPts val="667"/>
              </a:spcAft>
              <a:buNone/>
            </a:pPr>
            <a:r>
              <a:rPr lang="pt-BR" sz="1467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 crise e as propostas pensadas em cada escola para enfrentá-las</a:t>
            </a:r>
            <a:endParaRPr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6" name="Google Shape;156;p19"/>
          <p:cNvSpPr txBox="1"/>
          <p:nvPr/>
        </p:nvSpPr>
        <p:spPr>
          <a:xfrm>
            <a:off x="3050533" y="1230167"/>
            <a:ext cx="2610800" cy="1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33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27/03</a:t>
            </a:r>
            <a:r>
              <a:rPr lang="pt-BR" sz="36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36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None/>
            </a:pPr>
            <a:endParaRPr sz="267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None/>
            </a:pPr>
            <a:r>
              <a:rPr lang="pt-BR" sz="1467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Estratégias que as escolas estão tomando com relação às famílias e as crianças?</a:t>
            </a:r>
            <a:endParaRPr sz="1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1219170" marR="0" lvl="0" indent="0" algn="ctr" rtl="0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None/>
            </a:pPr>
            <a:endParaRPr sz="1733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7" name="Google Shape;157;p19"/>
          <p:cNvSpPr txBox="1"/>
          <p:nvPr/>
        </p:nvSpPr>
        <p:spPr>
          <a:xfrm>
            <a:off x="6013600" y="1230167"/>
            <a:ext cx="2368800" cy="21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33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03/04</a:t>
            </a:r>
            <a:r>
              <a:rPr lang="pt-BR" sz="36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36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None/>
            </a:pPr>
            <a:endParaRPr sz="267">
              <a:solidFill>
                <a:srgbClr val="33333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None/>
            </a:pPr>
            <a:r>
              <a:rPr lang="pt-BR" sz="1467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rPr>
              <a:t>Uma breve análise de conjuntura com </a:t>
            </a:r>
            <a:r>
              <a:rPr lang="pt-BR" sz="1467" b="1">
                <a:solidFill>
                  <a:srgbClr val="333333"/>
                </a:solidFill>
                <a:latin typeface="Proxima Nova"/>
                <a:ea typeface="Proxima Nova"/>
                <a:cs typeface="Proxima Nova"/>
                <a:sym typeface="Proxima Nova"/>
              </a:rPr>
              <a:t>Fausto Jr  (DIEESE) </a:t>
            </a:r>
            <a:endParaRPr sz="16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1219170" marR="0" lvl="0" indent="0" algn="l" rtl="0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None/>
            </a:pPr>
            <a:endParaRPr sz="1733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8" name="Google Shape;158;p19"/>
          <p:cNvSpPr txBox="1"/>
          <p:nvPr/>
        </p:nvSpPr>
        <p:spPr>
          <a:xfrm>
            <a:off x="8624400" y="1230167"/>
            <a:ext cx="3152000" cy="21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33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11/04</a:t>
            </a:r>
            <a:r>
              <a:rPr lang="pt-BR" sz="36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36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None/>
            </a:pPr>
            <a:endParaRPr sz="667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None/>
            </a:pPr>
            <a:r>
              <a:rPr lang="pt-BR" sz="1467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Instrução Normativa </a:t>
            </a:r>
            <a:endParaRPr sz="1467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None/>
            </a:pPr>
            <a:r>
              <a:rPr lang="pt-BR" sz="1467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SME/SP n.15</a:t>
            </a:r>
            <a:endParaRPr sz="1467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1219170" marR="0" lvl="0" indent="0" algn="l" rtl="0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None/>
            </a:pPr>
            <a:endParaRPr sz="1733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9" name="Google Shape;159;p19"/>
          <p:cNvSpPr txBox="1"/>
          <p:nvPr/>
        </p:nvSpPr>
        <p:spPr>
          <a:xfrm>
            <a:off x="9001767" y="2975867"/>
            <a:ext cx="2610800" cy="21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33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17/04</a:t>
            </a:r>
            <a:r>
              <a:rPr lang="pt-BR" sz="36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267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None/>
            </a:pPr>
            <a:r>
              <a:rPr lang="pt-BR" sz="1467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 liminar da alimentação escolar com </a:t>
            </a:r>
            <a:r>
              <a:rPr lang="pt-BR" sz="1467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Ana Carolina Oliveira Golvim Schwan</a:t>
            </a:r>
            <a:endParaRPr sz="1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1219170" marR="0" lvl="0" indent="0" algn="l" rtl="0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None/>
            </a:pPr>
            <a:endParaRPr sz="1733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0" name="Google Shape;160;p19"/>
          <p:cNvSpPr txBox="1"/>
          <p:nvPr/>
        </p:nvSpPr>
        <p:spPr>
          <a:xfrm>
            <a:off x="6167600" y="2975867"/>
            <a:ext cx="2874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33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24/03</a:t>
            </a:r>
            <a:r>
              <a:rPr lang="pt-BR" sz="36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36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None/>
            </a:pPr>
            <a:endParaRPr sz="1733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1219170" marR="0" lvl="0" indent="0" algn="l" rtl="0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None/>
            </a:pPr>
            <a:endParaRPr sz="1733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spcBef>
                <a:spcPts val="667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61" name="Google Shape;16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6934" y="3659667"/>
            <a:ext cx="2186733" cy="1233267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9"/>
          <p:cNvSpPr txBox="1"/>
          <p:nvPr/>
        </p:nvSpPr>
        <p:spPr>
          <a:xfrm>
            <a:off x="3352800" y="2975867"/>
            <a:ext cx="2874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33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30/04</a:t>
            </a:r>
            <a:r>
              <a:rPr lang="pt-BR" sz="36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36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1219170" marR="0" lvl="0" indent="0" algn="l" rtl="0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None/>
            </a:pPr>
            <a:endParaRPr sz="1733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3" name="Google Shape;163;p19"/>
          <p:cNvSpPr txBox="1"/>
          <p:nvPr/>
        </p:nvSpPr>
        <p:spPr>
          <a:xfrm>
            <a:off x="508000" y="4761533"/>
            <a:ext cx="2874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33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15/05</a:t>
            </a:r>
            <a:r>
              <a:rPr lang="pt-BR" sz="36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36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1219170" marR="0" lvl="0" indent="0" algn="l" rtl="0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None/>
            </a:pPr>
            <a:endParaRPr sz="1733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4" name="Google Shape;164;p19"/>
          <p:cNvSpPr txBox="1"/>
          <p:nvPr/>
        </p:nvSpPr>
        <p:spPr>
          <a:xfrm>
            <a:off x="3382800" y="4761533"/>
            <a:ext cx="2874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33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27/05</a:t>
            </a:r>
            <a:r>
              <a:rPr lang="pt-BR" sz="36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36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None/>
            </a:pPr>
            <a:endParaRPr sz="1733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1219170" marR="0" lvl="0" indent="0" algn="l" rtl="0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None/>
            </a:pPr>
            <a:endParaRPr sz="1733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5" name="Google Shape;165;p19"/>
          <p:cNvSpPr txBox="1"/>
          <p:nvPr/>
        </p:nvSpPr>
        <p:spPr>
          <a:xfrm>
            <a:off x="6257600" y="4761533"/>
            <a:ext cx="2874800" cy="21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33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29/05</a:t>
            </a:r>
            <a:r>
              <a:rPr lang="pt-BR" sz="36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36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1219170" marR="0" lvl="0" indent="0" algn="l" rtl="0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None/>
            </a:pPr>
            <a:endParaRPr sz="1733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6" name="Google Shape;166;p19"/>
          <p:cNvSpPr txBox="1"/>
          <p:nvPr/>
        </p:nvSpPr>
        <p:spPr>
          <a:xfrm>
            <a:off x="9132400" y="4761533"/>
            <a:ext cx="2874800" cy="21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33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11/06</a:t>
            </a:r>
            <a:r>
              <a:rPr lang="pt-BR" sz="36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36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1219170" marR="0" lvl="0" indent="0" algn="l" rtl="0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None/>
            </a:pPr>
            <a:endParaRPr sz="1733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67" name="Google Shape;167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12568" y="1839000"/>
            <a:ext cx="866545" cy="122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34184" y="3659667"/>
            <a:ext cx="2190045" cy="1233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42867" y="3663301"/>
            <a:ext cx="947251" cy="1341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0434" y="5473184"/>
            <a:ext cx="2190033" cy="1225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61525" y="5415928"/>
            <a:ext cx="947267" cy="134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629950" y="5469533"/>
            <a:ext cx="2181917" cy="1233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800834" y="5472734"/>
            <a:ext cx="2190033" cy="122930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9"/>
          <p:cNvSpPr/>
          <p:nvPr/>
        </p:nvSpPr>
        <p:spPr>
          <a:xfrm>
            <a:off x="112800" y="1940600"/>
            <a:ext cx="2368800" cy="1226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75" name="Google Shape;175;p19"/>
          <p:cNvSpPr/>
          <p:nvPr/>
        </p:nvSpPr>
        <p:spPr>
          <a:xfrm>
            <a:off x="3160800" y="1940600"/>
            <a:ext cx="2413200" cy="1226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76" name="Google Shape;176;p19"/>
          <p:cNvSpPr/>
          <p:nvPr/>
        </p:nvSpPr>
        <p:spPr>
          <a:xfrm>
            <a:off x="6005600" y="1940600"/>
            <a:ext cx="2413200" cy="1226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77" name="Google Shape;177;p19"/>
          <p:cNvSpPr/>
          <p:nvPr/>
        </p:nvSpPr>
        <p:spPr>
          <a:xfrm>
            <a:off x="8674667" y="1940600"/>
            <a:ext cx="1806400" cy="1226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78" name="Google Shape;178;p19"/>
          <p:cNvSpPr/>
          <p:nvPr/>
        </p:nvSpPr>
        <p:spPr>
          <a:xfrm>
            <a:off x="9188833" y="3663300"/>
            <a:ext cx="2368800" cy="1226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79" name="Google Shape;179;p19"/>
          <p:cNvSpPr/>
          <p:nvPr/>
        </p:nvSpPr>
        <p:spPr>
          <a:xfrm>
            <a:off x="11677900" y="2262567"/>
            <a:ext cx="451600" cy="1846400"/>
          </a:xfrm>
          <a:prstGeom prst="curvedLeftArrow">
            <a:avLst>
              <a:gd name="adj1" fmla="val 50000"/>
              <a:gd name="adj2" fmla="val 50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0" name="Google Shape;180;p19"/>
          <p:cNvSpPr/>
          <p:nvPr/>
        </p:nvSpPr>
        <p:spPr>
          <a:xfrm rot="-572246" flipH="1">
            <a:off x="101816" y="3985116"/>
            <a:ext cx="451440" cy="1846333"/>
          </a:xfrm>
          <a:prstGeom prst="curvedLeftArrow">
            <a:avLst>
              <a:gd name="adj1" fmla="val 50000"/>
              <a:gd name="adj2" fmla="val 50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1" name="Google Shape;181;p19"/>
          <p:cNvSpPr/>
          <p:nvPr/>
        </p:nvSpPr>
        <p:spPr>
          <a:xfrm>
            <a:off x="1932533" y="1528300"/>
            <a:ext cx="1671200" cy="270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2" name="Google Shape;182;p19"/>
          <p:cNvSpPr/>
          <p:nvPr/>
        </p:nvSpPr>
        <p:spPr>
          <a:xfrm>
            <a:off x="4906133" y="1528300"/>
            <a:ext cx="1671200" cy="270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3" name="Google Shape;183;p19"/>
          <p:cNvSpPr/>
          <p:nvPr/>
        </p:nvSpPr>
        <p:spPr>
          <a:xfrm>
            <a:off x="7812433" y="1488400"/>
            <a:ext cx="1671200" cy="270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4" name="Google Shape;184;p19"/>
          <p:cNvSpPr/>
          <p:nvPr/>
        </p:nvSpPr>
        <p:spPr>
          <a:xfrm flipH="1">
            <a:off x="8251233" y="3343567"/>
            <a:ext cx="1549600" cy="270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5" name="Google Shape;185;p19"/>
          <p:cNvSpPr/>
          <p:nvPr/>
        </p:nvSpPr>
        <p:spPr>
          <a:xfrm flipH="1">
            <a:off x="5515800" y="3343567"/>
            <a:ext cx="1549600" cy="270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6" name="Google Shape;186;p19"/>
          <p:cNvSpPr/>
          <p:nvPr/>
        </p:nvSpPr>
        <p:spPr>
          <a:xfrm flipH="1">
            <a:off x="2264433" y="3293600"/>
            <a:ext cx="1671200" cy="270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7" name="Google Shape;187;p19"/>
          <p:cNvSpPr/>
          <p:nvPr/>
        </p:nvSpPr>
        <p:spPr>
          <a:xfrm>
            <a:off x="2542133" y="5084300"/>
            <a:ext cx="1671200" cy="270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8" name="Google Shape;188;p19"/>
          <p:cNvSpPr/>
          <p:nvPr/>
        </p:nvSpPr>
        <p:spPr>
          <a:xfrm>
            <a:off x="5515733" y="5084300"/>
            <a:ext cx="1671200" cy="270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9" name="Google Shape;189;p19"/>
          <p:cNvSpPr/>
          <p:nvPr/>
        </p:nvSpPr>
        <p:spPr>
          <a:xfrm>
            <a:off x="8218833" y="5044400"/>
            <a:ext cx="1671200" cy="270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90" name="Google Shape;190;p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Libre Franklin"/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RetrospectVTI">
  <a:themeElements>
    <a:clrScheme name="Custom 37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9BA8B7"/>
      </a:accent1>
      <a:accent2>
        <a:srgbClr val="E6A02E"/>
      </a:accent2>
      <a:accent3>
        <a:srgbClr val="BF6A3B"/>
      </a:accent3>
      <a:accent4>
        <a:srgbClr val="92987A"/>
      </a:accent4>
      <a:accent5>
        <a:srgbClr val="857659"/>
      </a:accent5>
      <a:accent6>
        <a:srgbClr val="A0988C"/>
      </a:accent6>
      <a:hlink>
        <a:srgbClr val="00B0F0"/>
      </a:hlink>
      <a:folHlink>
        <a:srgbClr val="738F9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329</Words>
  <Application>Microsoft Office PowerPoint</Application>
  <PresentationFormat>Widescreen</PresentationFormat>
  <Paragraphs>84</Paragraphs>
  <Slides>6</Slides>
  <Notes>6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</vt:i4>
      </vt:variant>
    </vt:vector>
  </HeadingPairs>
  <TitlesOfParts>
    <vt:vector size="12" baseType="lpstr">
      <vt:lpstr>Libre Franklin</vt:lpstr>
      <vt:lpstr>Calibri</vt:lpstr>
      <vt:lpstr>Bookman Old Style</vt:lpstr>
      <vt:lpstr>Arial</vt:lpstr>
      <vt:lpstr>Proxima Nova</vt:lpstr>
      <vt:lpstr>1_RetrospectVTI</vt:lpstr>
      <vt:lpstr>POEB 2ª aula /1ª parte </vt:lpstr>
      <vt:lpstr>POEB 2ª aula /1ª parte </vt:lpstr>
      <vt:lpstr>1. A ESCOLA NA CIDADE QUE EDUCA - Moacir Gadotti   2. O meu fascínio pelo território educativo - Manuel Matos   3. Carta das cidades educadoras   O material encontra-se no moodle </vt:lpstr>
      <vt:lpstr>Apresentação do PowerPoint</vt:lpstr>
      <vt:lpstr>NAI CHAMA: Escola encontra Escola</vt:lpstr>
      <vt:lpstr>Encontros da REDE NAI-FEUSP-  1º Semestre de 2020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POEB 2ª aula /1ª parte </dc:title>
  <dc:creator>Sonia Kruppa</dc:creator>
  <cp:lastModifiedBy>Sonia Kruppa</cp:lastModifiedBy>
  <cp:revision>1</cp:revision>
  <dcterms:modified xsi:type="dcterms:W3CDTF">2020-09-29T01:41:39Z</dcterms:modified>
</cp:coreProperties>
</file>