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0" r:id="rId2"/>
    <p:sldId id="311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1470" autoAdjust="0"/>
  </p:normalViewPr>
  <p:slideViewPr>
    <p:cSldViewPr>
      <p:cViewPr varScale="1">
        <p:scale>
          <a:sx n="43" d="100"/>
          <a:sy n="43" d="100"/>
        </p:scale>
        <p:origin x="-21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2F6C-DC75-4C03-B7E5-62180FB6669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83D46-DDEC-4533-A03F-196883E9E2C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Como vimos na primeira aula teórica, para que o sistema</a:t>
            </a:r>
            <a:r>
              <a:rPr lang="pt-BR" b="1" baseline="0" dirty="0" smtClean="0"/>
              <a:t> de garantia de qualidade seja apropriado  para a fabricação de medicamentos, este sistema (garantia de qualidade) deve assegurar que: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medicamentos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sejam projetados e desenvolvidos de forma que levem em consideração as necessidades das boas práticas de Fabricação, boas práticas de Laboratório e de boas práticas Clínicas;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As operações de produção e controle sejam claramente especificadas por escrito e que as exigências de boas práticas de Fabricação sejam adotadas;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As responsabilidades gerenciais estejam claramente especificadas na descrição dos serviços;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Sejam tomadas providências quanto à fabricação, ao suprimento e a utilização correta das matérias-primas e materiais de embalagem;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♦ Todos os controles necessários sobre as matérias-primas, produtos intermediários, produtos a granel e outros controles em processo, além das calibrações e das validações, sejam realizados;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produto acabado seja corretamente processado e conferido segundo procedimentos definidos;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♦ Os produtos farmacêuticos não sejam vendidos ou fornecidos antes que o pessoal autorizado ateste que cada lote tenha sido fabricado e controlado de acordo com os requisitos do registro e os regulamentos relevantes quanto à sua produção, controle e liberação;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♦ Sejam tomadas as providências necessárias para garantir, tanto quanto possível, que os produtos farmacêuticos sejam armazenados pelo fabricante, distribuídos e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consequentemente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manuseados de forma que a qualidade dos mesmos seja mantida por todo o prazo de validade;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Haja procedimento de auto-inspeção e/ou auditoria da qualidade, que avaliem regularmente a efetividade e a aplicação do sistema de garantia da qualidade;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Os equipamentos da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área de fabricação e de laboratório de análise devem ser qualificados;</a:t>
            </a: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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Exista a validação de metodologias analíticas, de processos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de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limpeza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Fonte:</a:t>
            </a:r>
          </a:p>
          <a:p>
            <a:r>
              <a:rPr lang="pt-BR" b="1" baseline="0" dirty="0" smtClean="0"/>
              <a:t> </a:t>
            </a:r>
            <a:endParaRPr lang="pt-BR" b="1" dirty="0" smtClean="0"/>
          </a:p>
          <a:p>
            <a:r>
              <a:rPr lang="pt-BR" b="1" dirty="0" smtClean="0"/>
              <a:t>Validação de métodos analíticos</a:t>
            </a:r>
            <a:r>
              <a:rPr lang="pt-BR" dirty="0" smtClean="0"/>
              <a:t>-</a:t>
            </a:r>
            <a:r>
              <a:rPr lang="pt-BR" baseline="0" dirty="0" smtClean="0"/>
              <a:t> </a:t>
            </a:r>
            <a:r>
              <a:rPr lang="pt-BR" dirty="0" smtClean="0"/>
              <a:t>É o estabelecimento de provas documentais que um procedimento analítico conduzirá, com um elevado grau de segurança, à obtenção de resultados precisos e exatos, dentro das especificações e atributos de qualidade previamente estabelecidos.</a:t>
            </a:r>
          </a:p>
          <a:p>
            <a:r>
              <a:rPr lang="pt-BR" b="1" dirty="0" smtClean="0"/>
              <a:t>Qualificação de equipamentos-</a:t>
            </a:r>
            <a:r>
              <a:rPr lang="pt-BR" b="1" baseline="0" dirty="0" smtClean="0"/>
              <a:t> </a:t>
            </a:r>
            <a:r>
              <a:rPr lang="pt-BR" b="0" baseline="0" dirty="0" smtClean="0"/>
              <a:t>é definida como a ação de provar que qualquer equipamento funciona corretamente e leva aos resultados esperados. Qualificação pode ser dividida em Qualificação de instalação, qualificação operacional e qualificação de performance. 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Razões</a:t>
            </a:r>
            <a:r>
              <a:rPr lang="pt-BR" b="1" baseline="0" dirty="0" smtClean="0"/>
              <a:t> que justificam a validação de métodos analíticos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Demonstrar que os métodos são adequados aos propósitos das análises nas condições descritas. A validação é um ferramenta que permite obter as provas documentadas da adequação dos métodos;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Trabalhar com métodos que oferecem confiança e segurança dos resultados, os quais por sua vez minimizará o número de falhas e repetições permitindo uma redução de custos;</a:t>
            </a:r>
          </a:p>
          <a:p>
            <a:pPr>
              <a:buFont typeface="Arial" charset="0"/>
              <a:buChar char="•"/>
            </a:pPr>
            <a:r>
              <a:rPr lang="pt-BR" dirty="0" smtClean="0"/>
              <a:t>Trabalhar com métodos validados permite não somente o conhecimento do método analítico</a:t>
            </a:r>
            <a:r>
              <a:rPr lang="pt-BR" baseline="0" dirty="0" smtClean="0"/>
              <a:t> como também cumpre com as exigências legais tanto do registro de medicamentos, como também, da Boas Práticas de Laboratório, com a finalidade de assegurar a qualidade e eficácia do produto;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A validação é também um passo ou requisito prévio dos processos de transferência de métodos analíticos. </a:t>
            </a:r>
          </a:p>
          <a:p>
            <a:pPr>
              <a:buFont typeface="Arial" charset="0"/>
              <a:buNone/>
            </a:pPr>
            <a:endParaRPr lang="pt-BR" baseline="0" dirty="0" smtClean="0"/>
          </a:p>
          <a:p>
            <a:pPr>
              <a:buFont typeface="Arial" charset="0"/>
              <a:buNone/>
            </a:pPr>
            <a:r>
              <a:rPr lang="pt-BR" b="1" baseline="0" dirty="0" smtClean="0"/>
              <a:t>Para iniciar a Validação é necessário previamente:</a:t>
            </a:r>
          </a:p>
          <a:p>
            <a:pPr>
              <a:buFont typeface="Arial" charset="0"/>
              <a:buChar char="•"/>
            </a:pPr>
            <a:r>
              <a:rPr lang="pt-BR" b="0" baseline="0" dirty="0" smtClean="0"/>
              <a:t>Ter o fármaco perfeitamente caracterizado;</a:t>
            </a:r>
          </a:p>
          <a:p>
            <a:pPr>
              <a:buFont typeface="Arial" charset="0"/>
              <a:buChar char="•"/>
            </a:pPr>
            <a:r>
              <a:rPr lang="pt-BR" b="0" baseline="0" dirty="0" smtClean="0"/>
              <a:t>Trabalhar com uma formulação definida (em caso de medicamentos), pois mudanças na composição das formulações, inclusive de excipientes, afetará o procedimento analítico;</a:t>
            </a:r>
          </a:p>
          <a:p>
            <a:pPr>
              <a:buFont typeface="Arial" charset="0"/>
              <a:buChar char="•"/>
            </a:pPr>
            <a:r>
              <a:rPr lang="pt-BR" b="0" baseline="0" dirty="0" smtClean="0"/>
              <a:t>Trabalhar suficientemente com o método de análise de modo que o conhecimento sobre este método nos ofereça garantias de que a validação pode ser satisfatória. Somente quando o procedimento analítico estiver definido em todos os detalhes e se tem a certeza de que as condições experimentais descritas são as ideais, para que os resultados esperados sejam alcançados, deve-se iniciar a validação.  </a:t>
            </a:r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</a:t>
            </a:r>
            <a:r>
              <a:rPr lang="pt-BR" baseline="0" dirty="0" smtClean="0"/>
              <a:t> seletividade de um método </a:t>
            </a:r>
            <a:r>
              <a:rPr lang="pt-BR" baseline="0" dirty="0" err="1" smtClean="0"/>
              <a:t>analitico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cromatografico</a:t>
            </a:r>
            <a:r>
              <a:rPr lang="pt-BR" baseline="0" dirty="0" smtClean="0"/>
              <a:t> não é suficientemente demonstrada pela comparação do tempo de </a:t>
            </a:r>
            <a:r>
              <a:rPr lang="pt-BR" baseline="0" dirty="0" err="1" smtClean="0"/>
              <a:t>eluição</a:t>
            </a:r>
            <a:r>
              <a:rPr lang="pt-BR" baseline="0" dirty="0" smtClean="0"/>
              <a:t> do </a:t>
            </a:r>
            <a:r>
              <a:rPr lang="pt-BR" baseline="0" dirty="0" err="1" smtClean="0"/>
              <a:t>analito</a:t>
            </a:r>
            <a:r>
              <a:rPr lang="pt-BR" baseline="0" dirty="0" smtClean="0"/>
              <a:t> em mistura com o tempo de </a:t>
            </a:r>
            <a:r>
              <a:rPr lang="pt-BR" baseline="0" dirty="0" err="1" smtClean="0"/>
              <a:t>eluição</a:t>
            </a:r>
            <a:r>
              <a:rPr lang="pt-BR" baseline="0" dirty="0" smtClean="0"/>
              <a:t> de um padrão de </a:t>
            </a:r>
            <a:r>
              <a:rPr lang="pt-BR" baseline="0" dirty="0" err="1" smtClean="0"/>
              <a:t>referêPncia</a:t>
            </a:r>
            <a:r>
              <a:rPr lang="pt-BR" baseline="0" dirty="0" smtClean="0"/>
              <a:t>, pois podemos ter a </a:t>
            </a:r>
            <a:r>
              <a:rPr lang="pt-BR" baseline="0" dirty="0" err="1" smtClean="0"/>
              <a:t>coeluição</a:t>
            </a:r>
            <a:r>
              <a:rPr lang="pt-BR" baseline="0" dirty="0" smtClean="0"/>
              <a:t> de duas substancias num mesmo pico </a:t>
            </a:r>
            <a:r>
              <a:rPr lang="pt-BR" baseline="0" dirty="0" err="1" smtClean="0"/>
              <a:t>cromatografico</a:t>
            </a:r>
            <a:r>
              <a:rPr lang="pt-BR" baseline="0" dirty="0" smtClean="0"/>
              <a:t>. Para assegurar a seletividade do método </a:t>
            </a:r>
            <a:r>
              <a:rPr lang="pt-BR" baseline="0" dirty="0" err="1" smtClean="0"/>
              <a:t>analitico</a:t>
            </a:r>
            <a:r>
              <a:rPr lang="pt-BR" baseline="0" dirty="0" smtClean="0"/>
              <a:t> cromatográfico é necessário a comprovação de interferentes com a aplicação de técnicas complementar adequadas. Entre as combinações possíveis pode-se citar as seguintes: </a:t>
            </a:r>
          </a:p>
          <a:p>
            <a:pPr>
              <a:buFont typeface="Arial" charset="0"/>
              <a:buChar char="•"/>
            </a:pPr>
            <a:r>
              <a:rPr lang="pt-BR" dirty="0" smtClean="0"/>
              <a:t>Cromatografia liquida de alta eficiência</a:t>
            </a:r>
            <a:r>
              <a:rPr lang="pt-BR" baseline="0" dirty="0" smtClean="0"/>
              <a:t> (HPLC) acoplada a um detector de diodos (DAD);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HPLC/Espectrometria de massa;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HPLC com confirmação por colunas de diferentes polaridade;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Cromatografia à gás/Espectrometria e massa;</a:t>
            </a:r>
          </a:p>
          <a:p>
            <a:pPr>
              <a:buFont typeface="Arial" charset="0"/>
              <a:buChar char="•"/>
            </a:pPr>
            <a:r>
              <a:rPr lang="pt-BR" baseline="0" dirty="0" smtClean="0"/>
              <a:t>Cromatografia à gás/Espectroscopia de infravermelho com transformada de Fourier</a:t>
            </a:r>
          </a:p>
          <a:p>
            <a:pPr>
              <a:buFont typeface="Arial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Para avaliar a linearidade existe critérios mínimos aplicáveis</a:t>
            </a:r>
            <a:r>
              <a:rPr lang="pt-BR" b="1" baseline="0" dirty="0" smtClean="0"/>
              <a:t> a qualquer procedimento:</a:t>
            </a:r>
          </a:p>
          <a:p>
            <a:pPr marL="228600" indent="-228600">
              <a:buAutoNum type="alphaLcPeriod"/>
            </a:pPr>
            <a:r>
              <a:rPr lang="pt-BR" baseline="0" dirty="0" smtClean="0"/>
              <a:t>Dentro da faixa estabelecida se recomenda estudar no mínimo 5 níveis de concentração em triplicata (K=5, n de réplicas =3), com um total de 15 determinações;</a:t>
            </a:r>
          </a:p>
          <a:p>
            <a:pPr marL="228600" indent="-228600">
              <a:buAutoNum type="alphaLcPeriod"/>
            </a:pPr>
            <a:r>
              <a:rPr lang="pt-BR" baseline="0" dirty="0" smtClean="0"/>
              <a:t>Para realizar as analises se recomenda ter pesadas independentes (por exemplo 15 pesadas), já que assim se elimina possíveis erros sistemáticos que se poderia ter partindo de uma única pesagem e realizando diluições. No entanto, para avaliar a linearidade de impurezas somente se utiliza diluições sucessivas já que normalmente se trabalha com concentrações muito baixas e isto dificultaria as pesagens. </a:t>
            </a:r>
          </a:p>
          <a:p>
            <a:pPr marL="228600" indent="-228600">
              <a:buAutoNum type="alphaLcPeriod"/>
            </a:pPr>
            <a:r>
              <a:rPr lang="pt-BR" baseline="0" dirty="0" smtClean="0"/>
              <a:t>As amostras a analisar podem preparar-se a partir de padrões de referência do </a:t>
            </a:r>
            <a:r>
              <a:rPr lang="pt-BR" baseline="0" dirty="0" err="1" smtClean="0"/>
              <a:t>analito</a:t>
            </a:r>
            <a:r>
              <a:rPr lang="pt-BR" baseline="0" dirty="0" smtClean="0"/>
              <a:t> de concentração conhecida, ou a partir de um lote de concentração conhecida da especialidade farmacêutica terminada (matéria prima ou medicamento). Desta última forma o estudo de linearidade pode servir também para avaliar a recuperação e com ela a exatidão do método.</a:t>
            </a:r>
          </a:p>
          <a:p>
            <a:pPr marL="228600" indent="-228600">
              <a:buAutoNum type="alphaLcPeriod"/>
            </a:pPr>
            <a:r>
              <a:rPr lang="pt-BR" dirty="0" smtClean="0"/>
              <a:t> O</a:t>
            </a:r>
            <a:r>
              <a:rPr lang="pt-BR" baseline="0" dirty="0" smtClean="0"/>
              <a:t> número de repetições de cada amostra (por exemplo, o número de injeções em HPLC) dependerá da precisão do sistema instrumental empregado, e do que se decidir incluir na rotina no procedimento analítico à validar. </a:t>
            </a:r>
          </a:p>
          <a:p>
            <a:pPr marL="228600" indent="-228600">
              <a:buNone/>
            </a:pPr>
            <a:endParaRPr lang="pt-BR" baseline="0" dirty="0" smtClean="0"/>
          </a:p>
          <a:p>
            <a:pPr marL="228600" indent="-228600">
              <a:buNone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ajuste de qualquer equação matemática é feito pelo método dos quadrados mínimos, no qual a melhor curva será aquela que fornecerá o menor valor para a soma quadrática dos resíduos (</a:t>
            </a:r>
            <a:r>
              <a:rPr lang="pt-B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obtidos entre o sinal analítico medido (</a:t>
            </a:r>
            <a:r>
              <a:rPr lang="pt-BR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 o sinal analítico predito (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^</a:t>
            </a:r>
            <a:r>
              <a:rPr lang="pt-BR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para um conjunto de </a:t>
            </a:r>
            <a:r>
              <a:rPr lang="pt-B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pontos experimentais. </a:t>
            </a:r>
            <a:endParaRPr lang="pt-BR" baseline="0" dirty="0" smtClean="0"/>
          </a:p>
          <a:p>
            <a:pPr marL="228600" indent="-228600">
              <a:buAutoNum type="alphaL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Coeficiente de correlação (</a:t>
            </a:r>
            <a:r>
              <a:rPr lang="pt-BR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𝑹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estabelece a interdepend</a:t>
            </a:r>
            <a:r>
              <a:rPr lang="pt-BR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ência entre </a:t>
            </a:r>
            <a:r>
              <a:rPr lang="pt-BR" sz="1200" b="1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sequências</a:t>
            </a:r>
            <a:r>
              <a:rPr lang="pt-BR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dados entre o sinal medido e</a:t>
            </a:r>
          </a:p>
          <a:p>
            <a:r>
              <a:rPr lang="pt-BR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concentração do padrão correspondente, enquanto o </a:t>
            </a:r>
            <a:r>
              <a:rPr lang="pt-BR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coeficiente de determinação (</a:t>
            </a:r>
            <a:r>
              <a:rPr lang="pt-BR" sz="1200" b="1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𝑹𝟐</a:t>
            </a:r>
            <a:r>
              <a:rPr lang="pt-BR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traduz a </a:t>
            </a:r>
            <a:r>
              <a:rPr lang="pt-BR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adequabilidade do modelo linear aos valores experimentais, ou seja, a variabilidade explicada pelo modelo. O coeficiente de correlação apresenta uma faixa de magnitude entre -1 ≤ r ≤1, sendo que quanto mais próximo de 1 ou -1, menor será o erro em </a:t>
            </a:r>
            <a:r>
              <a:rPr lang="pt-BR" sz="12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e, portanto, melhor será </a:t>
            </a:r>
            <a:r>
              <a:rPr lang="pt-BR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ajuste da função matemática escolhida à curva de calibração.</a:t>
            </a:r>
          </a:p>
          <a:p>
            <a:r>
              <a:rPr lang="pt-BR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entanto, apenas o valor do coeficiente de correlação não é suficiente para garantir a adequação do ajuste linear à curva de calibração. Existem vários procedimentos para verificar a linearidade: 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 Coeficiente de variação dos fatores de resposta (f). O fator de resposta expressa a relação entre a resposta (por exemplo área do pico) e a concentração. Em um relação linear os fatores de resposta devem ser semelhantes entre si e próximos ao valor dependente. Valores de coeficiente de variação superior a 5% seriam indicativos de uma possível falta de linearidade, sendo recomendável valores não superiores a 2%;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Significado estatístico do desvio padrão do termo dependente 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Teste de proporcionalidade.</a:t>
            </a:r>
          </a:p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Coeficiente de variação (CV)= Desvio Padrão (s) x 100 /x(médio)</a:t>
            </a:r>
          </a:p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Desvio Padrão (s) =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√∑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(xi –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xmédio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pt-BR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/n-1 →Indicativo estatístico básico da dispersão ou variabilidade dos resultados</a:t>
            </a:r>
            <a:endParaRPr lang="pt-BR" sz="1200" kern="1200" baseline="30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Faixa trabalho corresponde</a:t>
            </a:r>
            <a:r>
              <a:rPr lang="pt-BR" baseline="0" dirty="0" smtClean="0"/>
              <a:t> a faixa na curva de calibração cujos os pontos possuem precisão e exatidão. Vamos verificar na curva de calibração que foi apresentada anteriormente em que faixa de concentração temos um coeficiente de variação menor ou igual a 2%.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valores de coeficiente de variação (%) para</a:t>
            </a:r>
            <a:r>
              <a:rPr lang="pt-BR" baseline="0" dirty="0" smtClean="0"/>
              <a:t> as áreas obtidas em cada uma das concentrações do </a:t>
            </a:r>
            <a:r>
              <a:rPr lang="pt-BR" baseline="0" dirty="0" err="1" smtClean="0"/>
              <a:t>analito</a:t>
            </a:r>
            <a:r>
              <a:rPr lang="pt-BR" baseline="0" dirty="0" smtClean="0"/>
              <a:t> foram menos que 2%. Isto indica todas as concentrações da curva de calibração podem ser utilizadas como faixa trabalho.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83D46-DDEC-4533-A03F-196883E9E2C5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5485-D43E-476E-BB7B-727D59191DA4}" type="datetimeFigureOut">
              <a:rPr lang="pt-BR" smtClean="0"/>
              <a:pPr/>
              <a:t>25/08/2020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32C8-001F-4354-A5A8-5E24991D2A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Publicada RDC nº 166/17 sobre a validação de métodos analític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 descr="C:\Users\Maria José V Fonseca\Pictures\Validação de métodos\imagens de validaçã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9144000" cy="3881457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857224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Algerian" pitchFamily="82" charset="0"/>
              </a:rPr>
              <a:t>Validação de métodos analíticos</a:t>
            </a:r>
            <a:endParaRPr lang="pt-BR" sz="3600" b="1" dirty="0">
              <a:latin typeface="Algerian" pitchFamily="8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00826" y="6072206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b="1" dirty="0" smtClean="0"/>
              <a:t>2020</a:t>
            </a:r>
            <a:endParaRPr lang="pt-BR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:\Users\Maria José V Fonseca\Pictures\Validação de métodos\FAIXA TRABALHO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000108"/>
            <a:ext cx="5257800" cy="54483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214282" y="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Calculo do Coeficiente de Variação  para as áreas obtidas em cada concentração</a:t>
            </a:r>
            <a:endParaRPr lang="pt-BR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Calculo do Coeficiente de Variação  para as áreas obtidas em cada concentração</a:t>
            </a:r>
            <a:endParaRPr lang="pt-BR" sz="2800" b="1" dirty="0"/>
          </a:p>
        </p:txBody>
      </p:sp>
      <p:pic>
        <p:nvPicPr>
          <p:cNvPr id="56322" name="Picture 2" descr="C:\Users\Maria José V Fonseca\Pictures\Validação de métodos\FAIXA TRABALHO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9" y="1352549"/>
            <a:ext cx="6391080" cy="4779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357166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lgerian" pitchFamily="82" charset="0"/>
              </a:rPr>
              <a:t>Métodos susceptíveis de serem validados</a:t>
            </a:r>
            <a:endParaRPr lang="pt-BR" sz="3200" b="1" dirty="0">
              <a:latin typeface="Algerian" pitchFamily="82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5720" y="1928802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rgbClr val="C00000"/>
                </a:solidFill>
              </a:rPr>
              <a:t>Ensaios de identificação; 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rgbClr val="002060"/>
                </a:solidFill>
              </a:rPr>
              <a:t>Ensaios para a determinação do fármaco de interesse de uma matéria prima ou de um medicamento;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</a:rPr>
              <a:t>Ensaios para a determinação de características farmacotécnicas inerentes (ex. teste de dissolução);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Ensaios de limite de impurezas e quantificação de impurezas em matérias primas e medicamentos;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Ensaios para a determinação de fármacos em fluídos biológicos e em produtos naturais;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Ensaios microbiológicos.</a:t>
            </a: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0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lgerian" pitchFamily="82" charset="0"/>
              </a:rPr>
              <a:t>Parâmetros da validação de métodos analíticos</a:t>
            </a:r>
            <a:endParaRPr lang="pt-BR" sz="3200" b="1" dirty="0">
              <a:latin typeface="Algerian" pitchFamily="8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128586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 método analítico é validado completamente quando  avaliado por cinco parâmetros: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2571744"/>
            <a:ext cx="78581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rgbClr val="7030A0"/>
                </a:solidFill>
              </a:rPr>
              <a:t>Especificidade e seletividade;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</a:rPr>
              <a:t>Linearidade e faixa trabalho;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rgbClr val="CC6600"/>
                </a:solidFill>
              </a:rPr>
              <a:t>Precisão;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rgbClr val="00B050"/>
                </a:solidFill>
              </a:rPr>
              <a:t>Exatidão;</a:t>
            </a:r>
          </a:p>
          <a:p>
            <a:pPr>
              <a:buFont typeface="Arial" charset="0"/>
              <a:buChar char="•"/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Limites  analíticos (limite de detecção e limite de quantificação);</a:t>
            </a:r>
          </a:p>
          <a:p>
            <a:pPr>
              <a:buFont typeface="Arial" charset="0"/>
              <a:buChar char="•"/>
            </a:pP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1538" y="0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lgerian" pitchFamily="82" charset="0"/>
              </a:rPr>
              <a:t>Especificidade e Seletividade </a:t>
            </a:r>
            <a:endParaRPr lang="pt-BR" sz="3200" b="1" dirty="0">
              <a:latin typeface="Algerian" pitchFamily="8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857232"/>
            <a:ext cx="885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Os </a:t>
            </a:r>
            <a:r>
              <a:rPr lang="pt-BR" sz="2800" b="1" dirty="0" smtClean="0"/>
              <a:t>parâmetros, </a:t>
            </a:r>
            <a:r>
              <a:rPr lang="pt-BR" sz="2800" b="1" dirty="0" smtClean="0">
                <a:solidFill>
                  <a:srgbClr val="C00000"/>
                </a:solidFill>
              </a:rPr>
              <a:t>especificidade e seletividade</a:t>
            </a:r>
            <a:r>
              <a:rPr lang="pt-BR" sz="2800" b="1" dirty="0" smtClean="0"/>
              <a:t>, determina a capacidade do método </a:t>
            </a:r>
            <a:r>
              <a:rPr lang="pt-BR" sz="2800" b="1" dirty="0" err="1" smtClean="0"/>
              <a:t>analitico</a:t>
            </a:r>
            <a:r>
              <a:rPr lang="pt-BR" sz="2800" b="1" dirty="0" smtClean="0"/>
              <a:t> para medir e/ou identificar simultaneamente ou separadamente os </a:t>
            </a:r>
            <a:r>
              <a:rPr lang="pt-BR" sz="2800" b="1" dirty="0" err="1" smtClean="0"/>
              <a:t>analitos</a:t>
            </a:r>
            <a:r>
              <a:rPr lang="pt-BR" sz="2800" b="1" dirty="0" smtClean="0"/>
              <a:t> de interesse de forma </a:t>
            </a:r>
            <a:r>
              <a:rPr lang="pt-BR" sz="2800" b="1" dirty="0" err="1" smtClean="0"/>
              <a:t>inequivoca</a:t>
            </a:r>
            <a:r>
              <a:rPr lang="pt-BR" sz="2800" b="1" dirty="0" smtClean="0"/>
              <a:t>.</a:t>
            </a:r>
            <a:endParaRPr lang="pt-BR" sz="2800" b="1" dirty="0" smtClean="0"/>
          </a:p>
        </p:txBody>
      </p:sp>
      <p:sp>
        <p:nvSpPr>
          <p:cNvPr id="7" name="Chave direita 6"/>
          <p:cNvSpPr/>
          <p:nvPr/>
        </p:nvSpPr>
        <p:spPr>
          <a:xfrm rot="16200000">
            <a:off x="4321967" y="-35743"/>
            <a:ext cx="500066" cy="6286544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0" y="3500438"/>
            <a:ext cx="4000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 Seletividade </a:t>
            </a:r>
          </a:p>
          <a:p>
            <a:pPr algn="ctr"/>
            <a:r>
              <a:rPr lang="pt-BR" sz="2800" dirty="0" smtClean="0"/>
              <a:t>avalia </a:t>
            </a:r>
            <a:r>
              <a:rPr lang="pt-BR" sz="2800" dirty="0" smtClean="0"/>
              <a:t>a capacidade de um método identificar um </a:t>
            </a:r>
            <a:r>
              <a:rPr lang="pt-BR" sz="2800" dirty="0" err="1" smtClean="0"/>
              <a:t>analito</a:t>
            </a:r>
            <a:r>
              <a:rPr lang="pt-BR" sz="2800" dirty="0" smtClean="0"/>
              <a:t> e um número restrito de interferentes numa mistura complexa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57818" y="3318570"/>
            <a:ext cx="4000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              </a:t>
            </a:r>
            <a:r>
              <a:rPr lang="pt-BR" sz="2800" b="1" dirty="0" smtClean="0">
                <a:solidFill>
                  <a:srgbClr val="7030A0"/>
                </a:solidFill>
              </a:rPr>
              <a:t>E</a:t>
            </a:r>
            <a:r>
              <a:rPr lang="pt-BR" sz="2800" b="1" dirty="0" smtClean="0">
                <a:solidFill>
                  <a:srgbClr val="7030A0"/>
                </a:solidFill>
              </a:rPr>
              <a:t>specificidade</a:t>
            </a:r>
          </a:p>
          <a:p>
            <a:r>
              <a:rPr lang="pt-BR" sz="2800" dirty="0" smtClean="0"/>
              <a:t> </a:t>
            </a:r>
            <a:r>
              <a:rPr lang="pt-BR" sz="2800" dirty="0" smtClean="0"/>
              <a:t>tem a capacidade de responder apenas a um </a:t>
            </a:r>
            <a:r>
              <a:rPr lang="pt-BR" sz="2800" dirty="0" err="1" smtClean="0"/>
              <a:t>analito</a:t>
            </a:r>
            <a:r>
              <a:rPr lang="pt-BR" sz="2800" dirty="0" smtClean="0"/>
              <a:t>  de interesse presente numa mistura complexa, não existindo interferentes no método. </a:t>
            </a: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0"/>
            <a:ext cx="8715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gerian" pitchFamily="82" charset="0"/>
              </a:rPr>
              <a:t>Linearidade  do Método Analítico </a:t>
            </a:r>
            <a:endParaRPr lang="pt-BR" sz="3200" dirty="0">
              <a:latin typeface="Algerian" pitchFamily="8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4282" y="3714752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A linearidade de um método expressa a faixa na qual </a:t>
            </a:r>
            <a:r>
              <a:rPr lang="pt-BR" sz="2800" b="1" dirty="0" smtClean="0"/>
              <a:t>o sinal analítico, denominada </a:t>
            </a:r>
            <a:r>
              <a:rPr lang="pt-BR" sz="2800" b="1" dirty="0" smtClean="0"/>
              <a:t>variável dependente </a:t>
            </a:r>
            <a:r>
              <a:rPr lang="pt-BR" sz="2800" b="1" i="1" dirty="0" err="1" smtClean="0"/>
              <a:t>yi</a:t>
            </a:r>
            <a:r>
              <a:rPr lang="pt-BR" sz="2800" b="1" dirty="0" smtClean="0"/>
              <a:t>, é linearmente proporcional à sua concentração, denominada variável independente </a:t>
            </a:r>
            <a:r>
              <a:rPr lang="pt-BR" sz="2800" b="1" i="1" dirty="0" smtClean="0"/>
              <a:t>xi</a:t>
            </a:r>
            <a:r>
              <a:rPr lang="pt-BR" sz="2800" b="1" dirty="0" smtClean="0"/>
              <a:t>, e a equação matemática que descreve </a:t>
            </a:r>
            <a:r>
              <a:rPr lang="pt-BR" sz="2800" b="1" dirty="0" smtClean="0"/>
              <a:t>proporcionalidade entre </a:t>
            </a:r>
            <a:r>
              <a:rPr lang="pt-BR" sz="2800" b="1" dirty="0" err="1" smtClean="0"/>
              <a:t>yi</a:t>
            </a:r>
            <a:r>
              <a:rPr lang="pt-BR" sz="2800" b="1" dirty="0" smtClean="0"/>
              <a:t> e xi  </a:t>
            </a:r>
            <a:r>
              <a:rPr lang="pt-BR" sz="2800" b="1" dirty="0" smtClean="0"/>
              <a:t>é conhecida como </a:t>
            </a:r>
            <a:r>
              <a:rPr lang="pt-BR" sz="2800" b="1" i="1" dirty="0" smtClean="0"/>
              <a:t>curva analítica </a:t>
            </a:r>
            <a:r>
              <a:rPr lang="pt-BR" sz="2800" b="1" dirty="0" smtClean="0"/>
              <a:t>ou </a:t>
            </a:r>
            <a:r>
              <a:rPr lang="pt-BR" sz="2800" b="1" i="1" dirty="0" smtClean="0"/>
              <a:t>curva de calibração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2143108" y="3357562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714744" y="2714620"/>
            <a:ext cx="471490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Sinal analítico pode ser a área ou altura do pico cromatográfico, pode ser a </a:t>
            </a:r>
            <a:r>
              <a:rPr lang="pt-BR" dirty="0" err="1" smtClean="0"/>
              <a:t>absorvância</a:t>
            </a:r>
            <a:r>
              <a:rPr lang="pt-BR" dirty="0" smtClean="0"/>
              <a:t> de um método espectrofotométrico</a:t>
            </a:r>
            <a:endParaRPr lang="pt-BR" dirty="0"/>
          </a:p>
        </p:txBody>
      </p:sp>
      <p:pic>
        <p:nvPicPr>
          <p:cNvPr id="52226" name="Picture 2" descr="C:\Users\Maria José V Fonseca\Pictures\Validação de métodos\linearida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2571768" cy="200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Maria José V Fonseca\Pictures\Validação de métodos\TABELA DE LINEARIDA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5372100" cy="504825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142976" y="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lgerian" pitchFamily="82" charset="0"/>
              </a:rPr>
              <a:t>Linearidade do método analítico</a:t>
            </a:r>
            <a:endParaRPr lang="pt-BR" sz="3200" dirty="0">
              <a:latin typeface="Algerian" pitchFamily="8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857232"/>
            <a:ext cx="135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Exemplo: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57290" y="857232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</a:rPr>
              <a:t>Os resultados do estudo de linearidade se agrupam na seguinte tabela: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86380" y="1428736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Equação da reta: </a:t>
            </a:r>
          </a:p>
          <a:p>
            <a:pPr algn="ctr"/>
            <a:r>
              <a:rPr lang="pt-BR" dirty="0" smtClean="0"/>
              <a:t>Y=</a:t>
            </a:r>
            <a:r>
              <a:rPr lang="pt-BR" dirty="0" err="1" smtClean="0"/>
              <a:t>bx</a:t>
            </a:r>
            <a:r>
              <a:rPr lang="pt-BR" dirty="0" smtClean="0"/>
              <a:t> +a</a:t>
            </a:r>
          </a:p>
          <a:p>
            <a:pPr algn="ctr"/>
            <a:r>
              <a:rPr lang="pt-BR" dirty="0" smtClean="0"/>
              <a:t>b= termo dependente;</a:t>
            </a:r>
          </a:p>
          <a:p>
            <a:pPr algn="ctr"/>
            <a:r>
              <a:rPr lang="pt-BR" dirty="0" smtClean="0"/>
              <a:t>a= termo independente</a:t>
            </a:r>
          </a:p>
          <a:p>
            <a:pPr algn="ctr"/>
            <a:r>
              <a:rPr lang="pt-BR" b="1" dirty="0" smtClean="0"/>
              <a:t>Y= 80,67x – 11,14</a:t>
            </a:r>
          </a:p>
          <a:p>
            <a:pPr algn="ctr"/>
            <a:r>
              <a:rPr lang="pt-BR" dirty="0" smtClean="0"/>
              <a:t>r= 0,99981</a:t>
            </a:r>
          </a:p>
          <a:p>
            <a:pPr algn="ctr"/>
            <a:r>
              <a:rPr lang="pt-BR" dirty="0" smtClean="0"/>
              <a:t>R</a:t>
            </a:r>
            <a:r>
              <a:rPr lang="pt-BR" baseline="30000" dirty="0" smtClean="0"/>
              <a:t>2</a:t>
            </a:r>
            <a:r>
              <a:rPr lang="pt-BR" dirty="0" smtClean="0"/>
              <a:t>= 0,99963</a:t>
            </a:r>
            <a:endParaRPr lang="pt-BR" baseline="30000" dirty="0" smtClean="0"/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72066" y="0"/>
            <a:ext cx="4071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Curva de Calibração</a:t>
            </a:r>
            <a:endParaRPr lang="pt-BR" sz="3200" b="1" dirty="0"/>
          </a:p>
        </p:txBody>
      </p:sp>
      <p:pic>
        <p:nvPicPr>
          <p:cNvPr id="54274" name="Picture 2" descr="C:\Users\Maria José V Fonseca\Pictures\Validação de métodos\curva de calibraçã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3116"/>
            <a:ext cx="3981450" cy="4086225"/>
          </a:xfrm>
          <a:prstGeom prst="rect">
            <a:avLst/>
          </a:prstGeom>
          <a:noFill/>
        </p:spPr>
      </p:pic>
      <p:pic>
        <p:nvPicPr>
          <p:cNvPr id="54276" name="Picture 4" descr="C:\Users\Maria José V Fonseca\Pictures\Validação de métodos\curva de calibração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736"/>
            <a:ext cx="4429125" cy="48101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85720" y="0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Coeficiente de Variação (CV) do Fator de Resposta da Curva de Calibração </a:t>
            </a:r>
          </a:p>
          <a:p>
            <a:pPr algn="ctr"/>
            <a:endParaRPr lang="pt-B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57356" y="42860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lgerian" pitchFamily="82" charset="0"/>
              </a:rPr>
              <a:t>Faixa trabalho </a:t>
            </a:r>
            <a:endParaRPr lang="pt-BR" sz="3200" b="1" dirty="0">
              <a:latin typeface="Algerian" pitchFamily="8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7158" y="1928802"/>
            <a:ext cx="87868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Faixa  trabalho </a:t>
            </a:r>
            <a:r>
              <a:rPr lang="pt-BR" sz="2800" b="1" dirty="0" smtClean="0"/>
              <a:t>corresponde ao intervalo de concentrações no qual o </a:t>
            </a:r>
            <a:r>
              <a:rPr lang="pt-BR" sz="2800" b="1" dirty="0" err="1" smtClean="0"/>
              <a:t>analito</a:t>
            </a:r>
            <a:r>
              <a:rPr lang="pt-BR" sz="2800" b="1" dirty="0" smtClean="0"/>
              <a:t> pode ser determinado com boa linearidade, precisão e exatidão. Para que esta seja definida é necessário que a resposta instrumental seja, preferencialmente, linear e que haja homogeneidade de variâncias na variável dependente. </a:t>
            </a:r>
            <a:endParaRPr lang="pt-BR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ria José V Fonseca\Pictures\Validação de métodos\TABELA DE LINEARIDA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5372100" cy="504825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785786" y="0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lgerian" pitchFamily="82" charset="0"/>
              </a:rPr>
              <a:t>Determinação da Faixa Trabalho do método analítico</a:t>
            </a:r>
            <a:endParaRPr lang="pt-BR" sz="28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1784</Words>
  <Application>Microsoft Office PowerPoint</Application>
  <PresentationFormat>Apresentação na tela (4:3)</PresentationFormat>
  <Paragraphs>101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zeze</dc:creator>
  <cp:lastModifiedBy>Maria José V Fonseca</cp:lastModifiedBy>
  <cp:revision>148</cp:revision>
  <dcterms:created xsi:type="dcterms:W3CDTF">2011-11-02T20:21:20Z</dcterms:created>
  <dcterms:modified xsi:type="dcterms:W3CDTF">2020-08-27T04:51:33Z</dcterms:modified>
</cp:coreProperties>
</file>