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259" r:id="rId3"/>
    <p:sldId id="256" r:id="rId4"/>
    <p:sldId id="313" r:id="rId5"/>
    <p:sldId id="314" r:id="rId6"/>
    <p:sldId id="315" r:id="rId7"/>
    <p:sldId id="265" r:id="rId8"/>
    <p:sldId id="296" r:id="rId9"/>
    <p:sldId id="297" r:id="rId10"/>
    <p:sldId id="317" r:id="rId11"/>
    <p:sldId id="299" r:id="rId12"/>
    <p:sldId id="301" r:id="rId13"/>
    <p:sldId id="303" r:id="rId14"/>
    <p:sldId id="304" r:id="rId15"/>
    <p:sldId id="305" r:id="rId16"/>
    <p:sldId id="306" r:id="rId17"/>
    <p:sldId id="319" r:id="rId18"/>
    <p:sldId id="307" r:id="rId19"/>
    <p:sldId id="308" r:id="rId20"/>
    <p:sldId id="321" r:id="rId21"/>
    <p:sldId id="320" r:id="rId22"/>
    <p:sldId id="338" r:id="rId23"/>
    <p:sldId id="322" r:id="rId24"/>
    <p:sldId id="323" r:id="rId25"/>
    <p:sldId id="260" r:id="rId26"/>
    <p:sldId id="324" r:id="rId27"/>
    <p:sldId id="290" r:id="rId28"/>
    <p:sldId id="289" r:id="rId29"/>
    <p:sldId id="325" r:id="rId30"/>
    <p:sldId id="326" r:id="rId31"/>
    <p:sldId id="327" r:id="rId32"/>
    <p:sldId id="328" r:id="rId33"/>
    <p:sldId id="291" r:id="rId34"/>
    <p:sldId id="262" r:id="rId35"/>
    <p:sldId id="273" r:id="rId36"/>
    <p:sldId id="339" r:id="rId37"/>
    <p:sldId id="340" r:id="rId38"/>
    <p:sldId id="272" r:id="rId39"/>
    <p:sldId id="329" r:id="rId40"/>
    <p:sldId id="341" r:id="rId41"/>
    <p:sldId id="309" r:id="rId42"/>
    <p:sldId id="331" r:id="rId43"/>
    <p:sldId id="332" r:id="rId44"/>
    <p:sldId id="333" r:id="rId45"/>
    <p:sldId id="310" r:id="rId46"/>
    <p:sldId id="334" r:id="rId47"/>
    <p:sldId id="335" r:id="rId48"/>
    <p:sldId id="312" r:id="rId49"/>
    <p:sldId id="336" r:id="rId50"/>
    <p:sldId id="269" r:id="rId51"/>
    <p:sldId id="337" r:id="rId52"/>
    <p:sldId id="295" r:id="rId5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0" autoAdjust="0"/>
    <p:restoredTop sz="94328" autoAdjust="0"/>
  </p:normalViewPr>
  <p:slideViewPr>
    <p:cSldViewPr>
      <p:cViewPr>
        <p:scale>
          <a:sx n="50" d="100"/>
          <a:sy n="50" d="100"/>
        </p:scale>
        <p:origin x="29" y="6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AE829-8FD9-4C97-9774-20CE732E0DE1}" type="datetimeFigureOut">
              <a:rPr lang="pt-BR" smtClean="0"/>
              <a:t>23/08/2021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F5A38-97CC-438B-BD2C-D0A60534F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844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F5A38-97CC-438B-BD2C-D0A60534F65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174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F5A38-97CC-438B-BD2C-D0A60534F65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612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F5A38-97CC-438B-BD2C-D0A60534F65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47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F5A38-97CC-438B-BD2C-D0A60534F65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348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F5A38-97CC-438B-BD2C-D0A60534F651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447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F5A38-97CC-438B-BD2C-D0A60534F651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11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F5A38-97CC-438B-BD2C-D0A60534F651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87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E402E-C1E2-4E6E-857F-93E2900576C7}" type="datetimeFigureOut">
              <a:rPr lang="pt-BR"/>
              <a:pPr>
                <a:defRPr/>
              </a:pPr>
              <a:t>23/08/2021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606AB-9ABC-464E-8F2E-ECD7B773DB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19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EFB2-7CA6-4584-A35A-795D60AD4248}" type="datetimeFigureOut">
              <a:rPr lang="pt-BR"/>
              <a:pPr>
                <a:defRPr/>
              </a:pPr>
              <a:t>23/08/2021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8057A-7A27-4DDD-8600-5EF507AAB7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862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44EAD-4DC6-470A-A678-76D096AA0A8A}" type="datetimeFigureOut">
              <a:rPr lang="pt-BR"/>
              <a:pPr>
                <a:defRPr/>
              </a:pPr>
              <a:t>23/08/2021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48013-2695-49C0-A888-F7ACD6D7FC3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059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9485D-3342-4D77-A3A3-FF447CC133C5}" type="datetimeFigureOut">
              <a:rPr lang="pt-BR"/>
              <a:pPr>
                <a:defRPr/>
              </a:pPr>
              <a:t>23/08/2021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6A7B9-2C90-448E-A9FC-78753049197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68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7E3BC-7322-4604-8018-2DFAA29F4931}" type="datetimeFigureOut">
              <a:rPr lang="pt-BR"/>
              <a:pPr>
                <a:defRPr/>
              </a:pPr>
              <a:t>23/08/2021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978E8-AA45-445E-B3C3-08F33FDA1CB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611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A9001-EA08-46BF-99F7-A2DD151EFFF5}" type="datetimeFigureOut">
              <a:rPr lang="pt-BR"/>
              <a:pPr>
                <a:defRPr/>
              </a:pPr>
              <a:t>23/08/2021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9C0F5-1ED7-4454-AF49-FAB03B24023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308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3922E-D5B0-4BB5-AC8C-8F35DF1AAAFC}" type="datetimeFigureOut">
              <a:rPr lang="pt-BR"/>
              <a:pPr>
                <a:defRPr/>
              </a:pPr>
              <a:t>23/08/2021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961FA-26D1-4FD8-8701-4007520F958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27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DB742-C111-40AA-9EC0-47814848AE4E}" type="datetimeFigureOut">
              <a:rPr lang="pt-BR"/>
              <a:pPr>
                <a:defRPr/>
              </a:pPr>
              <a:t>23/08/2021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53EE3-5537-4107-8C13-3035E1FCEFD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399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6F514-22FA-4F0E-AA10-B76773D3D9C6}" type="datetimeFigureOut">
              <a:rPr lang="pt-BR"/>
              <a:pPr>
                <a:defRPr/>
              </a:pPr>
              <a:t>23/08/2021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38B73-E679-4D94-9FD1-573384BCB1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138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51F5-8B43-434D-BFC9-074A89E94882}" type="datetimeFigureOut">
              <a:rPr lang="pt-BR"/>
              <a:pPr>
                <a:defRPr/>
              </a:pPr>
              <a:t>23/08/2021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65A8A-93FA-4E5F-96F4-111443DEC9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218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238BE-DDEB-4F33-B154-AB4C3A1B19AE}" type="datetimeFigureOut">
              <a:rPr lang="pt-BR"/>
              <a:pPr>
                <a:defRPr/>
              </a:pPr>
              <a:t>23/08/2021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1196E-5157-4E2C-AACE-0B51ADA588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198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AB7F409-A27C-48AB-A366-7EC432CBF5ED}" type="datetimeFigureOut">
              <a:rPr lang="pt-BR"/>
              <a:pPr>
                <a:defRPr/>
              </a:pPr>
              <a:t>23/08/2021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BC90393-E0EB-44A1-9370-A6FE86AE020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gi.inpe.br/CDSR/" TargetMode="External"/><Relationship Id="rId2" Type="http://schemas.openxmlformats.org/officeDocument/2006/relationships/hyperlink" Target="http://www.ibge.gov.br/home/geociencias/default_prod.s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sgs.gov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9592" y="1484784"/>
            <a:ext cx="6440760" cy="3311946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Aula 4</a:t>
            </a:r>
          </a:p>
          <a:p>
            <a:pPr eaLnBrk="1" hangingPunct="1"/>
            <a:r>
              <a:rPr lang="pt-BR" altLang="pt-BR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Criação de Dados </a:t>
            </a:r>
            <a:r>
              <a:rPr lang="pt-BR" altLang="pt-BR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Vetoriais</a:t>
            </a:r>
            <a:endParaRPr lang="pt-BR" altLang="pt-BR" sz="66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2051" name="Imagen 3" descr="Logo_US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38"/>
            <a:ext cx="1392238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n 4" descr="Logo_FSP_US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0"/>
            <a:ext cx="1916112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836712"/>
            <a:ext cx="6232574" cy="514173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6976" y="223187"/>
            <a:ext cx="243679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n-lt"/>
              </a:rPr>
              <a:t>Agora </a:t>
            </a:r>
            <a:r>
              <a:rPr lang="en-GB" sz="2800" dirty="0" err="1" smtClean="0">
                <a:latin typeface="+mn-lt"/>
              </a:rPr>
              <a:t>temos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uma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camada</a:t>
            </a:r>
            <a:r>
              <a:rPr lang="en-GB" sz="2800" dirty="0" smtClean="0">
                <a:latin typeface="+mn-lt"/>
              </a:rPr>
              <a:t> com </a:t>
            </a:r>
            <a:r>
              <a:rPr lang="en-GB" sz="2800" dirty="0" err="1" smtClean="0">
                <a:latin typeface="+mn-lt"/>
              </a:rPr>
              <a:t>os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pontos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smtClean="0">
                <a:latin typeface="+mn-lt"/>
              </a:rPr>
              <a:t>(shape) e </a:t>
            </a:r>
            <a:r>
              <a:rPr lang="en-GB" sz="2800" dirty="0" err="1" smtClean="0">
                <a:latin typeface="+mn-lt"/>
              </a:rPr>
              <a:t>não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apenas</a:t>
            </a:r>
            <a:r>
              <a:rPr lang="en-GB" sz="2800" dirty="0" smtClean="0">
                <a:latin typeface="+mn-lt"/>
              </a:rPr>
              <a:t> o </a:t>
            </a:r>
            <a:r>
              <a:rPr lang="en-GB" sz="2800" dirty="0" err="1" smtClean="0">
                <a:latin typeface="+mn-lt"/>
              </a:rPr>
              <a:t>arquivo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.csv.</a:t>
            </a:r>
          </a:p>
          <a:p>
            <a:endParaRPr lang="en-GB" sz="2800" dirty="0">
              <a:latin typeface="+mn-lt"/>
            </a:endParaRPr>
          </a:p>
          <a:p>
            <a:r>
              <a:rPr lang="en-GB" sz="2800" dirty="0" err="1" smtClean="0">
                <a:latin typeface="+mn-lt"/>
              </a:rPr>
              <a:t>Podemos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descartar</a:t>
            </a:r>
            <a:r>
              <a:rPr lang="en-GB" sz="2800" dirty="0" smtClean="0">
                <a:latin typeface="+mn-lt"/>
              </a:rPr>
              <a:t> o .csv!</a:t>
            </a:r>
          </a:p>
          <a:p>
            <a:endParaRPr lang="en-GB" sz="2800" dirty="0">
              <a:latin typeface="+mn-lt"/>
            </a:endParaRPr>
          </a:p>
          <a:p>
            <a:r>
              <a:rPr lang="en-GB" sz="2800" dirty="0" err="1" smtClean="0">
                <a:latin typeface="+mn-lt"/>
              </a:rPr>
              <a:t>Salvar</a:t>
            </a:r>
            <a:r>
              <a:rPr lang="en-GB" sz="2800" dirty="0" smtClean="0">
                <a:latin typeface="+mn-lt"/>
              </a:rPr>
              <a:t> o </a:t>
            </a:r>
            <a:r>
              <a:rPr lang="en-GB" sz="2800" dirty="0" err="1" smtClean="0">
                <a:latin typeface="+mn-lt"/>
              </a:rPr>
              <a:t>projeto</a:t>
            </a:r>
            <a:r>
              <a:rPr lang="en-GB" sz="2800" dirty="0" smtClean="0">
                <a:latin typeface="+mn-lt"/>
              </a:rPr>
              <a:t> (‘proj_aula4’).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1163100" y="2708920"/>
            <a:ext cx="1608700" cy="15841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372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779462"/>
          </a:xfrm>
        </p:spPr>
        <p:txBody>
          <a:bodyPr/>
          <a:lstStyle/>
          <a:p>
            <a:pPr eaLnBrk="1" hangingPunct="1"/>
            <a:r>
              <a:rPr lang="pt-BR" altLang="pt-BR" sz="40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Criação de Dados Vetoriais</a:t>
            </a:r>
          </a:p>
        </p:txBody>
      </p:sp>
      <p:sp>
        <p:nvSpPr>
          <p:cNvPr id="3075" name="Espaço Reservado para Conteúdo 4"/>
          <p:cNvSpPr>
            <a:spLocks noGrp="1"/>
          </p:cNvSpPr>
          <p:nvPr>
            <p:ph idx="1"/>
          </p:nvPr>
        </p:nvSpPr>
        <p:spPr>
          <a:xfrm>
            <a:off x="298637" y="1229764"/>
            <a:ext cx="8568952" cy="291931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t-BR" altLang="pt-BR" sz="2800" b="1" dirty="0" smtClean="0">
                <a:ea typeface="ＭＳ Ｐゴシック" pitchFamily="34" charset="-128"/>
              </a:rPr>
              <a:t>Outra possibilidade: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800" b="1" dirty="0" smtClean="0">
                <a:ea typeface="ＭＳ Ｐゴシック" pitchFamily="34" charset="-128"/>
              </a:rPr>
              <a:t>Quando os dados </a:t>
            </a:r>
            <a:r>
              <a:rPr lang="pt-BR" altLang="pt-BR" sz="2800" b="1" dirty="0" smtClean="0">
                <a:solidFill>
                  <a:srgbClr val="000099"/>
                </a:solidFill>
                <a:ea typeface="ＭＳ Ｐゴシック" pitchFamily="34" charset="-128"/>
              </a:rPr>
              <a:t>não existem </a:t>
            </a:r>
            <a:r>
              <a:rPr lang="pt-BR" altLang="pt-BR" sz="2800" b="1" dirty="0" smtClean="0">
                <a:ea typeface="ＭＳ Ｐゴシック" pitchFamily="34" charset="-128"/>
              </a:rPr>
              <a:t>ou são </a:t>
            </a:r>
            <a:r>
              <a:rPr lang="pt-BR" altLang="pt-BR" sz="2800" b="1" dirty="0" smtClean="0">
                <a:solidFill>
                  <a:srgbClr val="000099"/>
                </a:solidFill>
                <a:ea typeface="ＭＳ Ｐゴシック" pitchFamily="34" charset="-128"/>
              </a:rPr>
              <a:t>muito específicos, </a:t>
            </a:r>
            <a:r>
              <a:rPr lang="pt-BR" altLang="pt-BR" sz="2800" b="1" dirty="0" smtClean="0">
                <a:ea typeface="ＭＳ Ｐゴシック" pitchFamily="34" charset="-128"/>
              </a:rPr>
              <a:t>o que fazer?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800" b="1" dirty="0" smtClean="0">
                <a:ea typeface="ＭＳ Ｐゴシック" pitchFamily="34" charset="-128"/>
              </a:rPr>
              <a:t>Podemos criar um </a:t>
            </a:r>
            <a:r>
              <a:rPr lang="pt-BR" altLang="pt-BR" sz="2800" b="1" u="sng" dirty="0" smtClean="0">
                <a:solidFill>
                  <a:srgbClr val="000099"/>
                </a:solidFill>
                <a:ea typeface="ＭＳ Ｐゴシック" pitchFamily="34" charset="-128"/>
              </a:rPr>
              <a:t>conjunto de dados vetoriais </a:t>
            </a:r>
            <a:r>
              <a:rPr lang="pt-BR" altLang="pt-BR" sz="2800" b="1" dirty="0" smtClean="0">
                <a:ea typeface="ＭＳ Ｐゴシック" pitchFamily="34" charset="-128"/>
              </a:rPr>
              <a:t>no SIG para poder </a:t>
            </a:r>
            <a:r>
              <a:rPr lang="pt-BR" altLang="pt-BR" sz="2800" b="1" u="sng" dirty="0" smtClean="0">
                <a:solidFill>
                  <a:srgbClr val="000099"/>
                </a:solidFill>
                <a:ea typeface="ＭＳ Ｐゴシック" pitchFamily="34" charset="-128"/>
              </a:rPr>
              <a:t>cartografar</a:t>
            </a:r>
            <a:r>
              <a:rPr lang="pt-BR" altLang="pt-BR" sz="2800" b="1" dirty="0" smtClean="0">
                <a:ea typeface="ＭＳ Ｐゴシック" pitchFamily="34" charset="-128"/>
              </a:rPr>
              <a:t> os elementos que queremos estudar.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800" b="1" dirty="0" smtClean="0">
                <a:ea typeface="ＭＳ Ｐゴシック" pitchFamily="34" charset="-128"/>
              </a:rPr>
              <a:t>Vamos criar um polígono em torno dos pontos correspondentes aos centroides dos estados dos EUA</a:t>
            </a:r>
          </a:p>
        </p:txBody>
      </p:sp>
    </p:spTree>
    <p:extLst>
      <p:ext uri="{BB962C8B-B14F-4D97-AF65-F5344CB8AC3E}">
        <p14:creationId xmlns:p14="http://schemas.microsoft.com/office/powerpoint/2010/main" val="188075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88640"/>
            <a:ext cx="388843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800" dirty="0" smtClean="0">
                <a:latin typeface="+mn-lt"/>
              </a:rPr>
              <a:t>Vamos criar um arquivo vazio. Para isso, clique no ícone</a:t>
            </a:r>
            <a:endParaRPr lang="pt-BR" sz="28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pt-BR" sz="2800" dirty="0" smtClean="0">
                <a:latin typeface="+mn-lt"/>
              </a:rPr>
              <a:t>Dar nome ao arquivo (</a:t>
            </a:r>
            <a:r>
              <a:rPr lang="pt-BR" sz="2800" dirty="0" err="1" smtClean="0">
                <a:latin typeface="+mn-lt"/>
              </a:rPr>
              <a:t>polígono_eua</a:t>
            </a:r>
            <a:r>
              <a:rPr lang="pt-BR" sz="2800" dirty="0" smtClean="0">
                <a:latin typeface="+mn-lt"/>
              </a:rPr>
              <a:t>);</a:t>
            </a:r>
          </a:p>
          <a:p>
            <a:pPr marL="342900" indent="-342900">
              <a:buFontTx/>
              <a:buChar char="-"/>
            </a:pPr>
            <a:r>
              <a:rPr lang="pt-BR" sz="2800" dirty="0" smtClean="0">
                <a:latin typeface="+mn-lt"/>
              </a:rPr>
              <a:t>Escolher “polígono” em “Tipo de geometria”; </a:t>
            </a:r>
          </a:p>
          <a:p>
            <a:pPr marL="342900" indent="-342900">
              <a:buFontTx/>
              <a:buChar char="-"/>
            </a:pPr>
            <a:r>
              <a:rPr lang="pt-BR" sz="2800" dirty="0" smtClean="0">
                <a:latin typeface="+mn-lt"/>
              </a:rPr>
              <a:t>Escolher o SRC NAD83 (EPSG:4269);</a:t>
            </a:r>
          </a:p>
          <a:p>
            <a:pPr marL="342900" indent="-342900">
              <a:buFontTx/>
              <a:buChar char="-"/>
            </a:pPr>
            <a:r>
              <a:rPr lang="pt-BR" sz="2800" dirty="0">
                <a:latin typeface="+mn-lt"/>
              </a:rPr>
              <a:t>C</a:t>
            </a:r>
            <a:r>
              <a:rPr lang="pt-BR" sz="2800" dirty="0" smtClean="0">
                <a:latin typeface="+mn-lt"/>
              </a:rPr>
              <a:t>riar o campo “nome” como texto e adicionar à lista.</a:t>
            </a:r>
            <a:endParaRPr lang="pt-BR" sz="28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pt-BR" sz="2800" dirty="0" smtClean="0">
                <a:latin typeface="+mn-lt"/>
              </a:rPr>
              <a:t>Clique em OK. </a:t>
            </a:r>
          </a:p>
        </p:txBody>
      </p:sp>
      <p:pic>
        <p:nvPicPr>
          <p:cNvPr id="3" name="Imagen 3" descr="QGIS_2_4_0-Chugia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80728"/>
            <a:ext cx="38181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05056"/>
            <a:ext cx="4967273" cy="59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6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66155" y="2100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+mn-lt"/>
              </a:rPr>
              <a:t>Digitalização da ‘</a:t>
            </a:r>
            <a:r>
              <a:rPr lang="pt-BR" sz="2800" b="1" dirty="0" err="1" smtClean="0">
                <a:latin typeface="+mn-lt"/>
              </a:rPr>
              <a:t>poligono_eua</a:t>
            </a:r>
            <a:r>
              <a:rPr lang="pt-BR" sz="2800" b="1" dirty="0" smtClean="0">
                <a:latin typeface="+mn-lt"/>
              </a:rPr>
              <a:t>’</a:t>
            </a:r>
            <a:endParaRPr lang="en-GB" sz="2800" b="1" dirty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2099" y="538540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Selecionar (clicar sobre) a camada ‘</a:t>
            </a:r>
            <a:r>
              <a:rPr lang="pt-BR" sz="2800" dirty="0" err="1" smtClean="0">
                <a:latin typeface="+mn-lt"/>
              </a:rPr>
              <a:t>poligono_eua</a:t>
            </a:r>
            <a:r>
              <a:rPr lang="pt-BR" sz="2800" dirty="0" smtClean="0">
                <a:latin typeface="+mn-lt"/>
              </a:rPr>
              <a:t>’ (vazia)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Clicar em ‘Projeto’ e em  ‘Opções de Aderência’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Clicar em ‘Habilitar aderência’ e escolher “Configurações avançadas” (em “Todas as camadas”)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Marcar a camada ‘</a:t>
            </a:r>
            <a:r>
              <a:rPr lang="pt-BR" sz="2800" dirty="0" err="1" smtClean="0">
                <a:latin typeface="+mn-lt"/>
              </a:rPr>
              <a:t>us_states</a:t>
            </a:r>
            <a:r>
              <a:rPr lang="pt-BR" sz="2800" dirty="0" smtClean="0">
                <a:latin typeface="+mn-lt"/>
              </a:rPr>
              <a:t>’ e colocar tolerância igual a 1 e Unidades em graus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501008"/>
            <a:ext cx="8558361" cy="2312672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H="1">
            <a:off x="683568" y="1772816"/>
            <a:ext cx="3600400" cy="2088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457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88640"/>
            <a:ext cx="2664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Selecionar a ‘</a:t>
            </a:r>
            <a:r>
              <a:rPr lang="pt-BR" sz="2800" dirty="0" err="1" smtClean="0">
                <a:latin typeface="+mn-lt"/>
              </a:rPr>
              <a:t>poligono_eua</a:t>
            </a:r>
            <a:r>
              <a:rPr lang="pt-BR" sz="2800" dirty="0" smtClean="0">
                <a:latin typeface="+mn-lt"/>
              </a:rPr>
              <a:t>’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Clicar no botão de edição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Clicar no botão ‘Adicionar Feição’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Desenhar a borda</a:t>
            </a:r>
            <a:endParaRPr lang="en-GB" sz="2800" dirty="0"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332656"/>
            <a:ext cx="3571875" cy="22574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198682"/>
            <a:ext cx="6191026" cy="3362168"/>
          </a:xfrm>
          <a:prstGeom prst="rect">
            <a:avLst/>
          </a:prstGeom>
        </p:spPr>
      </p:pic>
      <p:cxnSp>
        <p:nvCxnSpPr>
          <p:cNvPr id="4" name="Conector de Seta Reta 3"/>
          <p:cNvCxnSpPr/>
          <p:nvPr/>
        </p:nvCxnSpPr>
        <p:spPr>
          <a:xfrm>
            <a:off x="2771800" y="1268760"/>
            <a:ext cx="1512168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flipV="1">
            <a:off x="3059832" y="1556792"/>
            <a:ext cx="1872208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868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24744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2800" dirty="0" smtClean="0">
                <a:latin typeface="+mn-lt"/>
              </a:rPr>
              <a:t>Quando chegar no último ponto, clicar com o botão direito</a:t>
            </a:r>
          </a:p>
          <a:p>
            <a:pPr marL="457200" indent="-457200">
              <a:buFontTx/>
              <a:buChar char="-"/>
            </a:pPr>
            <a:endParaRPr lang="pt-BR" sz="2800" dirty="0" smtClean="0">
              <a:latin typeface="+mn-lt"/>
            </a:endParaRPr>
          </a:p>
          <a:p>
            <a:pPr marL="457200" indent="-457200">
              <a:buFontTx/>
              <a:buChar char="-"/>
            </a:pPr>
            <a:r>
              <a:rPr lang="pt-BR" sz="2800" dirty="0" smtClean="0">
                <a:latin typeface="+mn-lt"/>
              </a:rPr>
              <a:t>Informar id =1</a:t>
            </a:r>
            <a:r>
              <a:rPr lang="en-GB" sz="2800" dirty="0" smtClean="0">
                <a:latin typeface="+mn-lt"/>
              </a:rPr>
              <a:t> e name = </a:t>
            </a:r>
            <a:r>
              <a:rPr lang="en-GB" sz="2800" dirty="0" err="1" smtClean="0">
                <a:latin typeface="+mn-lt"/>
              </a:rPr>
              <a:t>eua</a:t>
            </a:r>
            <a:endParaRPr lang="en-GB" sz="2800" dirty="0" smtClean="0">
              <a:latin typeface="+mn-lt"/>
            </a:endParaRPr>
          </a:p>
          <a:p>
            <a:pPr marL="457200" indent="-457200">
              <a:buFontTx/>
              <a:buChar char="-"/>
            </a:pPr>
            <a:endParaRPr lang="en-GB" sz="2800" dirty="0" smtClean="0">
              <a:latin typeface="+mn-lt"/>
            </a:endParaRPr>
          </a:p>
          <a:p>
            <a:pPr marL="457200" indent="-457200">
              <a:buFontTx/>
              <a:buChar char="-"/>
            </a:pPr>
            <a:r>
              <a:rPr lang="pt-BR" sz="2800" dirty="0" smtClean="0">
                <a:latin typeface="+mn-lt"/>
              </a:rPr>
              <a:t>OK!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772816"/>
            <a:ext cx="45815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4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64" y="1755163"/>
            <a:ext cx="6015806" cy="402711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1520" y="260648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Clicar no ícone de salvamento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Fechar a edição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O </a:t>
            </a:r>
            <a:r>
              <a:rPr lang="pt-BR" sz="2800" dirty="0" err="1" smtClean="0">
                <a:latin typeface="+mn-lt"/>
              </a:rPr>
              <a:t>shape</a:t>
            </a:r>
            <a:r>
              <a:rPr lang="pt-BR" sz="2800" dirty="0" smtClean="0">
                <a:latin typeface="+mn-lt"/>
              </a:rPr>
              <a:t> com a borda foi criado</a:t>
            </a:r>
          </a:p>
        </p:txBody>
      </p:sp>
      <p:cxnSp>
        <p:nvCxnSpPr>
          <p:cNvPr id="6" name="Conector de Seta Reta 5"/>
          <p:cNvCxnSpPr/>
          <p:nvPr/>
        </p:nvCxnSpPr>
        <p:spPr>
          <a:xfrm>
            <a:off x="395536" y="1052736"/>
            <a:ext cx="432048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>
            <a:off x="1079612" y="548680"/>
            <a:ext cx="2232248" cy="2016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143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6064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n-lt"/>
              </a:rPr>
              <a:t>A </a:t>
            </a:r>
            <a:r>
              <a:rPr lang="en-GB" sz="2800" dirty="0" err="1" smtClean="0">
                <a:latin typeface="+mn-lt"/>
              </a:rPr>
              <a:t>tabela</a:t>
            </a:r>
            <a:r>
              <a:rPr lang="en-GB" sz="2800" dirty="0" smtClean="0">
                <a:latin typeface="+mn-lt"/>
              </a:rPr>
              <a:t> de </a:t>
            </a:r>
            <a:r>
              <a:rPr lang="en-GB" sz="2800" dirty="0" err="1" smtClean="0">
                <a:latin typeface="+mn-lt"/>
              </a:rPr>
              <a:t>atributos</a:t>
            </a:r>
            <a:r>
              <a:rPr lang="en-GB" sz="2800" dirty="0" smtClean="0">
                <a:latin typeface="+mn-lt"/>
              </a:rPr>
              <a:t> de ‘</a:t>
            </a:r>
            <a:r>
              <a:rPr lang="en-GB" sz="2800" dirty="0" err="1" smtClean="0">
                <a:latin typeface="+mn-lt"/>
              </a:rPr>
              <a:t>poligono_eua</a:t>
            </a:r>
            <a:r>
              <a:rPr lang="en-GB" sz="2800" dirty="0" smtClean="0">
                <a:latin typeface="+mn-lt"/>
              </a:rPr>
              <a:t>’ tem agora </a:t>
            </a:r>
            <a:r>
              <a:rPr lang="en-GB" sz="2800" dirty="0" err="1" smtClean="0">
                <a:latin typeface="+mn-lt"/>
              </a:rPr>
              <a:t>informações</a:t>
            </a:r>
            <a:r>
              <a:rPr lang="en-GB" sz="2800" dirty="0" smtClean="0">
                <a:latin typeface="+mn-lt"/>
              </a:rPr>
              <a:t> de </a:t>
            </a:r>
            <a:r>
              <a:rPr lang="en-GB" sz="2800" dirty="0" err="1" smtClean="0">
                <a:latin typeface="+mn-lt"/>
              </a:rPr>
              <a:t>sua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única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feicão</a:t>
            </a:r>
            <a:r>
              <a:rPr lang="en-GB" sz="2800" dirty="0" smtClean="0">
                <a:latin typeface="+mn-lt"/>
              </a:rPr>
              <a:t>.</a:t>
            </a:r>
            <a:endParaRPr lang="en-GB" sz="2800" dirty="0"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84784"/>
            <a:ext cx="6818163" cy="48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8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8864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Eliminado pontos do polígono</a:t>
            </a:r>
            <a:endParaRPr lang="en-GB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9512" y="908720"/>
            <a:ext cx="23042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/>
              <a:t>Selecionar a camada </a:t>
            </a:r>
            <a:r>
              <a:rPr lang="pt-BR" dirty="0" smtClean="0"/>
              <a:t>(‘</a:t>
            </a:r>
            <a:r>
              <a:rPr lang="pt-BR" dirty="0" err="1" smtClean="0"/>
              <a:t>poligono_eua</a:t>
            </a:r>
            <a:r>
              <a:rPr lang="pt-BR" dirty="0"/>
              <a:t>)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pt-BR" dirty="0" smtClean="0"/>
              <a:t>Colocar preenchimento ‘Sem pincel’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Abrir a edição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Clicar na ferramenta vértices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Clicar no mapa e depois no nós a ser eliminado e dar ‘Del’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Repetir nos nós a serem eliminados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Salvar e fechar a edição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908720"/>
            <a:ext cx="6464597" cy="4625131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V="1">
            <a:off x="971600" y="1772816"/>
            <a:ext cx="3168352" cy="18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698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8864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Editando o polígono</a:t>
            </a:r>
            <a:endParaRPr lang="en-GB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9512" y="908720"/>
            <a:ext cx="87129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Selecione a camada (</a:t>
            </a:r>
            <a:r>
              <a:rPr lang="pt-BR" sz="2800" dirty="0" err="1" smtClean="0">
                <a:latin typeface="+mn-lt"/>
              </a:rPr>
              <a:t>poligono_eua</a:t>
            </a:r>
            <a:r>
              <a:rPr lang="pt-BR" sz="2800" dirty="0" smtClean="0">
                <a:latin typeface="+mn-lt"/>
              </a:rPr>
              <a:t>), abra a edição e clique na ferramenta vértice – o mapa está aberto para edição.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868" y="2581274"/>
            <a:ext cx="5685395" cy="2474328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>
          <a:xfrm flipH="1">
            <a:off x="1979712" y="1340768"/>
            <a:ext cx="4176464" cy="331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2555776" y="1844824"/>
            <a:ext cx="792088" cy="280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18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r>
              <a:rPr lang="pt-BR" altLang="pt-BR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Fonte de Dados</a:t>
            </a:r>
          </a:p>
        </p:txBody>
      </p:sp>
      <p:sp>
        <p:nvSpPr>
          <p:cNvPr id="3075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981075"/>
            <a:ext cx="8424863" cy="5472113"/>
          </a:xfrm>
        </p:spPr>
        <p:txBody>
          <a:bodyPr/>
          <a:lstStyle/>
          <a:p>
            <a:r>
              <a:rPr lang="pt-BR" altLang="pt-BR" sz="2800" b="1" dirty="0" smtClean="0">
                <a:solidFill>
                  <a:srgbClr val="000099"/>
                </a:solidFill>
                <a:ea typeface="ＭＳ Ｐゴシック" pitchFamily="34" charset="-128"/>
              </a:rPr>
              <a:t>Existem inúmeras possibilidades para a obtenção dos dados geográficos.</a:t>
            </a:r>
          </a:p>
          <a:p>
            <a:pPr lvl="1"/>
            <a:r>
              <a:rPr lang="pt-BR" altLang="pt-BR" sz="2400" b="1" dirty="0" smtClean="0">
                <a:ea typeface="ＭＳ Ｐゴシック" pitchFamily="34" charset="-128"/>
              </a:rPr>
              <a:t>Bases de dados existentes:</a:t>
            </a:r>
          </a:p>
          <a:p>
            <a:pPr lvl="2"/>
            <a:r>
              <a:rPr lang="pt-BR" altLang="pt-BR" sz="2000" dirty="0" smtClean="0">
                <a:ea typeface="ＭＳ Ｐゴシック" pitchFamily="34" charset="-128"/>
              </a:rPr>
              <a:t>IBGE: </a:t>
            </a:r>
            <a:r>
              <a:rPr lang="pt-BR" altLang="pt-BR" sz="2000" dirty="0" smtClean="0">
                <a:ea typeface="ＭＳ Ｐゴシック" pitchFamily="34" charset="-128"/>
                <a:hlinkClick r:id="rId2"/>
              </a:rPr>
              <a:t>http://www.ibge.gov.br/home/geociencias/default_prod.shtm</a:t>
            </a:r>
            <a:r>
              <a:rPr lang="pt-BR" altLang="pt-BR" sz="2000" dirty="0" smtClean="0">
                <a:ea typeface="ＭＳ Ｐゴシック" pitchFamily="34" charset="-128"/>
              </a:rPr>
              <a:t> </a:t>
            </a:r>
          </a:p>
          <a:p>
            <a:pPr lvl="2"/>
            <a:r>
              <a:rPr lang="pt-BR" altLang="pt-BR" sz="2000" dirty="0" smtClean="0">
                <a:ea typeface="ＭＳ Ｐゴシック" pitchFamily="34" charset="-128"/>
              </a:rPr>
              <a:t>INPE: </a:t>
            </a:r>
            <a:r>
              <a:rPr lang="pt-BR" altLang="pt-BR" sz="2000" dirty="0" smtClean="0">
                <a:ea typeface="ＭＳ Ｐゴシック" pitchFamily="34" charset="-128"/>
                <a:hlinkClick r:id="rId3"/>
              </a:rPr>
              <a:t>http://www.dgi.inpe.br/CDSR/</a:t>
            </a:r>
            <a:r>
              <a:rPr lang="pt-BR" altLang="pt-BR" sz="2000" dirty="0" smtClean="0">
                <a:ea typeface="ＭＳ Ｐゴシック" pitchFamily="34" charset="-128"/>
              </a:rPr>
              <a:t> </a:t>
            </a:r>
          </a:p>
          <a:p>
            <a:pPr lvl="2"/>
            <a:r>
              <a:rPr lang="pt-BR" altLang="pt-BR" sz="2000" dirty="0" smtClean="0">
                <a:ea typeface="ＭＳ Ｐゴシック" pitchFamily="34" charset="-128"/>
              </a:rPr>
              <a:t>USGS para imagens satélite: </a:t>
            </a:r>
            <a:r>
              <a:rPr lang="pt-BR" altLang="pt-BR" sz="2000" dirty="0" smtClean="0">
                <a:ea typeface="ＭＳ Ｐゴシック" pitchFamily="34" charset="-128"/>
                <a:hlinkClick r:id="rId4"/>
              </a:rPr>
              <a:t>http://www.usgs.gov/</a:t>
            </a:r>
            <a:r>
              <a:rPr lang="pt-BR" altLang="pt-BR" sz="2000" dirty="0" smtClean="0">
                <a:ea typeface="ＭＳ Ｐゴシック" pitchFamily="34" charset="-128"/>
              </a:rPr>
              <a:t> </a:t>
            </a:r>
          </a:p>
          <a:p>
            <a:pPr lvl="2"/>
            <a:r>
              <a:rPr lang="pt-BR" altLang="pt-BR" sz="2000" dirty="0" smtClean="0">
                <a:ea typeface="ＭＳ Ｐゴシック" pitchFamily="34" charset="-128"/>
              </a:rPr>
              <a:t>Institutos Cartográficos</a:t>
            </a:r>
          </a:p>
          <a:p>
            <a:pPr lvl="2"/>
            <a:r>
              <a:rPr lang="pt-BR" altLang="pt-BR" sz="2000" dirty="0" smtClean="0">
                <a:ea typeface="ＭＳ Ｐゴシック" pitchFamily="34" charset="-128"/>
              </a:rPr>
              <a:t>Órgãos Oficiais dos Estados e Municípios</a:t>
            </a:r>
          </a:p>
          <a:p>
            <a:pPr lvl="2"/>
            <a:r>
              <a:rPr lang="pt-BR" altLang="pt-BR" sz="2000" dirty="0" smtClean="0">
                <a:ea typeface="ＭＳ Ｐゴシック" pitchFamily="34" charset="-128"/>
              </a:rPr>
              <a:t>Muitas outras... </a:t>
            </a:r>
          </a:p>
          <a:p>
            <a:pPr lvl="1"/>
            <a:r>
              <a:rPr lang="pt-BR" altLang="pt-BR" sz="2400" b="1" dirty="0" smtClean="0">
                <a:ea typeface="ＭＳ Ｐゴシック" pitchFamily="34" charset="-128"/>
              </a:rPr>
              <a:t>Criação de dados:</a:t>
            </a:r>
          </a:p>
          <a:p>
            <a:pPr lvl="2"/>
            <a:r>
              <a:rPr lang="pt-BR" altLang="pt-BR" sz="2000" dirty="0" smtClean="0">
                <a:ea typeface="ＭＳ Ｐゴシック" pitchFamily="34" charset="-128"/>
              </a:rPr>
              <a:t>GPS</a:t>
            </a:r>
          </a:p>
          <a:p>
            <a:pPr lvl="2"/>
            <a:r>
              <a:rPr lang="pt-BR" altLang="pt-BR" sz="2000" dirty="0" smtClean="0">
                <a:ea typeface="ＭＳ Ｐゴシック" pitchFamily="34" charset="-128"/>
              </a:rPr>
              <a:t>Imagens satélite</a:t>
            </a:r>
          </a:p>
          <a:p>
            <a:pPr lvl="2"/>
            <a:r>
              <a:rPr lang="pt-BR" altLang="pt-BR" sz="2000" dirty="0" smtClean="0">
                <a:ea typeface="ＭＳ Ｐゴシック" pitchFamily="34" charset="-128"/>
              </a:rPr>
              <a:t>Coordenadas geográficas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768" y="1501627"/>
            <a:ext cx="6200439" cy="510262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116632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+mn-lt"/>
              </a:rPr>
              <a:t>Passe</a:t>
            </a:r>
            <a:r>
              <a:rPr lang="en-GB" sz="2800" dirty="0" smtClean="0">
                <a:latin typeface="+mn-lt"/>
              </a:rPr>
              <a:t> o mouse </a:t>
            </a:r>
            <a:r>
              <a:rPr lang="en-GB" sz="2800" dirty="0" err="1" smtClean="0">
                <a:latin typeface="+mn-lt"/>
              </a:rPr>
              <a:t>sobre</a:t>
            </a:r>
            <a:r>
              <a:rPr lang="en-GB" sz="2800" dirty="0" smtClean="0">
                <a:latin typeface="+mn-lt"/>
              </a:rPr>
              <a:t> um </a:t>
            </a:r>
            <a:r>
              <a:rPr lang="en-GB" sz="2800" dirty="0" err="1" smtClean="0">
                <a:latin typeface="+mn-lt"/>
              </a:rPr>
              <a:t>lado</a:t>
            </a:r>
            <a:r>
              <a:rPr lang="en-GB" sz="2800" dirty="0" smtClean="0">
                <a:latin typeface="+mn-lt"/>
              </a:rPr>
              <a:t> do </a:t>
            </a:r>
            <a:r>
              <a:rPr lang="en-GB" sz="2800" dirty="0" err="1" smtClean="0">
                <a:latin typeface="+mn-lt"/>
              </a:rPr>
              <a:t>polígono</a:t>
            </a:r>
            <a:r>
              <a:rPr lang="en-GB" sz="2800" dirty="0" smtClean="0">
                <a:latin typeface="+mn-lt"/>
              </a:rPr>
              <a:t> e clique com o </a:t>
            </a:r>
            <a:r>
              <a:rPr lang="en-GB" sz="2800" dirty="0" err="1" smtClean="0">
                <a:latin typeface="+mn-lt"/>
              </a:rPr>
              <a:t>botão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direito</a:t>
            </a:r>
            <a:r>
              <a:rPr lang="en-GB" sz="2800" dirty="0" smtClean="0">
                <a:latin typeface="+mn-lt"/>
              </a:rPr>
              <a:t> – para </a:t>
            </a:r>
            <a:r>
              <a:rPr lang="en-GB" sz="2800" dirty="0" err="1" smtClean="0">
                <a:latin typeface="+mn-lt"/>
              </a:rPr>
              <a:t>mostrar</a:t>
            </a:r>
            <a:r>
              <a:rPr lang="en-GB" sz="2800" dirty="0" smtClean="0">
                <a:latin typeface="+mn-lt"/>
              </a:rPr>
              <a:t> as </a:t>
            </a:r>
            <a:r>
              <a:rPr lang="en-GB" sz="2800" dirty="0" err="1" smtClean="0">
                <a:latin typeface="+mn-lt"/>
              </a:rPr>
              <a:t>coordenadas</a:t>
            </a:r>
            <a:r>
              <a:rPr lang="en-GB" sz="2800" dirty="0" smtClean="0">
                <a:latin typeface="+mn-lt"/>
              </a:rPr>
              <a:t> dos </a:t>
            </a:r>
            <a:r>
              <a:rPr lang="en-GB" sz="2800" dirty="0" err="1" smtClean="0">
                <a:latin typeface="+mn-lt"/>
              </a:rPr>
              <a:t>pontos</a:t>
            </a:r>
            <a:r>
              <a:rPr lang="en-GB" sz="2800" dirty="0" smtClean="0">
                <a:latin typeface="+mn-lt"/>
              </a:rPr>
              <a:t> do </a:t>
            </a:r>
            <a:r>
              <a:rPr lang="en-GB" sz="2800" dirty="0" err="1" smtClean="0">
                <a:latin typeface="+mn-lt"/>
              </a:rPr>
              <a:t>polígono</a:t>
            </a:r>
            <a:endParaRPr lang="en-GB" sz="2800" dirty="0">
              <a:latin typeface="+mn-lt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2339752" y="1052736"/>
            <a:ext cx="3672408" cy="4320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772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0884" y="908720"/>
            <a:ext cx="33843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dirty="0">
                <a:latin typeface="+mn-lt"/>
              </a:rPr>
              <a:t>Dê dois </a:t>
            </a:r>
            <a:r>
              <a:rPr lang="pt-BR" sz="2800" dirty="0" smtClean="0">
                <a:latin typeface="+mn-lt"/>
              </a:rPr>
              <a:t>cliques </a:t>
            </a:r>
            <a:r>
              <a:rPr lang="pt-BR" sz="2800" dirty="0">
                <a:latin typeface="+mn-lt"/>
              </a:rPr>
              <a:t>em cima da linha e em lugar próximo ao local onde o novo ponto será inserido</a:t>
            </a:r>
          </a:p>
          <a:p>
            <a:pPr marL="285750" indent="-285750">
              <a:buFontTx/>
              <a:buChar char="-"/>
            </a:pPr>
            <a:r>
              <a:rPr lang="pt-BR" sz="2800" dirty="0">
                <a:latin typeface="+mn-lt"/>
              </a:rPr>
              <a:t>Clique sobre o novo ponto e arraste-o até o local desejado</a:t>
            </a:r>
          </a:p>
          <a:p>
            <a:pPr marL="285750" indent="-285750">
              <a:buFontTx/>
              <a:buChar char="-"/>
            </a:pPr>
            <a:r>
              <a:rPr lang="pt-BR" sz="2800" dirty="0">
                <a:latin typeface="+mn-lt"/>
              </a:rPr>
              <a:t>Repita a operação para novos pontos</a:t>
            </a:r>
          </a:p>
          <a:p>
            <a:pPr marL="285750" indent="-285750">
              <a:buFontTx/>
              <a:buChar char="-"/>
            </a:pPr>
            <a:r>
              <a:rPr lang="pt-BR" sz="2800" dirty="0">
                <a:latin typeface="+mn-lt"/>
              </a:rPr>
              <a:t>Salve e feche a edição</a:t>
            </a:r>
            <a:endParaRPr lang="en-GB" sz="2800" dirty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11663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latin typeface="+mn-lt"/>
              </a:rPr>
              <a:t>Inserindo</a:t>
            </a:r>
            <a:r>
              <a:rPr lang="en-GB" sz="2800" b="1" dirty="0" smtClean="0">
                <a:latin typeface="+mn-lt"/>
              </a:rPr>
              <a:t> </a:t>
            </a:r>
            <a:r>
              <a:rPr lang="en-GB" sz="2800" b="1" dirty="0" err="1" smtClean="0">
                <a:latin typeface="+mn-lt"/>
              </a:rPr>
              <a:t>novos</a:t>
            </a:r>
            <a:r>
              <a:rPr lang="en-GB" sz="2800" b="1" dirty="0" smtClean="0">
                <a:latin typeface="+mn-lt"/>
              </a:rPr>
              <a:t> </a:t>
            </a:r>
            <a:r>
              <a:rPr lang="en-GB" sz="2800" b="1" dirty="0" err="1" smtClean="0">
                <a:latin typeface="+mn-lt"/>
              </a:rPr>
              <a:t>pontos</a:t>
            </a:r>
            <a:r>
              <a:rPr lang="en-GB" sz="2800" b="1" dirty="0" smtClean="0">
                <a:latin typeface="+mn-lt"/>
              </a:rPr>
              <a:t> no </a:t>
            </a:r>
            <a:r>
              <a:rPr lang="en-GB" sz="2800" b="1" dirty="0" err="1" smtClean="0">
                <a:latin typeface="+mn-lt"/>
              </a:rPr>
              <a:t>polígono</a:t>
            </a:r>
            <a:endParaRPr lang="en-GB" sz="2800" b="1" dirty="0"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447125"/>
            <a:ext cx="4835450" cy="418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51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latin typeface="+mn-lt"/>
              </a:rPr>
              <a:t>Mudando</a:t>
            </a:r>
            <a:r>
              <a:rPr lang="en-GB" sz="2800" b="1" dirty="0" smtClean="0">
                <a:latin typeface="+mn-lt"/>
              </a:rPr>
              <a:t> um </a:t>
            </a:r>
            <a:r>
              <a:rPr lang="en-GB" sz="2800" b="1" dirty="0" err="1" smtClean="0">
                <a:latin typeface="+mn-lt"/>
              </a:rPr>
              <a:t>ponto</a:t>
            </a:r>
            <a:r>
              <a:rPr lang="en-GB" sz="2800" b="1" dirty="0" smtClean="0">
                <a:latin typeface="+mn-lt"/>
              </a:rPr>
              <a:t> </a:t>
            </a:r>
            <a:r>
              <a:rPr lang="en-GB" sz="2800" b="1" dirty="0" err="1" smtClean="0">
                <a:latin typeface="+mn-lt"/>
              </a:rPr>
              <a:t>existente</a:t>
            </a:r>
            <a:r>
              <a:rPr lang="en-GB" sz="2800" b="1" dirty="0" smtClean="0">
                <a:latin typeface="+mn-lt"/>
              </a:rPr>
              <a:t> de </a:t>
            </a:r>
            <a:r>
              <a:rPr lang="en-GB" sz="2800" b="1" dirty="0" err="1" smtClean="0">
                <a:latin typeface="+mn-lt"/>
              </a:rPr>
              <a:t>lugar</a:t>
            </a:r>
            <a:endParaRPr lang="en-GB" sz="2800" b="1" dirty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8443" y="1124744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n-lt"/>
              </a:rPr>
              <a:t>Clique </a:t>
            </a:r>
            <a:r>
              <a:rPr lang="en-GB" sz="2800" dirty="0" err="1" smtClean="0">
                <a:latin typeface="+mn-lt"/>
              </a:rPr>
              <a:t>uma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vez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sobre</a:t>
            </a:r>
            <a:r>
              <a:rPr lang="en-GB" sz="2800" dirty="0" smtClean="0">
                <a:latin typeface="+mn-lt"/>
              </a:rPr>
              <a:t> um </a:t>
            </a:r>
            <a:r>
              <a:rPr lang="en-GB" sz="2800" dirty="0" err="1" smtClean="0">
                <a:latin typeface="+mn-lt"/>
              </a:rPr>
              <a:t>ponto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existente</a:t>
            </a:r>
            <a:r>
              <a:rPr lang="en-GB" sz="2800" dirty="0" smtClean="0">
                <a:latin typeface="+mn-lt"/>
              </a:rPr>
              <a:t> e </a:t>
            </a:r>
            <a:r>
              <a:rPr lang="en-GB" sz="2800" dirty="0" err="1" smtClean="0">
                <a:latin typeface="+mn-lt"/>
              </a:rPr>
              <a:t>arraste</a:t>
            </a:r>
            <a:r>
              <a:rPr lang="en-GB" sz="2800" dirty="0" smtClean="0">
                <a:latin typeface="+mn-lt"/>
              </a:rPr>
              <a:t>-o para  o </a:t>
            </a:r>
            <a:r>
              <a:rPr lang="en-GB" sz="2800" dirty="0" err="1" smtClean="0">
                <a:latin typeface="+mn-lt"/>
              </a:rPr>
              <a:t>lugar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desejado</a:t>
            </a:r>
            <a:r>
              <a:rPr lang="en-GB" sz="2800" dirty="0" smtClean="0">
                <a:latin typeface="+mn-lt"/>
              </a:rPr>
              <a:t> e </a:t>
            </a:r>
            <a:r>
              <a:rPr lang="en-GB" sz="2800" dirty="0" err="1" smtClean="0">
                <a:latin typeface="+mn-lt"/>
              </a:rPr>
              <a:t>solte</a:t>
            </a:r>
            <a:r>
              <a:rPr lang="en-GB" sz="2800" dirty="0" smtClean="0">
                <a:latin typeface="+mn-lt"/>
              </a:rPr>
              <a:t> o mouse.</a:t>
            </a:r>
            <a:endParaRPr lang="en-GB" sz="2800" dirty="0"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347719"/>
            <a:ext cx="6192688" cy="4112057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H="1">
            <a:off x="4474907" y="1601797"/>
            <a:ext cx="1609261" cy="2043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2411760" y="1916832"/>
            <a:ext cx="2063147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723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latin typeface="+mn-lt"/>
              </a:rPr>
              <a:t>Deletando</a:t>
            </a:r>
            <a:r>
              <a:rPr lang="en-GB" sz="2800" b="1" dirty="0" smtClean="0">
                <a:latin typeface="+mn-lt"/>
              </a:rPr>
              <a:t> </a:t>
            </a:r>
            <a:r>
              <a:rPr lang="en-GB" sz="2800" b="1" dirty="0" err="1" smtClean="0">
                <a:latin typeface="+mn-lt"/>
              </a:rPr>
              <a:t>pontos</a:t>
            </a:r>
            <a:r>
              <a:rPr lang="en-GB" sz="2800" b="1" dirty="0" smtClean="0">
                <a:latin typeface="+mn-lt"/>
              </a:rPr>
              <a:t> do </a:t>
            </a:r>
            <a:r>
              <a:rPr lang="en-GB" sz="2800" b="1" dirty="0" err="1" smtClean="0">
                <a:latin typeface="+mn-lt"/>
              </a:rPr>
              <a:t>polígono</a:t>
            </a:r>
            <a:endParaRPr lang="en-GB" sz="2800" b="1" dirty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12" y="1052736"/>
            <a:ext cx="25202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n-lt"/>
              </a:rPr>
              <a:t>Como a </a:t>
            </a:r>
            <a:r>
              <a:rPr lang="en-GB" sz="2800" dirty="0" err="1" smtClean="0">
                <a:latin typeface="+mn-lt"/>
              </a:rPr>
              <a:t>edição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aberta</a:t>
            </a:r>
            <a:r>
              <a:rPr lang="en-GB" sz="2800" dirty="0" smtClean="0">
                <a:latin typeface="+mn-lt"/>
              </a:rPr>
              <a:t> e a </a:t>
            </a:r>
            <a:r>
              <a:rPr lang="en-GB" sz="2800" dirty="0" err="1" smtClean="0">
                <a:latin typeface="+mn-lt"/>
              </a:rPr>
              <a:t>fgerramenta</a:t>
            </a:r>
            <a:r>
              <a:rPr lang="en-GB" sz="2800" dirty="0" smtClean="0">
                <a:latin typeface="+mn-lt"/>
              </a:rPr>
              <a:t> de </a:t>
            </a:r>
            <a:r>
              <a:rPr lang="en-GB" sz="2800" dirty="0" err="1" smtClean="0">
                <a:latin typeface="+mn-lt"/>
              </a:rPr>
              <a:t>vértice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acionada</a:t>
            </a:r>
            <a:r>
              <a:rPr lang="en-GB" sz="2800" dirty="0" smtClean="0">
                <a:latin typeface="+mn-lt"/>
              </a:rPr>
              <a:t>, </a:t>
            </a:r>
            <a:r>
              <a:rPr lang="en-GB" sz="2800" dirty="0" err="1" smtClean="0">
                <a:latin typeface="+mn-lt"/>
              </a:rPr>
              <a:t>crie</a:t>
            </a:r>
            <a:r>
              <a:rPr lang="en-GB" sz="2800" dirty="0" smtClean="0">
                <a:latin typeface="+mn-lt"/>
              </a:rPr>
              <a:t>, com o mouse, um </a:t>
            </a:r>
            <a:r>
              <a:rPr lang="en-GB" sz="2800" dirty="0" err="1" smtClean="0">
                <a:latin typeface="+mn-lt"/>
              </a:rPr>
              <a:t>retângulao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torno</a:t>
            </a:r>
            <a:r>
              <a:rPr lang="en-GB" sz="2800" dirty="0" smtClean="0">
                <a:latin typeface="+mn-lt"/>
              </a:rPr>
              <a:t> do(s) </a:t>
            </a:r>
            <a:r>
              <a:rPr lang="en-GB" sz="2800" dirty="0" err="1" smtClean="0">
                <a:latin typeface="+mn-lt"/>
              </a:rPr>
              <a:t>ponto</a:t>
            </a:r>
            <a:r>
              <a:rPr lang="en-GB" sz="2800" dirty="0" smtClean="0">
                <a:latin typeface="+mn-lt"/>
              </a:rPr>
              <a:t>(s) a </a:t>
            </a:r>
            <a:r>
              <a:rPr lang="en-GB" sz="2800" dirty="0" err="1" smtClean="0">
                <a:latin typeface="+mn-lt"/>
              </a:rPr>
              <a:t>ser</a:t>
            </a:r>
            <a:r>
              <a:rPr lang="en-GB" sz="2800" dirty="0" smtClean="0">
                <a:latin typeface="+mn-lt"/>
              </a:rPr>
              <a:t>(</a:t>
            </a:r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) </a:t>
            </a:r>
            <a:r>
              <a:rPr lang="en-GB" sz="2800" dirty="0" err="1" smtClean="0">
                <a:latin typeface="+mn-lt"/>
              </a:rPr>
              <a:t>deletado</a:t>
            </a:r>
            <a:r>
              <a:rPr lang="en-GB" sz="2800" dirty="0" smtClean="0">
                <a:latin typeface="+mn-lt"/>
              </a:rPr>
              <a:t>(s).</a:t>
            </a:r>
            <a:endParaRPr lang="en-GB" sz="2800" dirty="0"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081" y="1187544"/>
            <a:ext cx="56673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91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484784"/>
            <a:ext cx="6228293" cy="515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18864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n-lt"/>
              </a:rPr>
              <a:t>O </a:t>
            </a:r>
            <a:r>
              <a:rPr lang="en-GB" sz="2800" dirty="0" err="1" smtClean="0">
                <a:latin typeface="+mn-lt"/>
              </a:rPr>
              <a:t>ponto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ficará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azul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smtClean="0">
                <a:latin typeface="+mn-lt"/>
              </a:rPr>
              <a:t>– </a:t>
            </a:r>
            <a:r>
              <a:rPr lang="en-GB" sz="2800" dirty="0" err="1" smtClean="0">
                <a:latin typeface="+mn-lt"/>
              </a:rPr>
              <a:t>dar</a:t>
            </a:r>
            <a:r>
              <a:rPr lang="en-GB" sz="2800" dirty="0" smtClean="0">
                <a:latin typeface="+mn-lt"/>
              </a:rPr>
              <a:t> ‘Del’ para </a:t>
            </a:r>
            <a:r>
              <a:rPr lang="en-GB" sz="2800" dirty="0" err="1" smtClean="0">
                <a:latin typeface="+mn-lt"/>
              </a:rPr>
              <a:t>deletá</a:t>
            </a:r>
            <a:r>
              <a:rPr lang="en-GB" sz="2800" dirty="0" smtClean="0">
                <a:latin typeface="+mn-lt"/>
              </a:rPr>
              <a:t>-lo! </a:t>
            </a:r>
            <a:r>
              <a:rPr lang="en-GB" sz="2800" dirty="0" err="1" smtClean="0">
                <a:latin typeface="+mn-lt"/>
              </a:rPr>
              <a:t>Salvar</a:t>
            </a:r>
            <a:r>
              <a:rPr lang="en-GB" sz="2800" dirty="0" smtClean="0">
                <a:latin typeface="+mn-lt"/>
              </a:rPr>
              <a:t> e </a:t>
            </a:r>
            <a:r>
              <a:rPr lang="en-GB" sz="2800" dirty="0" err="1" smtClean="0">
                <a:latin typeface="+mn-lt"/>
              </a:rPr>
              <a:t>fechar</a:t>
            </a:r>
            <a:r>
              <a:rPr lang="en-GB" sz="2800" dirty="0" smtClean="0">
                <a:latin typeface="+mn-lt"/>
              </a:rPr>
              <a:t> a </a:t>
            </a:r>
            <a:r>
              <a:rPr lang="en-GB" sz="2800" dirty="0" err="1" smtClean="0">
                <a:latin typeface="+mn-lt"/>
              </a:rPr>
              <a:t>edição</a:t>
            </a:r>
            <a:r>
              <a:rPr lang="en-GB" sz="2800" dirty="0" smtClean="0">
                <a:latin typeface="+mn-lt"/>
              </a:rPr>
              <a:t>.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083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pt-BR" altLang="pt-BR" sz="40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Digitalização em Imagens </a:t>
            </a:r>
            <a:r>
              <a:rPr lang="pt-BR" altLang="pt-BR" sz="40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</a:t>
            </a:r>
            <a:r>
              <a:rPr lang="pt-BR" altLang="pt-BR" sz="40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atélite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57200" y="1116013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+mn-lt"/>
              </a:rPr>
              <a:t>Após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salvar</a:t>
            </a:r>
            <a:r>
              <a:rPr lang="en-GB" sz="2800" dirty="0" smtClean="0">
                <a:latin typeface="+mn-lt"/>
              </a:rPr>
              <a:t> o </a:t>
            </a:r>
            <a:r>
              <a:rPr lang="en-GB" sz="2800" dirty="0" err="1" smtClean="0">
                <a:latin typeface="+mn-lt"/>
              </a:rPr>
              <a:t>projeto</a:t>
            </a:r>
            <a:r>
              <a:rPr lang="en-GB" sz="2800" dirty="0" smtClean="0">
                <a:latin typeface="+mn-lt"/>
              </a:rPr>
              <a:t> anterior, </a:t>
            </a:r>
            <a:r>
              <a:rPr lang="en-GB" sz="2800" dirty="0" err="1" smtClean="0">
                <a:latin typeface="+mn-lt"/>
              </a:rPr>
              <a:t>feche</a:t>
            </a:r>
            <a:r>
              <a:rPr lang="en-GB" sz="2800" dirty="0" smtClean="0">
                <a:latin typeface="+mn-lt"/>
              </a:rPr>
              <a:t>-o e </a:t>
            </a:r>
            <a:r>
              <a:rPr lang="en-GB" sz="2800" dirty="0" err="1" smtClean="0">
                <a:latin typeface="+mn-lt"/>
              </a:rPr>
              <a:t>abra</a:t>
            </a:r>
            <a:r>
              <a:rPr lang="en-GB" sz="2800" dirty="0" smtClean="0">
                <a:latin typeface="+mn-lt"/>
              </a:rPr>
              <a:t> um novo </a:t>
            </a:r>
            <a:r>
              <a:rPr lang="en-GB" sz="2800" dirty="0" err="1" smtClean="0">
                <a:latin typeface="+mn-lt"/>
              </a:rPr>
              <a:t>projeto</a:t>
            </a:r>
            <a:r>
              <a:rPr lang="en-GB" sz="2800" dirty="0" smtClean="0">
                <a:latin typeface="+mn-lt"/>
              </a:rPr>
              <a:t>.</a:t>
            </a:r>
          </a:p>
          <a:p>
            <a:endParaRPr lang="en-GB" sz="2800" dirty="0">
              <a:latin typeface="+mn-lt"/>
            </a:endParaRPr>
          </a:p>
          <a:p>
            <a:r>
              <a:rPr lang="en-GB" sz="2800" dirty="0" smtClean="0">
                <a:latin typeface="+mn-lt"/>
              </a:rPr>
              <a:t>Agora </a:t>
            </a:r>
            <a:r>
              <a:rPr lang="en-GB" sz="2800" dirty="0" err="1" smtClean="0">
                <a:latin typeface="+mn-lt"/>
              </a:rPr>
              <a:t>vamos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ler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uma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imagem</a:t>
            </a:r>
            <a:r>
              <a:rPr lang="en-GB" sz="2800" dirty="0" smtClean="0">
                <a:latin typeface="+mn-lt"/>
              </a:rPr>
              <a:t> de </a:t>
            </a:r>
            <a:r>
              <a:rPr lang="en-GB" sz="2800" dirty="0" err="1" smtClean="0">
                <a:latin typeface="+mn-lt"/>
              </a:rPr>
              <a:t>satélite</a:t>
            </a:r>
            <a:r>
              <a:rPr lang="en-GB" sz="2800" dirty="0" smtClean="0">
                <a:latin typeface="+mn-lt"/>
              </a:rPr>
              <a:t> (um </a:t>
            </a:r>
            <a:r>
              <a:rPr lang="en-GB" sz="2800" dirty="0" err="1" smtClean="0">
                <a:latin typeface="+mn-lt"/>
              </a:rPr>
              <a:t>arquivo</a:t>
            </a:r>
            <a:r>
              <a:rPr lang="en-GB" sz="2800" dirty="0" smtClean="0">
                <a:latin typeface="+mn-lt"/>
              </a:rPr>
              <a:t> do </a:t>
            </a:r>
            <a:r>
              <a:rPr lang="en-GB" sz="2800" dirty="0" err="1" smtClean="0">
                <a:latin typeface="+mn-lt"/>
              </a:rPr>
              <a:t>tipo</a:t>
            </a:r>
            <a:r>
              <a:rPr lang="en-GB" sz="2800" dirty="0" smtClean="0">
                <a:latin typeface="+mn-lt"/>
              </a:rPr>
              <a:t> raster.</a:t>
            </a:r>
          </a:p>
          <a:p>
            <a:endParaRPr lang="en-GB" sz="2800" dirty="0">
              <a:latin typeface="+mn-lt"/>
            </a:endParaRPr>
          </a:p>
          <a:p>
            <a:r>
              <a:rPr lang="en-GB" sz="2800" dirty="0" err="1" smtClean="0">
                <a:latin typeface="+mn-lt"/>
              </a:rPr>
              <a:t>Clicar</a:t>
            </a:r>
            <a:r>
              <a:rPr lang="en-GB" sz="2800" dirty="0" smtClean="0">
                <a:latin typeface="+mn-lt"/>
              </a:rPr>
              <a:t> no </a:t>
            </a:r>
            <a:r>
              <a:rPr lang="en-GB" sz="2800" dirty="0" err="1" smtClean="0">
                <a:latin typeface="+mn-lt"/>
              </a:rPr>
              <a:t>botão</a:t>
            </a:r>
            <a:r>
              <a:rPr lang="en-GB" sz="2800" dirty="0" smtClean="0">
                <a:latin typeface="+mn-lt"/>
              </a:rPr>
              <a:t> “</a:t>
            </a:r>
            <a:r>
              <a:rPr lang="en-GB" sz="2800" dirty="0" err="1" smtClean="0">
                <a:latin typeface="+mn-lt"/>
              </a:rPr>
              <a:t>Gerenciador</a:t>
            </a:r>
            <a:r>
              <a:rPr lang="en-GB" sz="2800" dirty="0" smtClean="0">
                <a:latin typeface="+mn-lt"/>
              </a:rPr>
              <a:t> de </a:t>
            </a:r>
            <a:r>
              <a:rPr lang="en-GB" sz="2800" dirty="0" err="1" smtClean="0">
                <a:latin typeface="+mn-lt"/>
              </a:rPr>
              <a:t>fonte</a:t>
            </a:r>
            <a:r>
              <a:rPr lang="en-GB" sz="2800" dirty="0" smtClean="0">
                <a:latin typeface="+mn-lt"/>
              </a:rPr>
              <a:t> de dados”.</a:t>
            </a:r>
          </a:p>
          <a:p>
            <a:endParaRPr lang="en-GB" sz="2800" dirty="0">
              <a:latin typeface="+mn-lt"/>
            </a:endParaRPr>
          </a:p>
          <a:p>
            <a:r>
              <a:rPr lang="en-GB" sz="2800" dirty="0" err="1" smtClean="0">
                <a:latin typeface="+mn-lt"/>
              </a:rPr>
              <a:t>Clicar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Raster</a:t>
            </a:r>
            <a:endParaRPr lang="en-GB" sz="2800" dirty="0"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3603719"/>
            <a:ext cx="688512" cy="62731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4509119"/>
            <a:ext cx="2734942" cy="577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6632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n-lt"/>
              </a:rPr>
              <a:t>Na </a:t>
            </a:r>
            <a:r>
              <a:rPr lang="en-GB" sz="2800" dirty="0" err="1" smtClean="0">
                <a:latin typeface="+mn-lt"/>
              </a:rPr>
              <a:t>tela</a:t>
            </a:r>
            <a:r>
              <a:rPr lang="en-GB" sz="2800" dirty="0" smtClean="0">
                <a:latin typeface="+mn-lt"/>
              </a:rPr>
              <a:t> “Raster” </a:t>
            </a:r>
            <a:r>
              <a:rPr lang="en-GB" sz="2800" dirty="0" err="1" smtClean="0">
                <a:latin typeface="+mn-lt"/>
              </a:rPr>
              <a:t>escolher</a:t>
            </a:r>
            <a:r>
              <a:rPr lang="en-GB" sz="2800" dirty="0" smtClean="0">
                <a:latin typeface="+mn-lt"/>
              </a:rPr>
              <a:t> o </a:t>
            </a:r>
            <a:r>
              <a:rPr lang="en-GB" sz="2800" dirty="0" err="1" smtClean="0">
                <a:latin typeface="+mn-lt"/>
              </a:rPr>
              <a:t>arquivo</a:t>
            </a:r>
            <a:r>
              <a:rPr lang="en-GB" sz="2800" dirty="0" smtClean="0">
                <a:latin typeface="+mn-lt"/>
              </a:rPr>
              <a:t> (</a:t>
            </a:r>
            <a:r>
              <a:rPr lang="en-GB" sz="2800" dirty="0" err="1" smtClean="0">
                <a:latin typeface="+mn-lt"/>
              </a:rPr>
              <a:t>na</a:t>
            </a:r>
            <a:r>
              <a:rPr lang="en-GB" sz="2800" dirty="0" smtClean="0">
                <a:latin typeface="+mn-lt"/>
              </a:rPr>
              <a:t> pasta “bancos_aula4”): </a:t>
            </a:r>
          </a:p>
          <a:p>
            <a:r>
              <a:rPr lang="en-GB" sz="2800" dirty="0" smtClean="0">
                <a:latin typeface="+mn-lt"/>
              </a:rPr>
              <a:t>“3420C_2010_327_RGB_LATLNG.tif” e “</a:t>
            </a:r>
            <a:r>
              <a:rPr lang="en-GB" sz="2800" dirty="0" err="1" smtClean="0">
                <a:latin typeface="+mn-lt"/>
              </a:rPr>
              <a:t>Adicionar</a:t>
            </a:r>
            <a:r>
              <a:rPr lang="en-GB" sz="2800" dirty="0" smtClean="0">
                <a:latin typeface="+mn-lt"/>
              </a:rPr>
              <a:t>”.</a:t>
            </a:r>
            <a:endParaRPr lang="en-GB" sz="2800" dirty="0"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01627"/>
            <a:ext cx="7707783" cy="501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65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pt-BR" altLang="pt-BR" sz="40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Imagem de Satélite aberta no QGIS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464" y="1412776"/>
            <a:ext cx="6563072" cy="493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pt-BR" altLang="pt-BR" sz="40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Digitalização em Imagens </a:t>
            </a:r>
            <a:r>
              <a:rPr lang="pt-BR" altLang="pt-BR" sz="40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</a:t>
            </a:r>
            <a:r>
              <a:rPr lang="pt-BR" altLang="pt-BR" sz="40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atélite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608457" y="1459312"/>
            <a:ext cx="359990" cy="14446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55" y="951796"/>
            <a:ext cx="7961726" cy="521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07287" y="1988840"/>
            <a:ext cx="553998" cy="2657138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Zoom da Camada</a:t>
            </a:r>
            <a:endParaRPr lang="pt-BR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7" y="1272470"/>
            <a:ext cx="524527" cy="4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0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645643"/>
            <a:ext cx="7056784" cy="50127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3528" y="260648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+mn-lt"/>
              </a:rPr>
              <a:t>Clicando</a:t>
            </a:r>
            <a:r>
              <a:rPr lang="en-GB" sz="2800" dirty="0" smtClean="0">
                <a:latin typeface="+mn-lt"/>
              </a:rPr>
              <a:t> com o </a:t>
            </a:r>
            <a:r>
              <a:rPr lang="en-GB" sz="2800" dirty="0" err="1" smtClean="0">
                <a:latin typeface="+mn-lt"/>
              </a:rPr>
              <a:t>botão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direito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na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camada</a:t>
            </a:r>
            <a:r>
              <a:rPr lang="en-GB" sz="2800" dirty="0" smtClean="0">
                <a:latin typeface="+mn-lt"/>
              </a:rPr>
              <a:t>, </a:t>
            </a:r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“</a:t>
            </a:r>
            <a:r>
              <a:rPr lang="en-GB" sz="2800" dirty="0" err="1" smtClean="0">
                <a:latin typeface="+mn-lt"/>
              </a:rPr>
              <a:t>Propriedades</a:t>
            </a:r>
            <a:r>
              <a:rPr lang="en-GB" sz="2800" dirty="0" smtClean="0">
                <a:latin typeface="+mn-lt"/>
              </a:rPr>
              <a:t>” e </a:t>
            </a:r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“Fonte”, </a:t>
            </a:r>
            <a:r>
              <a:rPr lang="en-GB" sz="2800" dirty="0" err="1" smtClean="0">
                <a:latin typeface="+mn-lt"/>
              </a:rPr>
              <a:t>vemos</a:t>
            </a:r>
            <a:r>
              <a:rPr lang="en-GB" sz="2800" dirty="0" smtClean="0">
                <a:latin typeface="+mn-lt"/>
              </a:rPr>
              <a:t> que o SRC do raster é EPSG:4326 – WGS 84.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638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779462"/>
          </a:xfrm>
        </p:spPr>
        <p:txBody>
          <a:bodyPr/>
          <a:lstStyle/>
          <a:p>
            <a:pPr eaLnBrk="1" hangingPunct="1"/>
            <a:r>
              <a:rPr lang="pt-BR" altLang="pt-BR" sz="40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Criação de Dados Vetoriais</a:t>
            </a:r>
          </a:p>
        </p:txBody>
      </p:sp>
      <p:sp>
        <p:nvSpPr>
          <p:cNvPr id="3075" name="Espaço Reservado para Conteúdo 4"/>
          <p:cNvSpPr>
            <a:spLocks noGrp="1"/>
          </p:cNvSpPr>
          <p:nvPr>
            <p:ph idx="1"/>
          </p:nvPr>
        </p:nvSpPr>
        <p:spPr>
          <a:xfrm>
            <a:off x="298637" y="1229764"/>
            <a:ext cx="8568952" cy="500754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800" b="1" u="sng" dirty="0" smtClean="0">
                <a:solidFill>
                  <a:srgbClr val="000099"/>
                </a:solidFill>
                <a:ea typeface="ＭＳ Ｐゴシック" pitchFamily="34" charset="-128"/>
              </a:rPr>
              <a:t>Vetor</a:t>
            </a:r>
            <a:r>
              <a:rPr lang="pt-BR" altLang="pt-BR" sz="2800" b="1" dirty="0" smtClean="0">
                <a:solidFill>
                  <a:srgbClr val="000099"/>
                </a:solidFill>
                <a:ea typeface="ＭＳ Ｐゴシック" pitchFamily="34" charset="-128"/>
              </a:rPr>
              <a:t>: </a:t>
            </a:r>
            <a:r>
              <a:rPr lang="pt-BR" altLang="pt-BR" sz="2800" b="1" dirty="0" smtClean="0">
                <a:ea typeface="ＭＳ Ｐゴシック" pitchFamily="34" charset="-128"/>
              </a:rPr>
              <a:t>é</a:t>
            </a:r>
            <a:r>
              <a:rPr lang="pt-BR" altLang="pt-BR" sz="2800" b="1" dirty="0" smtClean="0">
                <a:solidFill>
                  <a:srgbClr val="000099"/>
                </a:solidFill>
                <a:ea typeface="ＭＳ Ｐゴシック" pitchFamily="34" charset="-128"/>
              </a:rPr>
              <a:t> </a:t>
            </a:r>
            <a:r>
              <a:rPr lang="pt-BR" altLang="pt-BR" sz="2800" b="1" dirty="0" smtClean="0">
                <a:ea typeface="ＭＳ Ｐゴシック" pitchFamily="34" charset="-128"/>
              </a:rPr>
              <a:t>um conjunto de dados utilizado para </a:t>
            </a:r>
            <a:r>
              <a:rPr lang="pt-BR" altLang="pt-BR" sz="2800" b="1" dirty="0" smtClean="0">
                <a:solidFill>
                  <a:srgbClr val="000099"/>
                </a:solidFill>
                <a:ea typeface="ＭＳ Ｐゴシック" pitchFamily="34" charset="-128"/>
              </a:rPr>
              <a:t>guardar dados geográficos.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800" b="1" dirty="0" smtClean="0">
                <a:ea typeface="ＭＳ Ｐゴシック" pitchFamily="34" charset="-128"/>
              </a:rPr>
              <a:t>Os dados vetoriais podem ser de </a:t>
            </a:r>
            <a:r>
              <a:rPr lang="pt-BR" altLang="pt-BR" sz="2800" b="1" u="sng" dirty="0" smtClean="0">
                <a:solidFill>
                  <a:srgbClr val="000099"/>
                </a:solidFill>
                <a:ea typeface="ＭＳ Ｐゴシック" pitchFamily="34" charset="-128"/>
              </a:rPr>
              <a:t>três tipos: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pt-BR" altLang="pt-BR" b="1" i="1" dirty="0" smtClean="0">
                <a:solidFill>
                  <a:srgbClr val="000099"/>
                </a:solidFill>
                <a:ea typeface="ＭＳ Ｐゴシック" pitchFamily="34" charset="-128"/>
              </a:rPr>
              <a:t>Pontos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pt-BR" altLang="pt-BR" b="1" i="1" dirty="0" smtClean="0">
                <a:solidFill>
                  <a:srgbClr val="000099"/>
                </a:solidFill>
                <a:ea typeface="ＭＳ Ｐゴシック" pitchFamily="34" charset="-128"/>
              </a:rPr>
              <a:t>Linhas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pt-BR" altLang="pt-BR" b="1" i="1" dirty="0" smtClean="0">
                <a:solidFill>
                  <a:srgbClr val="000099"/>
                </a:solidFill>
                <a:ea typeface="ＭＳ Ｐゴシック" pitchFamily="34" charset="-128"/>
              </a:rPr>
              <a:t>Polígonos</a:t>
            </a:r>
          </a:p>
          <a:p>
            <a:pPr lvl="1" eaLnBrk="1" hangingPunct="1"/>
            <a:endParaRPr lang="pt-BR" altLang="pt-BR" b="1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r>
              <a:rPr lang="pt-BR" altLang="pt-BR" sz="2800" b="1" dirty="0" smtClean="0">
                <a:ea typeface="ＭＳ Ｐゴシック" pitchFamily="34" charset="-128"/>
              </a:rPr>
              <a:t>1ª possibilidade: criar dados vetoriais a partir de tabela com coordenadas geográficas.</a:t>
            </a:r>
          </a:p>
        </p:txBody>
      </p:sp>
      <p:sp>
        <p:nvSpPr>
          <p:cNvPr id="2" name="Elipse 1"/>
          <p:cNvSpPr/>
          <p:nvPr/>
        </p:nvSpPr>
        <p:spPr>
          <a:xfrm>
            <a:off x="2555832" y="2924944"/>
            <a:ext cx="140981" cy="1537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/>
          <p:cNvCxnSpPr/>
          <p:nvPr/>
        </p:nvCxnSpPr>
        <p:spPr>
          <a:xfrm>
            <a:off x="2325860" y="3501008"/>
            <a:ext cx="504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2713064" y="3834679"/>
            <a:ext cx="724851" cy="3712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Hexágono 5"/>
          <p:cNvSpPr/>
          <p:nvPr/>
        </p:nvSpPr>
        <p:spPr>
          <a:xfrm>
            <a:off x="3716804" y="3692415"/>
            <a:ext cx="720080" cy="64280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956136" y="2923723"/>
            <a:ext cx="136238" cy="1537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angulado 8"/>
          <p:cNvCxnSpPr/>
          <p:nvPr/>
        </p:nvCxnSpPr>
        <p:spPr>
          <a:xfrm flipV="1">
            <a:off x="2964443" y="3331722"/>
            <a:ext cx="1130424" cy="158761"/>
          </a:xfrm>
          <a:prstGeom prst="bent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ângulo isósceles 10"/>
          <p:cNvSpPr/>
          <p:nvPr/>
        </p:nvSpPr>
        <p:spPr>
          <a:xfrm>
            <a:off x="3437915" y="2923723"/>
            <a:ext cx="183481" cy="16323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em curva 12"/>
          <p:cNvCxnSpPr/>
          <p:nvPr/>
        </p:nvCxnSpPr>
        <p:spPr>
          <a:xfrm>
            <a:off x="4399939" y="3369981"/>
            <a:ext cx="914400" cy="322434"/>
          </a:xfrm>
          <a:prstGeom prst="curved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467544" y="116632"/>
            <a:ext cx="82296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t-BR" altLang="pt-BR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Criando vetor tipo ‘polígono’</a:t>
            </a:r>
          </a:p>
        </p:txBody>
      </p:sp>
      <p:pic>
        <p:nvPicPr>
          <p:cNvPr id="3" name="Imagen 3" descr="QGIS_2_4_0-Chugia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60743"/>
            <a:ext cx="482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1052736"/>
            <a:ext cx="8373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+mn-lt"/>
              </a:rPr>
              <a:t>Clicar</a:t>
            </a:r>
            <a:r>
              <a:rPr lang="en-GB" sz="2800" dirty="0" smtClean="0">
                <a:latin typeface="+mn-lt"/>
              </a:rPr>
              <a:t> no </a:t>
            </a:r>
            <a:r>
              <a:rPr lang="en-GB" sz="2800" dirty="0" err="1" smtClean="0">
                <a:latin typeface="+mn-lt"/>
              </a:rPr>
              <a:t>botão</a:t>
            </a:r>
            <a:r>
              <a:rPr lang="en-GB" sz="2800" dirty="0" smtClean="0">
                <a:latin typeface="+mn-lt"/>
              </a:rPr>
              <a:t> “</a:t>
            </a:r>
            <a:r>
              <a:rPr lang="en-GB" sz="2800" dirty="0" err="1" smtClean="0">
                <a:latin typeface="+mn-lt"/>
              </a:rPr>
              <a:t>Shapefile</a:t>
            </a:r>
            <a:r>
              <a:rPr lang="en-GB" sz="2800" dirty="0" smtClean="0">
                <a:latin typeface="+mn-lt"/>
              </a:rPr>
              <a:t>” (</a:t>
            </a:r>
            <a:r>
              <a:rPr lang="en-GB" sz="2800" dirty="0" err="1" smtClean="0">
                <a:latin typeface="+mn-lt"/>
              </a:rPr>
              <a:t>criar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camada</a:t>
            </a:r>
            <a:r>
              <a:rPr lang="en-GB" sz="2800" dirty="0" smtClean="0">
                <a:latin typeface="+mn-lt"/>
              </a:rPr>
              <a:t> do </a:t>
            </a:r>
            <a:r>
              <a:rPr lang="en-GB" sz="2800" dirty="0" err="1" smtClean="0">
                <a:latin typeface="+mn-lt"/>
              </a:rPr>
              <a:t>tipo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Shapefile</a:t>
            </a:r>
            <a:r>
              <a:rPr lang="en-GB" sz="2800" dirty="0" smtClean="0">
                <a:latin typeface="+mn-lt"/>
              </a:rPr>
              <a:t>)</a:t>
            </a:r>
          </a:p>
          <a:p>
            <a:endParaRPr lang="en-GB" sz="2800" dirty="0">
              <a:latin typeface="+mn-lt"/>
            </a:endParaRPr>
          </a:p>
          <a:p>
            <a:r>
              <a:rPr lang="en-GB" sz="2800" dirty="0" smtClean="0">
                <a:latin typeface="+mn-lt"/>
              </a:rPr>
              <a:t>Dar </a:t>
            </a:r>
            <a:r>
              <a:rPr lang="en-GB" sz="2800" dirty="0" err="1" smtClean="0">
                <a:latin typeface="+mn-lt"/>
              </a:rPr>
              <a:t>como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nome</a:t>
            </a:r>
            <a:r>
              <a:rPr lang="en-GB" sz="2800" dirty="0" smtClean="0">
                <a:latin typeface="+mn-lt"/>
              </a:rPr>
              <a:t> do </a:t>
            </a:r>
            <a:r>
              <a:rPr lang="en-GB" sz="2800" dirty="0" err="1" smtClean="0">
                <a:latin typeface="+mn-lt"/>
              </a:rPr>
              <a:t>arquivo</a:t>
            </a:r>
            <a:r>
              <a:rPr lang="en-GB" sz="2800" dirty="0" smtClean="0">
                <a:latin typeface="+mn-lt"/>
              </a:rPr>
              <a:t> “</a:t>
            </a:r>
            <a:r>
              <a:rPr lang="en-GB" sz="2800" dirty="0" err="1" smtClean="0">
                <a:latin typeface="+mn-lt"/>
              </a:rPr>
              <a:t>propriedades_escolares</a:t>
            </a:r>
            <a:r>
              <a:rPr lang="en-GB" sz="2800" dirty="0" smtClean="0">
                <a:latin typeface="+mn-lt"/>
              </a:rPr>
              <a:t>”; “</a:t>
            </a:r>
            <a:r>
              <a:rPr lang="en-GB" sz="2800" dirty="0" err="1" smtClean="0">
                <a:latin typeface="+mn-lt"/>
              </a:rPr>
              <a:t>Tipo</a:t>
            </a:r>
            <a:r>
              <a:rPr lang="en-GB" sz="2800" dirty="0" smtClean="0">
                <a:latin typeface="+mn-lt"/>
              </a:rPr>
              <a:t> de </a:t>
            </a:r>
            <a:r>
              <a:rPr lang="en-GB" sz="2800" dirty="0" err="1" smtClean="0">
                <a:latin typeface="+mn-lt"/>
              </a:rPr>
              <a:t>geometria</a:t>
            </a:r>
            <a:r>
              <a:rPr lang="en-GB" sz="2800" dirty="0" smtClean="0">
                <a:latin typeface="+mn-lt"/>
              </a:rPr>
              <a:t>”: </a:t>
            </a:r>
            <a:r>
              <a:rPr lang="en-GB" sz="2800" dirty="0" err="1" smtClean="0">
                <a:latin typeface="+mn-lt"/>
              </a:rPr>
              <a:t>polígono</a:t>
            </a:r>
            <a:r>
              <a:rPr lang="en-GB" sz="2800" dirty="0" smtClean="0">
                <a:latin typeface="+mn-lt"/>
              </a:rPr>
              <a:t>; e SRC: WGS 84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707512"/>
            <a:ext cx="8306698" cy="28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2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88640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“Novo campo”, </a:t>
            </a:r>
            <a:r>
              <a:rPr lang="en-GB" sz="2800" dirty="0" err="1" smtClean="0">
                <a:latin typeface="+mn-lt"/>
              </a:rPr>
              <a:t>informar</a:t>
            </a:r>
            <a:r>
              <a:rPr lang="en-GB" sz="2800" dirty="0" smtClean="0">
                <a:latin typeface="+mn-lt"/>
              </a:rPr>
              <a:t> “Nome” = name; “</a:t>
            </a:r>
            <a:r>
              <a:rPr lang="en-GB" sz="2800" dirty="0" err="1" smtClean="0">
                <a:latin typeface="+mn-lt"/>
              </a:rPr>
              <a:t>Tipo</a:t>
            </a:r>
            <a:r>
              <a:rPr lang="en-GB" sz="2800" dirty="0" smtClean="0">
                <a:latin typeface="+mn-lt"/>
              </a:rPr>
              <a:t>”: dados de </a:t>
            </a:r>
            <a:r>
              <a:rPr lang="en-GB" sz="2800" dirty="0" err="1" smtClean="0">
                <a:latin typeface="+mn-lt"/>
              </a:rPr>
              <a:t>texto</a:t>
            </a:r>
            <a:r>
              <a:rPr lang="en-GB" sz="2800" dirty="0" smtClean="0">
                <a:latin typeface="+mn-lt"/>
              </a:rPr>
              <a:t>; “</a:t>
            </a:r>
            <a:r>
              <a:rPr lang="en-GB" sz="2800" dirty="0" err="1" smtClean="0">
                <a:latin typeface="+mn-lt"/>
              </a:rPr>
              <a:t>Comprimento</a:t>
            </a:r>
            <a:r>
              <a:rPr lang="en-GB" sz="2800" dirty="0" smtClean="0">
                <a:latin typeface="+mn-lt"/>
              </a:rPr>
              <a:t>” = 80; </a:t>
            </a:r>
            <a:r>
              <a:rPr lang="en-GB" sz="2800" dirty="0" err="1" smtClean="0">
                <a:latin typeface="+mn-lt"/>
              </a:rPr>
              <a:t>clicar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“</a:t>
            </a:r>
            <a:r>
              <a:rPr lang="en-GB" sz="2800" dirty="0" err="1" smtClean="0">
                <a:latin typeface="+mn-lt"/>
              </a:rPr>
              <a:t>Adicionar</a:t>
            </a:r>
            <a:r>
              <a:rPr lang="en-GB" sz="2800" dirty="0" smtClean="0">
                <a:latin typeface="+mn-lt"/>
              </a:rPr>
              <a:t>…” e </a:t>
            </a:r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OK.</a:t>
            </a:r>
            <a:endParaRPr lang="en-GB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583939"/>
            <a:ext cx="5760119" cy="505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757" y="1124744"/>
            <a:ext cx="6864488" cy="55097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1520" y="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+mn-lt"/>
              </a:rPr>
              <a:t>Veja</a:t>
            </a:r>
            <a:r>
              <a:rPr lang="en-GB" sz="2800" dirty="0" smtClean="0">
                <a:latin typeface="+mn-lt"/>
              </a:rPr>
              <a:t> que </a:t>
            </a:r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“</a:t>
            </a:r>
            <a:r>
              <a:rPr lang="en-GB" sz="2800" dirty="0" err="1" smtClean="0">
                <a:latin typeface="+mn-lt"/>
              </a:rPr>
              <a:t>Camadas</a:t>
            </a:r>
            <a:r>
              <a:rPr lang="en-GB" sz="2800" dirty="0" smtClean="0">
                <a:latin typeface="+mn-lt"/>
              </a:rPr>
              <a:t>” </a:t>
            </a:r>
            <a:r>
              <a:rPr lang="en-GB" sz="2800" dirty="0" err="1" smtClean="0">
                <a:latin typeface="+mn-lt"/>
              </a:rPr>
              <a:t>temos</a:t>
            </a:r>
            <a:r>
              <a:rPr lang="en-GB" sz="2800" dirty="0" smtClean="0">
                <a:latin typeface="+mn-lt"/>
              </a:rPr>
              <a:t> um novo </a:t>
            </a:r>
            <a:r>
              <a:rPr lang="en-GB" sz="2800" dirty="0" err="1" smtClean="0">
                <a:latin typeface="+mn-lt"/>
              </a:rPr>
              <a:t>shapefile</a:t>
            </a:r>
            <a:r>
              <a:rPr lang="en-GB" sz="2800" dirty="0" smtClean="0">
                <a:latin typeface="+mn-lt"/>
              </a:rPr>
              <a:t> do </a:t>
            </a:r>
            <a:r>
              <a:rPr lang="en-GB" sz="2800" dirty="0" err="1" smtClean="0">
                <a:latin typeface="+mn-lt"/>
              </a:rPr>
              <a:t>tipo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polígono</a:t>
            </a:r>
            <a:r>
              <a:rPr lang="en-GB" sz="2800" dirty="0" smtClean="0">
                <a:latin typeface="+mn-lt"/>
              </a:rPr>
              <a:t>.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71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 txBox="1">
            <a:spLocks/>
          </p:cNvSpPr>
          <p:nvPr/>
        </p:nvSpPr>
        <p:spPr>
          <a:xfrm>
            <a:off x="251520" y="188640"/>
            <a:ext cx="8640960" cy="6483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Definir as </a:t>
            </a:r>
            <a:r>
              <a:rPr lang="pt-BR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ropriedades </a:t>
            </a:r>
            <a:r>
              <a:rPr lang="pt-BR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scolares</a:t>
            </a:r>
            <a:endParaRPr lang="pt-BR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2415" y="1772816"/>
            <a:ext cx="4826675" cy="4575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CaixaDeTexto 17"/>
          <p:cNvSpPr txBox="1"/>
          <p:nvPr/>
        </p:nvSpPr>
        <p:spPr>
          <a:xfrm>
            <a:off x="251520" y="1002794"/>
            <a:ext cx="862271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camada a ser editada precisa estar </a:t>
            </a: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selecionada:</a:t>
            </a:r>
            <a:endParaRPr lang="pt-B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1" y="2649750"/>
            <a:ext cx="3601557" cy="92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ítulo 1"/>
          <p:cNvSpPr txBox="1">
            <a:spLocks/>
          </p:cNvSpPr>
          <p:nvPr/>
        </p:nvSpPr>
        <p:spPr bwMode="auto">
          <a:xfrm>
            <a:off x="107504" y="3802399"/>
            <a:ext cx="3816424" cy="577359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Abrir a Tabela de Atributos:</a:t>
            </a:r>
            <a:endParaRPr lang="pt-BR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03" y="4522075"/>
            <a:ext cx="3864272" cy="179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4562876" y="2060849"/>
            <a:ext cx="1737316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criar três polígonos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Conector de seta reta 22"/>
          <p:cNvCxnSpPr/>
          <p:nvPr/>
        </p:nvCxnSpPr>
        <p:spPr>
          <a:xfrm>
            <a:off x="6300192" y="2420889"/>
            <a:ext cx="1368152" cy="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5580112" y="2780929"/>
            <a:ext cx="360041" cy="102147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>
            <a:off x="4932040" y="2780929"/>
            <a:ext cx="1" cy="2016223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80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133600"/>
            <a:ext cx="4762500" cy="4514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3" name="Picture 4" descr="C:\Users\LabGeo\Documents\Tiago Canelas\Geostatitics\Aulas_5802\Imagenes_ppt\tools_ed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67" y="1082676"/>
            <a:ext cx="3419475" cy="352425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ta para a direita 8"/>
          <p:cNvSpPr/>
          <p:nvPr/>
        </p:nvSpPr>
        <p:spPr>
          <a:xfrm>
            <a:off x="3757125" y="1142141"/>
            <a:ext cx="1303841" cy="2159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5367" name="CaixaDeTexto 9"/>
          <p:cNvSpPr txBox="1">
            <a:spLocks noChangeArrowheads="1"/>
          </p:cNvSpPr>
          <p:nvPr/>
        </p:nvSpPr>
        <p:spPr bwMode="auto">
          <a:xfrm>
            <a:off x="5556484" y="732368"/>
            <a:ext cx="21118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Ferramentas de </a:t>
            </a:r>
            <a:r>
              <a:rPr lang="pt-BR" altLang="pt-BR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Edição</a:t>
            </a:r>
            <a:endParaRPr lang="pt-BR" altLang="pt-BR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077480" y="1082676"/>
            <a:ext cx="360363" cy="352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0" name="Seta para a esquerda 19"/>
          <p:cNvSpPr/>
          <p:nvPr/>
        </p:nvSpPr>
        <p:spPr>
          <a:xfrm>
            <a:off x="2999626" y="4838330"/>
            <a:ext cx="1040855" cy="287337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19463" name="Picture 7" descr="C:\Users\LabGeo\Documents\Tiago Canelas\Geostatitics\Aulas_5802\Imagenes_ppt\save.jpg"/>
          <p:cNvPicPr>
            <a:picLocks noChangeAspect="1" noChangeArrowheads="1"/>
          </p:cNvPicPr>
          <p:nvPr/>
        </p:nvPicPr>
        <p:blipFill>
          <a:blip r:embed="rId5"/>
          <a:srcRect t="12882" r="1977" b="3490"/>
          <a:stretch>
            <a:fillRect/>
          </a:stretch>
        </p:blipFill>
        <p:spPr bwMode="auto">
          <a:xfrm>
            <a:off x="170732" y="2119401"/>
            <a:ext cx="3429000" cy="1441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Seta para cima 24"/>
          <p:cNvSpPr/>
          <p:nvPr/>
        </p:nvSpPr>
        <p:spPr>
          <a:xfrm>
            <a:off x="1750722" y="3083611"/>
            <a:ext cx="360363" cy="835966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6" y="865187"/>
            <a:ext cx="3601557" cy="923266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269768" y="107375"/>
            <a:ext cx="862271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camada a ser editada precisa estar </a:t>
            </a: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selecionada:</a:t>
            </a:r>
            <a:endParaRPr lang="pt-B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5398036" y="1111392"/>
            <a:ext cx="360363" cy="352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6" y="4013531"/>
            <a:ext cx="25812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ipse 6"/>
          <p:cNvSpPr/>
          <p:nvPr/>
        </p:nvSpPr>
        <p:spPr>
          <a:xfrm>
            <a:off x="6437843" y="1074828"/>
            <a:ext cx="358261" cy="376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6796104" y="1287604"/>
            <a:ext cx="800232" cy="413204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ítulo 1"/>
          <p:cNvSpPr txBox="1">
            <a:spLocks/>
          </p:cNvSpPr>
          <p:nvPr/>
        </p:nvSpPr>
        <p:spPr bwMode="auto">
          <a:xfrm>
            <a:off x="7520057" y="1374636"/>
            <a:ext cx="1440160" cy="78440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pt-BR" sz="1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Reposiciona o polígono depois de pronto</a:t>
            </a:r>
            <a:endParaRPr lang="pt-BR" sz="1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80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2079154"/>
            <a:ext cx="4963114" cy="456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onector de seta reta 12"/>
          <p:cNvCxnSpPr/>
          <p:nvPr/>
        </p:nvCxnSpPr>
        <p:spPr>
          <a:xfrm flipH="1">
            <a:off x="5148064" y="1435101"/>
            <a:ext cx="938941" cy="36500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6142037" y="1443568"/>
            <a:ext cx="116419" cy="25699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6446310" y="1446883"/>
            <a:ext cx="1230501" cy="13891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ítulo 1"/>
          <p:cNvSpPr txBox="1">
            <a:spLocks/>
          </p:cNvSpPr>
          <p:nvPr/>
        </p:nvSpPr>
        <p:spPr bwMode="auto">
          <a:xfrm>
            <a:off x="2024807" y="3064431"/>
            <a:ext cx="1440160" cy="78440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pt-BR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Tabela de Atributos</a:t>
            </a:r>
            <a:endParaRPr lang="pt-BR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69768" y="5817453"/>
            <a:ext cx="3417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No final: salvar e fechar a edição!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0" grpId="0" animBg="1"/>
      <p:bldP spid="25" grpId="0" animBg="1"/>
      <p:bldP spid="21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457199" y="44450"/>
            <a:ext cx="8438041" cy="1143000"/>
          </a:xfrm>
        </p:spPr>
        <p:txBody>
          <a:bodyPr/>
          <a:lstStyle/>
          <a:p>
            <a:r>
              <a:rPr lang="pt-BR" altLang="pt-BR" sz="36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Selecionando Elementos de uma                Camada Vetorial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72528" y="1901150"/>
            <a:ext cx="379541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 smtClean="0">
                <a:solidFill>
                  <a:srgbClr val="000099"/>
                </a:solidFill>
                <a:latin typeface="+mn-lt"/>
              </a:rPr>
              <a:t>1) Com </a:t>
            </a:r>
            <a:r>
              <a:rPr lang="pt-BR" altLang="pt-BR" sz="2800" b="1" dirty="0">
                <a:solidFill>
                  <a:srgbClr val="000099"/>
                </a:solidFill>
                <a:latin typeface="+mn-lt"/>
              </a:rPr>
              <a:t>esta </a:t>
            </a:r>
            <a:r>
              <a:rPr lang="pt-BR" altLang="pt-BR" sz="2800" b="1" dirty="0" smtClean="0">
                <a:solidFill>
                  <a:srgbClr val="000099"/>
                </a:solidFill>
                <a:latin typeface="+mn-lt"/>
              </a:rPr>
              <a:t>ferramenta temos que selecionar manualmente  os elementos que desejamos destacar.</a:t>
            </a:r>
            <a:endParaRPr lang="pt-BR" altLang="pt-BR" sz="28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72529" y="1239143"/>
            <a:ext cx="862271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Existem diversas formas para selecionar elementos de um mapa:</a:t>
            </a:r>
            <a:endParaRPr lang="pt-B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3744416" cy="265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09" y="2182333"/>
            <a:ext cx="763236" cy="54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eta para a direita 13"/>
          <p:cNvSpPr/>
          <p:nvPr/>
        </p:nvSpPr>
        <p:spPr>
          <a:xfrm>
            <a:off x="4482256" y="2385070"/>
            <a:ext cx="1303841" cy="215900"/>
          </a:xfrm>
          <a:prstGeom prst="rightArrow">
            <a:avLst/>
          </a:prstGeom>
          <a:solidFill>
            <a:schemeClr val="tx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63" y="2564904"/>
            <a:ext cx="7893850" cy="358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83568" y="548680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t-BR" altLang="pt-BR" sz="2800" b="1" dirty="0">
                <a:solidFill>
                  <a:srgbClr val="000099"/>
                </a:solidFill>
                <a:latin typeface="+mn-lt"/>
              </a:rPr>
              <a:t>2) Podemos selecionar os elementos </a:t>
            </a:r>
          </a:p>
          <a:p>
            <a:pPr eaLnBrk="1" hangingPunct="1"/>
            <a:r>
              <a:rPr lang="pt-BR" altLang="pt-BR" sz="2800" b="1" dirty="0">
                <a:solidFill>
                  <a:srgbClr val="000099"/>
                </a:solidFill>
                <a:latin typeface="+mn-lt"/>
              </a:rPr>
              <a:t>diretamente da Tabela de atributos, clicando nos números da margem esquerda</a:t>
            </a:r>
          </a:p>
        </p:txBody>
      </p:sp>
    </p:spTree>
    <p:extLst>
      <p:ext uri="{BB962C8B-B14F-4D97-AF65-F5344CB8AC3E}">
        <p14:creationId xmlns:p14="http://schemas.microsoft.com/office/powerpoint/2010/main" val="246981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84590"/>
            <a:ext cx="5781253" cy="387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20250"/>
            <a:ext cx="511773" cy="51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19356"/>
            <a:ext cx="3424356" cy="34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11560" y="208598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t-BR" altLang="pt-BR" sz="2800" b="1" dirty="0">
                <a:solidFill>
                  <a:srgbClr val="000099"/>
                </a:solidFill>
                <a:latin typeface="+mn-lt"/>
              </a:rPr>
              <a:t>3) Existe também a possibilidade de se utilizar a seleção por expressão.  Esta ferramenta é extremamente útil para seleções complexas e que implicam diversas variáveis. </a:t>
            </a:r>
          </a:p>
        </p:txBody>
      </p:sp>
    </p:spTree>
    <p:extLst>
      <p:ext uri="{BB962C8B-B14F-4D97-AF65-F5344CB8AC3E}">
        <p14:creationId xmlns:p14="http://schemas.microsoft.com/office/powerpoint/2010/main" val="4112301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5012" y="1340768"/>
            <a:ext cx="834542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rgbClr val="C00000"/>
                </a:solidFill>
                <a:latin typeface="+mn-lt"/>
              </a:rPr>
              <a:t>Os vetores </a:t>
            </a:r>
            <a:r>
              <a:rPr lang="pt-BR" b="1" dirty="0" smtClean="0">
                <a:solidFill>
                  <a:srgbClr val="C00000"/>
                </a:solidFill>
                <a:latin typeface="+mn-lt"/>
              </a:rPr>
              <a:t>selecionados </a:t>
            </a:r>
            <a:r>
              <a:rPr lang="pt-BR" b="1" dirty="0" smtClean="0">
                <a:solidFill>
                  <a:srgbClr val="C00000"/>
                </a:solidFill>
                <a:latin typeface="+mn-lt"/>
              </a:rPr>
              <a:t>podem </a:t>
            </a:r>
            <a:r>
              <a:rPr lang="pt-BR" b="1" dirty="0" smtClean="0">
                <a:solidFill>
                  <a:srgbClr val="C00000"/>
                </a:solidFill>
                <a:latin typeface="+mn-lt"/>
              </a:rPr>
              <a:t>ser salvos </a:t>
            </a:r>
            <a:r>
              <a:rPr lang="pt-BR" b="1" dirty="0">
                <a:solidFill>
                  <a:srgbClr val="C00000"/>
                </a:solidFill>
                <a:latin typeface="+mn-lt"/>
              </a:rPr>
              <a:t>em outra </a:t>
            </a:r>
            <a:r>
              <a:rPr lang="pt-BR" b="1" dirty="0" smtClean="0">
                <a:solidFill>
                  <a:srgbClr val="C00000"/>
                </a:solidFill>
                <a:latin typeface="+mn-lt"/>
              </a:rPr>
              <a:t>camada: clicar com o botão direito sobre a camada, escolher “Exportar” e “Salvar feições selecionadas como...”</a:t>
            </a:r>
            <a:endParaRPr lang="pt-B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457199" y="44450"/>
            <a:ext cx="8438041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t-BR" altLang="pt-BR" sz="36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Salvando os Elementos Selecionados de uma Camada Vetorial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492896"/>
            <a:ext cx="7032706" cy="3998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51520" y="26064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Informar</a:t>
            </a:r>
            <a:r>
              <a:rPr lang="en-GB" dirty="0" smtClean="0"/>
              <a:t> “</a:t>
            </a:r>
            <a:r>
              <a:rPr lang="en-GB" dirty="0" err="1" smtClean="0"/>
              <a:t>Formato</a:t>
            </a:r>
            <a:r>
              <a:rPr lang="en-GB" dirty="0" smtClean="0"/>
              <a:t>: </a:t>
            </a:r>
            <a:r>
              <a:rPr lang="en-GB" dirty="0" err="1" smtClean="0"/>
              <a:t>shapefile</a:t>
            </a:r>
            <a:r>
              <a:rPr lang="en-GB" dirty="0" smtClean="0"/>
              <a:t>; “Nome do </a:t>
            </a:r>
            <a:r>
              <a:rPr lang="en-GB" dirty="0" err="1" smtClean="0"/>
              <a:t>arquivo</a:t>
            </a:r>
            <a:r>
              <a:rPr lang="en-GB" dirty="0" smtClean="0"/>
              <a:t>” (e pasta). O SRC é o </a:t>
            </a:r>
            <a:r>
              <a:rPr lang="en-GB" dirty="0" err="1" smtClean="0"/>
              <a:t>mesmo</a:t>
            </a:r>
            <a:r>
              <a:rPr lang="en-GB" dirty="0" smtClean="0"/>
              <a:t> do shape original. </a:t>
            </a:r>
            <a:r>
              <a:rPr lang="en-GB" dirty="0" err="1" smtClean="0"/>
              <a:t>Clicar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OK.</a:t>
            </a:r>
            <a:endParaRPr lang="en-GB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965701"/>
            <a:ext cx="5084985" cy="561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107950" y="44450"/>
            <a:ext cx="8928546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t-BR" altLang="pt-BR" sz="3600" b="1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Importar uma Tabela com as</a:t>
            </a:r>
            <a:br>
              <a:rPr lang="pt-BR" altLang="pt-BR" sz="3600" b="1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</a:br>
            <a:r>
              <a:rPr lang="pt-BR" altLang="pt-BR" sz="3600" b="1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Coordenadas Geográficas</a:t>
            </a:r>
            <a:endParaRPr lang="pt-BR" altLang="pt-BR" sz="36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3" name="Espaço Reservado para Conteúdo 3"/>
          <p:cNvSpPr txBox="1">
            <a:spLocks/>
          </p:cNvSpPr>
          <p:nvPr/>
        </p:nvSpPr>
        <p:spPr>
          <a:xfrm>
            <a:off x="35496" y="1196752"/>
            <a:ext cx="9001000" cy="13850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800" b="1" dirty="0" smtClean="0">
                <a:ea typeface="ＭＳ Ｐゴシック" pitchFamily="34" charset="-128"/>
              </a:rPr>
              <a:t>Pasta: bancos_aula_4 </a:t>
            </a:r>
            <a:r>
              <a:rPr lang="pt-BR" altLang="pt-BR" sz="2800" b="1" dirty="0" smtClean="0">
                <a:ea typeface="ＭＳ Ｐゴシック" pitchFamily="34" charset="-128"/>
                <a:sym typeface="Wingdings" panose="05000000000000000000" pitchFamily="2" charset="2"/>
              </a:rPr>
              <a:t></a:t>
            </a:r>
            <a:r>
              <a:rPr lang="pt-BR" altLang="pt-BR" sz="2800" b="1" dirty="0" smtClean="0">
                <a:ea typeface="ＭＳ Ｐゴシック" pitchFamily="34" charset="-128"/>
              </a:rPr>
              <a:t> arquivo: </a:t>
            </a:r>
            <a:r>
              <a:rPr lang="pt-BR" altLang="pt-BR" sz="2800" b="1" i="1" dirty="0" smtClean="0">
                <a:solidFill>
                  <a:srgbClr val="C00000"/>
                </a:solidFill>
                <a:ea typeface="ＭＳ Ｐゴシック" pitchFamily="34" charset="-128"/>
              </a:rPr>
              <a:t>us_states_locations.csv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800" b="1" dirty="0" smtClean="0">
                <a:ea typeface="ＭＳ Ｐゴシック" pitchFamily="34" charset="-128"/>
              </a:rPr>
              <a:t>Abrir o arquivo no QGIS em “Gerenciador de fontes de dados” (a) e em “Texto delimitado”</a:t>
            </a:r>
            <a:endParaRPr lang="pt-BR" altLang="pt-BR" sz="2800" b="1" i="1" dirty="0" smtClean="0">
              <a:solidFill>
                <a:srgbClr val="C00000"/>
              </a:solidFill>
              <a:ea typeface="ＭＳ Ｐゴシック" pitchFamily="34" charset="-128"/>
            </a:endParaRPr>
          </a:p>
          <a:p>
            <a:pPr eaLnBrk="1" hangingPunct="1"/>
            <a:endParaRPr lang="pt-BR" altLang="pt-BR" b="1" dirty="0" smtClean="0">
              <a:ea typeface="ＭＳ Ｐゴシック" pitchFamily="34" charset="-128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852936"/>
            <a:ext cx="5789091" cy="3721153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>
            <a:off x="1043608" y="3356992"/>
            <a:ext cx="216024" cy="360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83568" y="29969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(a)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3419872" y="4149080"/>
            <a:ext cx="216024" cy="360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419872" y="36933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(b)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6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58381"/>
            <a:ext cx="6048672" cy="521220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5536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+mn-lt"/>
              </a:rPr>
              <a:t>Temos</a:t>
            </a:r>
            <a:r>
              <a:rPr lang="en-GB" sz="2800" dirty="0" smtClean="0">
                <a:latin typeface="+mn-lt"/>
              </a:rPr>
              <a:t> o novo shape (</a:t>
            </a:r>
            <a:r>
              <a:rPr lang="en-GB" sz="2800" dirty="0" err="1" smtClean="0">
                <a:latin typeface="+mn-lt"/>
              </a:rPr>
              <a:t>rugby_field</a:t>
            </a:r>
            <a:r>
              <a:rPr lang="en-GB" sz="2800" dirty="0" smtClean="0">
                <a:latin typeface="+mn-lt"/>
              </a:rPr>
              <a:t>) </a:t>
            </a:r>
            <a:r>
              <a:rPr lang="en-GB" sz="2800" dirty="0" err="1" smtClean="0">
                <a:latin typeface="+mn-lt"/>
              </a:rPr>
              <a:t>na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lista</a:t>
            </a:r>
            <a:r>
              <a:rPr lang="en-GB" sz="2800" dirty="0" smtClean="0">
                <a:latin typeface="+mn-lt"/>
              </a:rPr>
              <a:t> de </a:t>
            </a:r>
            <a:r>
              <a:rPr lang="en-GB" sz="2800" dirty="0" err="1" smtClean="0">
                <a:latin typeface="+mn-lt"/>
              </a:rPr>
              <a:t>camadas</a:t>
            </a:r>
            <a:r>
              <a:rPr lang="en-GB" sz="2800" dirty="0" smtClean="0">
                <a:latin typeface="+mn-lt"/>
              </a:rPr>
              <a:t>!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94356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1176" y="908720"/>
            <a:ext cx="8623752" cy="1656184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alt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O interessante de criar os nossos próprios vetores é a possibilidade de adicionar dados que expliquem o próprio vetor em relação ao mapa. 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alt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Primeiro passo é abrir a tabela externa (‘</a:t>
            </a:r>
            <a:r>
              <a:rPr lang="pt-BR" altLang="pt-B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atrib_pol</a:t>
            </a:r>
            <a:r>
              <a:rPr lang="pt-BR" alt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’)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alt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Para isso clicar no ícone ‘Gerenciador de fontes de dados’ e depois em “Texto delimitado”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57199" y="44450"/>
            <a:ext cx="8438041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t-BR" altLang="pt-BR" sz="2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Unir Dados de uma Tabela Externa aos Atributos da Camada Vetorial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802" y="2564904"/>
            <a:ext cx="4000500" cy="3990975"/>
          </a:xfrm>
          <a:prstGeom prst="rect">
            <a:avLst/>
          </a:prstGeom>
        </p:spPr>
      </p:pic>
      <p:cxnSp>
        <p:nvCxnSpPr>
          <p:cNvPr id="9" name="Conector de Seta Reta 8"/>
          <p:cNvCxnSpPr/>
          <p:nvPr/>
        </p:nvCxnSpPr>
        <p:spPr>
          <a:xfrm flipH="1">
            <a:off x="2771800" y="2204864"/>
            <a:ext cx="1368152" cy="1728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1115616" y="2492896"/>
            <a:ext cx="2736304" cy="2880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37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88640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Buscar</a:t>
            </a:r>
            <a:r>
              <a:rPr lang="en-GB" dirty="0" smtClean="0"/>
              <a:t> o </a:t>
            </a:r>
            <a:r>
              <a:rPr lang="en-GB" dirty="0" err="1" smtClean="0"/>
              <a:t>arquivo</a:t>
            </a:r>
            <a:r>
              <a:rPr lang="en-GB" dirty="0" smtClean="0"/>
              <a:t> com </a:t>
            </a:r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atributos</a:t>
            </a:r>
            <a:r>
              <a:rPr lang="en-GB" dirty="0" smtClean="0"/>
              <a:t> (“atrib_pol.csv” </a:t>
            </a:r>
            <a:r>
              <a:rPr lang="en-GB" dirty="0" err="1" smtClean="0"/>
              <a:t>em</a:t>
            </a:r>
            <a:r>
              <a:rPr lang="en-GB" dirty="0" smtClean="0"/>
              <a:t> bancos_aula_4) </a:t>
            </a:r>
            <a:r>
              <a:rPr lang="en-GB" dirty="0" err="1" smtClean="0"/>
              <a:t>em</a:t>
            </a:r>
            <a:r>
              <a:rPr lang="en-GB" dirty="0" smtClean="0"/>
              <a:t> “Nome do </a:t>
            </a:r>
            <a:r>
              <a:rPr lang="en-GB" dirty="0" err="1" smtClean="0"/>
              <a:t>arquivo</a:t>
            </a:r>
            <a:r>
              <a:rPr lang="en-GB" dirty="0" smtClean="0"/>
              <a:t>”; “</a:t>
            </a:r>
            <a:r>
              <a:rPr lang="en-GB" dirty="0" err="1" smtClean="0"/>
              <a:t>Formato</a:t>
            </a:r>
            <a:r>
              <a:rPr lang="en-GB" dirty="0" smtClean="0"/>
              <a:t>: </a:t>
            </a:r>
            <a:r>
              <a:rPr lang="en-GB" dirty="0" err="1" smtClean="0"/>
              <a:t>Delimitadores</a:t>
            </a:r>
            <a:r>
              <a:rPr lang="en-GB" dirty="0" smtClean="0"/>
              <a:t> </a:t>
            </a:r>
            <a:r>
              <a:rPr lang="en-GB" dirty="0" err="1" smtClean="0"/>
              <a:t>personalizados</a:t>
            </a:r>
            <a:r>
              <a:rPr lang="en-GB" dirty="0" smtClean="0"/>
              <a:t> e  </a:t>
            </a:r>
            <a:r>
              <a:rPr lang="en-GB" dirty="0" err="1" smtClean="0"/>
              <a:t>ponto</a:t>
            </a:r>
            <a:r>
              <a:rPr lang="en-GB" dirty="0" smtClean="0"/>
              <a:t> e </a:t>
            </a:r>
            <a:r>
              <a:rPr lang="en-GB" dirty="0" err="1" smtClean="0"/>
              <a:t>vírgula</a:t>
            </a:r>
            <a:r>
              <a:rPr lang="en-GB" dirty="0" smtClean="0"/>
              <a:t>; “</a:t>
            </a:r>
            <a:r>
              <a:rPr lang="en-GB" dirty="0" err="1" smtClean="0"/>
              <a:t>Definição</a:t>
            </a:r>
            <a:r>
              <a:rPr lang="en-GB" dirty="0" smtClean="0"/>
              <a:t> de </a:t>
            </a:r>
            <a:r>
              <a:rPr lang="en-GB" dirty="0" err="1" smtClean="0"/>
              <a:t>geometria</a:t>
            </a:r>
            <a:r>
              <a:rPr lang="en-GB" dirty="0" smtClean="0"/>
              <a:t>”: </a:t>
            </a:r>
            <a:r>
              <a:rPr lang="en-GB" dirty="0" err="1" smtClean="0"/>
              <a:t>sem</a:t>
            </a:r>
            <a:r>
              <a:rPr lang="en-GB" dirty="0" smtClean="0"/>
              <a:t> </a:t>
            </a:r>
            <a:r>
              <a:rPr lang="en-GB" dirty="0" err="1" smtClean="0"/>
              <a:t>geometria</a:t>
            </a:r>
            <a:r>
              <a:rPr lang="en-GB" dirty="0" smtClean="0"/>
              <a:t>. 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smtClean="0"/>
              <a:t>“</a:t>
            </a:r>
            <a:r>
              <a:rPr lang="en-GB" dirty="0" err="1" smtClean="0"/>
              <a:t>Amostra</a:t>
            </a:r>
            <a:r>
              <a:rPr lang="en-GB" dirty="0" smtClean="0"/>
              <a:t> de dados”, </a:t>
            </a:r>
            <a:r>
              <a:rPr lang="en-GB" dirty="0" err="1" smtClean="0"/>
              <a:t>verificar</a:t>
            </a:r>
            <a:r>
              <a:rPr lang="en-GB" dirty="0" smtClean="0"/>
              <a:t> se o </a:t>
            </a:r>
            <a:r>
              <a:rPr lang="en-GB" dirty="0" err="1" smtClean="0"/>
              <a:t>arquivo</a:t>
            </a:r>
            <a:r>
              <a:rPr lang="en-GB" dirty="0" smtClean="0"/>
              <a:t> </a:t>
            </a:r>
            <a:r>
              <a:rPr lang="en-GB" dirty="0" err="1" smtClean="0"/>
              <a:t>está</a:t>
            </a:r>
            <a:r>
              <a:rPr lang="en-GB" dirty="0" smtClean="0"/>
              <a:t> </a:t>
            </a:r>
            <a:r>
              <a:rPr lang="en-GB" dirty="0" err="1" smtClean="0"/>
              <a:t>sendo</a:t>
            </a:r>
            <a:r>
              <a:rPr lang="en-GB" dirty="0" smtClean="0"/>
              <a:t> lido </a:t>
            </a:r>
            <a:r>
              <a:rPr lang="en-GB" dirty="0" err="1" smtClean="0"/>
              <a:t>corretamente</a:t>
            </a:r>
            <a:r>
              <a:rPr lang="en-GB" dirty="0" smtClean="0"/>
              <a:t>. </a:t>
            </a:r>
            <a:r>
              <a:rPr lang="en-GB" dirty="0" err="1" smtClean="0"/>
              <a:t>Clicar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“</a:t>
            </a:r>
            <a:r>
              <a:rPr lang="en-GB" dirty="0" err="1" smtClean="0"/>
              <a:t>Adcionar</a:t>
            </a:r>
            <a:r>
              <a:rPr lang="en-GB" dirty="0" smtClean="0"/>
              <a:t>”.</a:t>
            </a:r>
            <a:endParaRPr lang="en-GB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998" y="1772816"/>
            <a:ext cx="636695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583394"/>
            <a:ext cx="6389166" cy="51392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260648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n-lt"/>
              </a:rPr>
              <a:t>O </a:t>
            </a:r>
            <a:r>
              <a:rPr lang="en-GB" sz="2800" dirty="0" err="1" smtClean="0">
                <a:latin typeface="+mn-lt"/>
              </a:rPr>
              <a:t>arquivo</a:t>
            </a:r>
            <a:r>
              <a:rPr lang="en-GB" sz="2800" dirty="0" smtClean="0">
                <a:latin typeface="+mn-lt"/>
              </a:rPr>
              <a:t> “atrib_pol.csv” </a:t>
            </a:r>
            <a:r>
              <a:rPr lang="en-GB" sz="2800" dirty="0" err="1" smtClean="0">
                <a:latin typeface="+mn-lt"/>
              </a:rPr>
              <a:t>foi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adicionado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às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camadas</a:t>
            </a:r>
            <a:r>
              <a:rPr lang="en-GB" sz="2800" dirty="0" smtClean="0">
                <a:latin typeface="+mn-lt"/>
              </a:rPr>
              <a:t>. </a:t>
            </a:r>
            <a:r>
              <a:rPr lang="en-GB" sz="2800" dirty="0" err="1" smtClean="0">
                <a:latin typeface="+mn-lt"/>
              </a:rPr>
              <a:t>Clicar</a:t>
            </a:r>
            <a:r>
              <a:rPr lang="en-GB" sz="2800" dirty="0" smtClean="0">
                <a:latin typeface="+mn-lt"/>
              </a:rPr>
              <a:t> com o </a:t>
            </a:r>
            <a:r>
              <a:rPr lang="en-GB" sz="2800" dirty="0" err="1" smtClean="0">
                <a:latin typeface="+mn-lt"/>
              </a:rPr>
              <a:t>botão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direito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na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arquivo</a:t>
            </a:r>
            <a:r>
              <a:rPr lang="en-GB" sz="2800" dirty="0" smtClean="0">
                <a:latin typeface="+mn-lt"/>
              </a:rPr>
              <a:t> e </a:t>
            </a:r>
            <a:r>
              <a:rPr lang="en-GB" sz="2800" dirty="0" err="1" smtClean="0">
                <a:latin typeface="+mn-lt"/>
              </a:rPr>
              <a:t>abrir</a:t>
            </a:r>
            <a:r>
              <a:rPr lang="en-GB" sz="2800" dirty="0" smtClean="0">
                <a:latin typeface="+mn-lt"/>
              </a:rPr>
              <a:t> a </a:t>
            </a:r>
            <a:r>
              <a:rPr lang="en-GB" sz="2800" dirty="0" err="1" smtClean="0">
                <a:latin typeface="+mn-lt"/>
              </a:rPr>
              <a:t>tabela</a:t>
            </a:r>
            <a:r>
              <a:rPr lang="en-GB" sz="2800" dirty="0" smtClean="0">
                <a:latin typeface="+mn-lt"/>
              </a:rPr>
              <a:t> de </a:t>
            </a:r>
            <a:r>
              <a:rPr lang="en-GB" sz="2800" dirty="0" err="1" smtClean="0">
                <a:latin typeface="+mn-lt"/>
              </a:rPr>
              <a:t>atributos</a:t>
            </a:r>
            <a:r>
              <a:rPr lang="en-GB" sz="2800" dirty="0" smtClean="0">
                <a:latin typeface="+mn-lt"/>
              </a:rPr>
              <a:t>.</a:t>
            </a:r>
          </a:p>
          <a:p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51634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332656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n-lt"/>
              </a:rPr>
              <a:t>Os “id” </a:t>
            </a:r>
            <a:r>
              <a:rPr lang="en-GB" sz="2800" dirty="0" err="1">
                <a:latin typeface="+mn-lt"/>
              </a:rPr>
              <a:t>desta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tabela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devem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coincidir</a:t>
            </a:r>
            <a:r>
              <a:rPr lang="en-GB" sz="2800" dirty="0">
                <a:latin typeface="+mn-lt"/>
              </a:rPr>
              <a:t> com </a:t>
            </a:r>
            <a:r>
              <a:rPr lang="en-GB" sz="2800" dirty="0" err="1">
                <a:latin typeface="+mn-lt"/>
              </a:rPr>
              <a:t>os</a:t>
            </a:r>
            <a:r>
              <a:rPr lang="en-GB" sz="2800" dirty="0">
                <a:latin typeface="+mn-lt"/>
              </a:rPr>
              <a:t> “id” da </a:t>
            </a:r>
            <a:r>
              <a:rPr lang="en-GB" sz="2800" dirty="0" err="1">
                <a:latin typeface="+mn-lt"/>
              </a:rPr>
              <a:t>camada</a:t>
            </a:r>
            <a:r>
              <a:rPr lang="en-GB" sz="2800" dirty="0">
                <a:latin typeface="+mn-lt"/>
              </a:rPr>
              <a:t> “</a:t>
            </a:r>
            <a:r>
              <a:rPr lang="en-GB" sz="2800" dirty="0" err="1">
                <a:latin typeface="+mn-lt"/>
              </a:rPr>
              <a:t>propriedades_escolares</a:t>
            </a:r>
            <a:r>
              <a:rPr lang="en-GB" sz="2800" dirty="0">
                <a:latin typeface="+mn-lt"/>
              </a:rPr>
              <a:t>” (o que </a:t>
            </a:r>
            <a:r>
              <a:rPr lang="en-GB" sz="2800" dirty="0" err="1">
                <a:latin typeface="+mn-lt"/>
              </a:rPr>
              <a:t>permitirá</a:t>
            </a:r>
            <a:r>
              <a:rPr lang="en-GB" sz="2800" dirty="0">
                <a:latin typeface="+mn-lt"/>
              </a:rPr>
              <a:t> a </a:t>
            </a:r>
            <a:r>
              <a:rPr lang="en-GB" sz="2800" dirty="0" err="1">
                <a:latin typeface="+mn-lt"/>
              </a:rPr>
              <a:t>união</a:t>
            </a:r>
            <a:r>
              <a:rPr lang="en-GB" sz="2800" dirty="0">
                <a:latin typeface="+mn-lt"/>
              </a:rPr>
              <a:t> das </a:t>
            </a:r>
            <a:r>
              <a:rPr lang="en-GB" sz="2800" dirty="0" err="1">
                <a:latin typeface="+mn-lt"/>
              </a:rPr>
              <a:t>duas</a:t>
            </a:r>
            <a:r>
              <a:rPr lang="en-GB" sz="2800" dirty="0" smtClean="0">
                <a:latin typeface="+mn-lt"/>
              </a:rPr>
              <a:t>).</a:t>
            </a:r>
            <a:endParaRPr lang="en-GB" sz="2800" dirty="0"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16832"/>
            <a:ext cx="6499646" cy="4748512"/>
          </a:xfrm>
          <a:prstGeom prst="rect">
            <a:avLst/>
          </a:prstGeom>
        </p:spPr>
      </p:pic>
      <p:sp>
        <p:nvSpPr>
          <p:cNvPr id="4" name="Retângulo Arredondado 3"/>
          <p:cNvSpPr/>
          <p:nvPr/>
        </p:nvSpPr>
        <p:spPr>
          <a:xfrm>
            <a:off x="3491880" y="3356992"/>
            <a:ext cx="1008112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ângulo Arredondado 5"/>
          <p:cNvSpPr/>
          <p:nvPr/>
        </p:nvSpPr>
        <p:spPr>
          <a:xfrm>
            <a:off x="3563888" y="5193196"/>
            <a:ext cx="1008112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933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" y="44450"/>
            <a:ext cx="889524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t-BR" altLang="pt-BR" sz="2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União dos dados da tabela “atrib_pol.csv” com o </a:t>
            </a:r>
            <a:r>
              <a:rPr lang="pt-BR" altLang="pt-BR" sz="2800" b="1" u="sng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shape</a:t>
            </a:r>
            <a:r>
              <a:rPr lang="pt-BR" altLang="pt-BR" sz="2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a tabela de </a:t>
            </a:r>
            <a:r>
              <a:rPr lang="pt-BR" altLang="pt-BR" sz="2800" b="1" u="sng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atribudos</a:t>
            </a:r>
            <a:r>
              <a:rPr lang="pt-BR" altLang="pt-BR" sz="2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da camada “</a:t>
            </a:r>
            <a:r>
              <a:rPr lang="pt-BR" altLang="pt-BR" sz="2800" b="1" u="sng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propriedades_escolares</a:t>
            </a:r>
            <a:r>
              <a:rPr lang="pt-BR" altLang="pt-BR" sz="2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”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520" y="1700808"/>
            <a:ext cx="4032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+mn-lt"/>
              </a:rPr>
              <a:t>Clicar</a:t>
            </a:r>
            <a:r>
              <a:rPr lang="en-GB" sz="2800" dirty="0" smtClean="0">
                <a:latin typeface="+mn-lt"/>
              </a:rPr>
              <a:t> com o </a:t>
            </a:r>
            <a:r>
              <a:rPr lang="en-GB" sz="2800" dirty="0" err="1" smtClean="0">
                <a:latin typeface="+mn-lt"/>
              </a:rPr>
              <a:t>botão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direito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na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camada</a:t>
            </a:r>
            <a:r>
              <a:rPr lang="en-GB" sz="2800" dirty="0" smtClean="0">
                <a:latin typeface="+mn-lt"/>
              </a:rPr>
              <a:t> “</a:t>
            </a:r>
            <a:r>
              <a:rPr lang="en-GB" sz="2800" dirty="0" err="1" smtClean="0">
                <a:latin typeface="+mn-lt"/>
              </a:rPr>
              <a:t>propriedades_escolares</a:t>
            </a:r>
            <a:r>
              <a:rPr lang="en-GB" sz="2800" dirty="0" smtClean="0">
                <a:latin typeface="+mn-lt"/>
              </a:rPr>
              <a:t>” e </a:t>
            </a:r>
            <a:r>
              <a:rPr lang="en-GB" sz="2800" dirty="0" err="1" smtClean="0">
                <a:latin typeface="+mn-lt"/>
              </a:rPr>
              <a:t>escolher</a:t>
            </a:r>
            <a:r>
              <a:rPr lang="en-GB" sz="2800" dirty="0" smtClean="0">
                <a:latin typeface="+mn-lt"/>
              </a:rPr>
              <a:t> “</a:t>
            </a:r>
            <a:r>
              <a:rPr lang="en-GB" sz="2800" dirty="0" err="1" smtClean="0">
                <a:latin typeface="+mn-lt"/>
              </a:rPr>
              <a:t>Propriedades</a:t>
            </a:r>
            <a:r>
              <a:rPr lang="en-GB" sz="2800" dirty="0" smtClean="0">
                <a:latin typeface="+mn-lt"/>
              </a:rPr>
              <a:t>” e </a:t>
            </a:r>
            <a:r>
              <a:rPr lang="en-GB" sz="2800" dirty="0" err="1" smtClean="0">
                <a:latin typeface="+mn-lt"/>
              </a:rPr>
              <a:t>depois</a:t>
            </a:r>
            <a:r>
              <a:rPr lang="en-GB" sz="2800" dirty="0" smtClean="0">
                <a:latin typeface="+mn-lt"/>
              </a:rPr>
              <a:t> “</a:t>
            </a:r>
            <a:r>
              <a:rPr lang="en-GB" sz="2800" dirty="0" err="1" smtClean="0">
                <a:latin typeface="+mn-lt"/>
              </a:rPr>
              <a:t>Uniões</a:t>
            </a:r>
            <a:r>
              <a:rPr lang="en-GB" sz="2800" dirty="0" smtClean="0">
                <a:latin typeface="+mn-lt"/>
              </a:rPr>
              <a:t>”. </a:t>
            </a:r>
            <a:endParaRPr lang="en-GB" sz="2800" dirty="0"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218322"/>
            <a:ext cx="2247372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141" y="634280"/>
            <a:ext cx="5507675" cy="53078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7504" y="77768"/>
            <a:ext cx="349563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+mn-lt"/>
              </a:rPr>
              <a:t>Clicar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em</a:t>
            </a:r>
            <a:endParaRPr lang="en-GB" sz="2400" dirty="0" smtClean="0">
              <a:latin typeface="+mn-lt"/>
            </a:endParaRPr>
          </a:p>
          <a:p>
            <a:endParaRPr lang="en-GB" sz="2400" dirty="0">
              <a:latin typeface="+mn-lt"/>
            </a:endParaRPr>
          </a:p>
          <a:p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Em</a:t>
            </a:r>
            <a:r>
              <a:rPr lang="en-GB" sz="2400" dirty="0" smtClean="0">
                <a:latin typeface="+mn-lt"/>
              </a:rPr>
              <a:t> “</a:t>
            </a:r>
            <a:r>
              <a:rPr lang="en-GB" sz="2400" dirty="0" err="1" smtClean="0">
                <a:latin typeface="+mn-lt"/>
              </a:rPr>
              <a:t>Unir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camadas</a:t>
            </a:r>
            <a:r>
              <a:rPr lang="en-GB" sz="2400" dirty="0" smtClean="0">
                <a:latin typeface="+mn-lt"/>
              </a:rPr>
              <a:t>” </a:t>
            </a:r>
            <a:r>
              <a:rPr lang="en-GB" sz="2400" dirty="0" err="1" smtClean="0">
                <a:latin typeface="+mn-lt"/>
              </a:rPr>
              <a:t>escolher</a:t>
            </a:r>
            <a:r>
              <a:rPr lang="en-GB" sz="2400" dirty="0" smtClean="0">
                <a:latin typeface="+mn-lt"/>
              </a:rPr>
              <a:t> a </a:t>
            </a:r>
            <a:r>
              <a:rPr lang="en-GB" sz="2400" dirty="0" err="1" smtClean="0">
                <a:latin typeface="+mn-lt"/>
              </a:rPr>
              <a:t>tabela</a:t>
            </a:r>
            <a:r>
              <a:rPr lang="en-GB" sz="2400" dirty="0" smtClean="0">
                <a:latin typeface="+mn-lt"/>
              </a:rPr>
              <a:t> a </a:t>
            </a:r>
            <a:r>
              <a:rPr lang="en-GB" sz="2400" dirty="0" err="1" smtClean="0">
                <a:latin typeface="+mn-lt"/>
              </a:rPr>
              <a:t>ser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unidada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ao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shape (‘atrib_pol.csv’).</a:t>
            </a:r>
            <a:endParaRPr lang="en-GB" sz="2400" dirty="0" smtClean="0">
              <a:latin typeface="+mn-lt"/>
            </a:endParaRPr>
          </a:p>
          <a:p>
            <a:endParaRPr lang="en-GB" sz="2400" dirty="0">
              <a:latin typeface="+mn-lt"/>
            </a:endParaRPr>
          </a:p>
          <a:p>
            <a:r>
              <a:rPr lang="en-GB" sz="2400" dirty="0" err="1" smtClean="0">
                <a:latin typeface="+mn-lt"/>
              </a:rPr>
              <a:t>Em</a:t>
            </a:r>
            <a:r>
              <a:rPr lang="en-GB" sz="2400" dirty="0" smtClean="0">
                <a:latin typeface="+mn-lt"/>
              </a:rPr>
              <a:t> “</a:t>
            </a:r>
            <a:r>
              <a:rPr lang="en-GB" sz="2400" dirty="0" err="1" smtClean="0">
                <a:latin typeface="+mn-lt"/>
              </a:rPr>
              <a:t>Unir</a:t>
            </a:r>
            <a:r>
              <a:rPr lang="en-GB" sz="2400" dirty="0" smtClean="0">
                <a:latin typeface="+mn-lt"/>
              </a:rPr>
              <a:t> campo” </a:t>
            </a:r>
            <a:r>
              <a:rPr lang="en-GB" sz="2400" dirty="0" err="1" smtClean="0">
                <a:latin typeface="+mn-lt"/>
              </a:rPr>
              <a:t>escolher</a:t>
            </a:r>
            <a:r>
              <a:rPr lang="en-GB" sz="2400" dirty="0" smtClean="0">
                <a:latin typeface="+mn-lt"/>
              </a:rPr>
              <a:t> id (campo da </a:t>
            </a:r>
            <a:r>
              <a:rPr lang="en-GB" sz="2400" dirty="0" err="1" smtClean="0">
                <a:latin typeface="+mn-lt"/>
              </a:rPr>
              <a:t>tabela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ser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unida</a:t>
            </a:r>
            <a:r>
              <a:rPr lang="en-GB" sz="2400" dirty="0" smtClean="0">
                <a:latin typeface="+mn-lt"/>
              </a:rPr>
              <a:t>)</a:t>
            </a:r>
          </a:p>
          <a:p>
            <a:endParaRPr lang="en-GB" sz="2400" dirty="0">
              <a:latin typeface="+mn-lt"/>
            </a:endParaRPr>
          </a:p>
          <a:p>
            <a:r>
              <a:rPr lang="en-GB" sz="2400" dirty="0" err="1" smtClean="0">
                <a:latin typeface="+mn-lt"/>
              </a:rPr>
              <a:t>Em</a:t>
            </a:r>
            <a:r>
              <a:rPr lang="en-GB" sz="2400" dirty="0" smtClean="0">
                <a:latin typeface="+mn-lt"/>
              </a:rPr>
              <a:t> “Campo </a:t>
            </a:r>
            <a:r>
              <a:rPr lang="en-GB" sz="2400" dirty="0" err="1" smtClean="0">
                <a:latin typeface="+mn-lt"/>
              </a:rPr>
              <a:t>alvo</a:t>
            </a:r>
            <a:r>
              <a:rPr lang="en-GB" sz="2400" dirty="0" smtClean="0">
                <a:latin typeface="+mn-lt"/>
              </a:rPr>
              <a:t>” </a:t>
            </a:r>
            <a:r>
              <a:rPr lang="en-GB" sz="2400" dirty="0" err="1" smtClean="0">
                <a:latin typeface="+mn-lt"/>
              </a:rPr>
              <a:t>escolher</a:t>
            </a:r>
            <a:r>
              <a:rPr lang="en-GB" sz="2400" dirty="0" smtClean="0">
                <a:latin typeface="+mn-lt"/>
              </a:rPr>
              <a:t> “id” (campo do shape)</a:t>
            </a:r>
          </a:p>
          <a:p>
            <a:endParaRPr lang="en-GB" sz="2400" dirty="0">
              <a:latin typeface="+mn-lt"/>
            </a:endParaRPr>
          </a:p>
          <a:p>
            <a:r>
              <a:rPr lang="en-GB" sz="2400" dirty="0" err="1" smtClean="0">
                <a:latin typeface="+mn-lt"/>
              </a:rPr>
              <a:t>Clicar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em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“Campo </a:t>
            </a:r>
            <a:r>
              <a:rPr lang="en-GB" sz="2400" dirty="0" err="1" smtClean="0">
                <a:latin typeface="+mn-lt"/>
              </a:rPr>
              <a:t>personalizado</a:t>
            </a:r>
            <a:r>
              <a:rPr lang="en-GB" sz="2400" dirty="0" smtClean="0">
                <a:latin typeface="+mn-lt"/>
              </a:rPr>
              <a:t>…” </a:t>
            </a:r>
            <a:r>
              <a:rPr lang="en-GB" sz="2400" dirty="0" smtClean="0">
                <a:latin typeface="+mn-lt"/>
              </a:rPr>
              <a:t>e </a:t>
            </a:r>
            <a:r>
              <a:rPr lang="en-GB" sz="2400" dirty="0" err="1" smtClean="0">
                <a:latin typeface="+mn-lt"/>
              </a:rPr>
              <a:t>escrever</a:t>
            </a:r>
            <a:r>
              <a:rPr lang="en-GB" sz="2400" dirty="0" smtClean="0">
                <a:latin typeface="+mn-lt"/>
              </a:rPr>
              <a:t> “a</a:t>
            </a:r>
            <a:r>
              <a:rPr lang="en-GB" sz="2400" dirty="0" smtClean="0">
                <a:latin typeface="+mn-lt"/>
              </a:rPr>
              <a:t>_” - </a:t>
            </a:r>
            <a:r>
              <a:rPr lang="en-GB" sz="2400" dirty="0" err="1" smtClean="0">
                <a:latin typeface="+mn-lt"/>
              </a:rPr>
              <a:t>Clicar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em</a:t>
            </a:r>
            <a:r>
              <a:rPr lang="en-GB" sz="2400" dirty="0" smtClean="0">
                <a:latin typeface="+mn-lt"/>
              </a:rPr>
              <a:t> OK.</a:t>
            </a:r>
            <a:endParaRPr lang="en-GB" sz="2400" dirty="0"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194" y="77768"/>
            <a:ext cx="572257" cy="63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338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476672"/>
            <a:ext cx="5658675" cy="523851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3528" y="1484784"/>
            <a:ext cx="27363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n-lt"/>
              </a:rPr>
              <a:t>A </a:t>
            </a:r>
            <a:r>
              <a:rPr lang="en-GB" sz="2800" dirty="0" err="1" smtClean="0">
                <a:latin typeface="+mn-lt"/>
              </a:rPr>
              <a:t>união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aparecer</a:t>
            </a:r>
            <a:r>
              <a:rPr lang="en-GB" sz="2800" dirty="0" smtClean="0">
                <a:latin typeface="+mn-lt"/>
              </a:rPr>
              <a:t> no </a:t>
            </a:r>
            <a:r>
              <a:rPr lang="en-GB" sz="2800" dirty="0" err="1" smtClean="0">
                <a:latin typeface="+mn-lt"/>
              </a:rPr>
              <a:t>topo</a:t>
            </a:r>
            <a:r>
              <a:rPr lang="en-GB" sz="2800" dirty="0" smtClean="0">
                <a:latin typeface="+mn-lt"/>
              </a:rPr>
              <a:t> do </a:t>
            </a:r>
            <a:r>
              <a:rPr lang="en-GB" sz="2800" dirty="0" err="1" smtClean="0">
                <a:latin typeface="+mn-lt"/>
              </a:rPr>
              <a:t>quadro</a:t>
            </a:r>
            <a:r>
              <a:rPr lang="en-GB" sz="2800" dirty="0" smtClean="0">
                <a:latin typeface="+mn-lt"/>
              </a:rPr>
              <a:t>.</a:t>
            </a:r>
          </a:p>
          <a:p>
            <a:endParaRPr lang="en-GB" sz="2800" dirty="0">
              <a:latin typeface="+mn-lt"/>
            </a:endParaRPr>
          </a:p>
          <a:p>
            <a:r>
              <a:rPr lang="en-GB" sz="2800" dirty="0" smtClean="0">
                <a:latin typeface="+mn-lt"/>
              </a:rPr>
              <a:t>Clique </a:t>
            </a:r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OK para </a:t>
            </a:r>
            <a:r>
              <a:rPr lang="en-GB" sz="2800" dirty="0" err="1" smtClean="0">
                <a:latin typeface="+mn-lt"/>
              </a:rPr>
              <a:t>realizar</a:t>
            </a:r>
            <a:r>
              <a:rPr lang="en-GB" sz="2800" dirty="0" smtClean="0">
                <a:latin typeface="+mn-lt"/>
              </a:rPr>
              <a:t> a </a:t>
            </a:r>
            <a:r>
              <a:rPr lang="en-GB" sz="2800" dirty="0" err="1" smtClean="0">
                <a:latin typeface="+mn-lt"/>
              </a:rPr>
              <a:t>união</a:t>
            </a:r>
            <a:r>
              <a:rPr lang="en-GB" sz="2800" dirty="0" smtClean="0">
                <a:latin typeface="+mn-lt"/>
              </a:rPr>
              <a:t>.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11791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6971" y="116632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n-lt"/>
              </a:rPr>
              <a:t>Abra a tabela de atributos de ‘</a:t>
            </a:r>
            <a:r>
              <a:rPr lang="pt-BR" sz="2400" dirty="0" err="1" smtClean="0">
                <a:latin typeface="+mn-lt"/>
              </a:rPr>
              <a:t>propriedade_escolar</a:t>
            </a:r>
            <a:r>
              <a:rPr lang="pt-BR" sz="2400" dirty="0" smtClean="0">
                <a:latin typeface="+mn-lt"/>
              </a:rPr>
              <a:t>’ e verifique que a tabela do arquivo ‘</a:t>
            </a:r>
            <a:r>
              <a:rPr lang="pt-BR" sz="2400" dirty="0" err="1" smtClean="0">
                <a:latin typeface="+mn-lt"/>
              </a:rPr>
              <a:t>atrib_pol</a:t>
            </a:r>
            <a:r>
              <a:rPr lang="pt-BR" sz="2400" dirty="0" smtClean="0">
                <a:latin typeface="+mn-lt"/>
              </a:rPr>
              <a:t>’ foi anexada.</a:t>
            </a:r>
          </a:p>
          <a:p>
            <a:endParaRPr lang="pt-BR" sz="2400" dirty="0">
              <a:latin typeface="+mn-lt"/>
            </a:endParaRPr>
          </a:p>
          <a:p>
            <a:r>
              <a:rPr lang="pt-BR" sz="2400" dirty="0" smtClean="0">
                <a:latin typeface="+mn-lt"/>
              </a:rPr>
              <a:t>Só que esta união é virtual, para ser definitiva um novo </a:t>
            </a:r>
            <a:r>
              <a:rPr lang="pt-BR" sz="2400" dirty="0" err="1" smtClean="0">
                <a:latin typeface="+mn-lt"/>
              </a:rPr>
              <a:t>shape</a:t>
            </a:r>
            <a:r>
              <a:rPr lang="pt-BR" sz="2400" dirty="0" smtClean="0">
                <a:latin typeface="+mn-lt"/>
              </a:rPr>
              <a:t> tem que ser salvo – se eu remover o arquivo “</a:t>
            </a:r>
            <a:r>
              <a:rPr lang="pt-BR" sz="2400" dirty="0" err="1" smtClean="0">
                <a:latin typeface="+mn-lt"/>
              </a:rPr>
              <a:t>atrib_pol</a:t>
            </a:r>
            <a:r>
              <a:rPr lang="pt-BR" sz="2400" dirty="0" smtClean="0">
                <a:latin typeface="+mn-lt"/>
              </a:rPr>
              <a:t>” a união irá ser desfeita</a:t>
            </a:r>
            <a:r>
              <a:rPr lang="pt-BR" sz="2400" dirty="0" smtClean="0">
                <a:latin typeface="+mn-lt"/>
              </a:rPr>
              <a:t>.</a:t>
            </a:r>
            <a:endParaRPr lang="pt-BR" dirty="0"/>
          </a:p>
          <a:p>
            <a:endParaRPr lang="en-GB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667283"/>
            <a:ext cx="7357703" cy="36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4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616" y="1864938"/>
            <a:ext cx="5697935" cy="480555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1520" y="49362"/>
            <a:ext cx="8787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+mn-lt"/>
              </a:rPr>
              <a:t>Para salvá-lo, clicar com o botão direito no </a:t>
            </a:r>
            <a:r>
              <a:rPr lang="pt-BR" sz="2800" dirty="0" err="1">
                <a:latin typeface="+mn-lt"/>
              </a:rPr>
              <a:t>shape</a:t>
            </a:r>
            <a:r>
              <a:rPr lang="pt-BR" sz="2800" dirty="0">
                <a:latin typeface="+mn-lt"/>
              </a:rPr>
              <a:t> “</a:t>
            </a:r>
            <a:r>
              <a:rPr lang="pt-BR" sz="2800" dirty="0" err="1">
                <a:latin typeface="+mn-lt"/>
              </a:rPr>
              <a:t>propriedade_escolar</a:t>
            </a:r>
            <a:r>
              <a:rPr lang="pt-BR" sz="2800" dirty="0" smtClean="0">
                <a:latin typeface="+mn-lt"/>
              </a:rPr>
              <a:t>’, </a:t>
            </a:r>
            <a:r>
              <a:rPr lang="pt-BR" sz="2800" dirty="0">
                <a:latin typeface="+mn-lt"/>
              </a:rPr>
              <a:t>em ‘Exportar’ </a:t>
            </a:r>
            <a:r>
              <a:rPr lang="pt-BR" sz="2800" dirty="0" smtClean="0">
                <a:latin typeface="+mn-lt"/>
              </a:rPr>
              <a:t>e em “Salvar feições como...”.  </a:t>
            </a:r>
            <a:r>
              <a:rPr lang="pt-BR" sz="2800" dirty="0">
                <a:latin typeface="+mn-lt"/>
              </a:rPr>
              <a:t>I</a:t>
            </a:r>
            <a:r>
              <a:rPr lang="pt-BR" sz="2800" dirty="0" smtClean="0">
                <a:latin typeface="+mn-lt"/>
              </a:rPr>
              <a:t>nformar </a:t>
            </a:r>
            <a:r>
              <a:rPr lang="pt-BR" sz="2800" dirty="0">
                <a:latin typeface="+mn-lt"/>
              </a:rPr>
              <a:t>o que a tela pede (colocar como nome: </a:t>
            </a:r>
            <a:r>
              <a:rPr lang="pt-BR" sz="2800" dirty="0" err="1">
                <a:latin typeface="+mn-lt"/>
              </a:rPr>
              <a:t>propriedade_escolar_nova</a:t>
            </a:r>
            <a:r>
              <a:rPr lang="pt-BR" sz="2800" dirty="0" smtClean="0">
                <a:latin typeface="+mn-lt"/>
              </a:rPr>
              <a:t>).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44312" y="3575373"/>
            <a:ext cx="2736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+mn-lt"/>
              </a:rPr>
              <a:t>Agora podemos remover o arquivo “atrib_pol.csv”</a:t>
            </a:r>
          </a:p>
        </p:txBody>
      </p:sp>
    </p:spTree>
    <p:extLst>
      <p:ext uri="{BB962C8B-B14F-4D97-AF65-F5344CB8AC3E}">
        <p14:creationId xmlns:p14="http://schemas.microsoft.com/office/powerpoint/2010/main" val="16594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260648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n-lt"/>
              </a:rPr>
              <a:t>Na </a:t>
            </a:r>
            <a:r>
              <a:rPr lang="en-GB" sz="2800" dirty="0" err="1" smtClean="0">
                <a:latin typeface="+mn-lt"/>
              </a:rPr>
              <a:t>tela</a:t>
            </a:r>
            <a:r>
              <a:rPr lang="en-GB" sz="2800" dirty="0" smtClean="0">
                <a:latin typeface="+mn-lt"/>
              </a:rPr>
              <a:t> “</a:t>
            </a:r>
            <a:r>
              <a:rPr lang="en-GB" sz="2800" dirty="0" err="1" smtClean="0">
                <a:latin typeface="+mn-lt"/>
              </a:rPr>
              <a:t>Texto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delimitado</a:t>
            </a:r>
            <a:r>
              <a:rPr lang="en-GB" sz="2800" dirty="0" smtClean="0">
                <a:latin typeface="+mn-lt"/>
              </a:rPr>
              <a:t>, </a:t>
            </a:r>
            <a:r>
              <a:rPr lang="en-GB" sz="2800" dirty="0" err="1" smtClean="0">
                <a:latin typeface="+mn-lt"/>
              </a:rPr>
              <a:t>buscar</a:t>
            </a:r>
            <a:r>
              <a:rPr lang="en-GB" sz="2800" dirty="0" smtClean="0">
                <a:latin typeface="+mn-lt"/>
              </a:rPr>
              <a:t> o </a:t>
            </a:r>
            <a:r>
              <a:rPr lang="en-GB" sz="2800" dirty="0" err="1" smtClean="0">
                <a:latin typeface="+mn-lt"/>
              </a:rPr>
              <a:t>arquivo</a:t>
            </a:r>
            <a:r>
              <a:rPr lang="en-GB" sz="2800" dirty="0" smtClean="0">
                <a:latin typeface="+mn-lt"/>
              </a:rPr>
              <a:t> “us_states_locations.csv” </a:t>
            </a:r>
            <a:r>
              <a:rPr lang="en-GB" sz="2800" dirty="0" err="1" smtClean="0">
                <a:latin typeface="+mn-lt"/>
              </a:rPr>
              <a:t>nos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bancos</a:t>
            </a:r>
            <a:r>
              <a:rPr lang="en-GB" sz="2800" dirty="0" smtClean="0">
                <a:latin typeface="+mn-lt"/>
              </a:rPr>
              <a:t> de dados da </a:t>
            </a:r>
            <a:r>
              <a:rPr lang="en-GB" sz="2800" dirty="0" err="1" smtClean="0">
                <a:latin typeface="+mn-lt"/>
              </a:rPr>
              <a:t>Aula</a:t>
            </a:r>
            <a:r>
              <a:rPr lang="en-GB" sz="2800" dirty="0" smtClean="0">
                <a:latin typeface="+mn-lt"/>
              </a:rPr>
              <a:t> 4; “</a:t>
            </a:r>
            <a:r>
              <a:rPr lang="en-GB" sz="2800" dirty="0" err="1" smtClean="0">
                <a:latin typeface="+mn-lt"/>
              </a:rPr>
              <a:t>codificação</a:t>
            </a:r>
            <a:r>
              <a:rPr lang="en-GB" sz="2800" dirty="0" smtClean="0">
                <a:latin typeface="+mn-lt"/>
              </a:rPr>
              <a:t>” = Windows 1250; format do </a:t>
            </a:r>
            <a:r>
              <a:rPr lang="en-GB" sz="2800" dirty="0" err="1" smtClean="0">
                <a:latin typeface="+mn-lt"/>
              </a:rPr>
              <a:t>arquivo</a:t>
            </a:r>
            <a:r>
              <a:rPr lang="en-GB" sz="2800" dirty="0" smtClean="0">
                <a:latin typeface="+mn-lt"/>
              </a:rPr>
              <a:t> = CSV. Depois, </a:t>
            </a:r>
            <a:r>
              <a:rPr lang="en-GB" sz="2800" dirty="0" err="1" smtClean="0">
                <a:latin typeface="+mn-lt"/>
              </a:rPr>
              <a:t>clicar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“</a:t>
            </a:r>
            <a:r>
              <a:rPr lang="en-GB" sz="2800" dirty="0" err="1" smtClean="0">
                <a:latin typeface="+mn-lt"/>
              </a:rPr>
              <a:t>Adicionar</a:t>
            </a:r>
            <a:r>
              <a:rPr lang="en-GB" sz="2800" dirty="0" smtClean="0">
                <a:latin typeface="+mn-lt"/>
              </a:rPr>
              <a:t>” e “Close”.</a:t>
            </a:r>
            <a:endParaRPr lang="en-GB" sz="2800" dirty="0">
              <a:latin typeface="+mn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63" y="2420888"/>
            <a:ext cx="8571879" cy="353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434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1568"/>
            <a:ext cx="828092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t-BR" sz="2800" dirty="0" smtClean="0">
                <a:latin typeface="+mn-lt"/>
              </a:rPr>
              <a:t>Aproveitando as novas informações que foram inseridas, vamos criar </a:t>
            </a:r>
            <a:r>
              <a:rPr lang="pt-BR" sz="2800" dirty="0">
                <a:latin typeface="+mn-lt"/>
              </a:rPr>
              <a:t>uma coluna com </a:t>
            </a:r>
            <a:r>
              <a:rPr lang="pt-BR" sz="2800" dirty="0" smtClean="0">
                <a:latin typeface="+mn-lt"/>
              </a:rPr>
              <a:t>o valor da “área” </a:t>
            </a:r>
            <a:r>
              <a:rPr lang="pt-BR" sz="2800" dirty="0">
                <a:latin typeface="+mn-lt"/>
              </a:rPr>
              <a:t>de cada elemento </a:t>
            </a:r>
            <a:r>
              <a:rPr lang="pt-BR" sz="2800" dirty="0" smtClean="0">
                <a:latin typeface="+mn-lt"/>
              </a:rPr>
              <a:t>da camada “</a:t>
            </a:r>
            <a:r>
              <a:rPr lang="pt-BR" sz="2800" dirty="0" err="1" smtClean="0">
                <a:latin typeface="+mn-lt"/>
              </a:rPr>
              <a:t>propriedade_escolar_nova</a:t>
            </a:r>
            <a:r>
              <a:rPr lang="pt-BR" sz="2800" dirty="0" smtClean="0">
                <a:latin typeface="+mn-lt"/>
              </a:rPr>
              <a:t>”. </a:t>
            </a:r>
          </a:p>
          <a:p>
            <a:pPr algn="just" eaLnBrk="1" hangingPunct="1">
              <a:defRPr/>
            </a:pPr>
            <a:endParaRPr lang="pt-BR" sz="2800" dirty="0">
              <a:latin typeface="+mn-lt"/>
            </a:endParaRPr>
          </a:p>
          <a:p>
            <a:pPr algn="just" eaLnBrk="1" hangingPunct="1">
              <a:defRPr/>
            </a:pPr>
            <a:r>
              <a:rPr lang="pt-BR" sz="2800" dirty="0" smtClean="0">
                <a:latin typeface="+mn-lt"/>
              </a:rPr>
              <a:t>Para isso, abra a tabela sua tabela de atributos e clique em “Abrir calculadora de campo”.</a:t>
            </a:r>
            <a:endParaRPr lang="pt-BR" sz="2800" dirty="0"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56992"/>
            <a:ext cx="8755602" cy="3429000"/>
          </a:xfrm>
          <a:prstGeom prst="rect">
            <a:avLst/>
          </a:prstGeom>
        </p:spPr>
      </p:pic>
      <p:cxnSp>
        <p:nvCxnSpPr>
          <p:cNvPr id="4" name="Conector de Seta Reta 3"/>
          <p:cNvCxnSpPr/>
          <p:nvPr/>
        </p:nvCxnSpPr>
        <p:spPr>
          <a:xfrm>
            <a:off x="2339752" y="3110111"/>
            <a:ext cx="3600400" cy="966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980728"/>
            <a:ext cx="29523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“Nome do novo campo”, </a:t>
            </a:r>
            <a:r>
              <a:rPr lang="en-GB" sz="2800" dirty="0" err="1" smtClean="0">
                <a:latin typeface="+mn-lt"/>
              </a:rPr>
              <a:t>digitar</a:t>
            </a:r>
            <a:r>
              <a:rPr lang="en-GB" sz="2800" dirty="0" smtClean="0">
                <a:latin typeface="+mn-lt"/>
              </a:rPr>
              <a:t> “area”, </a:t>
            </a:r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“</a:t>
            </a:r>
            <a:r>
              <a:rPr lang="en-GB" sz="2800" dirty="0" err="1" smtClean="0">
                <a:latin typeface="+mn-lt"/>
              </a:rPr>
              <a:t>Tipo</a:t>
            </a:r>
            <a:r>
              <a:rPr lang="en-GB" sz="2800" dirty="0" smtClean="0">
                <a:latin typeface="+mn-lt"/>
              </a:rPr>
              <a:t>…”: </a:t>
            </a:r>
            <a:r>
              <a:rPr lang="en-GB" sz="2800" dirty="0" err="1" smtClean="0">
                <a:latin typeface="+mn-lt"/>
              </a:rPr>
              <a:t>número</a:t>
            </a:r>
            <a:r>
              <a:rPr lang="en-GB" sz="2800" dirty="0" smtClean="0">
                <a:latin typeface="+mn-lt"/>
              </a:rPr>
              <a:t> decimal.</a:t>
            </a:r>
          </a:p>
          <a:p>
            <a:endParaRPr lang="en-GB" sz="2800" dirty="0" smtClean="0">
              <a:latin typeface="+mn-lt"/>
            </a:endParaRPr>
          </a:p>
          <a:p>
            <a:r>
              <a:rPr lang="en-GB" sz="2800" dirty="0" err="1" smtClean="0">
                <a:latin typeface="+mn-lt"/>
              </a:rPr>
              <a:t>Clicar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“</a:t>
            </a:r>
            <a:r>
              <a:rPr lang="en-GB" sz="2800" dirty="0" err="1" smtClean="0">
                <a:latin typeface="+mn-lt"/>
              </a:rPr>
              <a:t>Geometria</a:t>
            </a:r>
            <a:r>
              <a:rPr lang="en-GB" sz="2800" dirty="0" smtClean="0">
                <a:latin typeface="+mn-lt"/>
              </a:rPr>
              <a:t>” e </a:t>
            </a:r>
            <a:r>
              <a:rPr lang="en-GB" sz="2800" dirty="0" err="1" smtClean="0">
                <a:latin typeface="+mn-lt"/>
              </a:rPr>
              <a:t>escolhar</a:t>
            </a:r>
            <a:r>
              <a:rPr lang="en-GB" sz="2800" dirty="0" smtClean="0">
                <a:latin typeface="+mn-lt"/>
              </a:rPr>
              <a:t> “$area</a:t>
            </a:r>
            <a:r>
              <a:rPr lang="en-GB" sz="2800" dirty="0" smtClean="0">
                <a:latin typeface="+mn-lt"/>
              </a:rPr>
              <a:t>” (</a:t>
            </a:r>
            <a:r>
              <a:rPr lang="en-GB" sz="2800" dirty="0" err="1" smtClean="0">
                <a:latin typeface="+mn-lt"/>
              </a:rPr>
              <a:t>clicar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duas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vezes</a:t>
            </a:r>
            <a:r>
              <a:rPr lang="en-GB" sz="2800" dirty="0" smtClean="0">
                <a:latin typeface="+mn-lt"/>
              </a:rPr>
              <a:t>!).</a:t>
            </a:r>
            <a:endParaRPr lang="en-GB" sz="2800" dirty="0" smtClean="0">
              <a:latin typeface="+mn-lt"/>
            </a:endParaRPr>
          </a:p>
          <a:p>
            <a:endParaRPr lang="en-GB" sz="2800" dirty="0">
              <a:latin typeface="+mn-lt"/>
            </a:endParaRPr>
          </a:p>
          <a:p>
            <a:r>
              <a:rPr lang="en-GB" sz="2800" dirty="0" err="1" smtClean="0">
                <a:latin typeface="+mn-lt"/>
              </a:rPr>
              <a:t>Clicar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OK.</a:t>
            </a:r>
            <a:endParaRPr lang="en-GB" sz="2800" dirty="0"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812560"/>
            <a:ext cx="5534875" cy="516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574254"/>
            <a:ext cx="7543179" cy="289021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51520" y="188640"/>
            <a:ext cx="84969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sz="2800" dirty="0" smtClean="0">
                <a:latin typeface="+mn-lt"/>
              </a:rPr>
              <a:t>Agora, a </a:t>
            </a:r>
            <a:r>
              <a:rPr lang="pt-BR" sz="2800" dirty="0" smtClean="0">
                <a:latin typeface="+mn-lt"/>
              </a:rPr>
              <a:t>tabela de atributos de “</a:t>
            </a:r>
            <a:r>
              <a:rPr lang="pt-BR" sz="2800" dirty="0" err="1" smtClean="0">
                <a:latin typeface="+mn-lt"/>
              </a:rPr>
              <a:t>propriedades_ecolares_nova</a:t>
            </a:r>
            <a:r>
              <a:rPr lang="pt-BR" sz="2800" dirty="0" smtClean="0">
                <a:latin typeface="+mn-lt"/>
              </a:rPr>
              <a:t>” </a:t>
            </a:r>
            <a:r>
              <a:rPr lang="pt-BR" sz="2800" dirty="0" smtClean="0">
                <a:latin typeface="+mn-lt"/>
              </a:rPr>
              <a:t>tem </a:t>
            </a:r>
            <a:r>
              <a:rPr lang="pt-BR" sz="2800" dirty="0" smtClean="0">
                <a:latin typeface="+mn-lt"/>
              </a:rPr>
              <a:t>uma nova coluna com as áreas das propriedades.</a:t>
            </a:r>
          </a:p>
          <a:p>
            <a:pPr eaLnBrk="1" hangingPunct="1">
              <a:defRPr/>
            </a:pPr>
            <a:endParaRPr lang="pt-BR" sz="2800" dirty="0">
              <a:latin typeface="+mn-lt"/>
            </a:endParaRPr>
          </a:p>
          <a:p>
            <a:pPr eaLnBrk="1" hangingPunct="1">
              <a:defRPr/>
            </a:pPr>
            <a:r>
              <a:rPr lang="pt-BR" sz="2800" dirty="0" smtClean="0">
                <a:latin typeface="+mn-lt"/>
              </a:rPr>
              <a:t>Na tabela de atributos, salvar e fechar a edição.</a:t>
            </a:r>
            <a:endParaRPr lang="pt-BR" sz="2800" dirty="0">
              <a:latin typeface="+mn-lt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020272" y="4005064"/>
            <a:ext cx="936104" cy="11900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de Seta Reta 3"/>
          <p:cNvCxnSpPr/>
          <p:nvPr/>
        </p:nvCxnSpPr>
        <p:spPr>
          <a:xfrm flipH="1">
            <a:off x="1043608" y="2435409"/>
            <a:ext cx="3240360" cy="777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H="1">
            <a:off x="1619672" y="2304948"/>
            <a:ext cx="4320480" cy="908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67544" y="5733256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Antes de </a:t>
            </a:r>
            <a:r>
              <a:rPr lang="en-GB" sz="2800" b="1" dirty="0" err="1" smtClean="0">
                <a:solidFill>
                  <a:srgbClr val="FF0000"/>
                </a:solidFill>
                <a:latin typeface="+mn-lt"/>
              </a:rPr>
              <a:t>sair</a:t>
            </a:r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 do QGIS, </a:t>
            </a:r>
            <a:r>
              <a:rPr lang="en-GB" sz="2800" b="1" dirty="0" err="1" smtClean="0">
                <a:solidFill>
                  <a:srgbClr val="FF0000"/>
                </a:solidFill>
                <a:latin typeface="+mn-lt"/>
              </a:rPr>
              <a:t>não</a:t>
            </a:r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+mn-lt"/>
              </a:rPr>
              <a:t>esqueça</a:t>
            </a:r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 de </a:t>
            </a:r>
            <a:r>
              <a:rPr lang="en-GB" sz="2800" b="1" dirty="0" err="1" smtClean="0">
                <a:solidFill>
                  <a:srgbClr val="FF0000"/>
                </a:solidFill>
                <a:latin typeface="+mn-lt"/>
              </a:rPr>
              <a:t>salvar</a:t>
            </a:r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 o </a:t>
            </a:r>
            <a:r>
              <a:rPr lang="en-GB" sz="2800" b="1" dirty="0" err="1" smtClean="0">
                <a:solidFill>
                  <a:srgbClr val="FF0000"/>
                </a:solidFill>
                <a:latin typeface="+mn-lt"/>
              </a:rPr>
              <a:t>projeto</a:t>
            </a:r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!</a:t>
            </a:r>
            <a:endParaRPr lang="en-GB" sz="2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06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1" y="188640"/>
            <a:ext cx="8856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n-lt"/>
              </a:rPr>
              <a:t>Em “</a:t>
            </a:r>
            <a:r>
              <a:rPr lang="en-GB" sz="2800" dirty="0" err="1">
                <a:latin typeface="+mn-lt"/>
              </a:rPr>
              <a:t>Definição</a:t>
            </a:r>
            <a:r>
              <a:rPr lang="en-GB" sz="2800" dirty="0">
                <a:latin typeface="+mn-lt"/>
              </a:rPr>
              <a:t> de </a:t>
            </a:r>
            <a:r>
              <a:rPr lang="en-GB" sz="2800" dirty="0" err="1">
                <a:latin typeface="+mn-lt"/>
              </a:rPr>
              <a:t>geometria</a:t>
            </a:r>
            <a:r>
              <a:rPr lang="en-GB" sz="2800" dirty="0">
                <a:latin typeface="+mn-lt"/>
              </a:rPr>
              <a:t>”, </a:t>
            </a:r>
            <a:r>
              <a:rPr lang="en-GB" sz="2800" dirty="0" err="1">
                <a:latin typeface="+mn-lt"/>
              </a:rPr>
              <a:t>marcar</a:t>
            </a:r>
            <a:r>
              <a:rPr lang="en-GB" sz="2800" dirty="0">
                <a:latin typeface="+mn-lt"/>
              </a:rPr>
              <a:t> “</a:t>
            </a:r>
            <a:r>
              <a:rPr lang="en-GB" sz="2800" dirty="0" err="1">
                <a:latin typeface="+mn-lt"/>
              </a:rPr>
              <a:t>Coordenadas</a:t>
            </a:r>
            <a:r>
              <a:rPr lang="en-GB" sz="2800" dirty="0">
                <a:latin typeface="+mn-lt"/>
              </a:rPr>
              <a:t> de </a:t>
            </a:r>
            <a:r>
              <a:rPr lang="en-GB" sz="2800" dirty="0" err="1">
                <a:latin typeface="+mn-lt"/>
              </a:rPr>
              <a:t>ponto</a:t>
            </a:r>
            <a:r>
              <a:rPr lang="en-GB" sz="2800" dirty="0">
                <a:latin typeface="+mn-lt"/>
              </a:rPr>
              <a:t>; </a:t>
            </a:r>
            <a:r>
              <a:rPr lang="en-GB" sz="2800" dirty="0" err="1">
                <a:latin typeface="+mn-lt"/>
              </a:rPr>
              <a:t>identificar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os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campos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smtClean="0">
                <a:latin typeface="+mn-lt"/>
              </a:rPr>
              <a:t>X (long) </a:t>
            </a:r>
            <a:r>
              <a:rPr lang="en-GB" sz="2800" dirty="0">
                <a:latin typeface="+mn-lt"/>
              </a:rPr>
              <a:t>e </a:t>
            </a:r>
            <a:r>
              <a:rPr lang="en-GB" sz="2800" dirty="0" smtClean="0">
                <a:latin typeface="+mn-lt"/>
              </a:rPr>
              <a:t>Y (</a:t>
            </a:r>
            <a:r>
              <a:rPr lang="en-GB" sz="2800" dirty="0" err="1" smtClean="0">
                <a:latin typeface="+mn-lt"/>
              </a:rPr>
              <a:t>lat</a:t>
            </a:r>
            <a:r>
              <a:rPr lang="en-GB" sz="2800" dirty="0" smtClean="0">
                <a:latin typeface="+mn-lt"/>
              </a:rPr>
              <a:t>) </a:t>
            </a:r>
            <a:r>
              <a:rPr lang="en-GB" sz="2800" dirty="0">
                <a:latin typeface="+mn-lt"/>
              </a:rPr>
              <a:t>e </a:t>
            </a:r>
            <a:r>
              <a:rPr lang="en-GB" sz="2800" dirty="0" err="1">
                <a:latin typeface="+mn-lt"/>
              </a:rPr>
              <a:t>indicar</a:t>
            </a:r>
            <a:r>
              <a:rPr lang="en-GB" sz="2800" dirty="0">
                <a:latin typeface="+mn-lt"/>
              </a:rPr>
              <a:t> o SRC (</a:t>
            </a:r>
            <a:r>
              <a:rPr lang="en-GB" sz="2800" dirty="0" smtClean="0">
                <a:latin typeface="+mn-lt"/>
              </a:rPr>
              <a:t>NAD83; EPSG:4269); </a:t>
            </a:r>
            <a:r>
              <a:rPr lang="en-GB" sz="2800" dirty="0" err="1" smtClean="0">
                <a:latin typeface="+mn-lt"/>
              </a:rPr>
              <a:t>olhar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em</a:t>
            </a:r>
            <a:r>
              <a:rPr lang="en-GB" sz="2800" dirty="0" smtClean="0">
                <a:latin typeface="+mn-lt"/>
              </a:rPr>
              <a:t> “</a:t>
            </a:r>
            <a:r>
              <a:rPr lang="en-GB" sz="2800" dirty="0" err="1" smtClean="0">
                <a:latin typeface="+mn-lt"/>
              </a:rPr>
              <a:t>Amostra</a:t>
            </a:r>
            <a:r>
              <a:rPr lang="en-GB" sz="2800" dirty="0" smtClean="0">
                <a:latin typeface="+mn-lt"/>
              </a:rPr>
              <a:t> de dados” e </a:t>
            </a:r>
            <a:r>
              <a:rPr lang="en-GB" sz="2800" dirty="0" err="1" smtClean="0">
                <a:latin typeface="+mn-lt"/>
              </a:rPr>
              <a:t>verificar</a:t>
            </a:r>
            <a:r>
              <a:rPr lang="en-GB" sz="2800" dirty="0" smtClean="0">
                <a:latin typeface="+mn-lt"/>
              </a:rPr>
              <a:t> se o </a:t>
            </a:r>
            <a:r>
              <a:rPr lang="en-GB" sz="2800" dirty="0" err="1" smtClean="0">
                <a:latin typeface="+mn-lt"/>
              </a:rPr>
              <a:t>arquivo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está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sendo</a:t>
            </a:r>
            <a:r>
              <a:rPr lang="en-GB" sz="2800" dirty="0" smtClean="0">
                <a:latin typeface="+mn-lt"/>
              </a:rPr>
              <a:t> lido </a:t>
            </a:r>
            <a:r>
              <a:rPr lang="en-GB" sz="2800" dirty="0" err="1" smtClean="0">
                <a:latin typeface="+mn-lt"/>
              </a:rPr>
              <a:t>corretamente</a:t>
            </a:r>
            <a:r>
              <a:rPr lang="en-GB" sz="2800" dirty="0" smtClean="0">
                <a:latin typeface="+mn-lt"/>
              </a:rPr>
              <a:t>. </a:t>
            </a:r>
            <a:r>
              <a:rPr lang="en-GB" sz="2800" dirty="0">
                <a:latin typeface="+mn-lt"/>
              </a:rPr>
              <a:t>Depois, </a:t>
            </a:r>
            <a:r>
              <a:rPr lang="en-GB" sz="2800" dirty="0" err="1">
                <a:latin typeface="+mn-lt"/>
              </a:rPr>
              <a:t>clicar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em</a:t>
            </a:r>
            <a:r>
              <a:rPr lang="en-GB" sz="2800" dirty="0">
                <a:latin typeface="+mn-lt"/>
              </a:rPr>
              <a:t> “</a:t>
            </a:r>
            <a:r>
              <a:rPr lang="en-GB" sz="2800" dirty="0" err="1">
                <a:latin typeface="+mn-lt"/>
              </a:rPr>
              <a:t>Adicionar</a:t>
            </a:r>
            <a:r>
              <a:rPr lang="en-GB" sz="2800" dirty="0" smtClean="0">
                <a:latin typeface="+mn-lt"/>
              </a:rPr>
              <a:t>” e </a:t>
            </a:r>
            <a:r>
              <a:rPr lang="en-GB" sz="2800" dirty="0" err="1" smtClean="0">
                <a:latin typeface="+mn-lt"/>
              </a:rPr>
              <a:t>dar</a:t>
            </a:r>
            <a:r>
              <a:rPr lang="en-GB" sz="2800" dirty="0" smtClean="0">
                <a:latin typeface="+mn-lt"/>
              </a:rPr>
              <a:t> OK </a:t>
            </a:r>
            <a:r>
              <a:rPr lang="en-GB" sz="2800" dirty="0" err="1" smtClean="0">
                <a:latin typeface="+mn-lt"/>
              </a:rPr>
              <a:t>na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tela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seguinte</a:t>
            </a:r>
            <a:r>
              <a:rPr lang="en-GB" sz="2800" dirty="0" smtClean="0">
                <a:latin typeface="+mn-lt"/>
              </a:rPr>
              <a:t>.</a:t>
            </a:r>
            <a:endParaRPr lang="en-GB" sz="2800" dirty="0">
              <a:latin typeface="+mn-lt"/>
            </a:endParaRPr>
          </a:p>
          <a:p>
            <a:endParaRPr lang="en-GB" sz="2800" dirty="0">
              <a:latin typeface="+mn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230" y="2420888"/>
            <a:ext cx="6445547" cy="423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4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16632" y="333375"/>
            <a:ext cx="857584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2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Coordenadas dos </a:t>
            </a:r>
            <a:r>
              <a:rPr lang="pt-BR" sz="2800" b="1" u="sng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centróides</a:t>
            </a:r>
            <a:r>
              <a:rPr lang="pt-BR" sz="2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dos estados dos EUA</a:t>
            </a:r>
            <a:endParaRPr lang="pt-BR" sz="2800" b="1" u="sng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6" y="1238204"/>
            <a:ext cx="8696904" cy="49685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70637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+mn-lt"/>
              </a:rPr>
              <a:t>Criação de dados vetoriais: transformando o arquivo lido (.</a:t>
            </a:r>
            <a:r>
              <a:rPr lang="pt-BR" sz="2800" dirty="0" err="1" smtClean="0">
                <a:latin typeface="+mn-lt"/>
              </a:rPr>
              <a:t>csv</a:t>
            </a:r>
            <a:r>
              <a:rPr lang="pt-BR" sz="2800" dirty="0" smtClean="0">
                <a:latin typeface="+mn-lt"/>
              </a:rPr>
              <a:t>) em um </a:t>
            </a:r>
            <a:r>
              <a:rPr lang="pt-BR" sz="2800" dirty="0" err="1" smtClean="0">
                <a:latin typeface="+mn-lt"/>
              </a:rPr>
              <a:t>shape</a:t>
            </a:r>
            <a:r>
              <a:rPr lang="pt-BR" sz="2800" dirty="0" smtClean="0">
                <a:latin typeface="+mn-lt"/>
              </a:rPr>
              <a:t> de pontos</a:t>
            </a:r>
            <a:endParaRPr lang="en-GB" sz="2800" dirty="0"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1556792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+mn-lt"/>
              </a:rPr>
              <a:t>Clicar com o botão direto sobre o arquivo; em “Exportar” e em “Salvar feições como...”.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304" y="1424179"/>
            <a:ext cx="5026719" cy="545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77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144" y="404664"/>
            <a:ext cx="36217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Escolher o formato: ‘</a:t>
            </a:r>
            <a:r>
              <a:rPr lang="pt-BR" sz="2800" dirty="0" err="1" smtClean="0">
                <a:latin typeface="+mn-lt"/>
              </a:rPr>
              <a:t>shapefile</a:t>
            </a:r>
            <a:r>
              <a:rPr lang="pt-BR" sz="2800" dirty="0" smtClean="0">
                <a:latin typeface="+mn-lt"/>
              </a:rPr>
              <a:t>’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Escolher a pasta e dar nome (‘</a:t>
            </a:r>
            <a:r>
              <a:rPr lang="pt-BR" sz="2800" dirty="0" err="1" smtClean="0">
                <a:latin typeface="+mn-lt"/>
              </a:rPr>
              <a:t>us_states</a:t>
            </a:r>
            <a:r>
              <a:rPr lang="pt-BR" sz="2800" dirty="0" smtClean="0">
                <a:latin typeface="+mn-lt"/>
              </a:rPr>
              <a:t>’)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Selecionar o SRC: NAD83 (já selecionado)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Marcar ‘Adicionar arquivo salvo no mapa’</a:t>
            </a:r>
          </a:p>
          <a:p>
            <a:pPr marL="285750" indent="-285750">
              <a:buFontTx/>
              <a:buChar char="-"/>
            </a:pPr>
            <a:r>
              <a:rPr lang="pt-BR" sz="2800" dirty="0" smtClean="0">
                <a:latin typeface="+mn-lt"/>
              </a:rPr>
              <a:t>Clicar em OK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692696"/>
            <a:ext cx="4837774" cy="557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49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2996</TotalTime>
  <Words>1758</Words>
  <Application>Microsoft Office PowerPoint</Application>
  <PresentationFormat>Apresentação na tela (4:3)</PresentationFormat>
  <Paragraphs>179</Paragraphs>
  <Slides>52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8" baseType="lpstr">
      <vt:lpstr>ＭＳ Ｐゴシック</vt:lpstr>
      <vt:lpstr>Arial</vt:lpstr>
      <vt:lpstr>Calibri</vt:lpstr>
      <vt:lpstr>Courier New</vt:lpstr>
      <vt:lpstr>Wingdings</vt:lpstr>
      <vt:lpstr>Tema do Office</vt:lpstr>
      <vt:lpstr>Apresentação do PowerPoint</vt:lpstr>
      <vt:lpstr>Fonte de Dados</vt:lpstr>
      <vt:lpstr>Criação de Dados Vetoriais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Criação de Dados Vetoriais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Digitalização em Imagens Satélite</vt:lpstr>
      <vt:lpstr>Apresentação do PowerPoint</vt:lpstr>
      <vt:lpstr>Imagem de Satélite aberta no QGIS</vt:lpstr>
      <vt:lpstr>Digitalização em Imagens Satélite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Selecionando Elementos de uma                Camada Vetorial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de Dados em Epidemiologia Espacial I</dc:title>
  <dc:creator>LabGeo</dc:creator>
  <cp:lastModifiedBy>Francisco N</cp:lastModifiedBy>
  <cp:revision>257</cp:revision>
  <dcterms:created xsi:type="dcterms:W3CDTF">2014-07-25T17:53:20Z</dcterms:created>
  <dcterms:modified xsi:type="dcterms:W3CDTF">2021-08-23T17:23:11Z</dcterms:modified>
</cp:coreProperties>
</file>