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handoutMasterIdLst>
    <p:handoutMasterId r:id="rId36"/>
  </p:handoutMasterIdLst>
  <p:sldIdLst>
    <p:sldId id="257" r:id="rId2"/>
    <p:sldId id="263" r:id="rId3"/>
    <p:sldId id="262" r:id="rId4"/>
    <p:sldId id="405" r:id="rId5"/>
    <p:sldId id="264" r:id="rId6"/>
    <p:sldId id="396" r:id="rId7"/>
    <p:sldId id="265" r:id="rId8"/>
    <p:sldId id="266" r:id="rId9"/>
    <p:sldId id="267" r:id="rId10"/>
    <p:sldId id="268" r:id="rId11"/>
    <p:sldId id="636" r:id="rId12"/>
    <p:sldId id="269" r:id="rId13"/>
    <p:sldId id="644" r:id="rId14"/>
    <p:sldId id="270" r:id="rId15"/>
    <p:sldId id="271" r:id="rId16"/>
    <p:sldId id="317" r:id="rId17"/>
    <p:sldId id="285" r:id="rId18"/>
    <p:sldId id="419" r:id="rId19"/>
    <p:sldId id="415" r:id="rId20"/>
    <p:sldId id="338" r:id="rId21"/>
    <p:sldId id="280" r:id="rId22"/>
    <p:sldId id="649" r:id="rId23"/>
    <p:sldId id="311" r:id="rId24"/>
    <p:sldId id="573" r:id="rId25"/>
    <p:sldId id="645" r:id="rId26"/>
    <p:sldId id="646" r:id="rId27"/>
    <p:sldId id="647" r:id="rId28"/>
    <p:sldId id="648" r:id="rId29"/>
    <p:sldId id="650" r:id="rId30"/>
    <p:sldId id="651" r:id="rId31"/>
    <p:sldId id="652" r:id="rId32"/>
    <p:sldId id="653" r:id="rId33"/>
    <p:sldId id="654" r:id="rId3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38"/>
    </p:cViewPr>
  </p:sorter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A170B22-A4BB-4708-B0CE-A73E8306129B}" type="datetime1">
              <a:rPr lang="pt-BR" smtClean="0"/>
              <a:t>03/11/2021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245E56-2EE9-450B-A671-BE5C90BAC91C}" type="datetime1">
              <a:rPr lang="pt-BR" smtClean="0"/>
              <a:t>03/11/2021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97B6DFD0-DFF4-422B-B479-A59E63FDB4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8B845D-C7AA-4750-96A4-8906FCCD30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>
                <a:latin typeface="+mn-lt"/>
                <a:cs typeface="+mn-cs"/>
              </a:rPr>
              <a:t>Um evento comum na fase inicial da transdução de sinal é a adição enzimática de um resíduo de fosfato sobre uma cadeia tirosina, </a:t>
            </a:r>
            <a:r>
              <a:rPr lang="pt-BR" dirty="0" err="1">
                <a:latin typeface="+mn-lt"/>
                <a:cs typeface="+mn-cs"/>
              </a:rPr>
              <a:t>serina</a:t>
            </a:r>
            <a:r>
              <a:rPr lang="pt-BR" dirty="0">
                <a:latin typeface="+mn-lt"/>
                <a:cs typeface="+mn-cs"/>
              </a:rPr>
              <a:t> ou treonina na porção </a:t>
            </a:r>
            <a:r>
              <a:rPr lang="pt-BR" dirty="0" err="1">
                <a:latin typeface="+mn-lt"/>
                <a:cs typeface="+mn-cs"/>
              </a:rPr>
              <a:t>citossólica</a:t>
            </a:r>
            <a:r>
              <a:rPr lang="pt-BR" dirty="0">
                <a:latin typeface="+mn-lt"/>
                <a:cs typeface="+mn-cs"/>
              </a:rPr>
              <a:t> do receptor ou de uma proteína adaptadora. As</a:t>
            </a:r>
          </a:p>
          <a:p>
            <a:pPr>
              <a:defRPr/>
            </a:pPr>
            <a:r>
              <a:rPr lang="pt-BR" dirty="0">
                <a:latin typeface="+mn-lt"/>
                <a:cs typeface="+mn-cs"/>
              </a:rPr>
              <a:t>enzimas que adicionam grupos fosfato nas cadeias laterais de aminoácidos são chamadas de proteínas </a:t>
            </a:r>
            <a:r>
              <a:rPr lang="pt-BR" dirty="0" err="1">
                <a:latin typeface="+mn-lt"/>
                <a:cs typeface="+mn-cs"/>
              </a:rPr>
              <a:t>quinases</a:t>
            </a:r>
            <a:r>
              <a:rPr lang="pt-BR" dirty="0">
                <a:latin typeface="+mn-lt"/>
                <a:cs typeface="+mn-cs"/>
              </a:rPr>
              <a:t>.</a:t>
            </a:r>
          </a:p>
          <a:p>
            <a:pPr>
              <a:defRPr/>
            </a:pPr>
            <a:r>
              <a:rPr lang="pt-BR" dirty="0">
                <a:latin typeface="+mn-lt"/>
                <a:cs typeface="+mn-cs"/>
              </a:rPr>
              <a:t>Outras proteínas </a:t>
            </a:r>
            <a:r>
              <a:rPr lang="pt-BR" dirty="0" err="1">
                <a:latin typeface="+mn-lt"/>
                <a:cs typeface="+mn-cs"/>
              </a:rPr>
              <a:t>quinases</a:t>
            </a:r>
            <a:r>
              <a:rPr lang="pt-BR" dirty="0">
                <a:latin typeface="+mn-lt"/>
                <a:cs typeface="+mn-cs"/>
              </a:rPr>
              <a:t> que estão envolvidas na sinalização de vias distintas são as </a:t>
            </a:r>
            <a:r>
              <a:rPr lang="pt-BR" dirty="0" err="1">
                <a:latin typeface="+mn-lt"/>
                <a:cs typeface="+mn-cs"/>
              </a:rPr>
              <a:t>serina</a:t>
            </a:r>
            <a:r>
              <a:rPr lang="pt-BR" dirty="0">
                <a:latin typeface="+mn-lt"/>
                <a:cs typeface="+mn-cs"/>
              </a:rPr>
              <a:t>/treonina </a:t>
            </a:r>
            <a:r>
              <a:rPr lang="pt-BR" dirty="0" err="1">
                <a:latin typeface="+mn-lt"/>
                <a:cs typeface="+mn-cs"/>
              </a:rPr>
              <a:t>quinases</a:t>
            </a:r>
            <a:r>
              <a:rPr lang="pt-BR" dirty="0">
                <a:latin typeface="+mn-lt"/>
                <a:cs typeface="+mn-cs"/>
              </a:rPr>
              <a:t>, que </a:t>
            </a:r>
            <a:r>
              <a:rPr lang="pt-BR" dirty="0" err="1">
                <a:latin typeface="+mn-lt"/>
                <a:cs typeface="+mn-cs"/>
              </a:rPr>
              <a:t>fosforilam</a:t>
            </a:r>
            <a:r>
              <a:rPr lang="pt-BR" dirty="0">
                <a:latin typeface="+mn-lt"/>
                <a:cs typeface="+mn-cs"/>
              </a:rPr>
              <a:t> os resíduos </a:t>
            </a:r>
            <a:r>
              <a:rPr lang="pt-BR" dirty="0" err="1">
                <a:latin typeface="+mn-lt"/>
                <a:cs typeface="+mn-cs"/>
              </a:rPr>
              <a:t>serina</a:t>
            </a:r>
            <a:r>
              <a:rPr lang="pt-BR" dirty="0">
                <a:latin typeface="+mn-lt"/>
                <a:cs typeface="+mn-cs"/>
              </a:rPr>
              <a:t> ou treonina (Abbas, 8ª edição).</a:t>
            </a:r>
            <a:endParaRPr lang="pt-BR" dirty="0"/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7C6413B1-BF98-4FC9-A2A4-F686DF6722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298F59-0944-4A13-AF91-2C8AB4FF3DAC}" type="slidenum">
              <a:rPr lang="pt-BR" altLang="pt-BR"/>
              <a:pPr/>
              <a:t>17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:a16="http://schemas.microsoft.com/office/drawing/2014/main" id="{D00D29C6-9CF8-4072-8547-85BE36117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Espaço Reservado para Anotações 2">
            <a:extLst>
              <a:ext uri="{FF2B5EF4-FFF2-40B4-BE49-F238E27FC236}">
                <a16:creationId xmlns:a16="http://schemas.microsoft.com/office/drawing/2014/main" id="{BFC4751C-095E-4988-8027-819946927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/>
              <a:t>NFAT – Fator de transcrição necessário para a expressão dos genes que codificam IL-2, IL-4, TNF e outras citocinas.</a:t>
            </a:r>
          </a:p>
        </p:txBody>
      </p:sp>
      <p:sp>
        <p:nvSpPr>
          <p:cNvPr id="50180" name="Espaço Reservado para Número de Slide 3">
            <a:extLst>
              <a:ext uri="{FF2B5EF4-FFF2-40B4-BE49-F238E27FC236}">
                <a16:creationId xmlns:a16="http://schemas.microsoft.com/office/drawing/2014/main" id="{90715B76-1BA5-4417-8429-E901E075B9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DFB8D8-CDDC-4BD9-8BC5-A2E379B82D65}" type="slidenum">
              <a:rPr lang="pt-BR" altLang="pt-BR"/>
              <a:pPr/>
              <a:t>18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90E2C856-F89B-4205-9304-8829EB5CC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C71F7A-1D02-42B3-A2D6-A46913E1E110}" type="slidenum">
              <a:rPr lang="en-US" altLang="pt-BR"/>
              <a:pPr>
                <a:spcBef>
                  <a:spcPct val="0"/>
                </a:spcBef>
              </a:pPr>
              <a:t>22</a:t>
            </a:fld>
            <a:endParaRPr lang="en-US" altLang="pt-BR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FDC6CCB-93C4-4114-A0D6-4673A9645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63015D30-98FE-4FCF-96EB-67C2EDA19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tângulo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tângulo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tângulo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64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20" name="Espaço Reservado para Data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F3AF6F7-5911-45C3-BE0F-7F38FEFE43FA}" type="datetime1">
              <a:rPr lang="pt-BR" smtClean="0"/>
              <a:t>03/11/2021</a:t>
            </a:fld>
            <a:endParaRPr lang="en-US" dirty="0"/>
          </a:p>
        </p:txBody>
      </p:sp>
      <p:sp>
        <p:nvSpPr>
          <p:cNvPr id="21" name="Espaço Reservado para Rodapé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ço reservado para o número do slid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0C3F0E-1EAD-419A-B8F3-CB7CDE6B1E86}" type="datetime1">
              <a:rPr lang="pt-BR" smtClean="0"/>
              <a:t>03/11/2021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pt-br" dirty="0"/>
              <a:t>Clique para editar o estilo de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74CCBA-3812-426F-BA8C-8BC3E97D7FB5}" type="datetime1">
              <a:rPr lang="pt-BR" smtClean="0"/>
              <a:t>03/11/2021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tângulo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tângulo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tângulo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64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494319B4-ED34-4D08-91C0-F7E8BD9417E6}" type="datetime1">
              <a:rPr lang="pt-BR" smtClean="0"/>
              <a:t>03/11/2021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1C28D-3F4C-4305-9CD5-9949626E9ED5}" type="datetime1">
              <a:rPr lang="pt-BR" smtClean="0"/>
              <a:t>03/11/2021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5F8630-DFFC-437C-A718-61BE3F548C4E}" type="datetime1">
              <a:rPr lang="pt-BR" smtClean="0"/>
              <a:t>03/11/2021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800"/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12AD8E-909B-47FE-B3D6-961E1D2E7A49}" type="datetime1">
              <a:rPr lang="pt-BR" smtClean="0"/>
              <a:t>03/11/2021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D0BF672-AFC3-4C39-AA84-C1113D4307F1}" type="datetime1">
              <a:rPr lang="pt-BR" smtClean="0"/>
              <a:t>03/11/2021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B01F5550-97CC-4F3B-A34B-FE39BFD06EF0}" type="datetime1">
              <a:rPr lang="pt-BR" smtClean="0"/>
              <a:t>03/11/2021</a:t>
            </a:fld>
            <a:endParaRPr lang="en-US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imagem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dirty="0"/>
              <a:t>Clique no ícone para adicionar uma imagem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7975B8C2-382E-4F5E-B0CE-7E0EEF75E017}" type="datetime1">
              <a:rPr lang="pt-BR" smtClean="0"/>
              <a:t>03/11/2021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dirty="0"/>
              <a:t>Clique para editar o texto Mestre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tângulo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tângulo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tângulo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1DF2A3A-30FD-464E-8202-27A276433376}" type="datetime1">
              <a:rPr lang="pt-BR" smtClean="0"/>
              <a:t>03/11/2021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image" Target="../media/image35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12" Type="http://schemas.openxmlformats.org/officeDocument/2006/relationships/image" Target="../media/image34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5" Type="http://schemas.openxmlformats.org/officeDocument/2006/relationships/image" Target="../media/image27.tiff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png"/><Relationship Id="rId7" Type="http://schemas.openxmlformats.org/officeDocument/2006/relationships/image" Target="../media/image29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8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10"/>
            <a:ext cx="12191979" cy="6857990"/>
          </a:xfrm>
          <a:prstGeom prst="rect">
            <a:avLst/>
          </a:prstGeom>
        </p:spPr>
      </p:pic>
      <p:sp>
        <p:nvSpPr>
          <p:cNvPr id="82" name="Retângulo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sz="4400" i="1" dirty="0">
                <a:solidFill>
                  <a:schemeClr val="tx1"/>
                </a:solidFill>
              </a:rPr>
              <a:t>Toxoplasma </a:t>
            </a:r>
            <a:r>
              <a:rPr lang="pt-br" sz="4400" i="1" dirty="0" err="1">
                <a:solidFill>
                  <a:schemeClr val="tx1"/>
                </a:solidFill>
              </a:rPr>
              <a:t>Gondii</a:t>
            </a:r>
            <a:br>
              <a:rPr lang="pt-br" sz="4400" dirty="0">
                <a:solidFill>
                  <a:schemeClr val="tx1"/>
                </a:solidFill>
              </a:rPr>
            </a:br>
            <a:r>
              <a:rPr lang="pt-br" sz="4400" dirty="0">
                <a:solidFill>
                  <a:schemeClr val="tx1"/>
                </a:solidFill>
              </a:rPr>
              <a:t>e </a:t>
            </a:r>
            <a:br>
              <a:rPr lang="pt-br" sz="4400" dirty="0">
                <a:solidFill>
                  <a:schemeClr val="tx1"/>
                </a:solidFill>
              </a:rPr>
            </a:br>
            <a:r>
              <a:rPr lang="pt-BR" sz="4400" dirty="0">
                <a:solidFill>
                  <a:schemeClr val="tx1"/>
                </a:solidFill>
              </a:rPr>
              <a:t>Resposta Imune</a:t>
            </a:r>
            <a:endParaRPr lang="pt-br" sz="4400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4152937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pt-br" dirty="0">
                <a:solidFill>
                  <a:schemeClr val="tx1"/>
                </a:solidFill>
              </a:rPr>
              <a:t>Jean Pierre Schatzmann </a:t>
            </a:r>
            <a:r>
              <a:rPr lang="pt-br" dirty="0" err="1">
                <a:solidFill>
                  <a:schemeClr val="tx1"/>
                </a:solidFill>
              </a:rPr>
              <a:t>peron</a:t>
            </a:r>
            <a:endParaRPr lang="pt-b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ll-like receptors in lupus nephritis | Journal of Biomedical Science |  Full Text">
            <a:extLst>
              <a:ext uri="{FF2B5EF4-FFF2-40B4-BE49-F238E27FC236}">
                <a16:creationId xmlns:a16="http://schemas.microsoft.com/office/drawing/2014/main" id="{9203A5D0-A35D-4F1A-B77C-8361FC9F2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50" y="379990"/>
            <a:ext cx="8037800" cy="60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5A81C24-9715-42A6-85F0-34DAAC4EFD7A}"/>
              </a:ext>
            </a:extLst>
          </p:cNvPr>
          <p:cNvSpPr/>
          <p:nvPr/>
        </p:nvSpPr>
        <p:spPr>
          <a:xfrm>
            <a:off x="752475" y="304800"/>
            <a:ext cx="771525" cy="1504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FB85EA7F-4F9F-4EB3-8E9B-378D7613611C}"/>
              </a:ext>
            </a:extLst>
          </p:cNvPr>
          <p:cNvSpPr/>
          <p:nvPr/>
        </p:nvSpPr>
        <p:spPr>
          <a:xfrm>
            <a:off x="1296785" y="4123113"/>
            <a:ext cx="1055717" cy="6982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C2A690-ED57-41B4-B1F8-61BD0F23D9CE}"/>
              </a:ext>
            </a:extLst>
          </p:cNvPr>
          <p:cNvSpPr txBox="1"/>
          <p:nvPr/>
        </p:nvSpPr>
        <p:spPr>
          <a:xfrm>
            <a:off x="8564372" y="238298"/>
            <a:ext cx="3389069" cy="7355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b="1" dirty="0"/>
              <a:t>NF-KB</a:t>
            </a:r>
          </a:p>
          <a:p>
            <a:pPr algn="ctr"/>
            <a:r>
              <a:rPr lang="pt-BR" sz="1600" dirty="0"/>
              <a:t>Ativação de Genes Responsivos</a:t>
            </a:r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Mais 1500 genes</a:t>
            </a:r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Citocinas</a:t>
            </a:r>
          </a:p>
          <a:p>
            <a:pPr algn="ctr"/>
            <a:r>
              <a:rPr lang="pt-BR" sz="1600" b="1" dirty="0"/>
              <a:t>IL-6, IL-12, </a:t>
            </a:r>
            <a:r>
              <a:rPr lang="pt-BR" sz="1600" b="1" dirty="0" err="1"/>
              <a:t>TNF-a</a:t>
            </a:r>
            <a:endParaRPr lang="pt-BR" sz="1600" b="1" dirty="0"/>
          </a:p>
          <a:p>
            <a:pPr algn="ctr"/>
            <a:endParaRPr lang="pt-BR" sz="1600" dirty="0"/>
          </a:p>
          <a:p>
            <a:pPr algn="ctr"/>
            <a:r>
              <a:rPr lang="pt-BR" sz="1600" dirty="0" err="1"/>
              <a:t>Quimiocinas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Enzimas </a:t>
            </a:r>
            <a:r>
              <a:rPr lang="pt-BR" sz="1600" dirty="0" err="1"/>
              <a:t>NADPHOx</a:t>
            </a:r>
            <a:r>
              <a:rPr lang="pt-BR" sz="1600" dirty="0"/>
              <a:t>/ </a:t>
            </a:r>
            <a:r>
              <a:rPr lang="pt-BR" sz="1600" dirty="0" err="1"/>
              <a:t>iNOS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 err="1"/>
              <a:t>Fosfolipases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 err="1"/>
              <a:t>Integrinas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 err="1"/>
              <a:t>Selectinas</a:t>
            </a:r>
            <a:endParaRPr lang="pt-BR" sz="1600" dirty="0"/>
          </a:p>
          <a:p>
            <a:pPr algn="ctr"/>
            <a:endParaRPr lang="pt-BR" sz="1600" dirty="0"/>
          </a:p>
          <a:p>
            <a:pPr algn="ctr"/>
            <a:r>
              <a:rPr lang="pt-BR" sz="1600" dirty="0"/>
              <a:t>Enzimas</a:t>
            </a:r>
          </a:p>
          <a:p>
            <a:pPr algn="ctr"/>
            <a:r>
              <a:rPr lang="pt-BR" sz="1600" dirty="0"/>
              <a:t>COX/5-LO</a:t>
            </a:r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  <a:p>
            <a:pPr algn="ctr"/>
            <a:endParaRPr lang="pt-BR" sz="16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C3C7E5-0F32-4FD3-AE59-F105D0E001E2}"/>
              </a:ext>
            </a:extLst>
          </p:cNvPr>
          <p:cNvSpPr txBox="1"/>
          <p:nvPr/>
        </p:nvSpPr>
        <p:spPr>
          <a:xfrm>
            <a:off x="8766910" y="1161495"/>
            <a:ext cx="27346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FF0000"/>
                </a:solidFill>
                <a:effectLst/>
                <a:latin typeface="Merriweather" panose="00000500000000000000" pitchFamily="2" charset="0"/>
              </a:rPr>
              <a:t> 5′-GGGRNNNYCC-3′ </a:t>
            </a:r>
          </a:p>
          <a:p>
            <a:pPr algn="ctr"/>
            <a:endParaRPr lang="en-US" sz="1200" b="0" i="0" dirty="0">
              <a:solidFill>
                <a:srgbClr val="2A2A2A"/>
              </a:solidFill>
              <a:effectLst/>
              <a:latin typeface="Merriweather" panose="00000500000000000000" pitchFamily="2" charset="0"/>
            </a:endParaRPr>
          </a:p>
          <a:p>
            <a:pPr algn="ctr"/>
            <a:r>
              <a:rPr lang="en-US" sz="1200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(R – PURINA</a:t>
            </a:r>
          </a:p>
          <a:p>
            <a:pPr algn="ctr"/>
            <a:r>
              <a:rPr lang="en-US" sz="1200" b="0" i="0" dirty="0">
                <a:solidFill>
                  <a:srgbClr val="2A2A2A"/>
                </a:solidFill>
                <a:effectLst/>
                <a:latin typeface="Merriweather" panose="00000500000000000000" pitchFamily="2" charset="0"/>
              </a:rPr>
              <a:t>Y – PIRIMIDA</a:t>
            </a:r>
          </a:p>
          <a:p>
            <a:pPr algn="ctr"/>
            <a:r>
              <a:rPr lang="en-US" sz="1200" dirty="0">
                <a:solidFill>
                  <a:srgbClr val="2A2A2A"/>
                </a:solidFill>
                <a:latin typeface="Merriweather" panose="00000500000000000000" pitchFamily="2" charset="0"/>
              </a:rPr>
              <a:t>N - </a:t>
            </a:r>
            <a:r>
              <a:rPr lang="en-US" sz="1200" dirty="0" err="1">
                <a:solidFill>
                  <a:srgbClr val="2A2A2A"/>
                </a:solidFill>
                <a:latin typeface="Merriweather" panose="00000500000000000000" pitchFamily="2" charset="0"/>
              </a:rPr>
              <a:t>Qualquer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82414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15BB507-9C51-8948-8B0F-75812AF6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44" y="1183167"/>
            <a:ext cx="5727700" cy="394077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3C3326A-A612-7E4E-AF5F-1D2889817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549" y="2375660"/>
            <a:ext cx="1978145" cy="19781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692C622-3E44-0942-AFD8-52816632F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88" y="3405313"/>
            <a:ext cx="938490" cy="9133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EAEF0B4-2A6A-3140-8925-0D38C959E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048" y="2646309"/>
            <a:ext cx="1672625" cy="17668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9D6F8D2-9E35-DF49-96E9-5D1077DAF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327" y="2830500"/>
            <a:ext cx="1905000" cy="16446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A31B235-4E06-014E-868C-859C50D2F9E3}"/>
              </a:ext>
            </a:extLst>
          </p:cNvPr>
          <p:cNvSpPr txBox="1"/>
          <p:nvPr/>
        </p:nvSpPr>
        <p:spPr>
          <a:xfrm>
            <a:off x="709203" y="4360648"/>
            <a:ext cx="9521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Neutrófilo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AAE818E-B756-9040-9D12-8F0C7FA4E5C8}"/>
              </a:ext>
            </a:extLst>
          </p:cNvPr>
          <p:cNvSpPr txBox="1"/>
          <p:nvPr/>
        </p:nvSpPr>
        <p:spPr>
          <a:xfrm>
            <a:off x="2536091" y="4413166"/>
            <a:ext cx="1117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Macrófagos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F93FBC-7BE1-EB44-AFB1-088721A1D705}"/>
              </a:ext>
            </a:extLst>
          </p:cNvPr>
          <p:cNvSpPr txBox="1"/>
          <p:nvPr/>
        </p:nvSpPr>
        <p:spPr>
          <a:xfrm>
            <a:off x="4601696" y="4495231"/>
            <a:ext cx="111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Células </a:t>
            </a:r>
          </a:p>
          <a:p>
            <a:pPr algn="ctr"/>
            <a:r>
              <a:rPr lang="pt-B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Dendríticas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005FC49-D285-CD47-9BC2-364D53707813}"/>
              </a:ext>
            </a:extLst>
          </p:cNvPr>
          <p:cNvGrpSpPr/>
          <p:nvPr/>
        </p:nvGrpSpPr>
        <p:grpSpPr>
          <a:xfrm>
            <a:off x="851750" y="2646309"/>
            <a:ext cx="397565" cy="755374"/>
            <a:chOff x="8269357" y="1895061"/>
            <a:chExt cx="675860" cy="1205948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1E645654-6957-F644-909E-391F4A75DD42}"/>
                </a:ext>
              </a:extLst>
            </p:cNvPr>
            <p:cNvSpPr/>
            <p:nvPr/>
          </p:nvSpPr>
          <p:spPr>
            <a:xfrm>
              <a:off x="8560904" y="2451652"/>
              <a:ext cx="106018" cy="649357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Lua 1">
              <a:extLst>
                <a:ext uri="{FF2B5EF4-FFF2-40B4-BE49-F238E27FC236}">
                  <a16:creationId xmlns:a16="http://schemas.microsoft.com/office/drawing/2014/main" id="{A52375A7-5B21-C049-8DD8-C9D2ABB943B1}"/>
                </a:ext>
              </a:extLst>
            </p:cNvPr>
            <p:cNvSpPr/>
            <p:nvPr/>
          </p:nvSpPr>
          <p:spPr>
            <a:xfrm>
              <a:off x="8269357" y="1895061"/>
              <a:ext cx="675860" cy="689113"/>
            </a:xfrm>
            <a:prstGeom prst="moon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16E2B46-ADA7-B542-B119-656D6F6C49E0}"/>
              </a:ext>
            </a:extLst>
          </p:cNvPr>
          <p:cNvGrpSpPr/>
          <p:nvPr/>
        </p:nvGrpSpPr>
        <p:grpSpPr>
          <a:xfrm>
            <a:off x="2778577" y="2071732"/>
            <a:ext cx="397565" cy="755374"/>
            <a:chOff x="8269357" y="1895061"/>
            <a:chExt cx="675860" cy="1205948"/>
          </a:xfrm>
        </p:grpSpPr>
        <p:sp>
          <p:nvSpPr>
            <p:cNvPr id="14" name="Retângulo Arredondado 13">
              <a:extLst>
                <a:ext uri="{FF2B5EF4-FFF2-40B4-BE49-F238E27FC236}">
                  <a16:creationId xmlns:a16="http://schemas.microsoft.com/office/drawing/2014/main" id="{6C23EAF1-7B40-D542-A690-8465B0472F8F}"/>
                </a:ext>
              </a:extLst>
            </p:cNvPr>
            <p:cNvSpPr/>
            <p:nvPr/>
          </p:nvSpPr>
          <p:spPr>
            <a:xfrm>
              <a:off x="8560904" y="2451652"/>
              <a:ext cx="106018" cy="64935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ua 14">
              <a:extLst>
                <a:ext uri="{FF2B5EF4-FFF2-40B4-BE49-F238E27FC236}">
                  <a16:creationId xmlns:a16="http://schemas.microsoft.com/office/drawing/2014/main" id="{CBD8A3C4-5B04-044B-8E8F-2841082B2DAB}"/>
                </a:ext>
              </a:extLst>
            </p:cNvPr>
            <p:cNvSpPr/>
            <p:nvPr/>
          </p:nvSpPr>
          <p:spPr>
            <a:xfrm>
              <a:off x="8269357" y="1895061"/>
              <a:ext cx="675860" cy="689113"/>
            </a:xfrm>
            <a:prstGeom prst="mo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225956B-ED4D-8140-A6EB-526C0556193B}"/>
              </a:ext>
            </a:extLst>
          </p:cNvPr>
          <p:cNvGrpSpPr/>
          <p:nvPr/>
        </p:nvGrpSpPr>
        <p:grpSpPr>
          <a:xfrm>
            <a:off x="4869109" y="2617256"/>
            <a:ext cx="397565" cy="755374"/>
            <a:chOff x="8269357" y="1895061"/>
            <a:chExt cx="675860" cy="120594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AC0515DA-2E9F-D340-9F47-94A2BABB76E1}"/>
                </a:ext>
              </a:extLst>
            </p:cNvPr>
            <p:cNvSpPr/>
            <p:nvPr/>
          </p:nvSpPr>
          <p:spPr>
            <a:xfrm>
              <a:off x="8560904" y="2451652"/>
              <a:ext cx="106018" cy="649357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Lua 17">
              <a:extLst>
                <a:ext uri="{FF2B5EF4-FFF2-40B4-BE49-F238E27FC236}">
                  <a16:creationId xmlns:a16="http://schemas.microsoft.com/office/drawing/2014/main" id="{8689915A-0459-1147-AD40-C29DAA0167B7}"/>
                </a:ext>
              </a:extLst>
            </p:cNvPr>
            <p:cNvSpPr/>
            <p:nvPr/>
          </p:nvSpPr>
          <p:spPr>
            <a:xfrm>
              <a:off x="8269357" y="1895061"/>
              <a:ext cx="675860" cy="689113"/>
            </a:xfrm>
            <a:prstGeom prst="moon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Lágrima 18">
            <a:extLst>
              <a:ext uri="{FF2B5EF4-FFF2-40B4-BE49-F238E27FC236}">
                <a16:creationId xmlns:a16="http://schemas.microsoft.com/office/drawing/2014/main" id="{C36C75B5-18AD-9148-A3CE-7FC0875D6E68}"/>
              </a:ext>
            </a:extLst>
          </p:cNvPr>
          <p:cNvSpPr/>
          <p:nvPr/>
        </p:nvSpPr>
        <p:spPr>
          <a:xfrm>
            <a:off x="1299113" y="1136014"/>
            <a:ext cx="397565" cy="319581"/>
          </a:xfrm>
          <a:prstGeom prst="teardrop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ágrima 19">
            <a:extLst>
              <a:ext uri="{FF2B5EF4-FFF2-40B4-BE49-F238E27FC236}">
                <a16:creationId xmlns:a16="http://schemas.microsoft.com/office/drawing/2014/main" id="{9AC7E366-73EE-C043-8D1D-77045F461C8D}"/>
              </a:ext>
            </a:extLst>
          </p:cNvPr>
          <p:cNvSpPr/>
          <p:nvPr/>
        </p:nvSpPr>
        <p:spPr>
          <a:xfrm>
            <a:off x="3176142" y="757425"/>
            <a:ext cx="397565" cy="319581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ágrima 20">
            <a:extLst>
              <a:ext uri="{FF2B5EF4-FFF2-40B4-BE49-F238E27FC236}">
                <a16:creationId xmlns:a16="http://schemas.microsoft.com/office/drawing/2014/main" id="{EFF8DA3E-B939-F940-9C5F-2606C6A3CDDC}"/>
              </a:ext>
            </a:extLst>
          </p:cNvPr>
          <p:cNvSpPr/>
          <p:nvPr/>
        </p:nvSpPr>
        <p:spPr>
          <a:xfrm>
            <a:off x="4976457" y="1105898"/>
            <a:ext cx="397565" cy="319581"/>
          </a:xfrm>
          <a:prstGeom prst="teardrop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19A39048-AA07-2149-847F-BB7BFF686E2B}"/>
              </a:ext>
            </a:extLst>
          </p:cNvPr>
          <p:cNvSpPr txBox="1"/>
          <p:nvPr/>
        </p:nvSpPr>
        <p:spPr>
          <a:xfrm>
            <a:off x="1092794" y="3056909"/>
            <a:ext cx="87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TLR-2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8A278BB-5F75-A544-991F-80E42EE2DC38}"/>
              </a:ext>
            </a:extLst>
          </p:cNvPr>
          <p:cNvSpPr txBox="1"/>
          <p:nvPr/>
        </p:nvSpPr>
        <p:spPr>
          <a:xfrm>
            <a:off x="2070500" y="1928797"/>
            <a:ext cx="87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TLR-4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F357253-A486-AF4F-87E0-0519CF4E97F8}"/>
              </a:ext>
            </a:extLst>
          </p:cNvPr>
          <p:cNvSpPr txBox="1"/>
          <p:nvPr/>
        </p:nvSpPr>
        <p:spPr>
          <a:xfrm>
            <a:off x="4302220" y="2334097"/>
            <a:ext cx="87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TLR-7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2D9A071-2674-CF4A-917F-4EB7672AE9CA}"/>
              </a:ext>
            </a:extLst>
          </p:cNvPr>
          <p:cNvSpPr txBox="1"/>
          <p:nvPr/>
        </p:nvSpPr>
        <p:spPr>
          <a:xfrm>
            <a:off x="913717" y="800914"/>
            <a:ext cx="87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PGN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EB660E1-1914-C04F-B068-10A12890CD28}"/>
              </a:ext>
            </a:extLst>
          </p:cNvPr>
          <p:cNvSpPr txBox="1"/>
          <p:nvPr/>
        </p:nvSpPr>
        <p:spPr>
          <a:xfrm>
            <a:off x="2495349" y="561771"/>
            <a:ext cx="879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LPS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A031A5B-193C-124D-B9D8-95C4B61591EB}"/>
              </a:ext>
            </a:extLst>
          </p:cNvPr>
          <p:cNvSpPr txBox="1"/>
          <p:nvPr/>
        </p:nvSpPr>
        <p:spPr>
          <a:xfrm>
            <a:off x="3988008" y="798155"/>
            <a:ext cx="1079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Ppp</a:t>
            </a:r>
            <a:r>
              <a:rPr lang="pt-B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BD4B1E6-681B-934F-BCB1-05692E64C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542963" y="2293701"/>
            <a:ext cx="315376" cy="163567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CC7179EF-4286-D743-B7A1-459D5CBA0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627808">
            <a:off x="9085200" y="1926972"/>
            <a:ext cx="662534" cy="305785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B5A58527-EAF1-AB42-A455-E19CD1E5E8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9669" y="2432421"/>
            <a:ext cx="662534" cy="30578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A79961C-A4CF-2A44-86A2-FF037C1F0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596079">
            <a:off x="10442288" y="3401379"/>
            <a:ext cx="662534" cy="30578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2EB96CDD-5223-0745-80B1-B12741CDFB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439" y="5770783"/>
            <a:ext cx="570083" cy="39528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B7995BD-96D5-0345-9EA3-3CCACE9FC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8008" y="5764578"/>
            <a:ext cx="602443" cy="346919"/>
          </a:xfrm>
          <a:prstGeom prst="rect">
            <a:avLst/>
          </a:prstGeo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9EA3F753-CA82-C94B-8FE4-B729DC7937EF}"/>
              </a:ext>
            </a:extLst>
          </p:cNvPr>
          <p:cNvGrpSpPr/>
          <p:nvPr/>
        </p:nvGrpSpPr>
        <p:grpSpPr>
          <a:xfrm>
            <a:off x="430453" y="4862129"/>
            <a:ext cx="5411738" cy="661924"/>
            <a:chOff x="430453" y="4862129"/>
            <a:chExt cx="5411738" cy="661924"/>
          </a:xfrm>
        </p:grpSpPr>
        <p:sp>
          <p:nvSpPr>
            <p:cNvPr id="28" name="Chave Esquerda 27">
              <a:extLst>
                <a:ext uri="{FF2B5EF4-FFF2-40B4-BE49-F238E27FC236}">
                  <a16:creationId xmlns:a16="http://schemas.microsoft.com/office/drawing/2014/main" id="{AA80EB19-E0F5-C74C-9E5A-6527D9CB8F7E}"/>
                </a:ext>
              </a:extLst>
            </p:cNvPr>
            <p:cNvSpPr/>
            <p:nvPr/>
          </p:nvSpPr>
          <p:spPr>
            <a:xfrm rot="16200000">
              <a:off x="2894351" y="2398231"/>
              <a:ext cx="483941" cy="541173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0A8737FB-97D2-6A4F-9445-84EC4FF03E31}"/>
                </a:ext>
              </a:extLst>
            </p:cNvPr>
            <p:cNvSpPr txBox="1"/>
            <p:nvPr/>
          </p:nvSpPr>
          <p:spPr>
            <a:xfrm>
              <a:off x="1310026" y="5123943"/>
              <a:ext cx="11109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NF-KB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8D863555-2E3A-E34D-AF35-F3177EC0744E}"/>
                </a:ext>
              </a:extLst>
            </p:cNvPr>
            <p:cNvSpPr txBox="1"/>
            <p:nvPr/>
          </p:nvSpPr>
          <p:spPr>
            <a:xfrm>
              <a:off x="3841864" y="5104100"/>
              <a:ext cx="920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IRFs</a:t>
              </a:r>
              <a:endParaRPr lang="pt-B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Imagem 42">
            <a:extLst>
              <a:ext uri="{FF2B5EF4-FFF2-40B4-BE49-F238E27FC236}">
                <a16:creationId xmlns:a16="http://schemas.microsoft.com/office/drawing/2014/main" id="{09650627-3380-3744-9454-D3CC2A2484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407341">
            <a:off x="7987253" y="3245129"/>
            <a:ext cx="2136882" cy="963348"/>
          </a:xfrm>
          <a:prstGeom prst="rect">
            <a:avLst/>
          </a:prstGeom>
        </p:spPr>
      </p:pic>
      <p:pic>
        <p:nvPicPr>
          <p:cNvPr id="44" name="Picture 6" descr="https://smart.servier.com/wp-content/uploads/2016/10/ARN2.png">
            <a:extLst>
              <a:ext uri="{FF2B5EF4-FFF2-40B4-BE49-F238E27FC236}">
                <a16:creationId xmlns:a16="http://schemas.microsoft.com/office/drawing/2014/main" id="{0F33835B-6766-B74D-9B07-0BCE50015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7591067" y="3224577"/>
            <a:ext cx="219168" cy="105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63E2F6B0-6E08-C74C-9268-3BFE3972CBCC}"/>
              </a:ext>
            </a:extLst>
          </p:cNvPr>
          <p:cNvGrpSpPr/>
          <p:nvPr/>
        </p:nvGrpSpPr>
        <p:grpSpPr>
          <a:xfrm>
            <a:off x="6004241" y="3752405"/>
            <a:ext cx="5382313" cy="2957462"/>
            <a:chOff x="6004241" y="3752405"/>
            <a:chExt cx="5382313" cy="2957462"/>
          </a:xfrm>
        </p:grpSpPr>
        <p:sp>
          <p:nvSpPr>
            <p:cNvPr id="45" name="Seta Dobrada 44">
              <a:extLst>
                <a:ext uri="{FF2B5EF4-FFF2-40B4-BE49-F238E27FC236}">
                  <a16:creationId xmlns:a16="http://schemas.microsoft.com/office/drawing/2014/main" id="{AF715AE2-D12D-2644-9C31-72D9CC172C85}"/>
                </a:ext>
              </a:extLst>
            </p:cNvPr>
            <p:cNvSpPr/>
            <p:nvPr/>
          </p:nvSpPr>
          <p:spPr>
            <a:xfrm rot="5400000">
              <a:off x="9343292" y="4056243"/>
              <a:ext cx="1550640" cy="942964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BCE6BFE5-2056-8D4E-BEE0-3D94F4714E61}"/>
                </a:ext>
              </a:extLst>
            </p:cNvPr>
            <p:cNvSpPr txBox="1"/>
            <p:nvPr/>
          </p:nvSpPr>
          <p:spPr>
            <a:xfrm>
              <a:off x="6004241" y="5386428"/>
              <a:ext cx="538231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Citocinas</a:t>
              </a:r>
              <a:r>
                <a: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inflamatórias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-IL-6, IL-12, TNF-⍶</a:t>
              </a:r>
            </a:p>
            <a:p>
              <a:pPr algn="ctr"/>
              <a:r>
                <a: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Moléculas de Adesão 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pt-B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Integrinas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pt-B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selectinas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pt-B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proteoglicanas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Moléculas de Apresentação de </a:t>
              </a:r>
              <a:r>
                <a:rPr lang="pt-B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Ags</a:t>
              </a:r>
              <a:r>
                <a: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MHC I/II</a:t>
              </a:r>
            </a:p>
            <a:p>
              <a:pPr algn="ctr"/>
              <a:r>
                <a:rPr lang="pt-B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Mediadores Lipídicos 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Cox-2, 5-LO</a:t>
              </a:r>
            </a:p>
            <a:p>
              <a:pPr algn="ctr"/>
              <a:r>
                <a:rPr lang="pt-B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Quimiocinas</a:t>
              </a:r>
              <a:r>
                <a:rPr lang="pt-B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CCL2, CXCL5, CXCL12</a:t>
              </a: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C6272105-A321-E24E-ADEC-2C4527BDA288}"/>
              </a:ext>
            </a:extLst>
          </p:cNvPr>
          <p:cNvSpPr txBox="1"/>
          <p:nvPr/>
        </p:nvSpPr>
        <p:spPr>
          <a:xfrm>
            <a:off x="6446717" y="299759"/>
            <a:ext cx="5451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Ativação da Imunidade Inata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D2B960C4-4492-D241-8208-5E3F4226E9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62402" y="4221366"/>
            <a:ext cx="179099" cy="179099"/>
          </a:xfrm>
          <a:prstGeom prst="rect">
            <a:avLst/>
          </a:prstGeom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56C0BC05-BAD6-0F45-87AA-99D76730F1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4322" y="4593852"/>
            <a:ext cx="179099" cy="179099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E985A963-C325-774D-B316-0A37D9DA62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40188" y="2786791"/>
            <a:ext cx="179099" cy="179099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72F749DD-D090-EC43-AF41-59511BBB2A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77272" y="3090129"/>
            <a:ext cx="179099" cy="179099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B0124312-15DD-6047-B8FA-F584572834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3294" y="1763926"/>
            <a:ext cx="179099" cy="179099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3E2E23F4-627C-714D-B3C6-523EEEA010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56129" y="3977760"/>
            <a:ext cx="179099" cy="179099"/>
          </a:xfrm>
          <a:prstGeom prst="rect">
            <a:avLst/>
          </a:prstGeom>
        </p:spPr>
      </p:pic>
      <p:pic>
        <p:nvPicPr>
          <p:cNvPr id="57" name="Imagem 56">
            <a:extLst>
              <a:ext uri="{FF2B5EF4-FFF2-40B4-BE49-F238E27FC236}">
                <a16:creationId xmlns:a16="http://schemas.microsoft.com/office/drawing/2014/main" id="{34D903E6-1563-4244-88C2-4A966B9005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7701" y="3283080"/>
            <a:ext cx="179099" cy="179099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8BAC4A0F-9FA3-9140-8DD1-D7E858835D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3823" y="1817916"/>
            <a:ext cx="179099" cy="179099"/>
          </a:xfrm>
          <a:prstGeom prst="rect">
            <a:avLst/>
          </a:prstGeom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48EA2BD4-9EA8-684E-91C2-606063B141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9027" y="2259398"/>
            <a:ext cx="179099" cy="179099"/>
          </a:xfrm>
          <a:prstGeom prst="rect">
            <a:avLst/>
          </a:prstGeom>
        </p:spPr>
      </p:pic>
      <p:pic>
        <p:nvPicPr>
          <p:cNvPr id="60" name="Imagem 59">
            <a:extLst>
              <a:ext uri="{FF2B5EF4-FFF2-40B4-BE49-F238E27FC236}">
                <a16:creationId xmlns:a16="http://schemas.microsoft.com/office/drawing/2014/main" id="{9696C0B6-1125-F544-B3DF-D9579F16FD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68031" y="2420893"/>
            <a:ext cx="179099" cy="179099"/>
          </a:xfrm>
          <a:prstGeom prst="rect">
            <a:avLst/>
          </a:prstGeom>
        </p:spPr>
      </p:pic>
      <p:pic>
        <p:nvPicPr>
          <p:cNvPr id="61" name="Imagem 60">
            <a:extLst>
              <a:ext uri="{FF2B5EF4-FFF2-40B4-BE49-F238E27FC236}">
                <a16:creationId xmlns:a16="http://schemas.microsoft.com/office/drawing/2014/main" id="{B003104F-4BA6-484B-AC79-786F34662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9989" y="2830501"/>
            <a:ext cx="179099" cy="179099"/>
          </a:xfrm>
          <a:prstGeom prst="rect">
            <a:avLst/>
          </a:prstGeom>
        </p:spPr>
      </p:pic>
      <p:pic>
        <p:nvPicPr>
          <p:cNvPr id="62" name="Imagem 61">
            <a:extLst>
              <a:ext uri="{FF2B5EF4-FFF2-40B4-BE49-F238E27FC236}">
                <a16:creationId xmlns:a16="http://schemas.microsoft.com/office/drawing/2014/main" id="{D560B908-E23A-3145-8536-5E25665097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2765" y="2976038"/>
            <a:ext cx="179099" cy="179099"/>
          </a:xfrm>
          <a:prstGeom prst="rect">
            <a:avLst/>
          </a:prstGeom>
        </p:spPr>
      </p:pic>
      <p:sp>
        <p:nvSpPr>
          <p:cNvPr id="63" name="Retângulo 19">
            <a:extLst>
              <a:ext uri="{FF2B5EF4-FFF2-40B4-BE49-F238E27FC236}">
                <a16:creationId xmlns:a16="http://schemas.microsoft.com/office/drawing/2014/main" id="{C15BCF1D-14B4-4741-8989-6B0BAE306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553" y="6506969"/>
            <a:ext cx="2273379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t-BR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Imunobiologia</a:t>
            </a:r>
            <a:r>
              <a:rPr lang="pt-B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pt-BR" sz="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Janeway</a:t>
            </a:r>
            <a:r>
              <a:rPr lang="pt-B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8ª Ed.</a:t>
            </a:r>
          </a:p>
          <a:p>
            <a:pPr>
              <a:buNone/>
            </a:pPr>
            <a:r>
              <a:rPr lang="pt-BR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Abbas A:Imunologia celular e molecular. 8ª Ed.</a:t>
            </a:r>
          </a:p>
        </p:txBody>
      </p:sp>
    </p:spTree>
    <p:extLst>
      <p:ext uri="{BB962C8B-B14F-4D97-AF65-F5344CB8AC3E}">
        <p14:creationId xmlns:p14="http://schemas.microsoft.com/office/powerpoint/2010/main" val="373554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8.33333E-7 0.00024 C -0.00091 0.0169 -0.00026 0.01713 -0.00221 0.0294 C -0.0026 0.03125 -0.0026 0.0338 -0.00326 0.03542 C -0.00456 0.03843 -0.00573 0.0419 -0.00768 0.04306 L -0.01745 0.04908 L -0.0207 0.05116 C -0.02175 0.05232 -0.02331 0.05301 -0.02396 0.05487 C -0.02513 0.05857 -0.02604 0.06713 -0.02604 0.06737 C -0.02578 0.07084 -0.02578 0.075 -0.025 0.07894 C -0.02448 0.08172 -0.02201 0.08658 -0.0207 0.08866 C -0.01966 0.09028 -0.01836 0.09121 -0.01745 0.0926 C -0.01589 0.09491 -0.01484 0.09838 -0.01302 0.1007 C -0.01198 0.10186 -0.01081 0.10301 -0.00977 0.1044 C -0.00482 0.1125 -0.00521 0.11227 -0.00221 0.12014 C 0.00052 0.13519 -0.00313 0.11667 0.00104 0.13195 C 0.00547 0.14838 -0.00195 0.12709 0.0043 0.14399 C 0.00469 0.14607 0.00521 0.14792 0.00534 0.14977 C 0.00586 0.15579 0.00651 0.16158 0.00651 0.16783 C 0.00651 0.17663 0.00573 0.18635 0.0043 0.19538 C 0.00325 0.20163 0.00208 0.2125 -0.00221 0.21505 C -0.00768 0.21829 -0.00885 0.21945 -0.01419 0.22084 C -0.01484 0.2213 -0.01563 0.22084 -0.01628 0.22084 L -0.01628 0.2213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093 L 0.00286 0.00116 C 8.33333E-7 0.00347 -0.003 0.00579 -0.00586 0.00857 C -0.00703 0.00972 -0.00807 0.01088 -0.00912 0.0125 C -0.0099 0.01366 -0.01042 0.01528 -0.01133 0.0162 C -0.01224 0.01736 -0.01341 0.01759 -0.01458 0.01829 C -0.01524 0.02014 -0.01589 0.02222 -0.01667 0.02407 C -0.0181 0.02685 -0.02109 0.03195 -0.02109 0.03218 C -0.02188 0.03657 -0.02318 0.04282 -0.02318 0.04745 C -0.02318 0.0507 -0.02253 0.05394 -0.02214 0.05718 C -0.02188 0.05995 -0.02188 0.06273 -0.02109 0.06505 C -0.01836 0.07269 -0.01732 0.07245 -0.01341 0.07477 C -0.01237 0.07593 -0.01094 0.07662 -0.01016 0.07847 C -0.00899 0.08195 -0.00807 0.09051 -0.00807 0.09074 C -0.0082 0.0912 -0.00964 0.10255 -0.01016 0.10394 C -0.01133 0.10695 -0.01341 0.10857 -0.01458 0.11157 L -0.01667 0.11759 C -0.01641 0.12222 -0.01667 0.12708 -0.01563 0.13125 C -0.01341 0.13982 -0.01094 0.13889 -0.0069 0.14097 C -0.00052 0.14445 -0.00703 0.14167 0.00065 0.14491 C 0.00247 0.1456 0.0043 0.14607 0.00612 0.14699 C 0.00833 0.14792 0.01042 0.14954 0.01263 0.1507 L 0.01588 0.15278 C 0.02226 0.16412 0.01992 0.15857 0.02344 0.16806 L 0.02565 0.18009 L 0.02682 0.18588 C 0.02643 0.19352 0.0263 0.20162 0.02565 0.20926 C 0.02552 0.21111 0.02513 0.2132 0.02461 0.21505 C 0.0237 0.21759 0.02044 0.22153 0.01914 0.22269 C 0.0181 0.22361 0.01693 0.22407 0.01588 0.22477 C 0.0151 0.22593 0.01471 0.22824 0.01367 0.2287 C 0.01263 0.22917 0.01159 0.22708 0.01042 0.22662 C 0.01016 0.22639 0.00976 0.22662 0.00937 0.22662 L 0.00937 0.22685 " pathEditMode="relative" rAng="0" ptsTypes="AAAAAAAAAAAAAAAAAAAAAAAAAAAAAAAA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0024 C -0.00026 0.01112 -0.00039 0.02269 -0.00104 0.0338 C -0.00143 0.04121 -0.00221 0.03959 -0.00429 0.04468 C -0.00508 0.04653 -0.00573 0.04885 -0.00651 0.05093 C -0.00833 0.05533 -0.0095 0.05625 -0.01198 0.0595 C -0.01784 0.07639 -0.01015 0.05579 -0.01744 0.07014 C -0.01836 0.072 -0.01888 0.07454 -0.01953 0.07639 C -0.01927 0.08288 -0.01927 0.08959 -0.01849 0.09561 C -0.01823 0.09815 -0.01718 0.1 -0.01627 0.10209 C -0.0125 0.11158 -0.01458 0.10139 -0.00755 0.11482 C -0.00234 0.12524 -0.00872 0.11204 -0.00325 0.12547 C -0.0026 0.12709 -0.00169 0.12825 -0.00104 0.12987 C 0.00443 0.14306 -0.00195 0.1301 0.00339 0.14028 C 0.00365 0.1426 0.00391 0.14491 0.00443 0.14676 C 0.00495 0.14908 0.00612 0.15093 0.00664 0.15348 C 0.00756 0.15741 0.00886 0.16621 0.00886 0.16644 C 0.00873 0.1669 0.00782 0.18195 0.00664 0.18519 C 0.00547 0.18866 0.00417 0.19237 0.00222 0.19375 C -0.01328 0.20394 0.00287 0.19375 -0.00872 0.2 C -0.00976 0.20093 -0.01198 0.20232 -0.01198 0.20278 L -0.01198 0.20232 " pathEditMode="relative" rAng="0" ptsTypes="AAAAAAAAAAAAAAAAAAAA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" y="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00023 C 0.00183 0.00232 0.00339 0.00509 0.00547 0.00695 C 0.00664 0.0081 0.00808 0.00787 0.00938 0.00833 C 0.01185 0.00949 0.01224 0.01065 0.01498 0.01111 C 0.02709 0.01366 0.03477 0.01412 0.04649 0.01551 L 0.05365 0.01111 L 0.05599 0.00972 L 0.05834 0.00833 L 0.06394 -0.00139 C 0.06472 -0.00278 0.06537 -0.0044 0.06628 -0.00555 C 0.06732 -0.00718 0.06836 -0.00833 0.0694 -0.00995 C 0.07032 -0.01111 0.0711 -0.0125 0.07175 -0.01412 C 0.07266 -0.01574 0.07318 -0.01805 0.07409 -0.01968 C 0.07631 -0.02338 0.07943 -0.02523 0.08125 -0.02963 C 0.08412 -0.03634 0.08242 -0.03449 0.08594 -0.03657 L 0.09154 -0.0463 C 0.09258 -0.04815 0.09336 -0.05069 0.09466 -0.05208 C 0.09623 -0.05347 0.09792 -0.0544 0.09935 -0.05625 C 0.10039 -0.05718 0.10091 -0.05926 0.10183 -0.06042 C 0.103 -0.06204 0.10456 -0.06296 0.10573 -0.06458 C 0.1069 -0.0662 0.10769 -0.06852 0.10886 -0.07014 C 0.10977 -0.07153 0.11107 -0.07199 0.11198 -0.07292 C 0.11472 -0.07569 0.11706 -0.07963 0.11992 -0.08148 L 0.12461 -0.08426 C 0.12539 -0.08472 0.12617 -0.08518 0.12709 -0.08565 C 0.13151 -0.08773 0.12917 -0.08657 0.13412 -0.08843 C 0.13946 -0.08796 0.14466 -0.08773 0.14987 -0.08704 C 0.15144 -0.0868 0.15456 -0.08542 0.15625 -0.08426 C 0.16302 -0.07917 0.15625 -0.08333 0.16172 -0.08009 C 0.1681 -0.07245 0.15964 -0.08194 0.16732 -0.07593 C 0.1737 -0.07083 0.16875 -0.07268 0.17435 -0.06875 C 0.1767 -0.06713 0.17917 -0.0662 0.18151 -0.06458 C 0.18412 -0.06273 0.18581 -0.06111 0.18867 -0.06042 C 0.19102 -0.05972 0.19336 -0.05949 0.19571 -0.05903 C 0.20157 -0.05949 0.20729 -0.05972 0.21302 -0.06042 C 0.21446 -0.06065 0.21862 -0.0625 0.22019 -0.06319 C 0.22175 -0.06505 0.22357 -0.06643 0.22487 -0.06875 C 0.22604 -0.0706 0.22709 -0.07245 0.22813 -0.07454 C 0.2293 -0.07685 0.23295 -0.08657 0.2336 -0.08843 C 0.23425 -0.09074 0.23451 -0.09329 0.23516 -0.09537 C 0.23581 -0.09745 0.23698 -0.09907 0.2375 -0.10116 C 0.23802 -0.10255 0.23959 -0.10995 0.23998 -0.11227 C 0.2405 -0.11597 0.24076 -0.11991 0.24154 -0.12361 C 0.24206 -0.12639 0.24271 -0.12917 0.2431 -0.13194 C 0.24519 -0.14722 0.24167 -0.12315 0.24701 -0.15162 C 0.24727 -0.15301 0.2474 -0.15463 0.24779 -0.15579 C 0.24844 -0.15741 0.24948 -0.15833 0.25013 -0.15995 C 0.25248 -0.16574 0.25078 -0.16597 0.25417 -0.16991 C 0.25482 -0.1706 0.25573 -0.17083 0.25651 -0.1713 C 0.25756 -0.17268 0.25847 -0.1743 0.25964 -0.17546 C 0.26094 -0.17662 0.26224 -0.17731 0.26354 -0.17824 C 0.26563 -0.17963 0.26914 -0.18171 0.27149 -0.18241 C 0.27331 -0.1831 0.27513 -0.1838 0.27709 -0.1838 C 0.29727 -0.18472 0.31758 -0.18495 0.33776 -0.18542 C 0.34024 -0.18588 0.34766 -0.18704 0.35039 -0.18819 C 0.35456 -0.18958 0.35834 -0.1919 0.36224 -0.19375 C 0.36328 -0.19421 0.36446 -0.19468 0.3655 -0.19514 C 0.36628 -0.19606 0.36693 -0.19722 0.36784 -0.19792 C 0.36862 -0.19861 0.3694 -0.19861 0.37019 -0.1993 C 0.37188 -0.20093 0.37331 -0.20301 0.37487 -0.20486 C 0.37565 -0.20579 0.37657 -0.20671 0.37735 -0.20787 C 0.37839 -0.20926 0.3793 -0.21088 0.38047 -0.21204 C 0.38112 -0.21273 0.38203 -0.21296 0.38282 -0.21343 C 0.38477 -0.2169 0.38594 -0.21968 0.38828 -0.22176 C 0.38907 -0.22245 0.38998 -0.22268 0.39076 -0.22315 L 0.39623 -0.2331 C 0.39701 -0.23449 0.39792 -0.23565 0.39857 -0.23727 C 0.40091 -0.24329 0.39961 -0.24005 0.40261 -0.24699 C 0.40287 -0.24838 0.403 -0.25 0.40339 -0.25139 C 0.4043 -0.25417 0.40651 -0.25972 0.40651 -0.25949 C 0.40703 -0.26343 0.40742 -0.26736 0.40808 -0.27083 C 0.40834 -0.27222 0.4086 -0.27361 0.40886 -0.27523 C 0.41081 -0.2875 0.4086 -0.27477 0.41042 -0.28495 C 0.41068 -0.28866 0.41094 -0.29236 0.4112 -0.2963 C 0.41172 -0.30278 0.41276 -0.31574 0.41276 -0.31551 C 0.41302 -0.32384 0.41367 -0.33171 0.41354 -0.33958 C 0.41341 -0.35787 0.41302 -0.37616 0.41198 -0.39444 C 0.41172 -0.39907 0.41159 -0.4037 0.4112 -0.40856 C 0.41081 -0.41412 0.40977 -0.42315 0.40886 -0.42801 C 0.4086 -0.42963 0.40847 -0.43102 0.40808 -0.43241 C 0.40456 -0.44699 0.40899 -0.42639 0.40339 -0.4463 C 0.40091 -0.45509 0.40248 -0.45023 0.39857 -0.46042 C 0.39805 -0.4618 0.39766 -0.46343 0.39701 -0.46458 C 0.39545 -0.46736 0.39414 -0.47083 0.39232 -0.47292 C 0.39154 -0.47407 0.39063 -0.47477 0.38998 -0.47593 C 0.38724 -0.48009 0.38594 -0.48426 0.38282 -0.48704 C 0.38203 -0.48773 0.38125 -0.48796 0.38047 -0.48843 C 0.37969 -0.48935 0.37891 -0.49051 0.37813 -0.4912 C 0.3737 -0.49468 0.37201 -0.49444 0.36706 -0.49537 C 0.36276 -0.49491 0.35456 -0.49421 0.34961 -0.49259 C 0.34883 -0.49236 0.34805 -0.49167 0.34727 -0.4912 C 0.34571 -0.48935 0.34362 -0.48843 0.34258 -0.48565 C 0.3405 -0.48032 0.34193 -0.48194 0.33854 -0.48009 C 0.33737 -0.4787 0.33555 -0.47593 0.33386 -0.47593 C 0.33256 -0.47593 0.33125 -0.47685 0.32995 -0.47731 C 0.32813 -0.47778 0.32617 -0.47824 0.32435 -0.4787 C 0.32019 -0.47824 0.31589 -0.47893 0.31172 -0.47731 C 0.31094 -0.47685 0.30938 -0.47014 0.30938 -0.46875 C 0.30912 -0.4618 0.30938 -0.45486 0.30938 -0.44768 L 0.30938 -0.44745 " pathEditMode="relative" rAng="0" ptsTypes="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7 0.01111 L 0.01277 0.01134 C 0.01303 0.00671 0.0129 0.00255 0.01355 -0.00162 C 0.01394 -0.00486 0.01641 -0.00787 0.01745 -0.00995 C 0.01862 -0.01273 0.01928 -0.01597 0.02058 -0.01852 L 0.0254 -0.02685 C 0.02774 -0.03125 0.03099 -0.0375 0.03399 -0.03958 C 0.03685 -0.04144 0.03855 -0.04259 0.04115 -0.04514 C 0.04193 -0.04607 0.04258 -0.04722 0.04349 -0.04792 C 0.04454 -0.04861 0.04558 -0.04861 0.04662 -0.04931 C 0.05417 -0.0544 0.04506 -0.05046 0.05378 -0.05347 C 0.06758 -0.05139 0.0681 -0.05232 0.07748 -0.04931 C 0.07878 -0.04884 0.08008 -0.04861 0.08139 -0.04792 C 0.08803 -0.04468 0.08412 -0.0463 0.08933 -0.04236 C 0.09011 -0.04167 0.09089 -0.04167 0.09167 -0.04097 C 0.09245 -0.04028 0.0931 -0.03889 0.09402 -0.0382 C 0.0974 -0.03542 0.0987 -0.03565 0.10196 -0.0338 C 0.10743 -0.03102 0.1004 -0.03357 0.10977 -0.03102 C 0.11563 -0.03148 0.12136 -0.03171 0.12722 -0.03241 C 0.12904 -0.03264 0.13086 -0.0331 0.13269 -0.0338 C 0.13438 -0.03449 0.1375 -0.03681 0.1375 -0.03658 L 0.14219 -0.04236 C 0.14297 -0.04329 0.14389 -0.04398 0.14454 -0.04514 L 0.14935 -0.05347 L 0.1517 -0.05787 L 0.15404 -0.06204 C 0.15821 -0.07685 0.15157 -0.05486 0.1612 -0.07732 C 0.16198 -0.07917 0.1625 -0.08148 0.16355 -0.0831 C 0.16524 -0.08588 0.17201 -0.09445 0.17461 -0.09699 C 0.17553 -0.09815 0.1767 -0.09884 0.17774 -0.09977 C 0.17852 -0.1007 0.17917 -0.10208 0.18008 -0.10278 C 0.18139 -0.10347 0.18269 -0.1037 0.18399 -0.10417 C 0.19323 -0.10347 0.20209 -0.10509 0.21094 -0.10116 C 0.21589 -0.09908 0.21146 -0.09908 0.21954 -0.09421 C 0.22266 -0.09236 0.22487 -0.09167 0.22748 -0.08866 C 0.22865 -0.0875 0.22956 -0.08565 0.2306 -0.08449 C 0.23269 -0.08241 0.2349 -0.08102 0.23698 -0.0787 C 0.23959 -0.07593 0.24232 -0.07338 0.2448 -0.07037 C 0.24571 -0.06945 0.24636 -0.06829 0.24727 -0.06759 C 0.24792 -0.0669 0.24883 -0.06667 0.24961 -0.0662 C 0.25534 -0.05926 0.24805 -0.06759 0.25508 -0.06065 C 0.25912 -0.05648 0.25612 -0.05764 0.26224 -0.05486 L 0.26849 -0.05208 C 0.27045 -0.05255 0.27227 -0.05301 0.27409 -0.05347 C 0.27631 -0.05417 0.27761 -0.05509 0.27956 -0.05625 C 0.28034 -0.05787 0.28125 -0.05903 0.28191 -0.06065 C 0.28256 -0.06181 0.28295 -0.06343 0.2836 -0.06482 C 0.28425 -0.06667 0.28516 -0.06852 0.28594 -0.07037 C 0.28777 -0.08033 0.28542 -0.06806 0.28829 -0.08033 C 0.28868 -0.08148 0.28881 -0.0831 0.28907 -0.08449 C 0.28959 -0.08704 0.29102 -0.09236 0.29141 -0.0956 C 0.2918 -0.09792 0.29193 -0.10023 0.29219 -0.10278 C 0.29284 -0.11482 0.29245 -0.11505 0.29375 -0.12361 C 0.29402 -0.12523 0.29415 -0.12662 0.29467 -0.12801 C 0.29558 -0.13079 0.29597 -0.13519 0.29779 -0.13634 L 0.30248 -0.13912 C 0.30326 -0.13958 0.30404 -0.14028 0.30482 -0.14051 L 0.30808 -0.1419 C 0.31537 -0.14144 0.32279 -0.14144 0.33008 -0.14051 C 0.33099 -0.14051 0.33764 -0.1382 0.33881 -0.13773 C 0.33959 -0.1375 0.34037 -0.13681 0.34115 -0.13634 C 0.34675 -0.13704 0.3517 -0.13704 0.35704 -0.13912 C 0.35951 -0.14005 0.3599 -0.14144 0.3625 -0.14329 C 0.36329 -0.14398 0.36407 -0.14421 0.36485 -0.14468 C 0.37461 -0.15255 0.36797 -0.14861 0.37357 -0.15185 C 0.37461 -0.15324 0.37566 -0.15463 0.3767 -0.15602 C 0.37878 -0.15857 0.38021 -0.15972 0.3823 -0.16296 C 0.38386 -0.16574 0.38581 -0.16806 0.38698 -0.17153 C 0.3892 -0.17732 0.3879 -0.17454 0.39089 -0.17986 C 0.39193 -0.18357 0.39349 -0.18704 0.39415 -0.19097 C 0.39441 -0.19283 0.39454 -0.19491 0.39493 -0.19676 C 0.39532 -0.19861 0.39597 -0.20046 0.39649 -0.20232 C 0.39675 -0.2037 0.39701 -0.20509 0.39727 -0.20648 C 0.39896 -0.22986 0.39857 -0.2206 0.39727 -0.25972 C 0.39714 -0.26296 0.39584 -0.26597 0.39493 -0.26829 C 0.39297 -0.27292 0.39024 -0.2794 0.38777 -0.28218 C 0.38698 -0.2831 0.3862 -0.28403 0.38542 -0.28519 C 0.38438 -0.28634 0.38334 -0.28796 0.3823 -0.28935 C 0.37917 -0.29329 0.37657 -0.29514 0.37357 -0.30046 C 0.37253 -0.30232 0.37149 -0.3044 0.37045 -0.30602 C 0.35899 -0.32384 0.3737 -0.3 0.36485 -0.3132 C 0.36198 -0.31759 0.36277 -0.31759 0.36016 -0.32292 C 0.35938 -0.32454 0.3586 -0.3257 0.35782 -0.32708 C 0.3573 -0.32963 0.35678 -0.33195 0.35625 -0.33426 C 0.3556 -0.33634 0.35274 -0.34283 0.35222 -0.34398 C 0.35196 -0.34537 0.35183 -0.34699 0.35144 -0.34815 C 0.35053 -0.35208 0.34909 -0.35556 0.34831 -0.35949 C 0.34649 -0.36898 0.3487 -0.35718 0.34597 -0.3706 C 0.34558 -0.37199 0.34545 -0.37361 0.34519 -0.375 C 0.34467 -0.37685 0.34415 -0.3787 0.34362 -0.38056 C 0.34245 -0.38866 0.34193 -0.39051 0.34193 -0.40162 C 0.34193 -0.40579 0.34245 -0.40995 0.34271 -0.41412 C 0.3431 -0.41806 0.34336 -0.42315 0.34441 -0.42685 C 0.34987 -0.44838 0.34506 -0.43009 0.34987 -0.44375 C 0.35053 -0.44537 0.35092 -0.44745 0.35144 -0.44931 C 0.35183 -0.45046 0.35586 -0.46134 0.35704 -0.4632 C 0.35769 -0.46458 0.3586 -0.46505 0.35938 -0.4662 C 0.36016 -0.46736 0.36081 -0.46898 0.36172 -0.47037 C 0.36797 -0.47894 0.36446 -0.47338 0.37045 -0.4787 C 0.37123 -0.4794 0.37188 -0.48079 0.37279 -0.48148 C 0.37487 -0.48357 0.37709 -0.48472 0.37904 -0.48704 C 0.38204 -0.49051 0.38425 -0.49352 0.38777 -0.4956 C 0.38855 -0.49607 0.38946 -0.4963 0.39011 -0.49699 C 0.39831 -0.50509 0.39193 -0.5007 0.39727 -0.50394 C 0.39805 -0.50486 0.3987 -0.50602 0.39961 -0.50671 C 0.40209 -0.5088 0.40495 -0.50972 0.40756 -0.51088 C 0.4112 -0.51042 0.41485 -0.51019 0.41862 -0.50949 C 0.4198 -0.50949 0.42435 -0.50741 0.42566 -0.50671 C 0.42722 -0.50602 0.42878 -0.50463 0.43047 -0.50394 C 0.4349 -0.50208 0.43256 -0.50301 0.4375 -0.50116 C 0.43829 -0.50023 0.43946 -0.49977 0.43985 -0.49838 C 0.44076 -0.49583 0.44154 -0.49005 0.44154 -0.48982 C 0.43972 -0.47454 0.44076 -0.48056 0.43907 -0.47176 C 0.43829 -0.45301 0.43829 -0.45949 0.43829 -0.45208 L 0.43829 -0.45185 " pathEditMode="relative" rAng="0" ptsTypes="AAAAAAAAAAAAAAAA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32" y="-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1FDD816-C46A-458B-94D0-C0998F7E6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4" t="38909" r="23022" b="12363"/>
          <a:stretch/>
        </p:blipFill>
        <p:spPr>
          <a:xfrm>
            <a:off x="440573" y="1263532"/>
            <a:ext cx="9234073" cy="496270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74E635-B32B-4B1A-95E3-55D508DB5C41}"/>
              </a:ext>
            </a:extLst>
          </p:cNvPr>
          <p:cNvSpPr txBox="1"/>
          <p:nvPr/>
        </p:nvSpPr>
        <p:spPr>
          <a:xfrm>
            <a:off x="440573" y="631767"/>
            <a:ext cx="536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Toxoplasma </a:t>
            </a:r>
            <a:r>
              <a:rPr lang="pt-BR" sz="2400" b="1" dirty="0" err="1"/>
              <a:t>gondii</a:t>
            </a:r>
            <a:r>
              <a:rPr lang="pt-BR" sz="2400" b="1" dirty="0"/>
              <a:t> e </a:t>
            </a:r>
            <a:r>
              <a:rPr lang="pt-BR" sz="2400" b="1" dirty="0" err="1"/>
              <a:t>Inflamasoma</a:t>
            </a:r>
            <a:endParaRPr lang="pt-BR" sz="24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19B20C5-3CA7-4807-8036-5D2482E996A5}"/>
              </a:ext>
            </a:extLst>
          </p:cNvPr>
          <p:cNvSpPr txBox="1"/>
          <p:nvPr/>
        </p:nvSpPr>
        <p:spPr>
          <a:xfrm>
            <a:off x="9833956" y="980902"/>
            <a:ext cx="1845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NLRP3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5DF2BF9-F101-47AA-B5AB-F881C82E2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23" t="26303" r="42591" b="36606"/>
          <a:stretch/>
        </p:blipFill>
        <p:spPr>
          <a:xfrm>
            <a:off x="9909890" y="1670518"/>
            <a:ext cx="1769492" cy="39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1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F8825037-63FF-450E-B924-7CC0B77379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566" y="1088967"/>
            <a:ext cx="6512675" cy="5063010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689E02D-C3B3-4B51-BDB1-FAF3938B3F1A}"/>
              </a:ext>
            </a:extLst>
          </p:cNvPr>
          <p:cNvGrpSpPr/>
          <p:nvPr/>
        </p:nvGrpSpPr>
        <p:grpSpPr>
          <a:xfrm>
            <a:off x="5636029" y="296314"/>
            <a:ext cx="6288751" cy="6444961"/>
            <a:chOff x="5636029" y="296314"/>
            <a:chExt cx="6288751" cy="6444961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185BE9A-8479-4549-8753-F9B10A0D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65076" y="296314"/>
              <a:ext cx="4559704" cy="732947"/>
            </a:xfrm>
            <a:prstGeom prst="rect">
              <a:avLst/>
            </a:prstGeom>
          </p:spPr>
        </p:pic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A890E37-F3B4-4353-99C5-5A3758CF69B1}"/>
                </a:ext>
              </a:extLst>
            </p:cNvPr>
            <p:cNvGrpSpPr/>
            <p:nvPr/>
          </p:nvGrpSpPr>
          <p:grpSpPr>
            <a:xfrm>
              <a:off x="7284720" y="1252522"/>
              <a:ext cx="4594167" cy="983601"/>
              <a:chOff x="7284720" y="1252522"/>
              <a:chExt cx="4594167" cy="983601"/>
            </a:xfrm>
          </p:grpSpPr>
          <p:pic>
            <p:nvPicPr>
              <p:cNvPr id="7" name="Imagem 6">
                <a:extLst>
                  <a:ext uri="{FF2B5EF4-FFF2-40B4-BE49-F238E27FC236}">
                    <a16:creationId xmlns:a16="http://schemas.microsoft.com/office/drawing/2014/main" id="{7D5FE282-17E9-4F32-88B1-7E983ECF2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284720" y="1252522"/>
                <a:ext cx="4594167" cy="944737"/>
              </a:xfrm>
              <a:prstGeom prst="rect">
                <a:avLst/>
              </a:prstGeom>
            </p:spPr>
          </p:pic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70445557-F4E6-459A-B975-DBB8040FA090}"/>
                  </a:ext>
                </a:extLst>
              </p:cNvPr>
              <p:cNvCxnSpPr/>
              <p:nvPr/>
            </p:nvCxnSpPr>
            <p:spPr>
              <a:xfrm>
                <a:off x="10523912" y="1446415"/>
                <a:ext cx="1338349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16849C23-CFC3-4170-B553-47E12EECE1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2785" y="1615440"/>
                <a:ext cx="44196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>
                <a:extLst>
                  <a:ext uri="{FF2B5EF4-FFF2-40B4-BE49-F238E27FC236}">
                    <a16:creationId xmlns:a16="http://schemas.microsoft.com/office/drawing/2014/main" id="{5FCD5E67-0114-464B-99B7-D88234407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8930" y="1817717"/>
                <a:ext cx="44196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>
                <a:extLst>
                  <a:ext uri="{FF2B5EF4-FFF2-40B4-BE49-F238E27FC236}">
                    <a16:creationId xmlns:a16="http://schemas.microsoft.com/office/drawing/2014/main" id="{F3C2B73D-75D2-49E7-A2B0-6169BF89C5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5076" y="1995055"/>
                <a:ext cx="44196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DBBAC42D-2B35-4198-9361-5EF82A81BB51}"/>
                  </a:ext>
                </a:extLst>
              </p:cNvPr>
              <p:cNvSpPr/>
              <p:nvPr/>
            </p:nvSpPr>
            <p:spPr>
              <a:xfrm>
                <a:off x="9218814" y="1986741"/>
                <a:ext cx="448887" cy="24938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62B64810-3D43-4780-9E82-0F6B45ABE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18601" y="2368363"/>
              <a:ext cx="4268846" cy="4372912"/>
            </a:xfrm>
            <a:prstGeom prst="rect">
              <a:avLst/>
            </a:prstGeom>
          </p:spPr>
        </p:pic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09F39F75-CF15-4661-BB60-405D438484D8}"/>
                </a:ext>
              </a:extLst>
            </p:cNvPr>
            <p:cNvCxnSpPr/>
            <p:nvPr/>
          </p:nvCxnSpPr>
          <p:spPr>
            <a:xfrm flipV="1">
              <a:off x="5652655" y="2585258"/>
              <a:ext cx="3657600" cy="13134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05DF7C7C-4C43-4F20-9975-EC1FC6D9F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36029" y="5638801"/>
              <a:ext cx="4114800" cy="1302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0EEEDE2-30CE-453D-8556-BCFA7AD45529}"/>
              </a:ext>
            </a:extLst>
          </p:cNvPr>
          <p:cNvSpPr txBox="1"/>
          <p:nvPr/>
        </p:nvSpPr>
        <p:spPr>
          <a:xfrm>
            <a:off x="737566" y="371748"/>
            <a:ext cx="5732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Inflamasoma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Gasdermina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pt-BR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Piroptose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E41E4EB-15E2-479C-94DC-67A07174DADA}"/>
              </a:ext>
            </a:extLst>
          </p:cNvPr>
          <p:cNvSpPr txBox="1"/>
          <p:nvPr/>
        </p:nvSpPr>
        <p:spPr>
          <a:xfrm>
            <a:off x="5878429" y="4481893"/>
            <a:ext cx="6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IL-18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AB448AF-CC39-4A14-B491-88C34128F42B}"/>
              </a:ext>
            </a:extLst>
          </p:cNvPr>
          <p:cNvSpPr txBox="1"/>
          <p:nvPr/>
        </p:nvSpPr>
        <p:spPr>
          <a:xfrm>
            <a:off x="2866406" y="5828641"/>
            <a:ext cx="749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Pro-IL-18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F7E971F3-358B-44A6-9EE4-B4F2634212B9}"/>
              </a:ext>
            </a:extLst>
          </p:cNvPr>
          <p:cNvSpPr txBox="1"/>
          <p:nvPr/>
        </p:nvSpPr>
        <p:spPr>
          <a:xfrm>
            <a:off x="4234083" y="563053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IL-18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7100336-C01D-43CF-8630-CE0EAA90BC94}"/>
              </a:ext>
            </a:extLst>
          </p:cNvPr>
          <p:cNvSpPr txBox="1"/>
          <p:nvPr/>
        </p:nvSpPr>
        <p:spPr>
          <a:xfrm>
            <a:off x="842254" y="2175048"/>
            <a:ext cx="100723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 err="1">
                <a:solidFill>
                  <a:srgbClr val="FF0000"/>
                </a:solidFill>
              </a:rPr>
              <a:t>Piroptose</a:t>
            </a:r>
            <a:endParaRPr lang="pt-BR" sz="1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7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26482E-7B71-4C4E-9C39-B5A3D6E7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791C80-EFB2-4AB1-9D59-CC12AF16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8" t="18061" r="16273" b="29576"/>
          <a:stretch/>
        </p:blipFill>
        <p:spPr>
          <a:xfrm>
            <a:off x="540328" y="457200"/>
            <a:ext cx="11114074" cy="492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6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A110BBA-272D-4C41-8A2E-66C17F9161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7" t="24363" r="23022" b="10182"/>
          <a:stretch/>
        </p:blipFill>
        <p:spPr>
          <a:xfrm>
            <a:off x="804948" y="220266"/>
            <a:ext cx="10582103" cy="641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8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uxograma: Conector fora de Página 10">
            <a:extLst>
              <a:ext uri="{FF2B5EF4-FFF2-40B4-BE49-F238E27FC236}">
                <a16:creationId xmlns:a16="http://schemas.microsoft.com/office/drawing/2014/main" id="{23524197-F366-433C-BD5D-D77B3EA20B5E}"/>
              </a:ext>
            </a:extLst>
          </p:cNvPr>
          <p:cNvSpPr/>
          <p:nvPr/>
        </p:nvSpPr>
        <p:spPr>
          <a:xfrm rot="16200000">
            <a:off x="5729992" y="3510795"/>
            <a:ext cx="113324" cy="618693"/>
          </a:xfrm>
          <a:prstGeom prst="flowChartOffpage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90264B8-8B0E-BF4A-88E1-2C38D6DF9884}"/>
              </a:ext>
            </a:extLst>
          </p:cNvPr>
          <p:cNvGrpSpPr/>
          <p:nvPr/>
        </p:nvGrpSpPr>
        <p:grpSpPr>
          <a:xfrm>
            <a:off x="339653" y="1390925"/>
            <a:ext cx="5746408" cy="4751818"/>
            <a:chOff x="1303918" y="1504046"/>
            <a:chExt cx="5746408" cy="4751818"/>
          </a:xfrm>
        </p:grpSpPr>
        <p:pic>
          <p:nvPicPr>
            <p:cNvPr id="7174" name="Picture 6" descr="https://smart.servier.com/wp-content/uploads/2016/10/canal_11_ferme.png">
              <a:extLst>
                <a:ext uri="{FF2B5EF4-FFF2-40B4-BE49-F238E27FC236}">
                  <a16:creationId xmlns:a16="http://schemas.microsoft.com/office/drawing/2014/main" id="{8A5EEB49-041E-4EC6-A5EE-679AC7FA7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050798" y="3547622"/>
              <a:ext cx="390525" cy="78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https://smart.servier.com/wp-content/uploads/2016/10/monocyte_bleu_01.png">
              <a:extLst>
                <a:ext uri="{FF2B5EF4-FFF2-40B4-BE49-F238E27FC236}">
                  <a16:creationId xmlns:a16="http://schemas.microsoft.com/office/drawing/2014/main" id="{FEE5C160-5838-4B4B-A766-853C2E217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16705">
              <a:off x="1303918" y="1504046"/>
              <a:ext cx="4341763" cy="4751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luxograma: Conector fora de Página 3">
              <a:extLst>
                <a:ext uri="{FF2B5EF4-FFF2-40B4-BE49-F238E27FC236}">
                  <a16:creationId xmlns:a16="http://schemas.microsoft.com/office/drawing/2014/main" id="{7DFE36B1-21AC-43D6-A34A-768BDD3F35E4}"/>
                </a:ext>
              </a:extLst>
            </p:cNvPr>
            <p:cNvSpPr/>
            <p:nvPr/>
          </p:nvSpPr>
          <p:spPr>
            <a:xfrm rot="5400000">
              <a:off x="6438942" y="3745693"/>
              <a:ext cx="113324" cy="375139"/>
            </a:xfrm>
            <a:prstGeom prst="flowChartOffpageConnector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C7A7909-5691-544E-9E9C-32F259BC3AB8}"/>
                </a:ext>
              </a:extLst>
            </p:cNvPr>
            <p:cNvSpPr txBox="1"/>
            <p:nvPr/>
          </p:nvSpPr>
          <p:spPr>
            <a:xfrm>
              <a:off x="1981723" y="2899824"/>
              <a:ext cx="23130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Macrófago</a:t>
              </a:r>
            </a:p>
            <a:p>
              <a:r>
                <a:rPr lang="pt-BR" sz="2000" b="1" dirty="0"/>
                <a:t>Células </a:t>
              </a:r>
              <a:r>
                <a:rPr lang="pt-BR" sz="2000" b="1" dirty="0" err="1"/>
                <a:t>Dendríticas</a:t>
              </a:r>
              <a:endParaRPr lang="pt-BR" sz="2000" b="1" dirty="0"/>
            </a:p>
            <a:p>
              <a:r>
                <a:rPr lang="pt-BR" sz="2000" b="1" dirty="0"/>
                <a:t>Linfócitos </a:t>
              </a:r>
              <a:r>
                <a:rPr lang="pt-BR" sz="2000" b="1" dirty="0" err="1"/>
                <a:t>B</a:t>
              </a:r>
              <a:endParaRPr lang="pt-BR" sz="2000" b="1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7D8CEB0C-C392-FA48-A8C0-1C945A412619}"/>
                </a:ext>
              </a:extLst>
            </p:cNvPr>
            <p:cNvSpPr txBox="1"/>
            <p:nvPr/>
          </p:nvSpPr>
          <p:spPr>
            <a:xfrm>
              <a:off x="5397962" y="2014448"/>
              <a:ext cx="1652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b="1" dirty="0">
                  <a:solidFill>
                    <a:srgbClr val="0070C0"/>
                  </a:solidFill>
                </a:rPr>
                <a:t>MHC I /  III</a:t>
              </a:r>
            </a:p>
          </p:txBody>
        </p:sp>
        <p:sp>
          <p:nvSpPr>
            <p:cNvPr id="9" name="Seta para Baixo 8">
              <a:extLst>
                <a:ext uri="{FF2B5EF4-FFF2-40B4-BE49-F238E27FC236}">
                  <a16:creationId xmlns:a16="http://schemas.microsoft.com/office/drawing/2014/main" id="{9D22A12B-7A1C-5B43-A19C-14F11CC367C4}"/>
                </a:ext>
              </a:extLst>
            </p:cNvPr>
            <p:cNvSpPr/>
            <p:nvPr/>
          </p:nvSpPr>
          <p:spPr>
            <a:xfrm>
              <a:off x="6051358" y="2599943"/>
              <a:ext cx="345572" cy="1037135"/>
            </a:xfrm>
            <a:prstGeom prst="down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89C3B508-4834-3342-AC04-45A088A16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06" y="274592"/>
            <a:ext cx="8610600" cy="526371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Diferenciação Funcional de Linfócitos T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6C8476D-198D-B144-AA7F-745582C5D04A}"/>
              </a:ext>
            </a:extLst>
          </p:cNvPr>
          <p:cNvGrpSpPr/>
          <p:nvPr/>
        </p:nvGrpSpPr>
        <p:grpSpPr>
          <a:xfrm>
            <a:off x="5844951" y="2862272"/>
            <a:ext cx="3012485" cy="3269270"/>
            <a:chOff x="5844951" y="2862272"/>
            <a:chExt cx="3012485" cy="3269270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EC381C0F-8C7A-924D-83F5-77AA8448628F}"/>
                </a:ext>
              </a:extLst>
            </p:cNvPr>
            <p:cNvGrpSpPr/>
            <p:nvPr/>
          </p:nvGrpSpPr>
          <p:grpSpPr>
            <a:xfrm>
              <a:off x="5844951" y="2862272"/>
              <a:ext cx="3012485" cy="3269270"/>
              <a:chOff x="6809216" y="2975393"/>
              <a:chExt cx="3012485" cy="3269270"/>
            </a:xfrm>
          </p:grpSpPr>
          <p:pic>
            <p:nvPicPr>
              <p:cNvPr id="7176" name="Picture 8" descr="https://smart.servier.com/wp-content/uploads/2016/10/canal_10_ferme.png">
                <a:extLst>
                  <a:ext uri="{FF2B5EF4-FFF2-40B4-BE49-F238E27FC236}">
                    <a16:creationId xmlns:a16="http://schemas.microsoft.com/office/drawing/2014/main" id="{4D39CDB8-40D0-4A97-9E12-4C7ABA4042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7130684" y="3538953"/>
                <a:ext cx="390525" cy="781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https://smart.servier.com/wp-content/uploads/2016/10/Lymphocyte4.png">
                <a:extLst>
                  <a:ext uri="{FF2B5EF4-FFF2-40B4-BE49-F238E27FC236}">
                    <a16:creationId xmlns:a16="http://schemas.microsoft.com/office/drawing/2014/main" id="{89E6B269-2E23-4897-B7D7-D14668ACA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64065" y="2975393"/>
                <a:ext cx="2357636" cy="22986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65F3C578-3E52-FB4B-A0A8-EA7CFAC9D5CF}"/>
                  </a:ext>
                </a:extLst>
              </p:cNvPr>
              <p:cNvSpPr txBox="1"/>
              <p:nvPr/>
            </p:nvSpPr>
            <p:spPr>
              <a:xfrm>
                <a:off x="6809216" y="5301923"/>
                <a:ext cx="7810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TCR</a:t>
                </a:r>
              </a:p>
            </p:txBody>
          </p:sp>
          <p:sp>
            <p:nvSpPr>
              <p:cNvPr id="16" name="Seta para Baixo 15">
                <a:extLst>
                  <a:ext uri="{FF2B5EF4-FFF2-40B4-BE49-F238E27FC236}">
                    <a16:creationId xmlns:a16="http://schemas.microsoft.com/office/drawing/2014/main" id="{7B21B020-7B8C-E641-AC51-BADEB09C6279}"/>
                  </a:ext>
                </a:extLst>
              </p:cNvPr>
              <p:cNvSpPr/>
              <p:nvPr/>
            </p:nvSpPr>
            <p:spPr>
              <a:xfrm rot="10800000">
                <a:off x="7026957" y="4171254"/>
                <a:ext cx="345572" cy="1037135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/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C3B3BF41-5E74-D64B-BB95-F1F411BC2624}"/>
                  </a:ext>
                </a:extLst>
              </p:cNvPr>
              <p:cNvSpPr txBox="1"/>
              <p:nvPr/>
            </p:nvSpPr>
            <p:spPr>
              <a:xfrm>
                <a:off x="7715117" y="5321333"/>
                <a:ext cx="206734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b="1" dirty="0">
                    <a:solidFill>
                      <a:schemeClr val="accent6">
                        <a:lumMod val="75000"/>
                      </a:schemeClr>
                    </a:solidFill>
                  </a:rPr>
                  <a:t>LINFÓCITO </a:t>
                </a:r>
                <a:r>
                  <a:rPr lang="pt-BR" b="1" dirty="0" err="1">
                    <a:solidFill>
                      <a:schemeClr val="accent6">
                        <a:lumMod val="75000"/>
                      </a:schemeClr>
                    </a:solidFill>
                  </a:rPr>
                  <a:t>T</a:t>
                </a:r>
                <a:endParaRPr lang="pt-BR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algn="ctr"/>
                <a:r>
                  <a:rPr lang="pt-BR" b="1" dirty="0">
                    <a:solidFill>
                      <a:schemeClr val="accent6">
                        <a:lumMod val="75000"/>
                      </a:schemeClr>
                    </a:solidFill>
                  </a:rPr>
                  <a:t>CD4</a:t>
                </a:r>
              </a:p>
              <a:p>
                <a:pPr algn="ctr"/>
                <a:r>
                  <a:rPr lang="pt-BR" b="1" dirty="0">
                    <a:solidFill>
                      <a:schemeClr val="accent6">
                        <a:lumMod val="75000"/>
                      </a:schemeClr>
                    </a:solidFill>
                  </a:rPr>
                  <a:t>CD8</a:t>
                </a:r>
              </a:p>
            </p:txBody>
          </p:sp>
        </p:grpSp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CA9FAB36-B6DD-924C-A57E-E6BC9304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381777">
              <a:off x="8261578" y="3962587"/>
              <a:ext cx="725109" cy="326893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BE160664-85E2-424C-8A93-EBB6840BC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3470930">
              <a:off x="7975606" y="3169509"/>
              <a:ext cx="639216" cy="288171"/>
            </a:xfrm>
            <a:prstGeom prst="rect">
              <a:avLst/>
            </a:prstGeom>
          </p:spPr>
        </p:pic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1C2AFF6-3D8F-F34F-89BD-0F8F2E93101F}"/>
              </a:ext>
            </a:extLst>
          </p:cNvPr>
          <p:cNvGrpSpPr/>
          <p:nvPr/>
        </p:nvGrpSpPr>
        <p:grpSpPr>
          <a:xfrm>
            <a:off x="6766126" y="3463851"/>
            <a:ext cx="1662476" cy="884305"/>
            <a:chOff x="6766126" y="3463851"/>
            <a:chExt cx="1662476" cy="884305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277474F3-2FD1-D241-815E-EEC314812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7256690" y="2973287"/>
              <a:ext cx="234359" cy="1215487"/>
            </a:xfrm>
            <a:prstGeom prst="rect">
              <a:avLst/>
            </a:prstGeom>
          </p:spPr>
        </p:pic>
        <p:pic>
          <p:nvPicPr>
            <p:cNvPr id="22" name="Picture 6" descr="https://smart.servier.com/wp-content/uploads/2016/10/ARN2.png">
              <a:extLst>
                <a:ext uri="{FF2B5EF4-FFF2-40B4-BE49-F238E27FC236}">
                  <a16:creationId xmlns:a16="http://schemas.microsoft.com/office/drawing/2014/main" id="{358DF3AE-7A27-A243-B34A-BB20FBE1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7645259" y="3874491"/>
              <a:ext cx="162865" cy="784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eta para Baixo 1">
              <a:extLst>
                <a:ext uri="{FF2B5EF4-FFF2-40B4-BE49-F238E27FC236}">
                  <a16:creationId xmlns:a16="http://schemas.microsoft.com/office/drawing/2014/main" id="{9FC6298F-976E-5246-B19F-7119AC966E2C}"/>
                </a:ext>
              </a:extLst>
            </p:cNvPr>
            <p:cNvSpPr/>
            <p:nvPr/>
          </p:nvSpPr>
          <p:spPr>
            <a:xfrm>
              <a:off x="7541443" y="3816357"/>
              <a:ext cx="137175" cy="3096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  <p:sp>
          <p:nvSpPr>
            <p:cNvPr id="23" name="Seta para Baixo 22">
              <a:extLst>
                <a:ext uri="{FF2B5EF4-FFF2-40B4-BE49-F238E27FC236}">
                  <a16:creationId xmlns:a16="http://schemas.microsoft.com/office/drawing/2014/main" id="{18107A1D-4305-EB43-A372-55ED372079F7}"/>
                </a:ext>
              </a:extLst>
            </p:cNvPr>
            <p:cNvSpPr/>
            <p:nvPr/>
          </p:nvSpPr>
          <p:spPr>
            <a:xfrm rot="16200000">
              <a:off x="8208622" y="4030452"/>
              <a:ext cx="130283" cy="30967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</p:grpSp>
      <p:sp>
        <p:nvSpPr>
          <p:cNvPr id="3" name="Seta Dobrada 2">
            <a:extLst>
              <a:ext uri="{FF2B5EF4-FFF2-40B4-BE49-F238E27FC236}">
                <a16:creationId xmlns:a16="http://schemas.microsoft.com/office/drawing/2014/main" id="{D3F07728-867D-8E47-AC8A-CFB6F08508D0}"/>
              </a:ext>
            </a:extLst>
          </p:cNvPr>
          <p:cNvSpPr/>
          <p:nvPr/>
        </p:nvSpPr>
        <p:spPr>
          <a:xfrm>
            <a:off x="7541443" y="1698127"/>
            <a:ext cx="1656671" cy="989814"/>
          </a:xfrm>
          <a:prstGeom prst="bentArrow">
            <a:avLst>
              <a:gd name="adj1" fmla="val 25000"/>
              <a:gd name="adj2" fmla="val 2547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solidFill>
                <a:schemeClr val="tx1"/>
              </a:solidFill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AAA43A8-74D2-DC40-A447-0B95B3F23BFF}"/>
              </a:ext>
            </a:extLst>
          </p:cNvPr>
          <p:cNvGrpSpPr/>
          <p:nvPr/>
        </p:nvGrpSpPr>
        <p:grpSpPr>
          <a:xfrm>
            <a:off x="9123762" y="1019505"/>
            <a:ext cx="2896434" cy="5532124"/>
            <a:chOff x="9123762" y="1019505"/>
            <a:chExt cx="2896434" cy="5532124"/>
          </a:xfrm>
        </p:grpSpPr>
        <p:pic>
          <p:nvPicPr>
            <p:cNvPr id="25" name="Picture 4" descr="https://smart.servier.com/wp-content/uploads/2016/10/Lymphocyte4.png">
              <a:extLst>
                <a:ext uri="{FF2B5EF4-FFF2-40B4-BE49-F238E27FC236}">
                  <a16:creationId xmlns:a16="http://schemas.microsoft.com/office/drawing/2014/main" id="{22A5DDE9-279F-9540-8383-097B14068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4873" y="1019505"/>
              <a:ext cx="1219996" cy="1189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95E15FE6-700E-E947-87DC-FD941351B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65671" y="2465716"/>
              <a:ext cx="1219996" cy="1174699"/>
            </a:xfrm>
            <a:prstGeom prst="rect">
              <a:avLst/>
            </a:prstGeom>
          </p:spPr>
        </p:pic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AE599CFD-4465-534F-A4C3-B8E16DAB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54873" y="3885500"/>
              <a:ext cx="1219996" cy="1174699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9E0B0102-9BD3-C240-95AF-068813B2D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65671" y="5305284"/>
              <a:ext cx="1219996" cy="1174699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E3C72D9-1EF2-D84B-9017-CFE0A3E3CD1F}"/>
                </a:ext>
              </a:extLst>
            </p:cNvPr>
            <p:cNvSpPr txBox="1"/>
            <p:nvPr/>
          </p:nvSpPr>
          <p:spPr>
            <a:xfrm>
              <a:off x="9565671" y="1252723"/>
              <a:ext cx="888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Th1</a:t>
              </a:r>
            </a:p>
            <a:p>
              <a:pPr algn="ctr"/>
              <a:r>
                <a:rPr lang="pt-BR" sz="1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Tbet</a:t>
              </a:r>
              <a:endPara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7B00306-FF65-5F41-B6BE-1000CA41F0CB}"/>
                </a:ext>
              </a:extLst>
            </p:cNvPr>
            <p:cNvSpPr txBox="1"/>
            <p:nvPr/>
          </p:nvSpPr>
          <p:spPr>
            <a:xfrm>
              <a:off x="10878532" y="120928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IFN-</a:t>
              </a:r>
              <a:r>
                <a:rPr lang="pt-BR" b="1" dirty="0" err="1">
                  <a:solidFill>
                    <a:srgbClr val="FF0000"/>
                  </a:solidFill>
                </a:rPr>
                <a:t>g</a:t>
              </a:r>
              <a:endParaRPr lang="pt-BR" b="1" dirty="0">
                <a:solidFill>
                  <a:srgbClr val="FF0000"/>
                </a:solidFill>
              </a:endParaRPr>
            </a:p>
            <a:p>
              <a:r>
                <a:rPr lang="pt-BR" b="1" dirty="0">
                  <a:solidFill>
                    <a:srgbClr val="FF0000"/>
                  </a:solidFill>
                </a:rPr>
                <a:t>TNF-⍶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8DD9E5A1-2D2A-1F4C-AD7B-E1C45B9D56C6}"/>
                </a:ext>
              </a:extLst>
            </p:cNvPr>
            <p:cNvSpPr txBox="1"/>
            <p:nvPr/>
          </p:nvSpPr>
          <p:spPr>
            <a:xfrm>
              <a:off x="10889274" y="2567933"/>
              <a:ext cx="914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F0000"/>
                  </a:solidFill>
                </a:rPr>
                <a:t>IL-4</a:t>
              </a:r>
            </a:p>
            <a:p>
              <a:r>
                <a:rPr lang="pt-BR" b="1" dirty="0">
                  <a:solidFill>
                    <a:srgbClr val="FF0000"/>
                  </a:solidFill>
                </a:rPr>
                <a:t>IL-5</a:t>
              </a:r>
            </a:p>
            <a:p>
              <a:r>
                <a:rPr lang="pt-BR" b="1" dirty="0">
                  <a:solidFill>
                    <a:srgbClr val="FF0000"/>
                  </a:solidFill>
                </a:rPr>
                <a:t>IL-13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741390FC-BFA6-2647-B048-0D9522058A94}"/>
                </a:ext>
              </a:extLst>
            </p:cNvPr>
            <p:cNvSpPr txBox="1"/>
            <p:nvPr/>
          </p:nvSpPr>
          <p:spPr>
            <a:xfrm>
              <a:off x="9684914" y="2709760"/>
              <a:ext cx="888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Th2</a:t>
              </a:r>
            </a:p>
            <a:p>
              <a:pPr algn="ctr"/>
              <a:r>
                <a:rPr lang="pt-B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Gata-3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91A7A36F-1562-8245-80E6-7FD9B1D4AB8D}"/>
                </a:ext>
              </a:extLst>
            </p:cNvPr>
            <p:cNvSpPr txBox="1"/>
            <p:nvPr/>
          </p:nvSpPr>
          <p:spPr>
            <a:xfrm>
              <a:off x="9714490" y="4121654"/>
              <a:ext cx="888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Th17</a:t>
              </a:r>
            </a:p>
            <a:p>
              <a:pPr algn="ctr"/>
              <a:r>
                <a:rPr lang="pt-BR" sz="1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Rorgt</a:t>
              </a:r>
              <a:endParaRPr lang="pt-BR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82E84F5-1623-1740-955F-7DCF1CD42A4A}"/>
                </a:ext>
              </a:extLst>
            </p:cNvPr>
            <p:cNvSpPr txBox="1"/>
            <p:nvPr/>
          </p:nvSpPr>
          <p:spPr>
            <a:xfrm>
              <a:off x="10832712" y="3952376"/>
              <a:ext cx="970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b="1" dirty="0">
                <a:solidFill>
                  <a:srgbClr val="FF0000"/>
                </a:solidFill>
              </a:endParaRP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CA63722-6D47-EB45-AC21-2FA03314B889}"/>
                </a:ext>
              </a:extLst>
            </p:cNvPr>
            <p:cNvSpPr txBox="1"/>
            <p:nvPr/>
          </p:nvSpPr>
          <p:spPr>
            <a:xfrm>
              <a:off x="9684913" y="5541365"/>
              <a:ext cx="888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Treg</a:t>
              </a:r>
              <a:endParaRPr lang="pt-BR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pt-BR" sz="1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Foxp3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7E1C3642-B005-5740-95AD-D1A4F2177854}"/>
                </a:ext>
              </a:extLst>
            </p:cNvPr>
            <p:cNvSpPr txBox="1"/>
            <p:nvPr/>
          </p:nvSpPr>
          <p:spPr>
            <a:xfrm>
              <a:off x="10918574" y="5478606"/>
              <a:ext cx="11016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00B050"/>
                  </a:solidFill>
                </a:rPr>
                <a:t>IL-10</a:t>
              </a:r>
            </a:p>
            <a:p>
              <a:r>
                <a:rPr lang="pt-BR" b="1" dirty="0">
                  <a:solidFill>
                    <a:srgbClr val="00B050"/>
                  </a:solidFill>
                </a:rPr>
                <a:t>TGF-B</a:t>
              </a:r>
            </a:p>
          </p:txBody>
        </p:sp>
        <p:sp>
          <p:nvSpPr>
            <p:cNvPr id="24" name="Chave Esquerda 23">
              <a:extLst>
                <a:ext uri="{FF2B5EF4-FFF2-40B4-BE49-F238E27FC236}">
                  <a16:creationId xmlns:a16="http://schemas.microsoft.com/office/drawing/2014/main" id="{D60E857A-9886-BF49-B825-B9811AE66E1E}"/>
                </a:ext>
              </a:extLst>
            </p:cNvPr>
            <p:cNvSpPr/>
            <p:nvPr/>
          </p:nvSpPr>
          <p:spPr>
            <a:xfrm>
              <a:off x="9123762" y="1019505"/>
              <a:ext cx="471486" cy="553212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b="1"/>
            </a:p>
          </p:txBody>
        </p:sp>
      </p:grpSp>
      <p:sp>
        <p:nvSpPr>
          <p:cNvPr id="43" name="Retângulo 19">
            <a:extLst>
              <a:ext uri="{FF2B5EF4-FFF2-40B4-BE49-F238E27FC236}">
                <a16:creationId xmlns:a16="http://schemas.microsoft.com/office/drawing/2014/main" id="{79ABABF5-A515-4932-80CB-AF6BA51AB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82" y="6509729"/>
            <a:ext cx="2491388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t-BR" sz="800" b="1" dirty="0" err="1"/>
              <a:t>Imunobiologia</a:t>
            </a:r>
            <a:r>
              <a:rPr lang="pt-BR" sz="800" b="1" dirty="0"/>
              <a:t> de </a:t>
            </a:r>
            <a:r>
              <a:rPr lang="pt-BR" sz="800" b="1" dirty="0" err="1"/>
              <a:t>Janeway</a:t>
            </a:r>
            <a:r>
              <a:rPr lang="pt-BR" sz="800" b="1" dirty="0"/>
              <a:t>. 8ª Ed.</a:t>
            </a:r>
          </a:p>
          <a:p>
            <a:pPr>
              <a:buNone/>
            </a:pPr>
            <a:r>
              <a:rPr lang="pt-BR" sz="800" b="1" dirty="0"/>
              <a:t>Abbas A:Imunologia celular e molecular. 8ª Ed.</a:t>
            </a:r>
          </a:p>
        </p:txBody>
      </p:sp>
      <p:sp>
        <p:nvSpPr>
          <p:cNvPr id="7168" name="CaixaDeTexto 7167">
            <a:extLst>
              <a:ext uri="{FF2B5EF4-FFF2-40B4-BE49-F238E27FC236}">
                <a16:creationId xmlns:a16="http://schemas.microsoft.com/office/drawing/2014/main" id="{7C71F7E1-BD4E-4D47-81E2-CD226D5DADF3}"/>
              </a:ext>
            </a:extLst>
          </p:cNvPr>
          <p:cNvSpPr txBox="1"/>
          <p:nvPr/>
        </p:nvSpPr>
        <p:spPr>
          <a:xfrm>
            <a:off x="10800193" y="3977767"/>
            <a:ext cx="1411254" cy="87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</a:rPr>
              <a:t>IL-17ª</a:t>
            </a:r>
          </a:p>
          <a:p>
            <a:pPr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</a:rPr>
              <a:t>GM-CSF</a:t>
            </a:r>
          </a:p>
        </p:txBody>
      </p:sp>
    </p:spTree>
    <p:extLst>
      <p:ext uri="{BB962C8B-B14F-4D97-AF65-F5344CB8AC3E}">
        <p14:creationId xmlns:p14="http://schemas.microsoft.com/office/powerpoint/2010/main" val="31319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Grupo 25">
            <a:extLst>
              <a:ext uri="{FF2B5EF4-FFF2-40B4-BE49-F238E27FC236}">
                <a16:creationId xmlns:a16="http://schemas.microsoft.com/office/drawing/2014/main" id="{9C46255F-A60E-481A-8D82-AF870D0B9628}"/>
              </a:ext>
            </a:extLst>
          </p:cNvPr>
          <p:cNvGrpSpPr>
            <a:grpSpLocks/>
          </p:cNvGrpSpPr>
          <p:nvPr/>
        </p:nvGrpSpPr>
        <p:grpSpPr bwMode="auto">
          <a:xfrm>
            <a:off x="3449639" y="1420814"/>
            <a:ext cx="4941887" cy="2778125"/>
            <a:chOff x="2555776" y="1091820"/>
            <a:chExt cx="6588224" cy="3705331"/>
          </a:xfrm>
        </p:grpSpPr>
        <p:pic>
          <p:nvPicPr>
            <p:cNvPr id="47140" name="Imagem 2">
              <a:extLst>
                <a:ext uri="{FF2B5EF4-FFF2-40B4-BE49-F238E27FC236}">
                  <a16:creationId xmlns:a16="http://schemas.microsoft.com/office/drawing/2014/main" id="{6588C037-F900-4B72-9E40-03D79CA01B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0" t="3619" r="1900" b="62785"/>
            <a:stretch>
              <a:fillRect/>
            </a:stretch>
          </p:blipFill>
          <p:spPr bwMode="auto">
            <a:xfrm>
              <a:off x="2743200" y="1091820"/>
              <a:ext cx="6400800" cy="3705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4D19CED1-5766-48B8-9DE6-A36700C68DB5}"/>
                </a:ext>
              </a:extLst>
            </p:cNvPr>
            <p:cNvSpPr/>
            <p:nvPr/>
          </p:nvSpPr>
          <p:spPr>
            <a:xfrm>
              <a:off x="2555776" y="1917579"/>
              <a:ext cx="431737" cy="791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pic>
        <p:nvPicPr>
          <p:cNvPr id="47108" name="Imagem 11">
            <a:extLst>
              <a:ext uri="{FF2B5EF4-FFF2-40B4-BE49-F238E27FC236}">
                <a16:creationId xmlns:a16="http://schemas.microsoft.com/office/drawing/2014/main" id="{13D06C41-ACC4-4AAF-8D7F-5442F5F5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62" t="28346" r="9821" b="67818"/>
          <a:stretch>
            <a:fillRect/>
          </a:stretch>
        </p:blipFill>
        <p:spPr bwMode="auto">
          <a:xfrm>
            <a:off x="5751514" y="3392488"/>
            <a:ext cx="320675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B4AD662D-18F7-436D-8A0E-D0D823CEC932}"/>
              </a:ext>
            </a:extLst>
          </p:cNvPr>
          <p:cNvGrpSpPr>
            <a:grpSpLocks/>
          </p:cNvGrpSpPr>
          <p:nvPr/>
        </p:nvGrpSpPr>
        <p:grpSpPr bwMode="auto">
          <a:xfrm>
            <a:off x="4578351" y="3068639"/>
            <a:ext cx="2424113" cy="917575"/>
            <a:chOff x="4061498" y="3289203"/>
            <a:chExt cx="3232193" cy="1223110"/>
          </a:xfrm>
        </p:grpSpPr>
        <p:pic>
          <p:nvPicPr>
            <p:cNvPr id="47127" name="Imagem 8">
              <a:extLst>
                <a:ext uri="{FF2B5EF4-FFF2-40B4-BE49-F238E27FC236}">
                  <a16:creationId xmlns:a16="http://schemas.microsoft.com/office/drawing/2014/main" id="{FD21EC6C-76B5-4AA9-87E5-55DE4C72A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62" t="28346" r="9821" b="67818"/>
            <a:stretch>
              <a:fillRect/>
            </a:stretch>
          </p:blipFill>
          <p:spPr bwMode="auto">
            <a:xfrm>
              <a:off x="4993411" y="3933056"/>
              <a:ext cx="1306781" cy="306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8" name="Imagem 16">
              <a:extLst>
                <a:ext uri="{FF2B5EF4-FFF2-40B4-BE49-F238E27FC236}">
                  <a16:creationId xmlns:a16="http://schemas.microsoft.com/office/drawing/2014/main" id="{555534F3-A2C6-474E-9B7D-9ED7A2DC9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62" t="28346" r="9821" b="67818"/>
            <a:stretch>
              <a:fillRect/>
            </a:stretch>
          </p:blipFill>
          <p:spPr bwMode="auto">
            <a:xfrm rot="-306446">
              <a:off x="6004625" y="3933027"/>
              <a:ext cx="606796" cy="336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129" name="Grupo 23">
              <a:extLst>
                <a:ext uri="{FF2B5EF4-FFF2-40B4-BE49-F238E27FC236}">
                  <a16:creationId xmlns:a16="http://schemas.microsoft.com/office/drawing/2014/main" id="{9A8E988B-193B-46B8-93AE-1408A45D1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1498" y="3289203"/>
              <a:ext cx="3232193" cy="1223110"/>
              <a:chOff x="4061498" y="3289203"/>
              <a:chExt cx="3232193" cy="1223110"/>
            </a:xfrm>
          </p:grpSpPr>
          <p:grpSp>
            <p:nvGrpSpPr>
              <p:cNvPr id="47130" name="Grupo 15">
                <a:extLst>
                  <a:ext uri="{FF2B5EF4-FFF2-40B4-BE49-F238E27FC236}">
                    <a16:creationId xmlns:a16="http://schemas.microsoft.com/office/drawing/2014/main" id="{8BB994A2-CB43-46E7-BD19-02429FC446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61498" y="3550163"/>
                <a:ext cx="2166686" cy="675606"/>
                <a:chOff x="4061498" y="3550163"/>
                <a:chExt cx="2166686" cy="675606"/>
              </a:xfrm>
            </p:grpSpPr>
            <p:grpSp>
              <p:nvGrpSpPr>
                <p:cNvPr id="47134" name="Grupo 13">
                  <a:extLst>
                    <a:ext uri="{FF2B5EF4-FFF2-40B4-BE49-F238E27FC236}">
                      <a16:creationId xmlns:a16="http://schemas.microsoft.com/office/drawing/2014/main" id="{637758F1-50E7-4298-BAD2-186DFDFD5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00275" y="3802688"/>
                  <a:ext cx="2027909" cy="423081"/>
                  <a:chOff x="4200275" y="3802688"/>
                  <a:chExt cx="2027909" cy="423081"/>
                </a:xfrm>
              </p:grpSpPr>
              <p:grpSp>
                <p:nvGrpSpPr>
                  <p:cNvPr id="47136" name="Grupo 7">
                    <a:extLst>
                      <a:ext uri="{FF2B5EF4-FFF2-40B4-BE49-F238E27FC236}">
                        <a16:creationId xmlns:a16="http://schemas.microsoft.com/office/drawing/2014/main" id="{32592162-718F-4F03-89EA-892E4E68184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200275" y="3919408"/>
                    <a:ext cx="1379837" cy="306361"/>
                    <a:chOff x="4200275" y="3919408"/>
                    <a:chExt cx="1379837" cy="306361"/>
                  </a:xfrm>
                </p:grpSpPr>
                <p:pic>
                  <p:nvPicPr>
                    <p:cNvPr id="47138" name="Imagem 4">
                      <a:extLst>
                        <a:ext uri="{FF2B5EF4-FFF2-40B4-BE49-F238E27FC236}">
                          <a16:creationId xmlns:a16="http://schemas.microsoft.com/office/drawing/2014/main" id="{F9228643-0956-4227-96D0-5E36F6D157E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9462" t="28346" r="9821" b="67818"/>
                    <a:stretch>
                      <a:fillRect/>
                    </a:stretch>
                  </p:blipFill>
                  <p:spPr bwMode="auto">
                    <a:xfrm>
                      <a:off x="4273331" y="3919408"/>
                      <a:ext cx="1306781" cy="30636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139" name="Imagem 6">
                      <a:extLst>
                        <a:ext uri="{FF2B5EF4-FFF2-40B4-BE49-F238E27FC236}">
                          <a16:creationId xmlns:a16="http://schemas.microsoft.com/office/drawing/2014/main" id="{7F806C5E-66FA-4CB4-A3E6-9D83A956097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9462" t="28346" r="9821" b="67818"/>
                    <a:stretch>
                      <a:fillRect/>
                    </a:stretch>
                  </p:blipFill>
                  <p:spPr bwMode="auto">
                    <a:xfrm rot="1907207">
                      <a:off x="4200275" y="3946259"/>
                      <a:ext cx="612000" cy="14347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47137" name="Imagem 9">
                    <a:extLst>
                      <a:ext uri="{FF2B5EF4-FFF2-40B4-BE49-F238E27FC236}">
                        <a16:creationId xmlns:a16="http://schemas.microsoft.com/office/drawing/2014/main" id="{A085D3FE-BE0B-4137-B82F-393F95E87BF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462" t="28346" r="9821" b="67818"/>
                  <a:stretch>
                    <a:fillRect/>
                  </a:stretch>
                </p:blipFill>
                <p:spPr bwMode="auto">
                  <a:xfrm>
                    <a:off x="5472184" y="3802688"/>
                    <a:ext cx="756000" cy="177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7135" name="Imagem 14">
                  <a:extLst>
                    <a:ext uri="{FF2B5EF4-FFF2-40B4-BE49-F238E27FC236}">
                      <a16:creationId xmlns:a16="http://schemas.microsoft.com/office/drawing/2014/main" id="{166E8986-83B3-4AF1-819B-6FF6559BBA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462" t="24510" r="9821" b="67818"/>
                <a:stretch>
                  <a:fillRect/>
                </a:stretch>
              </p:blipFill>
              <p:spPr bwMode="auto">
                <a:xfrm>
                  <a:off x="4061498" y="3550163"/>
                  <a:ext cx="325888" cy="270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7131" name="Imagem 20">
                <a:extLst>
                  <a:ext uri="{FF2B5EF4-FFF2-40B4-BE49-F238E27FC236}">
                    <a16:creationId xmlns:a16="http://schemas.microsoft.com/office/drawing/2014/main" id="{257F0BC3-5BD1-4DA8-A406-11D5FCD1AA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62" t="24525" r="16907" b="70486"/>
              <a:stretch>
                <a:fillRect/>
              </a:stretch>
            </p:blipFill>
            <p:spPr bwMode="auto">
              <a:xfrm rot="-341299">
                <a:off x="6875374" y="3289203"/>
                <a:ext cx="345176" cy="550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32" name="Imagem 21">
                <a:extLst>
                  <a:ext uri="{FF2B5EF4-FFF2-40B4-BE49-F238E27FC236}">
                    <a16:creationId xmlns:a16="http://schemas.microsoft.com/office/drawing/2014/main" id="{DE3AD104-B0AF-4AE0-A5B4-355E0FF92B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62" t="32707" r="16922" b="64168"/>
              <a:stretch>
                <a:fillRect/>
              </a:stretch>
            </p:blipFill>
            <p:spPr bwMode="auto">
              <a:xfrm>
                <a:off x="6949940" y="4167596"/>
                <a:ext cx="343751" cy="3447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33" name="Imagem 22">
                <a:extLst>
                  <a:ext uri="{FF2B5EF4-FFF2-40B4-BE49-F238E27FC236}">
                    <a16:creationId xmlns:a16="http://schemas.microsoft.com/office/drawing/2014/main" id="{9B32C5C9-2EF1-43AB-ABDB-3DFFE3E1BA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62" t="28915" r="16685" b="65227"/>
              <a:stretch>
                <a:fillRect/>
              </a:stretch>
            </p:blipFill>
            <p:spPr bwMode="auto">
              <a:xfrm rot="-341299">
                <a:off x="6920873" y="3823906"/>
                <a:ext cx="366346" cy="31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8B1F7B-C136-4E81-AF9D-F00A34EE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6" y="3051176"/>
            <a:ext cx="18446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3F028D0B-7D6C-4FB2-9D16-4FC382DC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6" t="37552" r="1900" b="36534"/>
          <a:stretch>
            <a:fillRect/>
          </a:stretch>
        </p:blipFill>
        <p:spPr bwMode="auto">
          <a:xfrm>
            <a:off x="6245226" y="2054225"/>
            <a:ext cx="2614613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7359778A-A25B-4CE2-A8CA-D39EE7746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2" t="63681" r="555" b="9930"/>
          <a:stretch>
            <a:fillRect/>
          </a:stretch>
        </p:blipFill>
        <p:spPr bwMode="auto">
          <a:xfrm>
            <a:off x="6281739" y="2079625"/>
            <a:ext cx="251142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13" name="Grupo 3">
            <a:extLst>
              <a:ext uri="{FF2B5EF4-FFF2-40B4-BE49-F238E27FC236}">
                <a16:creationId xmlns:a16="http://schemas.microsoft.com/office/drawing/2014/main" id="{1E1BC7B8-9182-4C29-819F-B71F73A194FC}"/>
              </a:ext>
            </a:extLst>
          </p:cNvPr>
          <p:cNvGrpSpPr>
            <a:grpSpLocks/>
          </p:cNvGrpSpPr>
          <p:nvPr/>
        </p:nvGrpSpPr>
        <p:grpSpPr bwMode="auto">
          <a:xfrm>
            <a:off x="6862764" y="3825876"/>
            <a:ext cx="1347787" cy="301625"/>
            <a:chOff x="5595040" y="4461522"/>
            <a:chExt cx="1795584" cy="400592"/>
          </a:xfrm>
        </p:grpSpPr>
        <p:grpSp>
          <p:nvGrpSpPr>
            <p:cNvPr id="47123" name="Grupo 1">
              <a:extLst>
                <a:ext uri="{FF2B5EF4-FFF2-40B4-BE49-F238E27FC236}">
                  <a16:creationId xmlns:a16="http://schemas.microsoft.com/office/drawing/2014/main" id="{46491835-92A5-4A1B-A08E-10B9AB04C6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95040" y="4597941"/>
              <a:ext cx="683305" cy="258563"/>
              <a:chOff x="5595040" y="4597941"/>
              <a:chExt cx="683305" cy="258563"/>
            </a:xfrm>
          </p:grpSpPr>
          <p:pic>
            <p:nvPicPr>
              <p:cNvPr id="47125" name="Imagem 27">
                <a:extLst>
                  <a:ext uri="{FF2B5EF4-FFF2-40B4-BE49-F238E27FC236}">
                    <a16:creationId xmlns:a16="http://schemas.microsoft.com/office/drawing/2014/main" id="{40012AA6-40FC-4CAE-B5D5-64F4FB3AA6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81" t="86047" r="37242" b="11147"/>
              <a:stretch>
                <a:fillRect/>
              </a:stretch>
            </p:blipFill>
            <p:spPr bwMode="auto">
              <a:xfrm rot="-1758254">
                <a:off x="5877753" y="4597941"/>
                <a:ext cx="400592" cy="1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26" name="Imagem 28">
                <a:extLst>
                  <a:ext uri="{FF2B5EF4-FFF2-40B4-BE49-F238E27FC236}">
                    <a16:creationId xmlns:a16="http://schemas.microsoft.com/office/drawing/2014/main" id="{A317B3C6-9ABD-4856-BEA6-EF4F1AD8F9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181" t="86047" r="37242" b="11147"/>
              <a:stretch>
                <a:fillRect/>
              </a:stretch>
            </p:blipFill>
            <p:spPr bwMode="auto">
              <a:xfrm rot="-161580">
                <a:off x="5595040" y="4712504"/>
                <a:ext cx="400592" cy="14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124" name="Imagem 29">
              <a:extLst>
                <a:ext uri="{FF2B5EF4-FFF2-40B4-BE49-F238E27FC236}">
                  <a16:creationId xmlns:a16="http://schemas.microsoft.com/office/drawing/2014/main" id="{9D632E4C-89BC-4D16-9AD6-7376648F7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81" t="86047" r="37242" b="11147"/>
            <a:stretch>
              <a:fillRect/>
            </a:stretch>
          </p:blipFill>
          <p:spPr bwMode="auto">
            <a:xfrm rot="-4251528">
              <a:off x="7118328" y="4589818"/>
              <a:ext cx="400592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39E51DB6-6829-427D-A3DB-68DA8C185238}"/>
              </a:ext>
            </a:extLst>
          </p:cNvPr>
          <p:cNvGrpSpPr>
            <a:grpSpLocks/>
          </p:cNvGrpSpPr>
          <p:nvPr/>
        </p:nvGrpSpPr>
        <p:grpSpPr bwMode="auto">
          <a:xfrm>
            <a:off x="5137151" y="3884614"/>
            <a:ext cx="3757613" cy="1177925"/>
            <a:chOff x="3293955" y="4539808"/>
            <a:chExt cx="5009863" cy="1570048"/>
          </a:xfrm>
        </p:grpSpPr>
        <p:pic>
          <p:nvPicPr>
            <p:cNvPr id="47120" name="Imagem 10">
              <a:extLst>
                <a:ext uri="{FF2B5EF4-FFF2-40B4-BE49-F238E27FC236}">
                  <a16:creationId xmlns:a16="http://schemas.microsoft.com/office/drawing/2014/main" id="{A064E536-F3A8-47F2-9036-F57B0B13E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5" t="92731" r="2573" b="1112"/>
            <a:stretch>
              <a:fillRect/>
            </a:stretch>
          </p:blipFill>
          <p:spPr bwMode="auto">
            <a:xfrm>
              <a:off x="3293955" y="5456712"/>
              <a:ext cx="5009863" cy="65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Seta para baixo 17">
              <a:extLst>
                <a:ext uri="{FF2B5EF4-FFF2-40B4-BE49-F238E27FC236}">
                  <a16:creationId xmlns:a16="http://schemas.microsoft.com/office/drawing/2014/main" id="{94C9C38D-E36B-4521-ACF9-D3B7BA9E9248}"/>
                </a:ext>
              </a:extLst>
            </p:cNvPr>
            <p:cNvSpPr/>
            <p:nvPr/>
          </p:nvSpPr>
          <p:spPr>
            <a:xfrm rot="2880000">
              <a:off x="5680388" y="4417972"/>
              <a:ext cx="201016" cy="122336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2" name="Seta para baixo 41">
              <a:extLst>
                <a:ext uri="{FF2B5EF4-FFF2-40B4-BE49-F238E27FC236}">
                  <a16:creationId xmlns:a16="http://schemas.microsoft.com/office/drawing/2014/main" id="{21862F87-A7A7-444D-AD19-3F07369242D8}"/>
                </a:ext>
              </a:extLst>
            </p:cNvPr>
            <p:cNvSpPr/>
            <p:nvPr/>
          </p:nvSpPr>
          <p:spPr>
            <a:xfrm rot="1200000">
              <a:off x="7114320" y="4539808"/>
              <a:ext cx="218003" cy="93949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63FB5F7-F5B8-45A7-8920-09632ACF582A}"/>
              </a:ext>
            </a:extLst>
          </p:cNvPr>
          <p:cNvSpPr txBox="1"/>
          <p:nvPr/>
        </p:nvSpPr>
        <p:spPr>
          <a:xfrm>
            <a:off x="7091363" y="5251451"/>
            <a:ext cx="1846262" cy="57626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/>
              <a:t>Síntese e ativação de fatores de transcrição (</a:t>
            </a:r>
            <a:r>
              <a:rPr lang="pt-BR" sz="1050" dirty="0" err="1"/>
              <a:t>Ex</a:t>
            </a:r>
            <a:r>
              <a:rPr lang="pt-BR" sz="1050" dirty="0"/>
              <a:t>: AP-1)</a:t>
            </a:r>
          </a:p>
        </p:txBody>
      </p:sp>
      <p:sp>
        <p:nvSpPr>
          <p:cNvPr id="43" name="Seta para baixo 42">
            <a:extLst>
              <a:ext uri="{FF2B5EF4-FFF2-40B4-BE49-F238E27FC236}">
                <a16:creationId xmlns:a16="http://schemas.microsoft.com/office/drawing/2014/main" id="{8F9488A8-7399-4554-842D-74C873AFFDA5}"/>
              </a:ext>
            </a:extLst>
          </p:cNvPr>
          <p:cNvSpPr/>
          <p:nvPr/>
        </p:nvSpPr>
        <p:spPr>
          <a:xfrm>
            <a:off x="7923214" y="5059363"/>
            <a:ext cx="160337" cy="195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EA5B776-EABA-4B86-9BAB-6074BF0BD3C2}"/>
              </a:ext>
            </a:extLst>
          </p:cNvPr>
          <p:cNvSpPr txBox="1"/>
          <p:nvPr/>
        </p:nvSpPr>
        <p:spPr>
          <a:xfrm>
            <a:off x="5164138" y="5251451"/>
            <a:ext cx="1846262" cy="576263"/>
          </a:xfrm>
          <a:prstGeom prst="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/>
              <a:t>Ativação de fatores de transcrição (</a:t>
            </a:r>
            <a:r>
              <a:rPr lang="pt-BR" sz="1050" dirty="0" err="1"/>
              <a:t>Ex</a:t>
            </a:r>
            <a:r>
              <a:rPr lang="pt-BR" sz="1050" dirty="0"/>
              <a:t>: NFAT e NF</a:t>
            </a:r>
            <a:r>
              <a:rPr lang="el-GR" sz="1050" dirty="0">
                <a:latin typeface="Calibri"/>
                <a:cs typeface="Calibri"/>
              </a:rPr>
              <a:t>κ</a:t>
            </a:r>
            <a:r>
              <a:rPr lang="pt-BR" sz="1050" dirty="0">
                <a:latin typeface="Calibri"/>
                <a:cs typeface="Calibri"/>
              </a:rPr>
              <a:t>B</a:t>
            </a:r>
            <a:r>
              <a:rPr lang="pt-BR" sz="1050" dirty="0"/>
              <a:t>)</a:t>
            </a:r>
          </a:p>
        </p:txBody>
      </p:sp>
      <p:sp>
        <p:nvSpPr>
          <p:cNvPr id="46" name="Seta para baixo 45">
            <a:extLst>
              <a:ext uri="{FF2B5EF4-FFF2-40B4-BE49-F238E27FC236}">
                <a16:creationId xmlns:a16="http://schemas.microsoft.com/office/drawing/2014/main" id="{F819B77F-F861-4A5B-9684-9D32484773DB}"/>
              </a:ext>
            </a:extLst>
          </p:cNvPr>
          <p:cNvSpPr/>
          <p:nvPr/>
        </p:nvSpPr>
        <p:spPr>
          <a:xfrm>
            <a:off x="5997575" y="5059363"/>
            <a:ext cx="160338" cy="195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7119" name="Retângulo 37">
            <a:extLst>
              <a:ext uri="{FF2B5EF4-FFF2-40B4-BE49-F238E27FC236}">
                <a16:creationId xmlns:a16="http://schemas.microsoft.com/office/drawing/2014/main" id="{3FED6D18-50C2-4BA2-A3A4-F4FB69B05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276" y="460161"/>
            <a:ext cx="9835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3600" dirty="0"/>
              <a:t>Sinalização Intracelular Ativação Linfócitos T</a:t>
            </a:r>
            <a:endParaRPr lang="pt-BR" altLang="pt-BR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3" grpId="0" animBg="1"/>
      <p:bldP spid="45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>
            <a:extLst>
              <a:ext uri="{FF2B5EF4-FFF2-40B4-BE49-F238E27FC236}">
                <a16:creationId xmlns:a16="http://schemas.microsoft.com/office/drawing/2014/main" id="{44B66222-93DE-4FCF-A68F-4B35E5D4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t="12889" r="34036" b="19630"/>
          <a:stretch>
            <a:fillRect/>
          </a:stretch>
        </p:blipFill>
        <p:spPr bwMode="auto">
          <a:xfrm>
            <a:off x="3017838" y="1379539"/>
            <a:ext cx="4532312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27E3CD63-A97E-4BDB-B6B8-51F474965D3F}"/>
              </a:ext>
            </a:extLst>
          </p:cNvPr>
          <p:cNvGrpSpPr>
            <a:grpSpLocks/>
          </p:cNvGrpSpPr>
          <p:nvPr/>
        </p:nvGrpSpPr>
        <p:grpSpPr bwMode="auto">
          <a:xfrm>
            <a:off x="2540001" y="1924051"/>
            <a:ext cx="3813175" cy="3432175"/>
            <a:chOff x="-169156" y="1422650"/>
            <a:chExt cx="5084042" cy="4576200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C2E2556B-D22C-479B-BB2B-208417BD55BF}"/>
                </a:ext>
              </a:extLst>
            </p:cNvPr>
            <p:cNvSpPr/>
            <p:nvPr/>
          </p:nvSpPr>
          <p:spPr>
            <a:xfrm>
              <a:off x="611865" y="1422650"/>
              <a:ext cx="1583207" cy="215051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Seta para a direita 7">
              <a:extLst>
                <a:ext uri="{FF2B5EF4-FFF2-40B4-BE49-F238E27FC236}">
                  <a16:creationId xmlns:a16="http://schemas.microsoft.com/office/drawing/2014/main" id="{A23965FF-786F-4D3F-99C8-6720A63AB6E7}"/>
                </a:ext>
              </a:extLst>
            </p:cNvPr>
            <p:cNvSpPr/>
            <p:nvPr/>
          </p:nvSpPr>
          <p:spPr>
            <a:xfrm rot="5400000">
              <a:off x="1187570" y="3609156"/>
              <a:ext cx="431797" cy="35982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5EDA8276-0ABF-4149-A6B3-F95AE02195FA}"/>
                </a:ext>
              </a:extLst>
            </p:cNvPr>
            <p:cNvSpPr txBox="1"/>
            <p:nvPr/>
          </p:nvSpPr>
          <p:spPr>
            <a:xfrm>
              <a:off x="-169156" y="4028248"/>
              <a:ext cx="5084042" cy="197060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b="1" dirty="0"/>
                <a:t>PKC ativada por DAG</a:t>
              </a:r>
            </a:p>
            <a:p>
              <a:pPr algn="ctr">
                <a:defRPr/>
              </a:pPr>
              <a:r>
                <a:rPr lang="pt-BR" dirty="0">
                  <a:latin typeface="Calibri"/>
                  <a:cs typeface="Calibri"/>
                </a:rPr>
                <a:t>↓</a:t>
              </a:r>
              <a:endParaRPr lang="pt-BR" dirty="0"/>
            </a:p>
            <a:p>
              <a:pPr algn="ctr">
                <a:defRPr/>
              </a:pPr>
              <a:r>
                <a:rPr lang="pt-BR" b="1" dirty="0">
                  <a:solidFill>
                    <a:srgbClr val="FF0000"/>
                  </a:solidFill>
                </a:rPr>
                <a:t>Fosforilação de I</a:t>
              </a:r>
              <a:r>
                <a:rPr lang="el-GR" b="1" dirty="0">
                  <a:solidFill>
                    <a:srgbClr val="FF0000"/>
                  </a:solidFill>
                  <a:latin typeface="Calibri"/>
                  <a:cs typeface="Calibri"/>
                </a:rPr>
                <a:t>κ</a:t>
              </a:r>
              <a:r>
                <a:rPr lang="pt-BR" b="1" dirty="0">
                  <a:solidFill>
                    <a:srgbClr val="FF0000"/>
                  </a:solidFill>
                  <a:latin typeface="Calibri"/>
                  <a:cs typeface="Calibri"/>
                </a:rPr>
                <a:t>B → </a:t>
              </a:r>
              <a:r>
                <a:rPr lang="pt-BR" b="1" dirty="0" err="1">
                  <a:solidFill>
                    <a:srgbClr val="FF0000"/>
                  </a:solidFill>
                  <a:latin typeface="Calibri"/>
                  <a:cs typeface="Calibri"/>
                </a:rPr>
                <a:t>Proteassoma</a:t>
              </a:r>
              <a:endParaRPr lang="pt-BR" b="1" dirty="0">
                <a:solidFill>
                  <a:srgbClr val="FF0000"/>
                </a:solidFill>
              </a:endParaRPr>
            </a:p>
            <a:p>
              <a:pPr algn="ctr">
                <a:defRPr/>
              </a:pPr>
              <a:r>
                <a:rPr lang="pt-BR" dirty="0">
                  <a:cs typeface="Calibri"/>
                </a:rPr>
                <a:t>↓</a:t>
              </a:r>
              <a:endParaRPr lang="pt-BR" dirty="0"/>
            </a:p>
            <a:p>
              <a:pPr algn="ctr">
                <a:defRPr/>
              </a:pPr>
              <a:r>
                <a:rPr lang="pt-BR" b="1" dirty="0">
                  <a:solidFill>
                    <a:srgbClr val="00B050"/>
                  </a:solidFill>
                </a:rPr>
                <a:t>Ativação de NF-</a:t>
              </a:r>
              <a:r>
                <a:rPr lang="el-GR" b="1" dirty="0">
                  <a:solidFill>
                    <a:srgbClr val="00B050"/>
                  </a:solidFill>
                  <a:latin typeface="Calibri"/>
                  <a:cs typeface="Calibri"/>
                </a:rPr>
                <a:t>κ</a:t>
              </a:r>
              <a:r>
                <a:rPr lang="pt-BR" b="1" dirty="0">
                  <a:solidFill>
                    <a:srgbClr val="00B050"/>
                  </a:solidFill>
                  <a:latin typeface="Calibri"/>
                  <a:cs typeface="Calibri"/>
                </a:rPr>
                <a:t>B</a:t>
              </a:r>
              <a:endParaRPr lang="pt-BR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2C348703-F872-4443-A3C4-94AA02425142}"/>
              </a:ext>
            </a:extLst>
          </p:cNvPr>
          <p:cNvGrpSpPr>
            <a:grpSpLocks/>
          </p:cNvGrpSpPr>
          <p:nvPr/>
        </p:nvGrpSpPr>
        <p:grpSpPr bwMode="auto">
          <a:xfrm>
            <a:off x="5761039" y="1941513"/>
            <a:ext cx="3724275" cy="2125662"/>
            <a:chOff x="4124458" y="1446701"/>
            <a:chExt cx="4966631" cy="2833040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32F6318-E274-4650-AAE4-2F054EF63456}"/>
                </a:ext>
              </a:extLst>
            </p:cNvPr>
            <p:cNvSpPr/>
            <p:nvPr/>
          </p:nvSpPr>
          <p:spPr>
            <a:xfrm>
              <a:off x="4124458" y="1446701"/>
              <a:ext cx="2248321" cy="214964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3" name="Seta para a direita 12">
              <a:extLst>
                <a:ext uri="{FF2B5EF4-FFF2-40B4-BE49-F238E27FC236}">
                  <a16:creationId xmlns:a16="http://schemas.microsoft.com/office/drawing/2014/main" id="{687299BD-B7EF-4648-A5B8-E5B74030ABBB}"/>
                </a:ext>
              </a:extLst>
            </p:cNvPr>
            <p:cNvSpPr/>
            <p:nvPr/>
          </p:nvSpPr>
          <p:spPr>
            <a:xfrm>
              <a:off x="6372779" y="2345910"/>
              <a:ext cx="431881" cy="35968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1260682-D420-4C2E-A6F7-8F84A8804F6B}"/>
                </a:ext>
              </a:extLst>
            </p:cNvPr>
            <p:cNvSpPr txBox="1"/>
            <p:nvPr/>
          </p:nvSpPr>
          <p:spPr>
            <a:xfrm>
              <a:off x="6859704" y="1939679"/>
              <a:ext cx="2231385" cy="234006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b="1" dirty="0"/>
                <a:t>Vias de </a:t>
              </a:r>
              <a:r>
                <a:rPr lang="pt-BR" b="1" dirty="0" err="1"/>
                <a:t>Ras</a:t>
              </a:r>
              <a:r>
                <a:rPr lang="pt-BR" b="1" dirty="0"/>
                <a:t> e MAPK</a:t>
              </a:r>
            </a:p>
            <a:p>
              <a:pPr algn="ctr">
                <a:defRPr/>
              </a:pPr>
              <a:r>
                <a:rPr lang="pt-BR" dirty="0">
                  <a:latin typeface="Calibri"/>
                  <a:cs typeface="Calibri"/>
                </a:rPr>
                <a:t>↓</a:t>
              </a:r>
              <a:endParaRPr lang="pt-BR" dirty="0"/>
            </a:p>
            <a:p>
              <a:pPr algn="ctr">
                <a:defRPr/>
              </a:pPr>
              <a:r>
                <a:rPr lang="pt-BR" b="1" dirty="0">
                  <a:solidFill>
                    <a:srgbClr val="00B050"/>
                  </a:solidFill>
                </a:rPr>
                <a:t>Expressão e ativação de AP-1</a:t>
              </a: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0732577-A727-4B7B-BB28-8FC8F3E4B9A2}"/>
              </a:ext>
            </a:extLst>
          </p:cNvPr>
          <p:cNvGrpSpPr>
            <a:grpSpLocks/>
          </p:cNvGrpSpPr>
          <p:nvPr/>
        </p:nvGrpSpPr>
        <p:grpSpPr bwMode="auto">
          <a:xfrm>
            <a:off x="4313238" y="1538288"/>
            <a:ext cx="5681662" cy="2747962"/>
            <a:chOff x="2195736" y="908720"/>
            <a:chExt cx="7573771" cy="3662540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BA500C0-8125-480B-894E-1786326EBB17}"/>
                </a:ext>
              </a:extLst>
            </p:cNvPr>
            <p:cNvSpPr/>
            <p:nvPr/>
          </p:nvSpPr>
          <p:spPr>
            <a:xfrm>
              <a:off x="2195736" y="1412293"/>
              <a:ext cx="2304508" cy="180059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F139E65A-D1C5-4598-8FA0-F294DCDCA20D}"/>
                </a:ext>
              </a:extLst>
            </p:cNvPr>
            <p:cNvSpPr txBox="1"/>
            <p:nvPr/>
          </p:nvSpPr>
          <p:spPr>
            <a:xfrm>
              <a:off x="3937343" y="908720"/>
              <a:ext cx="5832164" cy="366254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b="1" dirty="0"/>
                <a:t>Cálcio </a:t>
              </a:r>
            </a:p>
            <a:p>
              <a:pPr algn="ctr">
                <a:defRPr/>
              </a:pPr>
              <a:r>
                <a:rPr lang="pt-BR" b="1" dirty="0"/>
                <a:t>+ </a:t>
              </a:r>
            </a:p>
            <a:p>
              <a:pPr algn="ctr">
                <a:defRPr/>
              </a:pPr>
              <a:r>
                <a:rPr lang="pt-BR" b="1" dirty="0" err="1"/>
                <a:t>Calmodulina</a:t>
              </a:r>
              <a:endParaRPr lang="pt-BR" b="1" dirty="0"/>
            </a:p>
            <a:p>
              <a:pPr algn="ctr">
                <a:defRPr/>
              </a:pPr>
              <a:r>
                <a:rPr lang="pt-BR" dirty="0">
                  <a:latin typeface="Calibri"/>
                  <a:cs typeface="Calibri"/>
                </a:rPr>
                <a:t>↓</a:t>
              </a:r>
              <a:endParaRPr lang="pt-BR" dirty="0"/>
            </a:p>
            <a:p>
              <a:pPr algn="ctr">
                <a:defRPr/>
              </a:pPr>
              <a:r>
                <a:rPr lang="pt-BR" b="1" dirty="0">
                  <a:solidFill>
                    <a:srgbClr val="00B050"/>
                  </a:solidFill>
                </a:rPr>
                <a:t>Ativam </a:t>
              </a:r>
              <a:r>
                <a:rPr lang="pt-BR" b="1" dirty="0" err="1">
                  <a:solidFill>
                    <a:srgbClr val="00B050"/>
                  </a:solidFill>
                </a:rPr>
                <a:t>calcineurina</a:t>
              </a:r>
              <a:endParaRPr lang="pt-BR" b="1" dirty="0">
                <a:solidFill>
                  <a:srgbClr val="00B050"/>
                </a:solidFill>
              </a:endParaRPr>
            </a:p>
            <a:p>
              <a:pPr algn="ctr">
                <a:defRPr/>
              </a:pPr>
              <a:r>
                <a:rPr lang="pt-BR" dirty="0">
                  <a:cs typeface="Calibri"/>
                </a:rPr>
                <a:t>↓</a:t>
              </a:r>
              <a:endParaRPr lang="pt-BR" dirty="0"/>
            </a:p>
            <a:p>
              <a:pPr algn="ctr">
                <a:defRPr/>
              </a:pPr>
              <a:r>
                <a:rPr lang="pt-BR" b="1" dirty="0" err="1">
                  <a:solidFill>
                    <a:srgbClr val="00B050"/>
                  </a:solidFill>
                </a:rPr>
                <a:t>Calcineurina</a:t>
              </a:r>
              <a:r>
                <a:rPr lang="pt-BR" b="1" dirty="0">
                  <a:solidFill>
                    <a:srgbClr val="00B050"/>
                  </a:solidFill>
                </a:rPr>
                <a:t> </a:t>
              </a:r>
              <a:r>
                <a:rPr lang="pt-BR" b="1" dirty="0" err="1">
                  <a:solidFill>
                    <a:srgbClr val="00B050"/>
                  </a:solidFill>
                </a:rPr>
                <a:t>desfosforila</a:t>
              </a:r>
              <a:r>
                <a:rPr lang="pt-BR" b="1" dirty="0">
                  <a:solidFill>
                    <a:srgbClr val="00B050"/>
                  </a:solidFill>
                </a:rPr>
                <a:t> e ativa NFAT</a:t>
              </a:r>
            </a:p>
            <a:p>
              <a:pPr algn="ctr">
                <a:defRPr/>
              </a:pPr>
              <a:endParaRPr lang="pt-BR" b="1" dirty="0">
                <a:solidFill>
                  <a:srgbClr val="00B050"/>
                </a:solidFill>
              </a:endParaRPr>
            </a:p>
            <a:p>
              <a:pPr algn="ctr">
                <a:defRPr/>
              </a:pPr>
              <a:r>
                <a:rPr lang="pt-BR" sz="1050" dirty="0"/>
                <a:t>(</a:t>
              </a:r>
              <a:r>
                <a:rPr lang="pt-BR" sz="1050" dirty="0" err="1"/>
                <a:t>Calcineurina</a:t>
              </a:r>
              <a:r>
                <a:rPr lang="pt-BR" sz="1050" dirty="0"/>
                <a:t> é uma </a:t>
              </a:r>
              <a:r>
                <a:rPr lang="pt-BR" sz="1050" dirty="0" err="1"/>
                <a:t>fosfatase</a:t>
              </a:r>
              <a:r>
                <a:rPr lang="pt-BR" sz="1050" dirty="0"/>
                <a:t> que ativa NFAT)</a:t>
              </a:r>
            </a:p>
            <a:p>
              <a:pPr algn="ctr">
                <a:defRPr/>
              </a:pPr>
              <a:endParaRPr lang="pt-BR" dirty="0"/>
            </a:p>
          </p:txBody>
        </p:sp>
        <p:sp>
          <p:nvSpPr>
            <p:cNvPr id="19" name="Seta para a direita 18">
              <a:extLst>
                <a:ext uri="{FF2B5EF4-FFF2-40B4-BE49-F238E27FC236}">
                  <a16:creationId xmlns:a16="http://schemas.microsoft.com/office/drawing/2014/main" id="{4AEACAEA-568F-43C8-AFAA-BB65ED149BCE}"/>
                </a:ext>
              </a:extLst>
            </p:cNvPr>
            <p:cNvSpPr/>
            <p:nvPr/>
          </p:nvSpPr>
          <p:spPr>
            <a:xfrm>
              <a:off x="4500244" y="2133798"/>
              <a:ext cx="431699" cy="35969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20" name="Retângulo 19">
            <a:extLst>
              <a:ext uri="{FF2B5EF4-FFF2-40B4-BE49-F238E27FC236}">
                <a16:creationId xmlns:a16="http://schemas.microsoft.com/office/drawing/2014/main" id="{FCD0FAF3-D70D-47C2-95CE-9D4CB6A2EE73}"/>
              </a:ext>
            </a:extLst>
          </p:cNvPr>
          <p:cNvSpPr/>
          <p:nvPr/>
        </p:nvSpPr>
        <p:spPr>
          <a:xfrm>
            <a:off x="3146426" y="3167064"/>
            <a:ext cx="377825" cy="269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849271AF-2908-4BAF-8832-3E01E9D550F3}"/>
              </a:ext>
            </a:extLst>
          </p:cNvPr>
          <p:cNvSpPr/>
          <p:nvPr/>
        </p:nvSpPr>
        <p:spPr>
          <a:xfrm>
            <a:off x="4478339" y="2706689"/>
            <a:ext cx="377825" cy="269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4095F53-34B3-4802-BE89-1BA5D2465891}"/>
              </a:ext>
            </a:extLst>
          </p:cNvPr>
          <p:cNvSpPr/>
          <p:nvPr/>
        </p:nvSpPr>
        <p:spPr>
          <a:xfrm>
            <a:off x="6248401" y="4508501"/>
            <a:ext cx="377825" cy="2698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2F53874-FB01-47E0-9789-453CF4AC55A5}"/>
              </a:ext>
            </a:extLst>
          </p:cNvPr>
          <p:cNvSpPr/>
          <p:nvPr/>
        </p:nvSpPr>
        <p:spPr>
          <a:xfrm>
            <a:off x="6613526" y="5122863"/>
            <a:ext cx="836613" cy="2159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052" name="Picture 4" descr="Resultado de imagem para desespero">
            <a:extLst>
              <a:ext uri="{FF2B5EF4-FFF2-40B4-BE49-F238E27FC236}">
                <a16:creationId xmlns:a16="http://schemas.microsoft.com/office/drawing/2014/main" id="{B3F32818-3589-4651-96D3-3F531E29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4" y="4411663"/>
            <a:ext cx="1646237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532A38-532F-46EF-B5EC-AA48E6DF0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0813" y="4135438"/>
            <a:ext cx="1581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i="1"/>
              <a:t>E é só isso...</a:t>
            </a:r>
          </a:p>
        </p:txBody>
      </p:sp>
      <p:sp>
        <p:nvSpPr>
          <p:cNvPr id="24" name="Retângulo 37">
            <a:extLst>
              <a:ext uri="{FF2B5EF4-FFF2-40B4-BE49-F238E27FC236}">
                <a16:creationId xmlns:a16="http://schemas.microsoft.com/office/drawing/2014/main" id="{A2064C36-D869-4342-8C44-03A30BFB4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276" y="460161"/>
            <a:ext cx="98351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pt-BR" sz="3600" dirty="0"/>
              <a:t>Sinalização Intracelular Ativação Linfócitos T</a:t>
            </a:r>
            <a:endParaRPr lang="pt-BR" altLang="pt-BR" sz="2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D1A8813B-2EA2-4C4B-8229-517024AC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381000"/>
            <a:ext cx="4423747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300" name="CaixaDeTexto 2">
            <a:extLst>
              <a:ext uri="{FF2B5EF4-FFF2-40B4-BE49-F238E27FC236}">
                <a16:creationId xmlns:a16="http://schemas.microsoft.com/office/drawing/2014/main" id="{A8732406-4573-40A0-B8EB-3F920E3E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689" y="533400"/>
            <a:ext cx="31210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Resposta Th1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Agentes </a:t>
            </a:r>
            <a:r>
              <a:rPr lang="pt-BR" altLang="pt-B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Intra-celulares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Ativação da Capacidade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Fagocítica e de Degradação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Intracelular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Macrófagos Inflamatórios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M1</a:t>
            </a:r>
          </a:p>
          <a:p>
            <a:pPr>
              <a:spcBef>
                <a:spcPct val="0"/>
              </a:spcBef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altLang="pt-B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tivação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Células NK</a:t>
            </a:r>
          </a:p>
          <a:p>
            <a:pPr>
              <a:spcBef>
                <a:spcPct val="0"/>
              </a:spcBef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Citocinas principais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IL-1, IL-12, IL-8, IL-18</a:t>
            </a:r>
          </a:p>
          <a:p>
            <a:pPr>
              <a:spcBef>
                <a:spcPct val="0"/>
              </a:spcBef>
            </a:pP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IL-12, TNF-</a:t>
            </a:r>
            <a:r>
              <a:rPr lang="pt-BR" altLang="pt-BR" sz="2000" b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, IFN-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301" name="Retângulo 3">
            <a:extLst>
              <a:ext uri="{FF2B5EF4-FFF2-40B4-BE49-F238E27FC236}">
                <a16:creationId xmlns:a16="http://schemas.microsoft.com/office/drawing/2014/main" id="{0F0AB519-70CC-4861-8BDC-A7F2C3F1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6553201"/>
            <a:ext cx="358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srgbClr val="FFC000"/>
                </a:solidFill>
              </a:rPr>
              <a:t>Cellular and molecular immunology. Abbas A. 8th Ed. 2016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6B4A160-3387-4999-9C20-36C564262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53" t="10695" r="22187"/>
          <a:stretch/>
        </p:blipFill>
        <p:spPr>
          <a:xfrm>
            <a:off x="352425" y="366712"/>
            <a:ext cx="6191250" cy="6124575"/>
          </a:xfrm>
          <a:prstGeom prst="rect">
            <a:avLst/>
          </a:prstGeom>
        </p:spPr>
      </p:pic>
      <p:pic>
        <p:nvPicPr>
          <p:cNvPr id="1026" name="Picture 2" descr="Toxoplasmose (Toxoplasma gondii): sintomas, tratamento, transmissão...">
            <a:extLst>
              <a:ext uri="{FF2B5EF4-FFF2-40B4-BE49-F238E27FC236}">
                <a16:creationId xmlns:a16="http://schemas.microsoft.com/office/drawing/2014/main" id="{F5648B7A-A628-41DD-8B7C-45CD4FFD4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80" y="213360"/>
            <a:ext cx="3056220" cy="30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xoplasma gondii&amp;quot; iPad Case &amp;amp; Skin by bpritt | Redbubble">
            <a:extLst>
              <a:ext uri="{FF2B5EF4-FFF2-40B4-BE49-F238E27FC236}">
                <a16:creationId xmlns:a16="http://schemas.microsoft.com/office/drawing/2014/main" id="{32D1197D-6001-458D-943D-E3BE87A95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" t="37622" r="63861" b="23598"/>
          <a:stretch/>
        </p:blipFill>
        <p:spPr bwMode="auto">
          <a:xfrm>
            <a:off x="6419851" y="2386011"/>
            <a:ext cx="2878778" cy="308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xoplasmose e Doenças causadas por Protozoários Oportunistas">
            <a:extLst>
              <a:ext uri="{FF2B5EF4-FFF2-40B4-BE49-F238E27FC236}">
                <a16:creationId xmlns:a16="http://schemas.microsoft.com/office/drawing/2014/main" id="{1F7C71DD-C5DB-4726-9170-3A379E6A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480" y="4313284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4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De-2">
            <a:extLst>
              <a:ext uri="{FF2B5EF4-FFF2-40B4-BE49-F238E27FC236}">
                <a16:creationId xmlns:a16="http://schemas.microsoft.com/office/drawing/2014/main" id="{877F1DAC-553B-4657-A797-62D55114C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914400"/>
            <a:ext cx="5715000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324" name="Rectangle 3">
            <a:extLst>
              <a:ext uri="{FF2B5EF4-FFF2-40B4-BE49-F238E27FC236}">
                <a16:creationId xmlns:a16="http://schemas.microsoft.com/office/drawing/2014/main" id="{52CDAB80-DF24-4F37-A117-A96AE2048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076" y="325436"/>
            <a:ext cx="78486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Funções das Células Th2</a:t>
            </a:r>
          </a:p>
        </p:txBody>
      </p:sp>
      <p:sp>
        <p:nvSpPr>
          <p:cNvPr id="56325" name="Retângulo 1">
            <a:extLst>
              <a:ext uri="{FF2B5EF4-FFF2-40B4-BE49-F238E27FC236}">
                <a16:creationId xmlns:a16="http://schemas.microsoft.com/office/drawing/2014/main" id="{1F934FDE-FF02-4C78-8D32-97010E240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6553201"/>
            <a:ext cx="358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srgbClr val="FFC000"/>
                </a:solidFill>
              </a:rPr>
              <a:t>Cellular and molecular immunology. Abbas A. 8th Ed. 2016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CaixaDeTexto 2">
            <a:extLst>
              <a:ext uri="{FF2B5EF4-FFF2-40B4-BE49-F238E27FC236}">
                <a16:creationId xmlns:a16="http://schemas.microsoft.com/office/drawing/2014/main" id="{F5A59344-46C9-4672-8F3D-76DF8B87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70" y="482600"/>
            <a:ext cx="5410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b="1" dirty="0"/>
              <a:t>Linfócitos Th17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59DD329-E22F-41A1-BE44-E5751B2FF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066800"/>
            <a:ext cx="65913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9" name="Retângulo 5">
            <a:extLst>
              <a:ext uri="{FF2B5EF4-FFF2-40B4-BE49-F238E27FC236}">
                <a16:creationId xmlns:a16="http://schemas.microsoft.com/office/drawing/2014/main" id="{12112D5E-2D98-478B-9561-88918D51F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5175" y="6553201"/>
            <a:ext cx="35814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srgbClr val="FFC000"/>
                </a:solidFill>
              </a:rPr>
              <a:t>Cellular and molecular immunology. Abbas A. 8th Ed. 2016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">
            <a:extLst>
              <a:ext uri="{FF2B5EF4-FFF2-40B4-BE49-F238E27FC236}">
                <a16:creationId xmlns:a16="http://schemas.microsoft.com/office/drawing/2014/main" id="{BE596157-BE25-41E1-B341-1D0D9F91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431926"/>
            <a:ext cx="4286250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3">
            <a:extLst>
              <a:ext uri="{FF2B5EF4-FFF2-40B4-BE49-F238E27FC236}">
                <a16:creationId xmlns:a16="http://schemas.microsoft.com/office/drawing/2014/main" id="{07577FEF-B46E-417F-BBDA-DB32119BD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96" y="477839"/>
            <a:ext cx="3438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b="1" dirty="0" err="1"/>
              <a:t>Linfócitos</a:t>
            </a:r>
            <a:r>
              <a:rPr lang="en-US" altLang="pt-BR" b="1" dirty="0"/>
              <a:t> T CD8</a:t>
            </a:r>
          </a:p>
        </p:txBody>
      </p:sp>
      <p:pic>
        <p:nvPicPr>
          <p:cNvPr id="58373" name="Picture 2">
            <a:extLst>
              <a:ext uri="{FF2B5EF4-FFF2-40B4-BE49-F238E27FC236}">
                <a16:creationId xmlns:a16="http://schemas.microsoft.com/office/drawing/2014/main" id="{45496FDE-3225-4AF2-8749-C7530604F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431925"/>
            <a:ext cx="4230688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CaixaDeTexto 1">
            <a:extLst>
              <a:ext uri="{FF2B5EF4-FFF2-40B4-BE49-F238E27FC236}">
                <a16:creationId xmlns:a16="http://schemas.microsoft.com/office/drawing/2014/main" id="{C0037F0F-83C9-4B7B-86BE-5939FFC3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62039"/>
            <a:ext cx="276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800" b="1" dirty="0" err="1"/>
              <a:t>Granzimas</a:t>
            </a:r>
            <a:r>
              <a:rPr lang="pt-BR" altLang="pt-BR" sz="1800" b="1" dirty="0"/>
              <a:t> e </a:t>
            </a:r>
            <a:r>
              <a:rPr lang="pt-BR" altLang="pt-BR" sz="1800" b="1" dirty="0" err="1"/>
              <a:t>Perforinas</a:t>
            </a:r>
            <a:endParaRPr lang="pt-BR" altLang="pt-BR" sz="1800" b="1" dirty="0"/>
          </a:p>
        </p:txBody>
      </p:sp>
      <p:pic>
        <p:nvPicPr>
          <p:cNvPr id="58375" name="Imagem 4">
            <a:extLst>
              <a:ext uri="{FF2B5EF4-FFF2-40B4-BE49-F238E27FC236}">
                <a16:creationId xmlns:a16="http://schemas.microsoft.com/office/drawing/2014/main" id="{C9EFEAD7-2BDD-4C55-97F1-93F75CDF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265488"/>
            <a:ext cx="414178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 descr="delv05">
            <a:extLst>
              <a:ext uri="{FF2B5EF4-FFF2-40B4-BE49-F238E27FC236}">
                <a16:creationId xmlns:a16="http://schemas.microsoft.com/office/drawing/2014/main" id="{A5E8C2CF-02F4-4438-BFEB-937EE4158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t="14754" r="18137" b="18417"/>
          <a:stretch>
            <a:fillRect/>
          </a:stretch>
        </p:blipFill>
        <p:spPr bwMode="auto">
          <a:xfrm>
            <a:off x="1981201" y="1544639"/>
            <a:ext cx="8391525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3">
            <a:extLst>
              <a:ext uri="{FF2B5EF4-FFF2-40B4-BE49-F238E27FC236}">
                <a16:creationId xmlns:a16="http://schemas.microsoft.com/office/drawing/2014/main" id="{C3864DC1-8460-485A-B655-ADF1DBB76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11" y="342899"/>
            <a:ext cx="53260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400" dirty="0"/>
              <a:t>Linfócitos B </a:t>
            </a:r>
            <a:endParaRPr lang="en-US" altLang="pt-BR" sz="4400" dirty="0"/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7CF4D84C-363C-4279-A46A-448840797DE6}"/>
              </a:ext>
            </a:extLst>
          </p:cNvPr>
          <p:cNvGrpSpPr>
            <a:grpSpLocks/>
          </p:cNvGrpSpPr>
          <p:nvPr/>
        </p:nvGrpSpPr>
        <p:grpSpPr bwMode="auto">
          <a:xfrm>
            <a:off x="7067551" y="3028951"/>
            <a:ext cx="1535113" cy="803275"/>
            <a:chOff x="3717" y="1824"/>
            <a:chExt cx="1290" cy="622"/>
          </a:xfrm>
        </p:grpSpPr>
        <p:sp>
          <p:nvSpPr>
            <p:cNvPr id="60423" name="Rectangle 8">
              <a:extLst>
                <a:ext uri="{FF2B5EF4-FFF2-40B4-BE49-F238E27FC236}">
                  <a16:creationId xmlns:a16="http://schemas.microsoft.com/office/drawing/2014/main" id="{6607F4D9-1D1F-4915-AEDA-DC68915F0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" y="1824"/>
              <a:ext cx="1248" cy="33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pt-BR" altLang="pt-BR" sz="1800"/>
            </a:p>
          </p:txBody>
        </p:sp>
        <p:sp>
          <p:nvSpPr>
            <p:cNvPr id="60424" name="Text Box 9">
              <a:extLst>
                <a:ext uri="{FF2B5EF4-FFF2-40B4-BE49-F238E27FC236}">
                  <a16:creationId xmlns:a16="http://schemas.microsoft.com/office/drawing/2014/main" id="{27ED1BA1-9E8F-4C4D-BB5B-47B42524D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60"/>
              <a:ext cx="1071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FF3300"/>
                  </a:solidFill>
                </a:rPr>
                <a:t>ISOTIPOS</a:t>
              </a:r>
              <a:endParaRPr lang="en-US" altLang="pt-BR" sz="1800" b="1">
                <a:solidFill>
                  <a:srgbClr val="FF3300"/>
                </a:solidFill>
              </a:endParaRPr>
            </a:p>
          </p:txBody>
        </p:sp>
      </p:grpSp>
      <p:pic>
        <p:nvPicPr>
          <p:cNvPr id="86027" name="Picture 11" descr="abs">
            <a:extLst>
              <a:ext uri="{FF2B5EF4-FFF2-40B4-BE49-F238E27FC236}">
                <a16:creationId xmlns:a16="http://schemas.microsoft.com/office/drawing/2014/main" id="{9F1CAA3C-D644-4E71-A1B7-B34C40E8C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466975"/>
            <a:ext cx="87550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>
            <a:extLst>
              <a:ext uri="{FF2B5EF4-FFF2-40B4-BE49-F238E27FC236}">
                <a16:creationId xmlns:a16="http://schemas.microsoft.com/office/drawing/2014/main" id="{69570AAC-0B47-48AD-9850-E79DBC76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97" y="396876"/>
            <a:ext cx="105488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10B8FA0-9B66-4A53-829A-4B01A25FE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74" t="16121" r="21454" b="57697"/>
          <a:stretch/>
        </p:blipFill>
        <p:spPr>
          <a:xfrm>
            <a:off x="266007" y="324196"/>
            <a:ext cx="8589811" cy="299258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07B950-CB99-467C-8479-26E5141C9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4" t="41576" r="20636" b="33333"/>
          <a:stretch/>
        </p:blipFill>
        <p:spPr>
          <a:xfrm>
            <a:off x="3680956" y="3906982"/>
            <a:ext cx="8235775" cy="262682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B49C573-B5F9-4F26-8CDE-CCFE25D47500}"/>
              </a:ext>
            </a:extLst>
          </p:cNvPr>
          <p:cNvSpPr txBox="1"/>
          <p:nvPr/>
        </p:nvSpPr>
        <p:spPr>
          <a:xfrm>
            <a:off x="523702" y="3906982"/>
            <a:ext cx="27515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TORCHZ</a:t>
            </a:r>
          </a:p>
          <a:p>
            <a:endParaRPr lang="pt-BR" dirty="0"/>
          </a:p>
          <a:p>
            <a:r>
              <a:rPr lang="pt-BR" dirty="0"/>
              <a:t>Toxoplasma</a:t>
            </a:r>
          </a:p>
          <a:p>
            <a:r>
              <a:rPr lang="pt-BR" dirty="0" err="1"/>
              <a:t>Rubeola</a:t>
            </a:r>
            <a:endParaRPr lang="pt-BR" dirty="0"/>
          </a:p>
          <a:p>
            <a:r>
              <a:rPr lang="pt-BR" dirty="0"/>
              <a:t>Citomegalovírus</a:t>
            </a:r>
          </a:p>
          <a:p>
            <a:r>
              <a:rPr lang="pt-BR" dirty="0"/>
              <a:t>Herpes</a:t>
            </a:r>
          </a:p>
          <a:p>
            <a:r>
              <a:rPr lang="pt-BR" dirty="0"/>
              <a:t>ZIKV</a:t>
            </a:r>
          </a:p>
        </p:txBody>
      </p:sp>
    </p:spTree>
    <p:extLst>
      <p:ext uri="{BB962C8B-B14F-4D97-AF65-F5344CB8AC3E}">
        <p14:creationId xmlns:p14="http://schemas.microsoft.com/office/powerpoint/2010/main" val="773860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ONGENITAL&#10;TOXOPLASMOSIS&#10;Congenital toxoplasmosis&#10;results from an acute primary&#10;infection accquired by the&#10;mother during p...">
            <a:extLst>
              <a:ext uri="{FF2B5EF4-FFF2-40B4-BE49-F238E27FC236}">
                <a16:creationId xmlns:a16="http://schemas.microsoft.com/office/drawing/2014/main" id="{A8133D01-ABBA-4818-BB09-519DF3C8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0" y="521471"/>
            <a:ext cx="10334280" cy="58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03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EB3F39B-3BB2-442F-8FC7-8A489F30F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64" t="16121" r="42114" b="48727"/>
          <a:stretch/>
        </p:blipFill>
        <p:spPr>
          <a:xfrm>
            <a:off x="540327" y="831274"/>
            <a:ext cx="6567055" cy="4947732"/>
          </a:xfrm>
          <a:prstGeom prst="rect">
            <a:avLst/>
          </a:prstGeom>
        </p:spPr>
      </p:pic>
      <p:graphicFrame>
        <p:nvGraphicFramePr>
          <p:cNvPr id="7" name="Tabela 7">
            <a:extLst>
              <a:ext uri="{FF2B5EF4-FFF2-40B4-BE49-F238E27FC236}">
                <a16:creationId xmlns:a16="http://schemas.microsoft.com/office/drawing/2014/main" id="{E7FB7D67-5244-4606-985E-386FA4C3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523051"/>
              </p:ext>
            </p:extLst>
          </p:nvPr>
        </p:nvGraphicFramePr>
        <p:xfrm>
          <a:off x="9110750" y="1616829"/>
          <a:ext cx="2707179" cy="3275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393">
                  <a:extLst>
                    <a:ext uri="{9D8B030D-6E8A-4147-A177-3AD203B41FA5}">
                      <a16:colId xmlns:a16="http://schemas.microsoft.com/office/drawing/2014/main" val="2077937275"/>
                    </a:ext>
                  </a:extLst>
                </a:gridCol>
                <a:gridCol w="726901">
                  <a:extLst>
                    <a:ext uri="{9D8B030D-6E8A-4147-A177-3AD203B41FA5}">
                      <a16:colId xmlns:a16="http://schemas.microsoft.com/office/drawing/2014/main" val="2907400247"/>
                    </a:ext>
                  </a:extLst>
                </a:gridCol>
                <a:gridCol w="1077885">
                  <a:extLst>
                    <a:ext uri="{9D8B030D-6E8A-4147-A177-3AD203B41FA5}">
                      <a16:colId xmlns:a16="http://schemas.microsoft.com/office/drawing/2014/main" val="547469570"/>
                    </a:ext>
                  </a:extLst>
                </a:gridCol>
              </a:tblGrid>
              <a:tr h="521623">
                <a:tc>
                  <a:txBody>
                    <a:bodyPr/>
                    <a:lstStyle/>
                    <a:p>
                      <a:r>
                        <a:rPr lang="pt-BR" dirty="0" err="1"/>
                        <a:t>IgM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IgG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IgG Alta afinidade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956228"/>
                  </a:ext>
                </a:extLst>
              </a:tr>
              <a:tr h="521623"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719198"/>
                  </a:ext>
                </a:extLst>
              </a:tr>
              <a:tr h="521623">
                <a:tc>
                  <a:txBody>
                    <a:bodyPr/>
                    <a:lstStyle/>
                    <a:p>
                      <a:r>
                        <a:rPr lang="pt-B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566636"/>
                  </a:ext>
                </a:extLst>
              </a:tr>
              <a:tr h="521623">
                <a:tc>
                  <a:txBody>
                    <a:bodyPr/>
                    <a:lstStyle/>
                    <a:p>
                      <a:r>
                        <a:rPr lang="pt-B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371430"/>
                  </a:ext>
                </a:extLst>
              </a:tr>
              <a:tr h="521623">
                <a:tc>
                  <a:txBody>
                    <a:bodyPr/>
                    <a:lstStyle/>
                    <a:p>
                      <a:r>
                        <a:rPr lang="pt-B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24745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0AED3FF4-9FBF-489B-BF6F-CEB73F135A75}"/>
              </a:ext>
            </a:extLst>
          </p:cNvPr>
          <p:cNvSpPr txBox="1"/>
          <p:nvPr/>
        </p:nvSpPr>
        <p:spPr>
          <a:xfrm>
            <a:off x="9659389" y="453628"/>
            <a:ext cx="143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Sorologia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5DDA35F-D4A6-410D-B009-10967D6384C1}"/>
              </a:ext>
            </a:extLst>
          </p:cNvPr>
          <p:cNvSpPr/>
          <p:nvPr/>
        </p:nvSpPr>
        <p:spPr>
          <a:xfrm>
            <a:off x="7273636" y="1737360"/>
            <a:ext cx="1620982" cy="31920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8242045-80DF-494B-8C0D-8C177BE16BAC}"/>
              </a:ext>
            </a:extLst>
          </p:cNvPr>
          <p:cNvCxnSpPr>
            <a:stCxn id="9" idx="1"/>
            <a:endCxn id="9" idx="3"/>
          </p:cNvCxnSpPr>
          <p:nvPr/>
        </p:nvCxnSpPr>
        <p:spPr>
          <a:xfrm>
            <a:off x="7273636" y="3333404"/>
            <a:ext cx="1620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0B08A0F5-3483-4E5D-BB4A-06231033AB70}"/>
              </a:ext>
            </a:extLst>
          </p:cNvPr>
          <p:cNvCxnSpPr/>
          <p:nvPr/>
        </p:nvCxnSpPr>
        <p:spPr>
          <a:xfrm>
            <a:off x="7273636" y="3834939"/>
            <a:ext cx="1620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890D256-38E8-4B23-A26B-BDA303B37B40}"/>
              </a:ext>
            </a:extLst>
          </p:cNvPr>
          <p:cNvCxnSpPr/>
          <p:nvPr/>
        </p:nvCxnSpPr>
        <p:spPr>
          <a:xfrm>
            <a:off x="7273636" y="4319848"/>
            <a:ext cx="1620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98605DE-D628-40D1-977A-A2A33D9F84C6}"/>
              </a:ext>
            </a:extLst>
          </p:cNvPr>
          <p:cNvCxnSpPr/>
          <p:nvPr/>
        </p:nvCxnSpPr>
        <p:spPr>
          <a:xfrm>
            <a:off x="7273636" y="2895600"/>
            <a:ext cx="16209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5D7C57-1AD8-48B9-B280-9CF884C36B0A}"/>
              </a:ext>
            </a:extLst>
          </p:cNvPr>
          <p:cNvSpPr txBox="1"/>
          <p:nvPr/>
        </p:nvSpPr>
        <p:spPr>
          <a:xfrm>
            <a:off x="7356764" y="2227811"/>
            <a:ext cx="147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Infecção</a:t>
            </a:r>
          </a:p>
        </p:txBody>
      </p:sp>
    </p:spTree>
    <p:extLst>
      <p:ext uri="{BB962C8B-B14F-4D97-AF65-F5344CB8AC3E}">
        <p14:creationId xmlns:p14="http://schemas.microsoft.com/office/powerpoint/2010/main" val="918577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4F601BB-C11E-43B7-9EC7-1B28C9561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5" t="41455" r="21728" b="28242"/>
          <a:stretch/>
        </p:blipFill>
        <p:spPr>
          <a:xfrm>
            <a:off x="365761" y="374072"/>
            <a:ext cx="8370916" cy="33008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73C83B5-B0F2-4186-839B-16BA1393F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18" t="71999" r="22204" b="3637"/>
          <a:stretch/>
        </p:blipFill>
        <p:spPr>
          <a:xfrm>
            <a:off x="4441848" y="4089862"/>
            <a:ext cx="7420414" cy="23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04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4D9F10-4665-44AD-A333-D2ECDE9A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AD856A5-0DBF-4468-A520-D98864889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64" t="48148" r="21389" b="27037"/>
          <a:stretch/>
        </p:blipFill>
        <p:spPr>
          <a:xfrm>
            <a:off x="601133" y="601133"/>
            <a:ext cx="10862734" cy="35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62B8EC-DA7F-42C6-A3BB-3008DC64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2050" name="Picture 2" descr="Toxoplasma gondii – the facts | The Veterinary Nurse">
            <a:extLst>
              <a:ext uri="{FF2B5EF4-FFF2-40B4-BE49-F238E27FC236}">
                <a16:creationId xmlns:a16="http://schemas.microsoft.com/office/drawing/2014/main" id="{DB5DA4FC-D9F0-484D-8F3D-86ADB9DA5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504825"/>
            <a:ext cx="6212611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xoplasmosis and Neosporosis | Veterian Key">
            <a:extLst>
              <a:ext uri="{FF2B5EF4-FFF2-40B4-BE49-F238E27FC236}">
                <a16:creationId xmlns:a16="http://schemas.microsoft.com/office/drawing/2014/main" id="{03082490-E391-47A8-AA3F-6950E60B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339" y="294323"/>
            <a:ext cx="5084411" cy="624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: Curva para Baixo 4">
            <a:extLst>
              <a:ext uri="{FF2B5EF4-FFF2-40B4-BE49-F238E27FC236}">
                <a16:creationId xmlns:a16="http://schemas.microsoft.com/office/drawing/2014/main" id="{3806F52D-4443-4B07-9623-3CDD0D683F94}"/>
              </a:ext>
            </a:extLst>
          </p:cNvPr>
          <p:cNvSpPr/>
          <p:nvPr/>
        </p:nvSpPr>
        <p:spPr>
          <a:xfrm>
            <a:off x="3239749" y="-135255"/>
            <a:ext cx="4387826" cy="914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49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9E6F17-6B6E-4291-95BC-9720B56E1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5FF5D73-104F-48FA-9D01-2D7382EA64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2" t="17037" r="17291" b="28765"/>
          <a:stretch/>
        </p:blipFill>
        <p:spPr>
          <a:xfrm>
            <a:off x="699465" y="643466"/>
            <a:ext cx="10793070" cy="5122333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0B90500-A6D2-4494-9145-AE35CE953666}"/>
              </a:ext>
            </a:extLst>
          </p:cNvPr>
          <p:cNvCxnSpPr/>
          <p:nvPr/>
        </p:nvCxnSpPr>
        <p:spPr>
          <a:xfrm>
            <a:off x="2252133" y="3632200"/>
            <a:ext cx="5926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E4433410-1369-479A-9A5E-4E5B453D9ED4}"/>
              </a:ext>
            </a:extLst>
          </p:cNvPr>
          <p:cNvCxnSpPr>
            <a:cxnSpLocks/>
          </p:cNvCxnSpPr>
          <p:nvPr/>
        </p:nvCxnSpPr>
        <p:spPr>
          <a:xfrm>
            <a:off x="990600" y="3877733"/>
            <a:ext cx="728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626D29B-6A9A-4EBE-874B-326CF31CCAAB}"/>
              </a:ext>
            </a:extLst>
          </p:cNvPr>
          <p:cNvCxnSpPr>
            <a:cxnSpLocks/>
          </p:cNvCxnSpPr>
          <p:nvPr/>
        </p:nvCxnSpPr>
        <p:spPr>
          <a:xfrm>
            <a:off x="990599" y="4114800"/>
            <a:ext cx="728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DCBEF28-FE8B-49AC-A67B-7BC176B00FA0}"/>
              </a:ext>
            </a:extLst>
          </p:cNvPr>
          <p:cNvCxnSpPr>
            <a:cxnSpLocks/>
          </p:cNvCxnSpPr>
          <p:nvPr/>
        </p:nvCxnSpPr>
        <p:spPr>
          <a:xfrm>
            <a:off x="990599" y="4360333"/>
            <a:ext cx="7289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473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40F280E-5FB0-4B3D-B735-7F4B7B98E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t="17531" r="21389" b="13333"/>
          <a:stretch/>
        </p:blipFill>
        <p:spPr>
          <a:xfrm>
            <a:off x="533400" y="457200"/>
            <a:ext cx="6917267" cy="474133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833DDAC-1B1A-4695-84FD-0CDD5399EC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5" t="40369" r="35972" b="6668"/>
          <a:stretch/>
        </p:blipFill>
        <p:spPr>
          <a:xfrm>
            <a:off x="5006541" y="1659466"/>
            <a:ext cx="7033059" cy="5113868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0A080C9-6A41-4A9C-AC3C-1A4825C95E8C}"/>
              </a:ext>
            </a:extLst>
          </p:cNvPr>
          <p:cNvCxnSpPr/>
          <p:nvPr/>
        </p:nvCxnSpPr>
        <p:spPr>
          <a:xfrm>
            <a:off x="8382000" y="5926667"/>
            <a:ext cx="350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BE69EFCF-C505-4B6D-8721-487C94289A72}"/>
              </a:ext>
            </a:extLst>
          </p:cNvPr>
          <p:cNvCxnSpPr>
            <a:cxnSpLocks/>
          </p:cNvCxnSpPr>
          <p:nvPr/>
        </p:nvCxnSpPr>
        <p:spPr>
          <a:xfrm>
            <a:off x="6891867" y="6079067"/>
            <a:ext cx="5147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965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7B85F2-27E6-44C6-BABF-DAC164EC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395FE0-EFA3-4718-A42E-32E723A5F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B5C1CB-03F2-4797-BE0A-ED3EC677B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83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5007449-E589-4C41-B8CB-686F46909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86" t="17091" r="27659" b="15757"/>
          <a:stretch/>
        </p:blipFill>
        <p:spPr>
          <a:xfrm>
            <a:off x="5079077" y="702579"/>
            <a:ext cx="6417425" cy="5452842"/>
          </a:xfrm>
          <a:prstGeom prst="rect">
            <a:avLst/>
          </a:prstGeom>
        </p:spPr>
      </p:pic>
      <p:pic>
        <p:nvPicPr>
          <p:cNvPr id="9218" name="Picture 2" descr="Night-vision 'super-mice' created using light-converting nanoparticles">
            <a:extLst>
              <a:ext uri="{FF2B5EF4-FFF2-40B4-BE49-F238E27FC236}">
                <a16:creationId xmlns:a16="http://schemas.microsoft.com/office/drawing/2014/main" id="{37AA741F-C4FB-4D84-ABB0-87ECF08A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7" y="1144212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ight-vision 'super-mice' created using light-converting nanoparticles">
            <a:extLst>
              <a:ext uri="{FF2B5EF4-FFF2-40B4-BE49-F238E27FC236}">
                <a16:creationId xmlns:a16="http://schemas.microsoft.com/office/drawing/2014/main" id="{2B56ACD1-96B5-4BE9-8483-DAACBE64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97" y="3964997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15F9FB4-40CF-47DE-97CF-694768B72925}"/>
              </a:ext>
            </a:extLst>
          </p:cNvPr>
          <p:cNvSpPr txBox="1"/>
          <p:nvPr/>
        </p:nvSpPr>
        <p:spPr>
          <a:xfrm>
            <a:off x="3707476" y="1945178"/>
            <a:ext cx="105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Female</a:t>
            </a:r>
            <a:r>
              <a:rPr lang="pt-BR" dirty="0"/>
              <a:t> </a:t>
            </a:r>
            <a:r>
              <a:rPr lang="pt-BR" dirty="0" err="1"/>
              <a:t>mice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7556093-B475-4B1C-B848-45278364B859}"/>
              </a:ext>
            </a:extLst>
          </p:cNvPr>
          <p:cNvSpPr txBox="1"/>
          <p:nvPr/>
        </p:nvSpPr>
        <p:spPr>
          <a:xfrm>
            <a:off x="3752331" y="4416829"/>
            <a:ext cx="1055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Male </a:t>
            </a:r>
            <a:r>
              <a:rPr lang="pt-BR" dirty="0" err="1"/>
              <a:t>mice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974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299E910-AAE5-4CE1-B806-26D54F44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552103"/>
            <a:ext cx="8540750" cy="5753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72" name="CaixaDeTexto 1">
            <a:extLst>
              <a:ext uri="{FF2B5EF4-FFF2-40B4-BE49-F238E27FC236}">
                <a16:creationId xmlns:a16="http://schemas.microsoft.com/office/drawing/2014/main" id="{4918AE5F-E6BB-4461-8404-2F5CDD7C4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381000"/>
            <a:ext cx="29019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Resposta Imune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Inata X Adaptativa</a:t>
            </a:r>
          </a:p>
        </p:txBody>
      </p:sp>
      <p:sp>
        <p:nvSpPr>
          <p:cNvPr id="7173" name="CaixaDeTexto 2">
            <a:extLst>
              <a:ext uri="{FF2B5EF4-FFF2-40B4-BE49-F238E27FC236}">
                <a16:creationId xmlns:a16="http://schemas.microsoft.com/office/drawing/2014/main" id="{417EC577-C3B3-41B2-AB0F-86BFC18C6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0114" y="6611938"/>
            <a:ext cx="3424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>
                <a:solidFill>
                  <a:srgbClr val="FFC000"/>
                </a:solidFill>
              </a:rPr>
              <a:t>Abbas A. Cellular and Molecullar Immunology. 8th adition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5CDEBE-76B9-4551-AA28-E06A536BDF99}"/>
              </a:ext>
            </a:extLst>
          </p:cNvPr>
          <p:cNvSpPr txBox="1"/>
          <p:nvPr/>
        </p:nvSpPr>
        <p:spPr>
          <a:xfrm>
            <a:off x="440574" y="2019992"/>
            <a:ext cx="2576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- Compartimento 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Exposição primária ou secundária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pPr marL="285750" indent="-285750">
              <a:buFontTx/>
              <a:buChar char="-"/>
            </a:pP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C8AADB0-C4BF-4537-8E2D-443537EC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1" t="16000" r="23568" b="8000"/>
          <a:stretch/>
        </p:blipFill>
        <p:spPr>
          <a:xfrm>
            <a:off x="684198" y="540328"/>
            <a:ext cx="7495526" cy="597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>
            <a:extLst>
              <a:ext uri="{FF2B5EF4-FFF2-40B4-BE49-F238E27FC236}">
                <a16:creationId xmlns:a16="http://schemas.microsoft.com/office/drawing/2014/main" id="{644BB596-9D7A-244C-90CF-C2E67648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93" y="4989515"/>
            <a:ext cx="15462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15B600EE-A008-0443-B15F-CF7A27E1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18" y="4981577"/>
            <a:ext cx="204152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356D57FA-750F-DD40-8A3B-5680EF611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06" y="4949826"/>
            <a:ext cx="2117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B6BB802-2855-C447-A6A2-D01A0BF6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118" y="4945065"/>
            <a:ext cx="19399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4" descr="programmed-cell-death-441">
            <a:extLst>
              <a:ext uri="{FF2B5EF4-FFF2-40B4-BE49-F238E27FC236}">
                <a16:creationId xmlns:a16="http://schemas.microsoft.com/office/drawing/2014/main" id="{F7D66CA4-6BDF-EB43-A5B5-0226C969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42" y="3165476"/>
            <a:ext cx="15748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boraschi_1">
            <a:extLst>
              <a:ext uri="{FF2B5EF4-FFF2-40B4-BE49-F238E27FC236}">
                <a16:creationId xmlns:a16="http://schemas.microsoft.com/office/drawing/2014/main" id="{AE5DB915-FA5E-E644-ACD0-1E92B8B0B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967" y="3163890"/>
            <a:ext cx="2046288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4">
            <a:extLst>
              <a:ext uri="{FF2B5EF4-FFF2-40B4-BE49-F238E27FC236}">
                <a16:creationId xmlns:a16="http://schemas.microsoft.com/office/drawing/2014/main" id="{89688FAA-74FB-574A-9CAB-10ABE2479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31" y="3168652"/>
            <a:ext cx="2090737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>
            <a:extLst>
              <a:ext uri="{FF2B5EF4-FFF2-40B4-BE49-F238E27FC236}">
                <a16:creationId xmlns:a16="http://schemas.microsoft.com/office/drawing/2014/main" id="{C2D7B502-103B-084C-A95D-C5F95FB8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31" y="3168651"/>
            <a:ext cx="19319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4" descr="Digitalizar0013">
            <a:extLst>
              <a:ext uri="{FF2B5EF4-FFF2-40B4-BE49-F238E27FC236}">
                <a16:creationId xmlns:a16="http://schemas.microsoft.com/office/drawing/2014/main" id="{15D6B82C-1850-E74A-A40E-010EAB84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31" y="-46036"/>
            <a:ext cx="91440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927E5-5703-504A-BDC2-D7D55143AE69}"/>
              </a:ext>
            </a:extLst>
          </p:cNvPr>
          <p:cNvSpPr/>
          <p:nvPr/>
        </p:nvSpPr>
        <p:spPr>
          <a:xfrm>
            <a:off x="3136206" y="309564"/>
            <a:ext cx="77787" cy="63134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36CFCA-C5B0-C641-9303-411A258496ED}"/>
              </a:ext>
            </a:extLst>
          </p:cNvPr>
          <p:cNvSpPr/>
          <p:nvPr/>
        </p:nvSpPr>
        <p:spPr>
          <a:xfrm>
            <a:off x="4699891" y="349251"/>
            <a:ext cx="119063" cy="62880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0316BF-8D63-BB4B-84CF-457A6ED8B9E8}"/>
              </a:ext>
            </a:extLst>
          </p:cNvPr>
          <p:cNvSpPr/>
          <p:nvPr/>
        </p:nvSpPr>
        <p:spPr>
          <a:xfrm>
            <a:off x="6804917" y="377826"/>
            <a:ext cx="90488" cy="625951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9CE324-D83D-1A40-802E-8D444B76AA13}"/>
              </a:ext>
            </a:extLst>
          </p:cNvPr>
          <p:cNvSpPr/>
          <p:nvPr/>
        </p:nvSpPr>
        <p:spPr>
          <a:xfrm>
            <a:off x="8978206" y="395289"/>
            <a:ext cx="111126" cy="62706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84E427-EDC1-3A4F-B3E5-1131D00ABDAD}"/>
              </a:ext>
            </a:extLst>
          </p:cNvPr>
          <p:cNvSpPr/>
          <p:nvPr/>
        </p:nvSpPr>
        <p:spPr>
          <a:xfrm>
            <a:off x="10959406" y="547689"/>
            <a:ext cx="71437" cy="60896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233" name="Retângulo 19">
            <a:extLst>
              <a:ext uri="{FF2B5EF4-FFF2-40B4-BE49-F238E27FC236}">
                <a16:creationId xmlns:a16="http://schemas.microsoft.com/office/drawing/2014/main" id="{5D2E7162-A850-E846-A0CA-E13978EED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240" y="6623052"/>
            <a:ext cx="183896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t-BR" sz="800" b="1" dirty="0" err="1"/>
              <a:t>Imunobiologia</a:t>
            </a:r>
            <a:r>
              <a:rPr lang="pt-BR" sz="800" b="1" dirty="0"/>
              <a:t> de </a:t>
            </a:r>
            <a:r>
              <a:rPr lang="pt-BR" sz="800" b="1" dirty="0" err="1"/>
              <a:t>Janeway</a:t>
            </a:r>
            <a:r>
              <a:rPr lang="pt-BR" sz="800" b="1" dirty="0"/>
              <a:t>. 8ª Ed.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FE1F7C9-AA5D-024E-8C3D-18F1D7EF2BFA}"/>
              </a:ext>
            </a:extLst>
          </p:cNvPr>
          <p:cNvSpPr txBox="1"/>
          <p:nvPr/>
        </p:nvSpPr>
        <p:spPr>
          <a:xfrm>
            <a:off x="516984" y="982176"/>
            <a:ext cx="21494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Células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da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Imunidade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Inata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São Grandes </a:t>
            </a:r>
          </a:p>
          <a:p>
            <a:pPr algn="ctr"/>
            <a:br>
              <a:rPr lang="pt-BR" sz="2400" b="1" dirty="0"/>
            </a:br>
            <a:r>
              <a:rPr lang="pt-BR" sz="2400" b="1" dirty="0"/>
              <a:t>Sensores de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/>
              <a:t>DANGER</a:t>
            </a:r>
          </a:p>
        </p:txBody>
      </p:sp>
    </p:spTree>
    <p:extLst>
      <p:ext uri="{BB962C8B-B14F-4D97-AF65-F5344CB8AC3E}">
        <p14:creationId xmlns:p14="http://schemas.microsoft.com/office/powerpoint/2010/main" val="395749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9CD938-4A2A-48CB-A81E-7E02C160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0727DE-F92B-415B-8498-220A265E6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05" t="25454" r="23705" b="19394"/>
          <a:stretch/>
        </p:blipFill>
        <p:spPr>
          <a:xfrm>
            <a:off x="357447" y="977550"/>
            <a:ext cx="8736676" cy="505749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EC1AB95-4321-4B34-B933-C9CC23F4C041}"/>
              </a:ext>
            </a:extLst>
          </p:cNvPr>
          <p:cNvSpPr txBox="1"/>
          <p:nvPr/>
        </p:nvSpPr>
        <p:spPr>
          <a:xfrm>
            <a:off x="473825" y="457200"/>
            <a:ext cx="678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Macrófagos, Monócitos e Células Dendríticas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2271D6-BA08-4879-AC77-356EB4EBD036}"/>
              </a:ext>
            </a:extLst>
          </p:cNvPr>
          <p:cNvSpPr txBox="1"/>
          <p:nvPr/>
        </p:nvSpPr>
        <p:spPr>
          <a:xfrm>
            <a:off x="9235440" y="781397"/>
            <a:ext cx="24488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Sensores – PRR</a:t>
            </a:r>
          </a:p>
          <a:p>
            <a:endParaRPr lang="pt-BR" dirty="0"/>
          </a:p>
          <a:p>
            <a:r>
              <a:rPr lang="pt-BR" dirty="0"/>
              <a:t>TLR – 2/4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6386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PI anchors (Proteomics)">
            <a:extLst>
              <a:ext uri="{FF2B5EF4-FFF2-40B4-BE49-F238E27FC236}">
                <a16:creationId xmlns:a16="http://schemas.microsoft.com/office/drawing/2014/main" id="{B158B9B2-4485-47E1-8DD1-EAA28461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7" y="947438"/>
            <a:ext cx="7597833" cy="533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427720D-BA51-45B3-8E8A-2FB8761D6D07}"/>
              </a:ext>
            </a:extLst>
          </p:cNvPr>
          <p:cNvSpPr txBox="1"/>
          <p:nvPr/>
        </p:nvSpPr>
        <p:spPr>
          <a:xfrm>
            <a:off x="515389" y="422445"/>
            <a:ext cx="7563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/>
              <a:t>PAMPs</a:t>
            </a:r>
            <a:r>
              <a:rPr lang="pt-BR" sz="2800" b="1" dirty="0"/>
              <a:t>  - Âncoras GPI – </a:t>
            </a:r>
            <a:r>
              <a:rPr lang="pt-BR" sz="2800" b="1" dirty="0" err="1"/>
              <a:t>Glico</a:t>
            </a:r>
            <a:r>
              <a:rPr lang="pt-BR" sz="2800" b="1" dirty="0"/>
              <a:t> </a:t>
            </a:r>
            <a:r>
              <a:rPr lang="pt-BR" sz="2800" b="1" dirty="0" err="1"/>
              <a:t>Fosfo</a:t>
            </a:r>
            <a:r>
              <a:rPr lang="pt-BR" sz="2800" b="1" dirty="0"/>
              <a:t> Inositol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DED1E26-5210-42C3-BBB5-820BE5F68975}"/>
              </a:ext>
            </a:extLst>
          </p:cNvPr>
          <p:cNvSpPr txBox="1"/>
          <p:nvPr/>
        </p:nvSpPr>
        <p:spPr>
          <a:xfrm>
            <a:off x="8169332" y="1388226"/>
            <a:ext cx="35100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Profilina</a:t>
            </a:r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TLR-2/4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Ativação da Via de MyD88 e NF-KB</a:t>
            </a:r>
          </a:p>
          <a:p>
            <a:pPr algn="ctr"/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20802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2DD3B2-389C-48E0-92BC-F7972BDB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48C737E-092E-4203-A347-8410086932C6}" type="datetime1">
              <a:rPr lang="pt-BR" smtClean="0"/>
              <a:t>03/11/2021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D828951-52B9-4B03-9D90-5DF1F24AA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1" y="921021"/>
            <a:ext cx="6447890" cy="518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137B42-294E-49D6-BC0D-5B2E42D1D328}"/>
              </a:ext>
            </a:extLst>
          </p:cNvPr>
          <p:cNvSpPr txBox="1"/>
          <p:nvPr/>
        </p:nvSpPr>
        <p:spPr>
          <a:xfrm>
            <a:off x="7878386" y="656706"/>
            <a:ext cx="351004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 err="1"/>
              <a:t>Profilina</a:t>
            </a:r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TLR-11/12</a:t>
            </a:r>
          </a:p>
          <a:p>
            <a:pPr algn="ctr"/>
            <a:endParaRPr lang="pt-BR" sz="2800" b="1" dirty="0"/>
          </a:p>
          <a:p>
            <a:pPr algn="ctr"/>
            <a:r>
              <a:rPr lang="pt-BR" sz="2800" b="1" dirty="0"/>
              <a:t>Ativação da Via de MyD88 e NF-KB</a:t>
            </a:r>
          </a:p>
          <a:p>
            <a:pPr algn="ctr"/>
            <a:endParaRPr lang="pt-BR" sz="2800" b="1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6F3DB1-06CF-40CB-ACB7-ADA3D6779F5F}"/>
              </a:ext>
            </a:extLst>
          </p:cNvPr>
          <p:cNvSpPr txBox="1"/>
          <p:nvPr/>
        </p:nvSpPr>
        <p:spPr>
          <a:xfrm>
            <a:off x="515389" y="422445"/>
            <a:ext cx="3145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err="1"/>
              <a:t>PAMPs</a:t>
            </a:r>
            <a:r>
              <a:rPr lang="pt-BR" sz="2800" b="1" dirty="0"/>
              <a:t>  - </a:t>
            </a:r>
            <a:r>
              <a:rPr lang="pt-BR" sz="2800" b="1" dirty="0" err="1"/>
              <a:t>Profilina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721896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14_TF78438558" id="{EFC388B7-E3E7-46E9-90A0-7401A222EB8A}" vid="{685F28B6-3FA5-49C7-9831-35ED941F70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{639DC996-7887-428E-BE18-A02A321335B1}tf78438558_win32</Template>
  <TotalTime>92</TotalTime>
  <Words>600</Words>
  <Application>Microsoft Office PowerPoint</Application>
  <PresentationFormat>Widescreen</PresentationFormat>
  <Paragraphs>230</Paragraphs>
  <Slides>33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Garamond</vt:lpstr>
      <vt:lpstr>Merriweather</vt:lpstr>
      <vt:lpstr>Times New Roman</vt:lpstr>
      <vt:lpstr>SavonVTI</vt:lpstr>
      <vt:lpstr>Toxoplasma Gondii e  Resposta Imune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Diferenciação Funcional de Linfócitos 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Toxoplasma Gondii e  Resposta Imune</dc:title>
  <dc:creator>Jean Pierre Schatzmann Peron</dc:creator>
  <cp:lastModifiedBy>Jean Pierre Schatzmann Peron</cp:lastModifiedBy>
  <cp:revision>11</cp:revision>
  <dcterms:created xsi:type="dcterms:W3CDTF">2021-11-04T00:54:48Z</dcterms:created>
  <dcterms:modified xsi:type="dcterms:W3CDTF">2021-11-04T02:27:01Z</dcterms:modified>
</cp:coreProperties>
</file>