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m4v" ContentType="video/unknown"/>
  <Default Extension="rels" ContentType="application/vnd.openxmlformats-package.relationships+xml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729" r:id="rId3"/>
    <p:sldMasterId id="2147483741" r:id="rId4"/>
  </p:sldMasterIdLst>
  <p:notesMasterIdLst>
    <p:notesMasterId r:id="rId23"/>
  </p:notesMasterIdLst>
  <p:sldIdLst>
    <p:sldId id="290" r:id="rId5"/>
    <p:sldId id="281" r:id="rId6"/>
    <p:sldId id="278" r:id="rId7"/>
    <p:sldId id="282" r:id="rId8"/>
    <p:sldId id="284" r:id="rId9"/>
    <p:sldId id="283" r:id="rId10"/>
    <p:sldId id="294" r:id="rId11"/>
    <p:sldId id="297" r:id="rId12"/>
    <p:sldId id="298" r:id="rId13"/>
    <p:sldId id="267" r:id="rId14"/>
    <p:sldId id="299" r:id="rId15"/>
    <p:sldId id="268" r:id="rId16"/>
    <p:sldId id="269" r:id="rId17"/>
    <p:sldId id="270" r:id="rId18"/>
    <p:sldId id="271" r:id="rId19"/>
    <p:sldId id="289" r:id="rId20"/>
    <p:sldId id="295" r:id="rId21"/>
    <p:sldId id="300" r:id="rId22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modifyVerifier cryptProviderType="rsaFull" cryptAlgorithmClass="hash" cryptAlgorithmType="typeAny" cryptAlgorithmSid="4" spinCount="100000" saltData="NE0zLc238dEk+/Kzqlp95w==" hashData="DVs8LXnr9XKUuGhVJrkCbTHzU1M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2500" autoAdjust="0"/>
  </p:normalViewPr>
  <p:slideViewPr>
    <p:cSldViewPr>
      <p:cViewPr varScale="1">
        <p:scale>
          <a:sx n="81" d="100"/>
          <a:sy n="81" d="100"/>
        </p:scale>
        <p:origin x="-16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F4A2ECE-A6A7-444A-B92E-2E415B714496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78171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4B825A-43C3-BC43-B5DE-D4382CAF8372}" type="slidenum">
              <a:rPr lang="pt-BR"/>
              <a:pPr>
                <a:defRPr/>
              </a:pPr>
              <a:t>2</a:t>
            </a:fld>
            <a:endParaRPr lang="pt-BR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cs typeface="+mn-cs"/>
              </a:rPr>
              <a:t>Vamos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medir</a:t>
            </a:r>
            <a:r>
              <a:rPr lang="en-US" dirty="0" smtClean="0">
                <a:cs typeface="+mn-cs"/>
              </a:rPr>
              <a:t> o </a:t>
            </a:r>
            <a:r>
              <a:rPr lang="en-US" dirty="0" err="1" smtClean="0">
                <a:cs typeface="+mn-cs"/>
              </a:rPr>
              <a:t>intervalo</a:t>
            </a:r>
            <a:r>
              <a:rPr lang="en-US" dirty="0" smtClean="0">
                <a:cs typeface="+mn-cs"/>
              </a:rPr>
              <a:t> de tempo </a:t>
            </a:r>
            <a:r>
              <a:rPr lang="en-US" dirty="0" err="1" smtClean="0">
                <a:cs typeface="+mn-cs"/>
              </a:rPr>
              <a:t>para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cada</a:t>
            </a:r>
            <a:r>
              <a:rPr lang="en-US" dirty="0" smtClean="0">
                <a:cs typeface="+mn-cs"/>
              </a:rPr>
              <a:t> 10 metros </a:t>
            </a:r>
            <a:r>
              <a:rPr lang="en-US" dirty="0" err="1" smtClean="0">
                <a:cs typeface="+mn-cs"/>
              </a:rPr>
              <a:t>percorridos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em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uma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corrida</a:t>
            </a:r>
            <a:r>
              <a:rPr lang="en-US" dirty="0" smtClean="0">
                <a:cs typeface="+mn-cs"/>
              </a:rPr>
              <a:t>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DF1C60-3BE4-3444-A2D8-12AF19C7F2FD}" type="slidenum">
              <a:rPr lang="pt-BR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cs typeface="+mn-cs"/>
              </a:rPr>
              <a:t>Demonstração</a:t>
            </a:r>
            <a:r>
              <a:rPr lang="en-US" dirty="0" smtClean="0">
                <a:cs typeface="+mn-cs"/>
              </a:rPr>
              <a:t> da Apollo XV, </a:t>
            </a:r>
            <a:r>
              <a:rPr lang="en-US" dirty="0" err="1" smtClean="0">
                <a:cs typeface="+mn-cs"/>
              </a:rPr>
              <a:t>em</a:t>
            </a:r>
            <a:r>
              <a:rPr lang="en-US" dirty="0" smtClean="0">
                <a:cs typeface="+mn-cs"/>
              </a:rPr>
              <a:t> 1971.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experimentos</a:t>
            </a:r>
            <a:r>
              <a:rPr lang="en-US" dirty="0" smtClean="0"/>
              <a:t> de </a:t>
            </a:r>
            <a:r>
              <a:rPr lang="en-US" dirty="0" err="1" smtClean="0"/>
              <a:t>Galileu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medir</a:t>
            </a:r>
            <a:r>
              <a:rPr lang="en-US" dirty="0" smtClean="0"/>
              <a:t> a </a:t>
            </a:r>
            <a:r>
              <a:rPr lang="en-US" dirty="0" err="1" smtClean="0"/>
              <a:t>queda</a:t>
            </a:r>
            <a:r>
              <a:rPr lang="en-US" dirty="0" smtClean="0"/>
              <a:t> dos </a:t>
            </a:r>
            <a:r>
              <a:rPr lang="en-US" dirty="0" err="1" smtClean="0"/>
              <a:t>corpos</a:t>
            </a:r>
            <a:r>
              <a:rPr lang="en-US" dirty="0" smtClean="0"/>
              <a:t> </a:t>
            </a:r>
            <a:r>
              <a:rPr lang="en-US" dirty="0" err="1" smtClean="0"/>
              <a:t>usavam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aceleração</a:t>
            </a:r>
            <a:r>
              <a:rPr lang="en-US" dirty="0" smtClean="0"/>
              <a:t> </a:t>
            </a:r>
            <a:r>
              <a:rPr lang="en-US" dirty="0" err="1" smtClean="0"/>
              <a:t>reduzida</a:t>
            </a:r>
            <a:r>
              <a:rPr lang="en-US" dirty="0" smtClean="0"/>
              <a:t>: </a:t>
            </a:r>
            <a:r>
              <a:rPr lang="en-US" dirty="0" err="1" smtClean="0"/>
              <a:t>esferas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um </a:t>
            </a:r>
            <a:r>
              <a:rPr lang="en-US" dirty="0" err="1" smtClean="0"/>
              <a:t>plano</a:t>
            </a:r>
            <a:r>
              <a:rPr lang="en-US" dirty="0" smtClean="0"/>
              <a:t> </a:t>
            </a:r>
            <a:r>
              <a:rPr lang="en-US" dirty="0" err="1" smtClean="0"/>
              <a:t>inclinado</a:t>
            </a:r>
            <a:r>
              <a:rPr lang="en-US" dirty="0" smtClean="0"/>
              <a:t> </a:t>
            </a:r>
            <a:r>
              <a:rPr lang="en-US" dirty="0" err="1" smtClean="0"/>
              <a:t>eram</a:t>
            </a:r>
            <a:r>
              <a:rPr lang="en-US" dirty="0" smtClean="0"/>
              <a:t> </a:t>
            </a:r>
            <a:r>
              <a:rPr lang="en-US" dirty="0" err="1" smtClean="0"/>
              <a:t>soltas</a:t>
            </a:r>
            <a:r>
              <a:rPr lang="en-US" dirty="0" smtClean="0"/>
              <a:t>, e a </a:t>
            </a:r>
            <a:r>
              <a:rPr lang="en-US" dirty="0" err="1" smtClean="0"/>
              <a:t>posição</a:t>
            </a:r>
            <a:r>
              <a:rPr lang="en-US" dirty="0" smtClean="0"/>
              <a:t> dos </a:t>
            </a:r>
            <a:r>
              <a:rPr lang="en-US" dirty="0" err="1" smtClean="0"/>
              <a:t>sinos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elas</a:t>
            </a:r>
            <a:r>
              <a:rPr lang="en-US" dirty="0" smtClean="0"/>
              <a:t> </a:t>
            </a:r>
            <a:r>
              <a:rPr lang="en-US" dirty="0" err="1" smtClean="0"/>
              <a:t>disparados</a:t>
            </a:r>
            <a:r>
              <a:rPr lang="en-US" dirty="0" smtClean="0"/>
              <a:t> </a:t>
            </a:r>
            <a:r>
              <a:rPr lang="en-US" dirty="0" err="1" smtClean="0"/>
              <a:t>eram</a:t>
            </a:r>
            <a:r>
              <a:rPr lang="en-US" dirty="0" smtClean="0"/>
              <a:t> </a:t>
            </a:r>
            <a:r>
              <a:rPr lang="en-US" dirty="0" err="1" smtClean="0"/>
              <a:t>ajustadas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o </a:t>
            </a:r>
            <a:r>
              <a:rPr lang="en-US" dirty="0" err="1" smtClean="0"/>
              <a:t>intervalo</a:t>
            </a:r>
            <a:r>
              <a:rPr lang="en-US" dirty="0" smtClean="0"/>
              <a:t> entre </a:t>
            </a:r>
            <a:r>
              <a:rPr lang="en-US" dirty="0" err="1" smtClean="0"/>
              <a:t>os</a:t>
            </a:r>
            <a:r>
              <a:rPr lang="en-US" dirty="0" smtClean="0"/>
              <a:t> toques fosse </a:t>
            </a:r>
            <a:r>
              <a:rPr lang="en-US" dirty="0" err="1" smtClean="0"/>
              <a:t>síncrono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/>
              <a:t>pêndulo</a:t>
            </a:r>
            <a:r>
              <a:rPr lang="en-US" dirty="0" smtClean="0"/>
              <a:t> </a:t>
            </a:r>
            <a:r>
              <a:rPr lang="en-US" dirty="0" err="1" smtClean="0"/>
              <a:t>colocado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ponta</a:t>
            </a:r>
            <a:r>
              <a:rPr lang="en-US" dirty="0" smtClean="0"/>
              <a:t>, </a:t>
            </a:r>
            <a:r>
              <a:rPr lang="en-US" dirty="0" err="1" smtClean="0"/>
              <a:t>obtendo</a:t>
            </a:r>
            <a:r>
              <a:rPr lang="en-US" dirty="0" smtClean="0"/>
              <a:t> tempos </a:t>
            </a:r>
            <a:r>
              <a:rPr lang="en-US" dirty="0" err="1" smtClean="0"/>
              <a:t>iguais</a:t>
            </a:r>
            <a:r>
              <a:rPr lang="en-US" dirty="0" smtClean="0"/>
              <a:t> de </a:t>
            </a:r>
            <a:r>
              <a:rPr lang="en-US" dirty="0" err="1" smtClean="0"/>
              <a:t>medida</a:t>
            </a:r>
            <a:r>
              <a:rPr lang="en-US" dirty="0" smtClean="0"/>
              <a:t> de </a:t>
            </a:r>
            <a:r>
              <a:rPr lang="en-US" dirty="0" err="1" smtClean="0"/>
              <a:t>posição</a:t>
            </a:r>
            <a:r>
              <a:rPr lang="en-US" dirty="0" smtClean="0"/>
              <a:t> da </a:t>
            </a:r>
            <a:r>
              <a:rPr lang="en-US" dirty="0" err="1" smtClean="0"/>
              <a:t>esfera</a:t>
            </a:r>
            <a:r>
              <a:rPr lang="en-US" dirty="0" smtClean="0"/>
              <a:t>. </a:t>
            </a:r>
            <a:r>
              <a:rPr lang="en-US" dirty="0" err="1" smtClean="0"/>
              <a:t>Réplica</a:t>
            </a:r>
            <a:r>
              <a:rPr lang="en-US" dirty="0" smtClean="0"/>
              <a:t> no </a:t>
            </a:r>
            <a:r>
              <a:rPr lang="en-US" dirty="0" err="1" smtClean="0"/>
              <a:t>museu</a:t>
            </a:r>
            <a:r>
              <a:rPr lang="en-US" dirty="0" smtClean="0"/>
              <a:t> </a:t>
            </a:r>
            <a:r>
              <a:rPr lang="en-US" dirty="0" err="1" smtClean="0"/>
              <a:t>Galileu</a:t>
            </a:r>
            <a:r>
              <a:rPr lang="en-US" dirty="0" smtClean="0"/>
              <a:t>,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Florença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15767E-125D-EC48-962D-019BCE9C52A2}" type="slidenum">
              <a:rPr lang="pt-BR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BFCC86-B650-9147-B465-494F9A3C6BD0}" type="slidenum">
              <a:rPr lang="pt-BR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Slide </a:t>
            </a:r>
            <a:r>
              <a:rPr lang="en-US" dirty="0" err="1" smtClean="0">
                <a:cs typeface="+mn-cs"/>
              </a:rPr>
              <a:t>para</a:t>
            </a:r>
            <a:r>
              <a:rPr lang="en-US" dirty="0" smtClean="0">
                <a:cs typeface="+mn-cs"/>
              </a:rPr>
              <a:t> “</a:t>
            </a:r>
            <a:r>
              <a:rPr lang="en-US" dirty="0" err="1" smtClean="0">
                <a:cs typeface="+mn-cs"/>
              </a:rPr>
              <a:t>apagar</a:t>
            </a:r>
            <a:r>
              <a:rPr lang="en-US" dirty="0" smtClean="0">
                <a:cs typeface="+mn-cs"/>
              </a:rPr>
              <a:t> o </a:t>
            </a:r>
            <a:r>
              <a:rPr lang="en-US" dirty="0" err="1" smtClean="0">
                <a:cs typeface="+mn-cs"/>
              </a:rPr>
              <a:t>projetor</a:t>
            </a:r>
            <a:r>
              <a:rPr lang="en-US" dirty="0" smtClean="0">
                <a:cs typeface="+mn-cs"/>
              </a:rPr>
              <a:t>”, e </a:t>
            </a:r>
            <a:r>
              <a:rPr lang="en-US" dirty="0" err="1" smtClean="0">
                <a:cs typeface="+mn-cs"/>
              </a:rPr>
              <a:t>deixar</a:t>
            </a:r>
            <a:r>
              <a:rPr lang="en-US" dirty="0" smtClean="0">
                <a:cs typeface="+mn-cs"/>
              </a:rPr>
              <a:t> a </a:t>
            </a:r>
            <a:r>
              <a:rPr lang="en-US" dirty="0" err="1" smtClean="0">
                <a:cs typeface="+mn-cs"/>
              </a:rPr>
              <a:t>discussão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centrada</a:t>
            </a:r>
            <a:r>
              <a:rPr lang="en-US" dirty="0" smtClean="0">
                <a:cs typeface="+mn-cs"/>
              </a:rPr>
              <a:t> no </a:t>
            </a:r>
            <a:r>
              <a:rPr lang="en-US" dirty="0" err="1" smtClean="0">
                <a:cs typeface="+mn-cs"/>
              </a:rPr>
              <a:t>quadro</a:t>
            </a:r>
            <a:r>
              <a:rPr lang="en-US" dirty="0" smtClean="0">
                <a:cs typeface="+mn-cs"/>
              </a:rPr>
              <a:t>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7ABF1F-9092-4248-A2EF-CBA31B9DE641}" type="slidenum">
              <a:rPr lang="pt-BR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Slide </a:t>
            </a:r>
            <a:r>
              <a:rPr lang="en-US" dirty="0" err="1" smtClean="0">
                <a:cs typeface="+mn-cs"/>
              </a:rPr>
              <a:t>para</a:t>
            </a:r>
            <a:r>
              <a:rPr lang="en-US" dirty="0" smtClean="0">
                <a:cs typeface="+mn-cs"/>
              </a:rPr>
              <a:t> “</a:t>
            </a:r>
            <a:r>
              <a:rPr lang="en-US" dirty="0" err="1" smtClean="0">
                <a:cs typeface="+mn-cs"/>
              </a:rPr>
              <a:t>apagar</a:t>
            </a:r>
            <a:r>
              <a:rPr lang="en-US" dirty="0" smtClean="0">
                <a:cs typeface="+mn-cs"/>
              </a:rPr>
              <a:t> o </a:t>
            </a:r>
            <a:r>
              <a:rPr lang="en-US" dirty="0" err="1" smtClean="0">
                <a:cs typeface="+mn-cs"/>
              </a:rPr>
              <a:t>projetor</a:t>
            </a:r>
            <a:r>
              <a:rPr lang="en-US" dirty="0" smtClean="0">
                <a:cs typeface="+mn-cs"/>
              </a:rPr>
              <a:t>”, e </a:t>
            </a:r>
            <a:r>
              <a:rPr lang="en-US" dirty="0" err="1" smtClean="0">
                <a:cs typeface="+mn-cs"/>
              </a:rPr>
              <a:t>deixar</a:t>
            </a:r>
            <a:r>
              <a:rPr lang="en-US" dirty="0" smtClean="0">
                <a:cs typeface="+mn-cs"/>
              </a:rPr>
              <a:t> a </a:t>
            </a:r>
            <a:r>
              <a:rPr lang="en-US" dirty="0" err="1" smtClean="0">
                <a:cs typeface="+mn-cs"/>
              </a:rPr>
              <a:t>discussão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centrada</a:t>
            </a:r>
            <a:r>
              <a:rPr lang="en-US" dirty="0" smtClean="0">
                <a:cs typeface="+mn-cs"/>
              </a:rPr>
              <a:t> no </a:t>
            </a:r>
            <a:r>
              <a:rPr lang="en-US" dirty="0" err="1" smtClean="0">
                <a:cs typeface="+mn-cs"/>
              </a:rPr>
              <a:t>quadro</a:t>
            </a:r>
            <a:r>
              <a:rPr lang="en-US" dirty="0" smtClean="0">
                <a:cs typeface="+mn-cs"/>
              </a:rPr>
              <a:t>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dirty="0" smtClean="0"/>
              <a:t>1 </a:t>
            </a:r>
            <a:r>
              <a:rPr lang="pt-BR" dirty="0" smtClean="0">
                <a:sym typeface="Wingdings"/>
              </a:rPr>
              <a:t></a:t>
            </a:r>
            <a:r>
              <a:rPr lang="pt-BR" dirty="0" smtClean="0"/>
              <a:t> 2	5%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2</a:t>
            </a:r>
            <a:r>
              <a:rPr lang="pt-BR" baseline="0" dirty="0" smtClean="0"/>
              <a:t> </a:t>
            </a:r>
            <a:r>
              <a:rPr lang="pt-BR" baseline="0" dirty="0" smtClean="0">
                <a:sym typeface="Wingdings"/>
              </a:rPr>
              <a:t></a:t>
            </a:r>
            <a:r>
              <a:rPr lang="pt-BR" dirty="0" smtClean="0"/>
              <a:t> 24	58%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4 </a:t>
            </a:r>
            <a:r>
              <a:rPr lang="pt-BR" dirty="0" smtClean="0">
                <a:sym typeface="Wingdings"/>
              </a:rPr>
              <a:t></a:t>
            </a:r>
            <a:r>
              <a:rPr lang="pt-BR" dirty="0" smtClean="0"/>
              <a:t> 7	17%</a:t>
            </a:r>
          </a:p>
          <a:p>
            <a:pPr>
              <a:defRPr/>
            </a:pPr>
            <a:r>
              <a:rPr lang="pt-BR" dirty="0" smtClean="0"/>
              <a:t>3 </a:t>
            </a:r>
            <a:r>
              <a:rPr lang="pt-BR" dirty="0" smtClean="0">
                <a:sym typeface="Wingdings"/>
              </a:rPr>
              <a:t></a:t>
            </a:r>
            <a:r>
              <a:rPr lang="pt-BR" dirty="0" smtClean="0"/>
              <a:t> 8	20%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504610-C986-1C42-B7A9-FE405B169EE9}" type="slidenum">
              <a:rPr lang="pt-BR" smtClean="0"/>
              <a:pPr>
                <a:defRPr/>
              </a:pPr>
              <a:t>17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E17FF1-C32E-494F-B615-A55B79D76CAD}" type="slidenum">
              <a:rPr lang="pt-BR"/>
              <a:pPr>
                <a:defRPr/>
              </a:pPr>
              <a:t>3</a:t>
            </a:fld>
            <a:endParaRPr lang="pt-BR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Este </a:t>
            </a:r>
            <a:r>
              <a:rPr lang="en-US" dirty="0" err="1" smtClean="0">
                <a:cs typeface="+mn-cs"/>
              </a:rPr>
              <a:t>é</a:t>
            </a:r>
            <a:r>
              <a:rPr lang="en-US" dirty="0" smtClean="0">
                <a:cs typeface="+mn-cs"/>
              </a:rPr>
              <a:t> o </a:t>
            </a:r>
            <a:r>
              <a:rPr lang="en-US" dirty="0" err="1" smtClean="0">
                <a:cs typeface="+mn-cs"/>
              </a:rPr>
              <a:t>gráfico</a:t>
            </a:r>
            <a:r>
              <a:rPr lang="en-US" dirty="0" smtClean="0">
                <a:cs typeface="+mn-cs"/>
              </a:rPr>
              <a:t> da </a:t>
            </a:r>
            <a:r>
              <a:rPr lang="en-US" dirty="0" err="1" smtClean="0">
                <a:cs typeface="+mn-cs"/>
              </a:rPr>
              <a:t>posição</a:t>
            </a:r>
            <a:r>
              <a:rPr lang="en-US" dirty="0" smtClean="0">
                <a:cs typeface="+mn-cs"/>
              </a:rPr>
              <a:t>. Mas e a </a:t>
            </a:r>
            <a:r>
              <a:rPr lang="en-US" dirty="0" err="1" smtClean="0">
                <a:cs typeface="+mn-cs"/>
              </a:rPr>
              <a:t>velocidade</a:t>
            </a:r>
            <a:r>
              <a:rPr lang="en-US" dirty="0" smtClean="0">
                <a:cs typeface="+mn-cs"/>
              </a:rPr>
              <a:t>? </a:t>
            </a:r>
            <a:r>
              <a:rPr lang="en-US" dirty="0" err="1" smtClean="0">
                <a:cs typeface="+mn-cs"/>
              </a:rPr>
              <a:t>Podemos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construir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uma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velocidade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instantânea</a:t>
            </a:r>
            <a:r>
              <a:rPr lang="en-US" dirty="0" smtClean="0">
                <a:cs typeface="+mn-cs"/>
              </a:rPr>
              <a:t>?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328DB4-5B70-BC48-8883-B022C3C104A8}" type="slidenum">
              <a:rPr lang="pt-BR"/>
              <a:pPr>
                <a:defRPr/>
              </a:pPr>
              <a:t>4</a:t>
            </a:fld>
            <a:endParaRPr lang="pt-BR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cs typeface="+mn-cs"/>
              </a:rPr>
              <a:t>Obtendo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assim</a:t>
            </a:r>
            <a:r>
              <a:rPr lang="en-US" dirty="0" smtClean="0">
                <a:cs typeface="+mn-cs"/>
              </a:rPr>
              <a:t> a </a:t>
            </a:r>
            <a:r>
              <a:rPr lang="en-US" dirty="0" err="1" smtClean="0">
                <a:cs typeface="+mn-cs"/>
              </a:rPr>
              <a:t>velocidade</a:t>
            </a:r>
            <a:r>
              <a:rPr lang="en-US" dirty="0" smtClean="0">
                <a:cs typeface="+mn-cs"/>
              </a:rPr>
              <a:t> . </a:t>
            </a:r>
            <a:r>
              <a:rPr lang="en-US" dirty="0" err="1" smtClean="0">
                <a:cs typeface="+mn-cs"/>
              </a:rPr>
              <a:t>Poderia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aqui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colocar</a:t>
            </a:r>
            <a:r>
              <a:rPr lang="en-US" dirty="0" smtClean="0">
                <a:cs typeface="+mn-cs"/>
              </a:rPr>
              <a:t> o </a:t>
            </a:r>
            <a:r>
              <a:rPr lang="en-US" dirty="0" err="1" smtClean="0">
                <a:cs typeface="+mn-cs"/>
              </a:rPr>
              <a:t>conceito</a:t>
            </a:r>
            <a:r>
              <a:rPr lang="en-US" dirty="0" smtClean="0">
                <a:cs typeface="+mn-cs"/>
              </a:rPr>
              <a:t> de </a:t>
            </a:r>
            <a:r>
              <a:rPr lang="en-US" dirty="0" err="1" smtClean="0">
                <a:cs typeface="+mn-cs"/>
              </a:rPr>
              <a:t>velocidade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média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neste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gráfico</a:t>
            </a:r>
            <a:r>
              <a:rPr lang="en-US" dirty="0" smtClean="0">
                <a:cs typeface="+mn-cs"/>
              </a:rPr>
              <a:t>. </a:t>
            </a:r>
            <a:r>
              <a:rPr lang="en-US" dirty="0" err="1" smtClean="0">
                <a:cs typeface="+mn-cs"/>
              </a:rPr>
              <a:t>Ou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pode</a:t>
            </a:r>
            <a:r>
              <a:rPr lang="en-US" dirty="0" smtClean="0">
                <a:cs typeface="+mn-cs"/>
              </a:rPr>
              <a:t> se </a:t>
            </a:r>
            <a:r>
              <a:rPr lang="en-US" dirty="0" err="1" smtClean="0">
                <a:cs typeface="+mn-cs"/>
              </a:rPr>
              <a:t>estender</a:t>
            </a:r>
            <a:r>
              <a:rPr lang="en-US" dirty="0" smtClean="0">
                <a:cs typeface="+mn-cs"/>
              </a:rPr>
              <a:t> a </a:t>
            </a:r>
            <a:r>
              <a:rPr lang="en-US" dirty="0" err="1" smtClean="0">
                <a:cs typeface="+mn-cs"/>
              </a:rPr>
              <a:t>discussão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para</a:t>
            </a:r>
            <a:r>
              <a:rPr lang="en-US" dirty="0" smtClean="0">
                <a:cs typeface="+mn-cs"/>
              </a:rPr>
              <a:t> a </a:t>
            </a:r>
            <a:r>
              <a:rPr lang="en-US" dirty="0" err="1" smtClean="0">
                <a:cs typeface="+mn-cs"/>
              </a:rPr>
              <a:t>variação</a:t>
            </a:r>
            <a:r>
              <a:rPr lang="en-US" dirty="0" smtClean="0">
                <a:cs typeface="+mn-cs"/>
              </a:rPr>
              <a:t> da </a:t>
            </a:r>
            <a:r>
              <a:rPr lang="en-US" dirty="0" err="1" smtClean="0">
                <a:cs typeface="+mn-cs"/>
              </a:rPr>
              <a:t>velocidade</a:t>
            </a:r>
            <a:r>
              <a:rPr lang="en-US" dirty="0" smtClean="0">
                <a:cs typeface="+mn-cs"/>
              </a:rPr>
              <a:t>: a </a:t>
            </a:r>
            <a:r>
              <a:rPr lang="en-US" dirty="0" err="1" smtClean="0">
                <a:cs typeface="+mn-cs"/>
              </a:rPr>
              <a:t>aceleração</a:t>
            </a:r>
            <a:r>
              <a:rPr lang="en-US" dirty="0" smtClean="0">
                <a:cs typeface="+mn-cs"/>
              </a:rPr>
              <a:t>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306953-CB66-544E-B8AC-3FB8B9229C11}" type="slidenum">
              <a:rPr lang="pt-BR"/>
              <a:pPr>
                <a:defRPr/>
              </a:pPr>
              <a:t>5</a:t>
            </a:fld>
            <a:endParaRPr lang="pt-BR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cs typeface="+mn-cs"/>
              </a:rPr>
              <a:t>Onde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vemos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que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depois</a:t>
            </a:r>
            <a:r>
              <a:rPr lang="en-US" dirty="0" smtClean="0">
                <a:cs typeface="+mn-cs"/>
              </a:rPr>
              <a:t> de </a:t>
            </a:r>
            <a:r>
              <a:rPr lang="en-US" dirty="0" err="1" smtClean="0">
                <a:cs typeface="+mn-cs"/>
              </a:rPr>
              <a:t>uma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arancada</a:t>
            </a:r>
            <a:r>
              <a:rPr lang="en-US" dirty="0" smtClean="0">
                <a:cs typeface="+mn-cs"/>
              </a:rPr>
              <a:t> forte, </a:t>
            </a:r>
            <a:r>
              <a:rPr lang="en-US" dirty="0" err="1" smtClean="0">
                <a:cs typeface="+mn-cs"/>
              </a:rPr>
              <a:t>há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uma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manutenção</a:t>
            </a:r>
            <a:r>
              <a:rPr lang="en-US" dirty="0" smtClean="0">
                <a:cs typeface="+mn-cs"/>
              </a:rPr>
              <a:t> da </a:t>
            </a:r>
            <a:r>
              <a:rPr lang="en-US" dirty="0" err="1" smtClean="0">
                <a:cs typeface="+mn-cs"/>
              </a:rPr>
              <a:t>velocidade</a:t>
            </a:r>
            <a:r>
              <a:rPr lang="en-US" dirty="0" smtClean="0">
                <a:cs typeface="+mn-cs"/>
              </a:rPr>
              <a:t>, com a </a:t>
            </a:r>
            <a:r>
              <a:rPr lang="en-US" dirty="0" err="1" smtClean="0">
                <a:cs typeface="+mn-cs"/>
              </a:rPr>
              <a:t>desaceleração</a:t>
            </a:r>
            <a:r>
              <a:rPr lang="en-US" dirty="0" smtClean="0">
                <a:cs typeface="+mn-cs"/>
              </a:rPr>
              <a:t> do </a:t>
            </a:r>
            <a:r>
              <a:rPr lang="en-US" dirty="0" err="1" smtClean="0">
                <a:cs typeface="+mn-cs"/>
              </a:rPr>
              <a:t>corredor</a:t>
            </a:r>
            <a:r>
              <a:rPr lang="en-US" dirty="0" smtClean="0">
                <a:cs typeface="+mn-cs"/>
              </a:rPr>
              <a:t> no final, </a:t>
            </a:r>
            <a:r>
              <a:rPr lang="en-US" dirty="0" err="1" smtClean="0">
                <a:cs typeface="+mn-cs"/>
              </a:rPr>
              <a:t>principalmente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devido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à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comemoração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antecipada</a:t>
            </a:r>
            <a:r>
              <a:rPr lang="en-US" dirty="0" smtClean="0">
                <a:cs typeface="+mn-cs"/>
              </a:rPr>
              <a:t>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D9FD15-C29E-E84C-A35A-A94D46815ED8}" type="slidenum">
              <a:rPr lang="pt-BR"/>
              <a:pPr>
                <a:defRPr/>
              </a:pPr>
              <a:t>6</a:t>
            </a:fld>
            <a:endParaRPr lang="pt-BR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cs typeface="+mn-cs"/>
              </a:rPr>
              <a:t>Obtendo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assim</a:t>
            </a:r>
            <a:r>
              <a:rPr lang="en-US" dirty="0" smtClean="0">
                <a:cs typeface="+mn-cs"/>
              </a:rPr>
              <a:t> a </a:t>
            </a:r>
            <a:r>
              <a:rPr lang="en-US" dirty="0" err="1" smtClean="0">
                <a:cs typeface="+mn-cs"/>
              </a:rPr>
              <a:t>velocidade</a:t>
            </a:r>
            <a:r>
              <a:rPr lang="en-US" dirty="0" smtClean="0">
                <a:cs typeface="+mn-cs"/>
              </a:rPr>
              <a:t> . </a:t>
            </a:r>
            <a:r>
              <a:rPr lang="en-US" dirty="0" err="1" smtClean="0">
                <a:cs typeface="+mn-cs"/>
              </a:rPr>
              <a:t>Poderia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aqui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colocar</a:t>
            </a:r>
            <a:r>
              <a:rPr lang="en-US" dirty="0" smtClean="0">
                <a:cs typeface="+mn-cs"/>
              </a:rPr>
              <a:t> o </a:t>
            </a:r>
            <a:r>
              <a:rPr lang="en-US" dirty="0" err="1" smtClean="0">
                <a:cs typeface="+mn-cs"/>
              </a:rPr>
              <a:t>conceito</a:t>
            </a:r>
            <a:r>
              <a:rPr lang="en-US" dirty="0" smtClean="0">
                <a:cs typeface="+mn-cs"/>
              </a:rPr>
              <a:t> de </a:t>
            </a:r>
            <a:r>
              <a:rPr lang="en-US" dirty="0" err="1" smtClean="0">
                <a:cs typeface="+mn-cs"/>
              </a:rPr>
              <a:t>velocidade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média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neste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gráfico</a:t>
            </a:r>
            <a:r>
              <a:rPr lang="en-US" dirty="0" smtClean="0">
                <a:cs typeface="+mn-cs"/>
              </a:rPr>
              <a:t>. </a:t>
            </a:r>
            <a:r>
              <a:rPr lang="en-US" dirty="0" err="1" smtClean="0">
                <a:cs typeface="+mn-cs"/>
              </a:rPr>
              <a:t>Ou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pode</a:t>
            </a:r>
            <a:r>
              <a:rPr lang="en-US" dirty="0" smtClean="0">
                <a:cs typeface="+mn-cs"/>
              </a:rPr>
              <a:t> se </a:t>
            </a:r>
            <a:r>
              <a:rPr lang="en-US" dirty="0" err="1" smtClean="0">
                <a:cs typeface="+mn-cs"/>
              </a:rPr>
              <a:t>estender</a:t>
            </a:r>
            <a:r>
              <a:rPr lang="en-US" dirty="0" smtClean="0">
                <a:cs typeface="+mn-cs"/>
              </a:rPr>
              <a:t> a </a:t>
            </a:r>
            <a:r>
              <a:rPr lang="en-US" dirty="0" err="1" smtClean="0">
                <a:cs typeface="+mn-cs"/>
              </a:rPr>
              <a:t>discussão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para</a:t>
            </a:r>
            <a:r>
              <a:rPr lang="en-US" dirty="0" smtClean="0">
                <a:cs typeface="+mn-cs"/>
              </a:rPr>
              <a:t> a </a:t>
            </a:r>
            <a:r>
              <a:rPr lang="en-US" dirty="0" err="1" smtClean="0">
                <a:cs typeface="+mn-cs"/>
              </a:rPr>
              <a:t>variação</a:t>
            </a:r>
            <a:r>
              <a:rPr lang="en-US" dirty="0" smtClean="0">
                <a:cs typeface="+mn-cs"/>
              </a:rPr>
              <a:t> da </a:t>
            </a:r>
            <a:r>
              <a:rPr lang="en-US" dirty="0" err="1" smtClean="0">
                <a:cs typeface="+mn-cs"/>
              </a:rPr>
              <a:t>velocidade</a:t>
            </a:r>
            <a:r>
              <a:rPr lang="en-US" dirty="0" smtClean="0">
                <a:cs typeface="+mn-cs"/>
              </a:rPr>
              <a:t>: a </a:t>
            </a:r>
            <a:r>
              <a:rPr lang="en-US" dirty="0" err="1" smtClean="0">
                <a:cs typeface="+mn-cs"/>
              </a:rPr>
              <a:t>aceleração</a:t>
            </a:r>
            <a:r>
              <a:rPr lang="en-US" dirty="0" smtClean="0">
                <a:cs typeface="+mn-cs"/>
              </a:rPr>
              <a:t>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Experimento</a:t>
            </a:r>
            <a:r>
              <a:rPr lang="en-US" dirty="0" smtClean="0"/>
              <a:t>: </a:t>
            </a:r>
            <a:r>
              <a:rPr lang="en-US" dirty="0" err="1" smtClean="0"/>
              <a:t>queda</a:t>
            </a:r>
            <a:r>
              <a:rPr lang="en-US" dirty="0" smtClean="0"/>
              <a:t> </a:t>
            </a:r>
            <a:r>
              <a:rPr lang="en-US" dirty="0" err="1" smtClean="0"/>
              <a:t>livre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D5DADC-6BE6-9145-89EA-2719C56E1941}" type="slidenum">
              <a:rPr lang="pt-BR" smtClean="0"/>
              <a:pPr>
                <a:defRPr/>
              </a:pPr>
              <a:t>7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dirty="0" smtClean="0"/>
              <a:t>1</a:t>
            </a:r>
            <a:r>
              <a:rPr lang="pt-BR" dirty="0" smtClean="0">
                <a:sym typeface="Wingdings"/>
              </a:rPr>
              <a:t></a:t>
            </a:r>
            <a:r>
              <a:rPr lang="pt-BR" dirty="0" smtClean="0"/>
              <a:t> 4	10%</a:t>
            </a:r>
          </a:p>
          <a:p>
            <a:pPr>
              <a:defRPr/>
            </a:pPr>
            <a:r>
              <a:rPr lang="pt-BR" dirty="0" smtClean="0"/>
              <a:t>2</a:t>
            </a:r>
            <a:r>
              <a:rPr lang="pt-BR" baseline="0" dirty="0" smtClean="0"/>
              <a:t> </a:t>
            </a:r>
            <a:r>
              <a:rPr lang="pt-BR" baseline="0" dirty="0" smtClean="0">
                <a:sym typeface="Wingdings"/>
              </a:rPr>
              <a:t></a:t>
            </a:r>
            <a:r>
              <a:rPr lang="pt-BR" baseline="0" dirty="0" smtClean="0"/>
              <a:t>1	2%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 smtClean="0"/>
              <a:t>3 </a:t>
            </a:r>
            <a:r>
              <a:rPr lang="pt-BR" baseline="0" dirty="0" smtClean="0">
                <a:sym typeface="Wingdings"/>
              </a:rPr>
              <a:t></a:t>
            </a:r>
            <a:r>
              <a:rPr lang="pt-BR" baseline="0" dirty="0" smtClean="0"/>
              <a:t>2	5%</a:t>
            </a:r>
          </a:p>
          <a:p>
            <a:pPr>
              <a:defRPr/>
            </a:pPr>
            <a:r>
              <a:rPr lang="pt-BR" baseline="0" dirty="0" smtClean="0"/>
              <a:t>4 </a:t>
            </a:r>
            <a:r>
              <a:rPr lang="pt-BR" baseline="0" dirty="0" smtClean="0">
                <a:sym typeface="Wingdings"/>
              </a:rPr>
              <a:t></a:t>
            </a:r>
            <a:r>
              <a:rPr lang="pt-BR" baseline="0" dirty="0" smtClean="0"/>
              <a:t>3	7%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5 </a:t>
            </a:r>
            <a:r>
              <a:rPr lang="pt-BR" smtClean="0">
                <a:sym typeface="Wingdings"/>
              </a:rPr>
              <a:t></a:t>
            </a:r>
            <a:r>
              <a:rPr lang="pt-BR" smtClean="0"/>
              <a:t>32	76%</a:t>
            </a:r>
            <a:endParaRPr lang="pt-BR" dirty="0" smtClean="0"/>
          </a:p>
          <a:p>
            <a:pPr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163530-76FB-B747-BF32-55E374CC36FD}" type="slidenum">
              <a:rPr lang="pt-BR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E689F9-C256-1949-AFA5-CE789CCE3A46}" type="slidenum">
              <a:rPr lang="pt-BR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cs typeface="+mn-cs"/>
              </a:rPr>
              <a:t>Pode</a:t>
            </a:r>
            <a:r>
              <a:rPr lang="en-US" dirty="0" smtClean="0">
                <a:cs typeface="+mn-cs"/>
              </a:rPr>
              <a:t>-se </a:t>
            </a:r>
            <a:r>
              <a:rPr lang="en-US" dirty="0" err="1" smtClean="0">
                <a:cs typeface="+mn-cs"/>
              </a:rPr>
              <a:t>passar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para</a:t>
            </a:r>
            <a:r>
              <a:rPr lang="en-US" dirty="0" smtClean="0">
                <a:cs typeface="+mn-cs"/>
              </a:rPr>
              <a:t> a </a:t>
            </a:r>
            <a:r>
              <a:rPr lang="en-US" dirty="0" err="1" smtClean="0">
                <a:cs typeface="+mn-cs"/>
              </a:rPr>
              <a:t>origem</a:t>
            </a:r>
            <a:r>
              <a:rPr lang="en-US" dirty="0" smtClean="0">
                <a:cs typeface="+mn-cs"/>
              </a:rPr>
              <a:t> da </a:t>
            </a:r>
            <a:r>
              <a:rPr lang="en-US" dirty="0" err="1" smtClean="0">
                <a:cs typeface="+mn-cs"/>
              </a:rPr>
              <a:t>descrição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cinemática</a:t>
            </a:r>
            <a:r>
              <a:rPr lang="en-US" dirty="0" smtClean="0">
                <a:cs typeface="+mn-cs"/>
              </a:rPr>
              <a:t>. </a:t>
            </a:r>
            <a:r>
              <a:rPr lang="en-US" dirty="0" err="1" smtClean="0">
                <a:cs typeface="+mn-cs"/>
              </a:rPr>
              <a:t>Aproveito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este</a:t>
            </a:r>
            <a:r>
              <a:rPr lang="en-US" dirty="0" smtClean="0">
                <a:cs typeface="+mn-cs"/>
              </a:rPr>
              <a:t> slide </a:t>
            </a:r>
            <a:r>
              <a:rPr lang="en-US" dirty="0" err="1" smtClean="0">
                <a:cs typeface="+mn-cs"/>
              </a:rPr>
              <a:t>para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descrever</a:t>
            </a:r>
            <a:r>
              <a:rPr lang="en-US" dirty="0" smtClean="0">
                <a:cs typeface="+mn-cs"/>
              </a:rPr>
              <a:t> o </a:t>
            </a:r>
            <a:r>
              <a:rPr lang="en-US" dirty="0" err="1" smtClean="0">
                <a:cs typeface="+mn-cs"/>
              </a:rPr>
              <a:t>experimento</a:t>
            </a:r>
            <a:r>
              <a:rPr lang="en-US" dirty="0" smtClean="0">
                <a:cs typeface="+mn-cs"/>
              </a:rPr>
              <a:t> (</a:t>
            </a:r>
            <a:r>
              <a:rPr lang="en-US" dirty="0" err="1" smtClean="0">
                <a:cs typeface="+mn-cs"/>
              </a:rPr>
              <a:t>apócrifo</a:t>
            </a:r>
            <a:r>
              <a:rPr lang="en-US" dirty="0" smtClean="0">
                <a:cs typeface="+mn-cs"/>
              </a:rPr>
              <a:t>) de </a:t>
            </a:r>
            <a:r>
              <a:rPr lang="en-US" dirty="0" err="1" smtClean="0">
                <a:cs typeface="+mn-cs"/>
              </a:rPr>
              <a:t>Galileu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para</a:t>
            </a:r>
            <a:r>
              <a:rPr lang="en-US" dirty="0" smtClean="0">
                <a:cs typeface="+mn-cs"/>
              </a:rPr>
              <a:t> a </a:t>
            </a:r>
            <a:r>
              <a:rPr lang="en-US" dirty="0" err="1" smtClean="0">
                <a:cs typeface="+mn-cs"/>
              </a:rPr>
              <a:t>queda</a:t>
            </a:r>
            <a:r>
              <a:rPr lang="en-US" dirty="0" smtClean="0">
                <a:cs typeface="+mn-cs"/>
              </a:rPr>
              <a:t> </a:t>
            </a:r>
            <a:r>
              <a:rPr lang="en-US" dirty="0" err="1" smtClean="0">
                <a:cs typeface="+mn-cs"/>
              </a:rPr>
              <a:t>livre</a:t>
            </a:r>
            <a:r>
              <a:rPr lang="en-US" dirty="0" smtClean="0">
                <a:cs typeface="+mn-cs"/>
              </a:rPr>
              <a:t>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4A0676-E7C7-554D-9719-CE280C9CEDD7}" type="slidenum">
              <a:rPr lang="pt-BR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15CEA-5875-8B40-A93B-D8513CE678D9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454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44BD9-BA0B-BC48-9C0A-82F33AA2C2B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142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237AD-1674-0E40-BD07-56F87F876EE9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1205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FDAF1-2DDD-DD41-AB82-959CB46072F0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035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73026-E892-A041-9444-E93897BA9A7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4405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96144-BC2F-5C47-8BB3-273E6B9FA25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7410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BD0C2-96E5-3E40-9E02-F85D94CE2419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0405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AC479-3D9E-6144-9381-F527F706B82A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6767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F0187-AE2F-7A46-9302-639BBACD2A7A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0841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0C63A-ECD5-4B49-81E3-42B0D1DE1A82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3422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80B9A-704C-C041-87B1-BB5160A41FB1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584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3431F-6E8D-FD46-93CC-E8E12D12750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76541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B5488-2987-1F42-B298-43B9351606D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5743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0FDC0-1DE6-AE47-BE9D-E8CA46C0DD72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7774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6337B-7643-2A4C-B8DA-79308FC8BFAB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39908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CC172-B1C7-3442-923A-3A7134A1AEA0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63563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4BFC3-2A45-EC43-8BAD-F564C5DEC177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6430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E8581-062F-894B-B118-7F48DA4D347D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73000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BFFFC-EDB1-4942-9605-7CCEED6D70CD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83918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82795-98A4-BC41-8FF2-1BDF357F788A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03638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C404F-2E99-7449-8DBF-14488DAD6516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67781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9D719-5641-0F4B-B74B-3C88DE68F5F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7082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AF495-6A75-B548-84A6-7CB055F30DD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6646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847FC-2BEA-8244-BFDC-8BBC6EC49B77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88918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F49BC-95B4-6A4B-B313-D66F2C16A51F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717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57DE0-6F2A-BB47-998D-F5F4587BD9A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8556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A75CF-2710-5140-8DF1-C41E028331A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9400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C9D94-EE0B-9249-BD8D-8114E687571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3836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06A59-3D06-5F4A-BB27-62A8D55E1E4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43683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47B37-BFB5-F443-8DB2-404069AF7C11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06592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92D61-78F7-6247-A504-BB3BDC1C124F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94777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E1104-337A-634A-A835-C6C56E841548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63611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4146E-70B7-F745-9CCE-EA6EFB1E8BE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896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DB712-21CC-AD4E-8045-FB61E548F528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20308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088DB-9F6E-9E44-8866-6DF795B15B52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18348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89992-0977-384B-84B9-84579A57FC68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51221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1FB520-2EB7-C04C-B7C2-5B48A9682E46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98677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42ED9-87C8-4C4E-8AF3-5B5FDEE7FA0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54891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8511F-B043-6648-BC75-36CA9C3DCEE5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0178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8F098-75A8-564A-898E-78FCCFEBD4C0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832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11A62-D17D-0A49-8C76-E0ED367AD60B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747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C82AC-AFBC-2541-9EB6-082B49305A70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5758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61256-50CF-E748-8198-AACBCBBF3E25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1360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594F3-5630-F14F-B0ED-84B32E782471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100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4B88F0AB-1CC4-1049-B125-DB550B5930B8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B6863372-8437-FD43-9668-C41971313011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58A212AA-7C9A-5545-BE3B-491E5E57EAFB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27AEBDDE-9BA5-6C4A-ADFA-6EDA37C5213D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image" Target="../media/image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0.png"/><Relationship Id="rId1" Type="http://schemas.microsoft.com/office/2007/relationships/media" Target="file://localhost/Users/marcelomartinelli/Desktop/4310192%20Geo/Aula_2/hammerfeather.WMV" TargetMode="External"/><Relationship Id="rId2" Type="http://schemas.openxmlformats.org/officeDocument/2006/relationships/video" Target="file://localhost/Users/marcelomartinelli/Desktop/4310192%20Geo/Aula_2/hammerfeather.WMV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13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4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Bem</a:t>
            </a:r>
            <a:r>
              <a:rPr lang="en-US" dirty="0" smtClean="0"/>
              <a:t> </a:t>
            </a:r>
            <a:r>
              <a:rPr lang="en-US" dirty="0" err="1" smtClean="0"/>
              <a:t>vindos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Aula 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950" y="3886200"/>
            <a:ext cx="8928100" cy="17526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Acessem</a:t>
            </a:r>
            <a:r>
              <a:rPr lang="en-US" dirty="0" smtClean="0"/>
              <a:t> o site: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sz="2800" dirty="0"/>
              <a:t>http://</a:t>
            </a:r>
            <a:r>
              <a:rPr lang="en-US" sz="2800" dirty="0" err="1"/>
              <a:t>disciplinas.stoa.usp.br</a:t>
            </a:r>
            <a:r>
              <a:rPr lang="en-US" sz="2800" dirty="0"/>
              <a:t>/course/</a:t>
            </a:r>
            <a:r>
              <a:rPr lang="en-US" sz="2800" dirty="0" err="1"/>
              <a:t>view.php?id</a:t>
            </a:r>
            <a:r>
              <a:rPr lang="en-US" sz="2800" dirty="0"/>
              <a:t>=4061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pt-BR" sz="4000" u="sng" dirty="0" smtClean="0">
                <a:solidFill>
                  <a:schemeClr val="accent2"/>
                </a:solidFill>
                <a:latin typeface="Comic Sans MS" charset="0"/>
                <a:cs typeface="+mj-cs"/>
              </a:rPr>
              <a:t>Posição, velocidade, aceleração: </a:t>
            </a:r>
            <a:r>
              <a:rPr lang="pt-BR" sz="4000" dirty="0" smtClean="0">
                <a:solidFill>
                  <a:schemeClr val="accent2"/>
                </a:solidFill>
                <a:latin typeface="Comic Sans MS" charset="0"/>
                <a:cs typeface="+mj-cs"/>
              </a:rPr>
              <a:t>Galileu e o MRUA</a:t>
            </a:r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9500"/>
            <a:ext cx="2846388" cy="422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8" y="1557338"/>
            <a:ext cx="3489325" cy="547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350" y="188913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pt-BR" sz="4000" u="sng" dirty="0" smtClean="0">
                <a:solidFill>
                  <a:schemeClr val="accent2"/>
                </a:solidFill>
                <a:latin typeface="Comic Sans MS" charset="0"/>
                <a:cs typeface="+mj-cs"/>
              </a:rPr>
              <a:t>O que causa o movimento?</a:t>
            </a:r>
            <a:endParaRPr lang="pt-BR" sz="4000" dirty="0" smtClean="0">
              <a:solidFill>
                <a:schemeClr val="accent2"/>
              </a:solidFill>
              <a:latin typeface="Comic Sans MS" charset="0"/>
              <a:cs typeface="+mj-cs"/>
            </a:endParaRPr>
          </a:p>
        </p:txBody>
      </p:sp>
      <p:pic>
        <p:nvPicPr>
          <p:cNvPr id="4" name="Mov Relativo Top secret movie clip - trai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2" y="836712"/>
            <a:ext cx="9217024" cy="5184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galile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3150"/>
            <a:ext cx="5140325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3" descr="GalileoTom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1074738"/>
            <a:ext cx="4346575" cy="579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590675" y="6350"/>
            <a:ext cx="6081713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600" b="1">
                <a:solidFill>
                  <a:srgbClr val="FF3300"/>
                </a:solidFill>
                <a:latin typeface="Comic Sans MS" charset="0"/>
              </a:rPr>
              <a:t>Galileo: </a:t>
            </a:r>
            <a:r>
              <a:rPr lang="ja-JP" altLang="pt-BR" sz="2800" b="1">
                <a:solidFill>
                  <a:srgbClr val="FF3300"/>
                </a:solidFill>
                <a:latin typeface="Arial"/>
              </a:rPr>
              <a:t>“</a:t>
            </a:r>
            <a:r>
              <a:rPr lang="pt-BR" sz="2800" b="1">
                <a:solidFill>
                  <a:srgbClr val="FF3300"/>
                </a:solidFill>
                <a:latin typeface="Comic Sans MS" charset="0"/>
              </a:rPr>
              <a:t>Aristóteles não deve ter feito as experiências</a:t>
            </a:r>
            <a:r>
              <a:rPr lang="ja-JP" altLang="pt-BR" sz="2800" b="1">
                <a:solidFill>
                  <a:srgbClr val="FF3300"/>
                </a:solidFill>
                <a:latin typeface="Arial"/>
              </a:rPr>
              <a:t>”</a:t>
            </a:r>
            <a:endParaRPr lang="pt-BR" sz="3600" b="1">
              <a:solidFill>
                <a:srgbClr val="FF3300"/>
              </a:solidFill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hammerfeather.WMV" descr="/Users/marcelomartinelli/Desktop/4320195_13/Aulas/hammerfeather.WM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1" fill="hold"/>
                                        <p:tgtEl>
                                          <p:spTgt spid="327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277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7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7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7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9493" b="9493"/>
          <a:stretch>
            <a:fillRect/>
          </a:stretch>
        </p:blipFill>
        <p:spPr>
          <a:xfrm>
            <a:off x="915988" y="0"/>
            <a:ext cx="8229600" cy="4525963"/>
          </a:xfrm>
        </p:spPr>
      </p:pic>
      <p:pic>
        <p:nvPicPr>
          <p:cNvPr id="3174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5700"/>
            <a:ext cx="3059113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em2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71463" y="44450"/>
            <a:ext cx="8229600" cy="1714500"/>
          </a:xfrm>
        </p:spPr>
        <p:txBody>
          <a:bodyPr>
            <a:normAutofit/>
          </a:bodyPr>
          <a:lstStyle/>
          <a:p>
            <a:pPr indent="0" algn="just">
              <a:lnSpc>
                <a:spcPts val="4000"/>
              </a:lnSpc>
              <a:buFontTx/>
              <a:buNone/>
              <a:defRPr/>
            </a:pPr>
            <a:r>
              <a:rPr lang="pt-BR" sz="2400" dirty="0" smtClean="0"/>
              <a:t>Um navio de guerra atira simultaneamente duas balas em navios inimigos. Se as balas seguem as trajetórias parabólicas mostradas, qual navio é acertado primeiro?</a:t>
            </a:r>
            <a:endParaRPr lang="pt-BR" sz="2400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773238"/>
            <a:ext cx="8929687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2268538" y="4149725"/>
            <a:ext cx="6480175" cy="24288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indent="-256032" fontAlgn="auto">
              <a:lnSpc>
                <a:spcPts val="4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pt-BR" dirty="0">
                <a:latin typeface="+mn-lt"/>
                <a:ea typeface="+mn-ea"/>
                <a:cs typeface="+mn-cs"/>
              </a:rPr>
              <a:t>1. </a:t>
            </a:r>
            <a:r>
              <a:rPr lang="pt-BR" dirty="0"/>
              <a:t>A       </a:t>
            </a:r>
            <a:r>
              <a:rPr lang="pt-BR" dirty="0">
                <a:latin typeface="+mn-lt"/>
                <a:ea typeface="+mn-ea"/>
                <a:cs typeface="+mn-cs"/>
              </a:rPr>
              <a:t>         </a:t>
            </a:r>
          </a:p>
          <a:p>
            <a:pPr marL="365760" indent="-256032" fontAlgn="auto">
              <a:lnSpc>
                <a:spcPts val="4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pt-BR" dirty="0">
                <a:latin typeface="+mn-lt"/>
                <a:ea typeface="+mn-ea"/>
                <a:cs typeface="+mn-cs"/>
              </a:rPr>
              <a:t>2. </a:t>
            </a:r>
            <a:r>
              <a:rPr lang="pt-BR" dirty="0"/>
              <a:t>ambos ao mesmo tempo</a:t>
            </a:r>
            <a:r>
              <a:rPr lang="pt-BR" dirty="0">
                <a:latin typeface="+mn-lt"/>
                <a:ea typeface="+mn-ea"/>
                <a:cs typeface="+mn-cs"/>
              </a:rPr>
              <a:t>          </a:t>
            </a:r>
          </a:p>
          <a:p>
            <a:pPr marL="365760" indent="-256032" fontAlgn="auto">
              <a:lnSpc>
                <a:spcPts val="4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pt-BR" dirty="0">
                <a:latin typeface="+mn-lt"/>
                <a:ea typeface="+mn-ea"/>
                <a:cs typeface="+mn-cs"/>
              </a:rPr>
              <a:t>3. B</a:t>
            </a:r>
          </a:p>
          <a:p>
            <a:pPr marL="365760" indent="-256032" fontAlgn="auto">
              <a:lnSpc>
                <a:spcPts val="4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pt-BR" dirty="0">
                <a:latin typeface="+mn-lt"/>
                <a:ea typeface="+mn-ea"/>
                <a:cs typeface="+mn-cs"/>
              </a:rPr>
              <a:t>4. </a:t>
            </a:r>
            <a:r>
              <a:rPr lang="pt-BR" dirty="0"/>
              <a:t>Mais informação é necessária</a:t>
            </a:r>
            <a:endParaRPr lang="pt-BR"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24075" y="1484313"/>
          <a:ext cx="5400675" cy="5113332"/>
        </p:xfrm>
        <a:graphic>
          <a:graphicData uri="http://schemas.openxmlformats.org/drawingml/2006/table">
            <a:tbl>
              <a:tblPr/>
              <a:tblGrid>
                <a:gridCol w="1080135"/>
                <a:gridCol w="1080135"/>
                <a:gridCol w="1080135"/>
                <a:gridCol w="1080135"/>
                <a:gridCol w="1080135"/>
              </a:tblGrid>
              <a:tr h="3652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Tempo - t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Posição - x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Δt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Δx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Δx/Δt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2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(s)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(m)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(s)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(m)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(m/s)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23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0,17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23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0,17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1,68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5,95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23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1,85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1,02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9,80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23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2,87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0,91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10,99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23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3,78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0,87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11,49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23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4,65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0,85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11,76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23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5,5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0,82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12,20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23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6,32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0,82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12,20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23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7,14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0,82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12,20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23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7,96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0,83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12,05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23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8,79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0,9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11,11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23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9,69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sz="4000" u="sng" smtClean="0">
                <a:solidFill>
                  <a:schemeClr val="accent2"/>
                </a:solidFill>
                <a:latin typeface="Comic Sans MS" charset="0"/>
                <a:cs typeface="+mj-cs"/>
              </a:rPr>
              <a:t>Posição, velocidade, aceleração: </a:t>
            </a:r>
            <a:r>
              <a:rPr lang="pt-BR" sz="4000" smtClean="0">
                <a:solidFill>
                  <a:schemeClr val="accent2"/>
                </a:solidFill>
                <a:latin typeface="Comic Sans MS" charset="0"/>
                <a:cs typeface="+mj-cs"/>
              </a:rPr>
              <a:t>movimento unidimensional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sz="4000" u="sng" smtClean="0">
                <a:solidFill>
                  <a:schemeClr val="accent2"/>
                </a:solidFill>
                <a:latin typeface="Comic Sans MS" charset="0"/>
                <a:cs typeface="+mj-cs"/>
              </a:rPr>
              <a:t>Posição, velocidade, aceleração: </a:t>
            </a:r>
            <a:r>
              <a:rPr lang="pt-BR" sz="4000" smtClean="0">
                <a:solidFill>
                  <a:schemeClr val="accent2"/>
                </a:solidFill>
                <a:latin typeface="Comic Sans MS" charset="0"/>
                <a:cs typeface="+mj-cs"/>
              </a:rPr>
              <a:t>movimento unidimensional</a:t>
            </a:r>
          </a:p>
        </p:txBody>
      </p:sp>
      <p:pic>
        <p:nvPicPr>
          <p:cNvPr id="18514" name="Picture 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7991475" cy="622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555" name="TextBox 1"/>
          <p:cNvSpPr txBox="1">
            <a:spLocks noChangeArrowheads="1"/>
          </p:cNvSpPr>
          <p:nvPr/>
        </p:nvSpPr>
        <p:spPr bwMode="auto">
          <a:xfrm>
            <a:off x="2339975" y="1557338"/>
            <a:ext cx="5964238" cy="40005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x (t) </a:t>
            </a:r>
            <a:r>
              <a:rPr lang="en-US" sz="2000">
                <a:sym typeface="Wingdings" charset="0"/>
              </a:rPr>
              <a:t> posição (x) em função da variável tempo (t)</a:t>
            </a:r>
            <a:endParaRPr lang="en-US" sz="20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sz="4000" u="sng" smtClean="0">
                <a:solidFill>
                  <a:schemeClr val="accent2"/>
                </a:solidFill>
                <a:latin typeface="Comic Sans MS" charset="0"/>
                <a:cs typeface="+mj-cs"/>
              </a:rPr>
              <a:t>Posição, velocidade, aceleração: </a:t>
            </a:r>
            <a:r>
              <a:rPr lang="pt-BR" sz="4000" smtClean="0">
                <a:solidFill>
                  <a:schemeClr val="accent2"/>
                </a:solidFill>
                <a:latin typeface="Comic Sans MS" charset="0"/>
                <a:cs typeface="+mj-cs"/>
              </a:rPr>
              <a:t>movimento unidimensional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400175"/>
            <a:ext cx="7213600" cy="577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579" name="TextBox 3"/>
          <p:cNvSpPr txBox="1">
            <a:spLocks noChangeArrowheads="1"/>
          </p:cNvSpPr>
          <p:nvPr/>
        </p:nvSpPr>
        <p:spPr bwMode="auto">
          <a:xfrm>
            <a:off x="2339975" y="1570038"/>
            <a:ext cx="6564313" cy="40005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v (t) </a:t>
            </a:r>
            <a:r>
              <a:rPr lang="en-US" sz="2000">
                <a:sym typeface="Wingdings" charset="0"/>
              </a:rPr>
              <a:t> taxa de variação de (x) em função do tempo (t)</a:t>
            </a:r>
            <a:endParaRPr lang="en-US" sz="20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sz="4000" u="sng" smtClean="0">
                <a:solidFill>
                  <a:schemeClr val="accent2"/>
                </a:solidFill>
                <a:latin typeface="Comic Sans MS" charset="0"/>
                <a:cs typeface="+mj-cs"/>
              </a:rPr>
              <a:t>Posição, velocidade, aceleração: </a:t>
            </a:r>
            <a:r>
              <a:rPr lang="pt-BR" sz="4000" smtClean="0">
                <a:solidFill>
                  <a:schemeClr val="accent2"/>
                </a:solidFill>
                <a:latin typeface="Comic Sans MS" charset="0"/>
                <a:cs typeface="+mj-cs"/>
              </a:rPr>
              <a:t>movimento unidimensional</a:t>
            </a:r>
          </a:p>
        </p:txBody>
      </p:sp>
      <p:graphicFrame>
        <p:nvGraphicFramePr>
          <p:cNvPr id="13314" name="Object 81"/>
          <p:cNvGraphicFramePr>
            <a:graphicFrameLocks noChangeAspect="1"/>
          </p:cNvGraphicFramePr>
          <p:nvPr/>
        </p:nvGraphicFramePr>
        <p:xfrm>
          <a:off x="827088" y="1395413"/>
          <a:ext cx="7200900" cy="577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" name="Graph" r:id="rId4" imgW="3617366" imgH="2902915" progId="Origin50.Graph">
                  <p:embed/>
                </p:oleObj>
              </mc:Choice>
              <mc:Fallback>
                <p:oleObj name="Graph" r:id="rId4" imgW="3617366" imgH="2902915" progId="Origin50.Graph">
                  <p:embed/>
                  <p:pic>
                    <p:nvPicPr>
                      <p:cNvPr id="0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395413"/>
                        <a:ext cx="7200900" cy="577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5" name="TextBox 1"/>
          <p:cNvSpPr txBox="1">
            <a:spLocks noChangeArrowheads="1"/>
          </p:cNvSpPr>
          <p:nvPr/>
        </p:nvSpPr>
        <p:spPr bwMode="auto">
          <a:xfrm>
            <a:off x="1979613" y="1557338"/>
            <a:ext cx="7321550" cy="40005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a (t) </a:t>
            </a:r>
            <a:r>
              <a:rPr lang="en-US" sz="2000">
                <a:sym typeface="Wingdings" charset="0"/>
              </a:rPr>
              <a:t> taxa de variação de (v) em função da variável tempo (t)</a:t>
            </a:r>
            <a:endParaRPr lang="en-US" sz="20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-644525"/>
            <a:ext cx="7432675" cy="45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Rectangle 1100"/>
          <p:cNvSpPr>
            <a:spLocks noChangeArrowheads="1"/>
          </p:cNvSpPr>
          <p:nvPr/>
        </p:nvSpPr>
        <p:spPr bwMode="auto">
          <a:xfrm>
            <a:off x="438150" y="3048000"/>
            <a:ext cx="8672513" cy="1196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2708275"/>
            <a:ext cx="7213600" cy="446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113" y="0"/>
            <a:ext cx="9132887" cy="2276475"/>
          </a:xfrm>
        </p:spPr>
        <p:txBody>
          <a:bodyPr>
            <a:normAutofit/>
          </a:bodyPr>
          <a:lstStyle/>
          <a:p>
            <a:pPr indent="0" algn="just">
              <a:lnSpc>
                <a:spcPct val="140000"/>
              </a:lnSpc>
              <a:buFontTx/>
              <a:buNone/>
              <a:defRPr/>
            </a:pPr>
            <a:r>
              <a:rPr lang="pt-BR" sz="2000" dirty="0">
                <a:latin typeface="Arial"/>
                <a:cs typeface="Arial"/>
              </a:rPr>
              <a:t>As posições de dois blocos a intervalos de tempo sucessivos de 0.20 s são representados por quadrados numerados na figura abaixo. Os blocos se movem para a direita.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2400"/>
            <a:ext cx="9126538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314325" y="3387725"/>
            <a:ext cx="8543925" cy="38576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indent="-256032" algn="just" fontAlgn="auto"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Font typeface="Georgia"/>
              <a:buNone/>
              <a:defRPr/>
            </a:pPr>
            <a:r>
              <a:rPr lang="pt-BR" sz="2000" dirty="0">
                <a:solidFill>
                  <a:srgbClr val="000000"/>
                </a:solidFill>
                <a:latin typeface="Arial"/>
                <a:ea typeface="ＭＳ Ｐゴシック"/>
              </a:rPr>
              <a:t>Os blocos tem a mesma velocidade em algum momento?</a:t>
            </a:r>
            <a:endParaRPr lang="pt-BR" sz="2000" dirty="0">
              <a:solidFill>
                <a:srgbClr val="000000"/>
              </a:solidFill>
            </a:endParaRPr>
          </a:p>
          <a:p>
            <a:pPr marL="624078" indent="-514350" fontAlgn="auto">
              <a:lnSpc>
                <a:spcPts val="4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pt-BR" sz="2000" dirty="0">
                <a:solidFill>
                  <a:srgbClr val="000000"/>
                </a:solidFill>
                <a:latin typeface="Arial"/>
                <a:ea typeface="ＭＳ Ｐゴシック"/>
              </a:rPr>
              <a:t>Não</a:t>
            </a:r>
          </a:p>
          <a:p>
            <a:pPr marL="624078" indent="-514350" fontAlgn="auto">
              <a:lnSpc>
                <a:spcPts val="4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pt-BR" sz="2000" dirty="0">
                <a:solidFill>
                  <a:srgbClr val="000000"/>
                </a:solidFill>
              </a:rPr>
              <a:t>Sim. No instante 2.</a:t>
            </a:r>
          </a:p>
          <a:p>
            <a:pPr marL="624078" indent="-514350" fontAlgn="auto">
              <a:lnSpc>
                <a:spcPts val="4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pt-BR" sz="2000" dirty="0">
                <a:solidFill>
                  <a:srgbClr val="000000"/>
                </a:solidFill>
                <a:latin typeface="Arial"/>
                <a:ea typeface="ＭＳ Ｐゴシック"/>
              </a:rPr>
              <a:t>Sim. No instante 5.</a:t>
            </a:r>
          </a:p>
          <a:p>
            <a:pPr marL="624078" indent="-514350" fontAlgn="auto">
              <a:lnSpc>
                <a:spcPts val="4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pt-BR" sz="2000" dirty="0">
                <a:solidFill>
                  <a:srgbClr val="000000"/>
                </a:solidFill>
              </a:rPr>
              <a:t>Sim. Nos instantes 2 e 5.</a:t>
            </a:r>
          </a:p>
          <a:p>
            <a:pPr marL="624078" indent="-514350" fontAlgn="auto">
              <a:lnSpc>
                <a:spcPts val="4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pt-BR" sz="2000" dirty="0">
                <a:solidFill>
                  <a:srgbClr val="000000"/>
                </a:solidFill>
                <a:latin typeface="Arial"/>
                <a:ea typeface="ＭＳ Ｐゴシック"/>
              </a:rPr>
              <a:t>Sim. Em algum instante entre os intervalos 3 e 4.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2712</TotalTime>
  <Words>621</Words>
  <Application>Microsoft Macintosh PowerPoint</Application>
  <PresentationFormat>On-screen Show (4:3)</PresentationFormat>
  <Paragraphs>130</Paragraphs>
  <Slides>18</Slides>
  <Notes>14</Notes>
  <HiddenSlides>0</HiddenSlides>
  <MMClips>3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Design padrão</vt:lpstr>
      <vt:lpstr>1_Design padrão</vt:lpstr>
      <vt:lpstr>3_Design padrão</vt:lpstr>
      <vt:lpstr>4_Design padrão</vt:lpstr>
      <vt:lpstr>Graph</vt:lpstr>
      <vt:lpstr>Bem vindos à Aula 2</vt:lpstr>
      <vt:lpstr>Posição, velocidade, aceleração: movimento unidimensional</vt:lpstr>
      <vt:lpstr>Posição, velocidade, aceleração: movimento unidimensional</vt:lpstr>
      <vt:lpstr>Posição, velocidade, aceleração: movimento unidimensional</vt:lpstr>
      <vt:lpstr>Posição, velocidade, aceleração: movimento unidimensional</vt:lpstr>
      <vt:lpstr>PowerPoint Presentation</vt:lpstr>
      <vt:lpstr>PowerPoint Presentation</vt:lpstr>
      <vt:lpstr>PowerPoint Presentation</vt:lpstr>
      <vt:lpstr>PowerPoint Presentation</vt:lpstr>
      <vt:lpstr>Posição, velocidade, aceleração: Galileu e o MRUA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lmcal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Posição, velocidade, aceleração: movimento unidimensional</dc:title>
  <dc:subject/>
  <dc:creator>martinelli</dc:creator>
  <cp:keywords/>
  <dc:description/>
  <cp:lastModifiedBy>Marcelo Martinelli</cp:lastModifiedBy>
  <cp:revision>26</cp:revision>
  <dcterms:created xsi:type="dcterms:W3CDTF">2010-03-09T13:42:36Z</dcterms:created>
  <dcterms:modified xsi:type="dcterms:W3CDTF">2014-08-11T13:35:16Z</dcterms:modified>
  <cp:category/>
</cp:coreProperties>
</file>