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4" r:id="rId9"/>
    <p:sldId id="263" r:id="rId10"/>
    <p:sldId id="266" r:id="rId11"/>
    <p:sldId id="265" r:id="rId12"/>
    <p:sldId id="268" r:id="rId13"/>
    <p:sldId id="267" r:id="rId14"/>
    <p:sldId id="269" r:id="rId15"/>
    <p:sldId id="271" r:id="rId16"/>
    <p:sldId id="272" r:id="rId17"/>
    <p:sldId id="274" r:id="rId18"/>
    <p:sldId id="273" r:id="rId19"/>
    <p:sldId id="270" r:id="rId20"/>
    <p:sldId id="275" r:id="rId21"/>
    <p:sldId id="277" r:id="rId22"/>
    <p:sldId id="276" r:id="rId23"/>
    <p:sldId id="278" r:id="rId24"/>
    <p:sldId id="279" r:id="rId25"/>
    <p:sldId id="282" r:id="rId26"/>
    <p:sldId id="283" r:id="rId27"/>
    <p:sldId id="281" r:id="rId28"/>
    <p:sldId id="280" r:id="rId29"/>
    <p:sldId id="284" r:id="rId30"/>
    <p:sldId id="285"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Backup\Elaine\Gradua&#231;&#227;o\pobreza_distr_renda\pobreza_distr_renda_pen_drive_2013\dad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Backup\Elaine\Gradua&#231;&#227;o\pobreza_distr_renda\pobreza_distr_renda_pen_drive_2013\dad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BR"/>
  <c:chart>
    <c:title>
      <c:layout/>
    </c:title>
    <c:plotArea>
      <c:layout/>
      <c:lineChart>
        <c:grouping val="standard"/>
        <c:ser>
          <c:idx val="0"/>
          <c:order val="0"/>
          <c:tx>
            <c:strRef>
              <c:f>Plan1!$H$1</c:f>
              <c:strCache>
                <c:ptCount val="1"/>
                <c:pt idx="0">
                  <c:v>gini</c:v>
                </c:pt>
              </c:strCache>
            </c:strRef>
          </c:tx>
          <c:dLbls>
            <c:dLbl>
              <c:idx val="8"/>
              <c:layout/>
              <c:showVal val="1"/>
            </c:dLbl>
            <c:dLbl>
              <c:idx val="10"/>
              <c:layout/>
              <c:showVal val="1"/>
            </c:dLbl>
            <c:dLbl>
              <c:idx val="17"/>
              <c:layout>
                <c:manualLayout>
                  <c:x val="-2.3686087842643984E-2"/>
                  <c:y val="-1.9007635149191647E-2"/>
                </c:manualLayout>
              </c:layout>
              <c:showVal val="1"/>
            </c:dLbl>
            <c:dLbl>
              <c:idx val="21"/>
              <c:layout>
                <c:manualLayout>
                  <c:x val="-2.7694351683605518E-2"/>
                  <c:y val="-2.7624110645020485E-2"/>
                </c:manualLayout>
              </c:layout>
              <c:showVal val="1"/>
            </c:dLbl>
            <c:dLbl>
              <c:idx val="25"/>
              <c:layout>
                <c:manualLayout>
                  <c:x val="-9.2112563832504289E-3"/>
                  <c:y val="-2.9567432454298111E-2"/>
                </c:manualLayout>
              </c:layout>
              <c:showVal val="1"/>
            </c:dLbl>
            <c:dLbl>
              <c:idx val="28"/>
              <c:layout>
                <c:manualLayout>
                  <c:x val="0"/>
                  <c:y val="-2.9567432454298111E-2"/>
                </c:manualLayout>
              </c:layout>
              <c:showVal val="1"/>
            </c:dLbl>
            <c:delete val="1"/>
            <c:txPr>
              <a:bodyPr/>
              <a:lstStyle/>
              <a:p>
                <a:pPr>
                  <a:defRPr sz="1400"/>
                </a:pPr>
                <a:endParaRPr lang="pt-BR"/>
              </a:p>
            </c:txPr>
          </c:dLbls>
          <c:cat>
            <c:strRef>
              <c:f>Plan1!$G$2:$G$30</c:f>
              <c:strCache>
                <c:ptCount val="29"/>
                <c:pt idx="0">
                  <c:v>1981</c:v>
                </c:pt>
                <c:pt idx="1">
                  <c:v>1982</c:v>
                </c:pt>
                <c:pt idx="2">
                  <c:v>1983</c:v>
                </c:pt>
                <c:pt idx="3">
                  <c:v>1984</c:v>
                </c:pt>
                <c:pt idx="4">
                  <c:v>1985</c:v>
                </c:pt>
                <c:pt idx="5">
                  <c:v>1986</c:v>
                </c:pt>
                <c:pt idx="6">
                  <c:v>1987</c:v>
                </c:pt>
                <c:pt idx="7">
                  <c:v>1988</c:v>
                </c:pt>
                <c:pt idx="8">
                  <c:v>1989</c:v>
                </c:pt>
                <c:pt idx="9">
                  <c:v>1990</c:v>
                </c:pt>
                <c:pt idx="10">
                  <c:v>1992</c:v>
                </c:pt>
                <c:pt idx="11">
                  <c:v>1993</c:v>
                </c:pt>
                <c:pt idx="12">
                  <c:v>1995</c:v>
                </c:pt>
                <c:pt idx="13">
                  <c:v>1996</c:v>
                </c:pt>
                <c:pt idx="14">
                  <c:v>1997</c:v>
                </c:pt>
                <c:pt idx="15">
                  <c:v>1998</c:v>
                </c:pt>
                <c:pt idx="16">
                  <c:v>1999</c:v>
                </c:pt>
                <c:pt idx="17">
                  <c:v>2001</c:v>
                </c:pt>
                <c:pt idx="18">
                  <c:v>2002</c:v>
                </c:pt>
                <c:pt idx="19">
                  <c:v>2003</c:v>
                </c:pt>
                <c:pt idx="20">
                  <c:v>2004</c:v>
                </c:pt>
                <c:pt idx="21">
                  <c:v>2005</c:v>
                </c:pt>
                <c:pt idx="22">
                  <c:v>2006</c:v>
                </c:pt>
                <c:pt idx="23">
                  <c:v>2007</c:v>
                </c:pt>
                <c:pt idx="24">
                  <c:v>2008</c:v>
                </c:pt>
                <c:pt idx="25">
                  <c:v>2009</c:v>
                </c:pt>
                <c:pt idx="26">
                  <c:v>2011</c:v>
                </c:pt>
                <c:pt idx="27">
                  <c:v>2012</c:v>
                </c:pt>
                <c:pt idx="28">
                  <c:v>2013</c:v>
                </c:pt>
              </c:strCache>
            </c:strRef>
          </c:cat>
          <c:val>
            <c:numRef>
              <c:f>Plan1!$H$2:$H$30</c:f>
              <c:numCache>
                <c:formatCode>#,##0.000</c:formatCode>
                <c:ptCount val="29"/>
                <c:pt idx="0">
                  <c:v>0.58420104440000009</c:v>
                </c:pt>
                <c:pt idx="1">
                  <c:v>0.5914559908</c:v>
                </c:pt>
                <c:pt idx="2">
                  <c:v>0.59597136950000007</c:v>
                </c:pt>
                <c:pt idx="3">
                  <c:v>0.58938332489999989</c:v>
                </c:pt>
                <c:pt idx="4">
                  <c:v>0.59766791840000011</c:v>
                </c:pt>
                <c:pt idx="5">
                  <c:v>0.58804493140000014</c:v>
                </c:pt>
                <c:pt idx="6">
                  <c:v>0.60055744830000002</c:v>
                </c:pt>
                <c:pt idx="7">
                  <c:v>0.61637170630000016</c:v>
                </c:pt>
                <c:pt idx="8">
                  <c:v>0.6355695347000001</c:v>
                </c:pt>
                <c:pt idx="9">
                  <c:v>0.61388413400000008</c:v>
                </c:pt>
                <c:pt idx="10">
                  <c:v>0.58252241289999995</c:v>
                </c:pt>
                <c:pt idx="11">
                  <c:v>0.60443688969999998</c:v>
                </c:pt>
                <c:pt idx="12">
                  <c:v>0.60050664740000004</c:v>
                </c:pt>
                <c:pt idx="13">
                  <c:v>0.60205407950000012</c:v>
                </c:pt>
                <c:pt idx="14">
                  <c:v>0.60209184010000016</c:v>
                </c:pt>
                <c:pt idx="15">
                  <c:v>0.60015496820000003</c:v>
                </c:pt>
                <c:pt idx="16">
                  <c:v>0.5939739248</c:v>
                </c:pt>
                <c:pt idx="17">
                  <c:v>0.59608181020000006</c:v>
                </c:pt>
                <c:pt idx="18">
                  <c:v>0.58926714189999985</c:v>
                </c:pt>
                <c:pt idx="19">
                  <c:v>0.5830344246000001</c:v>
                </c:pt>
                <c:pt idx="20">
                  <c:v>0.5723715278</c:v>
                </c:pt>
                <c:pt idx="21">
                  <c:v>0.56943792719999997</c:v>
                </c:pt>
                <c:pt idx="22">
                  <c:v>0.56293630469999989</c:v>
                </c:pt>
                <c:pt idx="23">
                  <c:v>0.55604293890000001</c:v>
                </c:pt>
                <c:pt idx="24">
                  <c:v>0.54756299859999991</c:v>
                </c:pt>
                <c:pt idx="25">
                  <c:v>0.54275057050000008</c:v>
                </c:pt>
                <c:pt idx="26">
                  <c:v>0.53100000000000003</c:v>
                </c:pt>
                <c:pt idx="27">
                  <c:v>0.52971065430000008</c:v>
                </c:pt>
                <c:pt idx="28">
                  <c:v>0.52749673419999998</c:v>
                </c:pt>
              </c:numCache>
            </c:numRef>
          </c:val>
        </c:ser>
        <c:dLbls/>
        <c:marker val="1"/>
        <c:axId val="68553728"/>
        <c:axId val="67941120"/>
      </c:lineChart>
      <c:catAx>
        <c:axId val="68553728"/>
        <c:scaling>
          <c:orientation val="minMax"/>
        </c:scaling>
        <c:axPos val="b"/>
        <c:tickLblPos val="nextTo"/>
        <c:txPr>
          <a:bodyPr/>
          <a:lstStyle/>
          <a:p>
            <a:pPr>
              <a:defRPr sz="1400"/>
            </a:pPr>
            <a:endParaRPr lang="pt-BR"/>
          </a:p>
        </c:txPr>
        <c:crossAx val="67941120"/>
        <c:crosses val="autoZero"/>
        <c:auto val="1"/>
        <c:lblAlgn val="ctr"/>
        <c:lblOffset val="100"/>
        <c:tickLblSkip val="2"/>
      </c:catAx>
      <c:valAx>
        <c:axId val="67941120"/>
        <c:scaling>
          <c:orientation val="minMax"/>
          <c:min val="0.4"/>
        </c:scaling>
        <c:axPos val="l"/>
        <c:majorGridlines/>
        <c:numFmt formatCode="#,##0.000" sourceLinked="1"/>
        <c:tickLblPos val="nextTo"/>
        <c:txPr>
          <a:bodyPr/>
          <a:lstStyle/>
          <a:p>
            <a:pPr>
              <a:defRPr sz="1400"/>
            </a:pPr>
            <a:endParaRPr lang="pt-BR"/>
          </a:p>
        </c:txPr>
        <c:crossAx val="68553728"/>
        <c:crosses val="autoZero"/>
        <c:crossBetween val="between"/>
      </c:valAx>
    </c:plotArea>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pt-BR"/>
  <c:chart>
    <c:plotArea>
      <c:layout/>
      <c:lineChart>
        <c:grouping val="standard"/>
        <c:ser>
          <c:idx val="0"/>
          <c:order val="0"/>
          <c:tx>
            <c:strRef>
              <c:f>Plan1!$L$1</c:f>
              <c:strCache>
                <c:ptCount val="1"/>
                <c:pt idx="0">
                  <c:v>1% + rico</c:v>
                </c:pt>
              </c:strCache>
            </c:strRef>
          </c:tx>
          <c:dLbls>
            <c:dLbl>
              <c:idx val="11"/>
              <c:layout/>
              <c:showVal val="1"/>
            </c:dLbl>
            <c:dLbl>
              <c:idx val="25"/>
              <c:layout>
                <c:manualLayout>
                  <c:x val="-1.8422512766500882E-2"/>
                  <c:y val="1.9007635149191647E-2"/>
                </c:manualLayout>
              </c:layout>
              <c:showVal val="1"/>
            </c:dLbl>
            <c:dLbl>
              <c:idx val="28"/>
              <c:layout>
                <c:manualLayout>
                  <c:x val="0"/>
                  <c:y val="-1.6895675688170284E-2"/>
                </c:manualLayout>
              </c:layout>
              <c:showVal val="1"/>
            </c:dLbl>
            <c:delete val="1"/>
          </c:dLbls>
          <c:cat>
            <c:strRef>
              <c:f>Plan1!$K$2:$K$30</c:f>
              <c:strCache>
                <c:ptCount val="29"/>
                <c:pt idx="0">
                  <c:v>1981</c:v>
                </c:pt>
                <c:pt idx="1">
                  <c:v>1982</c:v>
                </c:pt>
                <c:pt idx="2">
                  <c:v>1983</c:v>
                </c:pt>
                <c:pt idx="3">
                  <c:v>1984</c:v>
                </c:pt>
                <c:pt idx="4">
                  <c:v>1985</c:v>
                </c:pt>
                <c:pt idx="5">
                  <c:v>1986</c:v>
                </c:pt>
                <c:pt idx="6">
                  <c:v>1987</c:v>
                </c:pt>
                <c:pt idx="7">
                  <c:v>1988</c:v>
                </c:pt>
                <c:pt idx="8">
                  <c:v>1989</c:v>
                </c:pt>
                <c:pt idx="9">
                  <c:v>1990</c:v>
                </c:pt>
                <c:pt idx="10">
                  <c:v>1992</c:v>
                </c:pt>
                <c:pt idx="11">
                  <c:v>1993</c:v>
                </c:pt>
                <c:pt idx="12">
                  <c:v>1995</c:v>
                </c:pt>
                <c:pt idx="13">
                  <c:v>1996</c:v>
                </c:pt>
                <c:pt idx="14">
                  <c:v>1997</c:v>
                </c:pt>
                <c:pt idx="15">
                  <c:v>1998</c:v>
                </c:pt>
                <c:pt idx="16">
                  <c:v>1999</c:v>
                </c:pt>
                <c:pt idx="17">
                  <c:v>2001</c:v>
                </c:pt>
                <c:pt idx="18">
                  <c:v>2002</c:v>
                </c:pt>
                <c:pt idx="19">
                  <c:v>2003</c:v>
                </c:pt>
                <c:pt idx="20">
                  <c:v>2004</c:v>
                </c:pt>
                <c:pt idx="21">
                  <c:v>2005</c:v>
                </c:pt>
                <c:pt idx="22">
                  <c:v>2006</c:v>
                </c:pt>
                <c:pt idx="23">
                  <c:v>2007</c:v>
                </c:pt>
                <c:pt idx="24">
                  <c:v>2008</c:v>
                </c:pt>
                <c:pt idx="25">
                  <c:v>2009</c:v>
                </c:pt>
                <c:pt idx="26">
                  <c:v>2011</c:v>
                </c:pt>
                <c:pt idx="27">
                  <c:v>2012</c:v>
                </c:pt>
                <c:pt idx="28">
                  <c:v>2013</c:v>
                </c:pt>
              </c:strCache>
            </c:strRef>
          </c:cat>
          <c:val>
            <c:numRef>
              <c:f>Plan1!$L$2:$L$30</c:f>
              <c:numCache>
                <c:formatCode>#,##0.00</c:formatCode>
                <c:ptCount val="29"/>
                <c:pt idx="0">
                  <c:v>12.670485961000002</c:v>
                </c:pt>
                <c:pt idx="1">
                  <c:v>13.020689206000002</c:v>
                </c:pt>
                <c:pt idx="2">
                  <c:v>13.4681146274</c:v>
                </c:pt>
                <c:pt idx="3">
                  <c:v>13.193447999100002</c:v>
                </c:pt>
                <c:pt idx="4">
                  <c:v>13.613525791300001</c:v>
                </c:pt>
                <c:pt idx="5">
                  <c:v>13.767854789899999</c:v>
                </c:pt>
                <c:pt idx="6">
                  <c:v>14.1091521706</c:v>
                </c:pt>
                <c:pt idx="7">
                  <c:v>14.409271168499998</c:v>
                </c:pt>
                <c:pt idx="8">
                  <c:v>16.477933631899997</c:v>
                </c:pt>
                <c:pt idx="9">
                  <c:v>14.200963446199998</c:v>
                </c:pt>
                <c:pt idx="10">
                  <c:v>13.231512951099999</c:v>
                </c:pt>
                <c:pt idx="11">
                  <c:v>15.093132818300004</c:v>
                </c:pt>
                <c:pt idx="12">
                  <c:v>13.805742821400004</c:v>
                </c:pt>
                <c:pt idx="13">
                  <c:v>13.525355082999999</c:v>
                </c:pt>
                <c:pt idx="14">
                  <c:v>13.778612143899998</c:v>
                </c:pt>
                <c:pt idx="15">
                  <c:v>13.857889125500002</c:v>
                </c:pt>
                <c:pt idx="16">
                  <c:v>13.235596349100001</c:v>
                </c:pt>
                <c:pt idx="17">
                  <c:v>13.906606595200003</c:v>
                </c:pt>
                <c:pt idx="18">
                  <c:v>13.427299939200001</c:v>
                </c:pt>
                <c:pt idx="19">
                  <c:v>13.086184104400001</c:v>
                </c:pt>
                <c:pt idx="20">
                  <c:v>12.9744677006</c:v>
                </c:pt>
                <c:pt idx="21">
                  <c:v>12.986844694800002</c:v>
                </c:pt>
                <c:pt idx="22">
                  <c:v>12.7710550346</c:v>
                </c:pt>
                <c:pt idx="23">
                  <c:v>12.503965722399998</c:v>
                </c:pt>
                <c:pt idx="24">
                  <c:v>12.312890534100003</c:v>
                </c:pt>
                <c:pt idx="25">
                  <c:v>12.098965159700001</c:v>
                </c:pt>
                <c:pt idx="26">
                  <c:v>11.761016231600001</c:v>
                </c:pt>
                <c:pt idx="27">
                  <c:v>12.577426813700004</c:v>
                </c:pt>
                <c:pt idx="28">
                  <c:v>11.735589508300002</c:v>
                </c:pt>
              </c:numCache>
            </c:numRef>
          </c:val>
        </c:ser>
        <c:ser>
          <c:idx val="1"/>
          <c:order val="1"/>
          <c:tx>
            <c:strRef>
              <c:f>Plan1!$M$1</c:f>
              <c:strCache>
                <c:ptCount val="1"/>
                <c:pt idx="0">
                  <c:v>10% + rico</c:v>
                </c:pt>
              </c:strCache>
            </c:strRef>
          </c:tx>
          <c:dLbls>
            <c:dLbl>
              <c:idx val="11"/>
              <c:layout>
                <c:manualLayout>
                  <c:x val="-1.7106618997465101E-2"/>
                  <c:y val="3.1679391915319439E-2"/>
                </c:manualLayout>
              </c:layout>
              <c:showVal val="1"/>
            </c:dLbl>
            <c:dLbl>
              <c:idx val="25"/>
              <c:layout>
                <c:manualLayout>
                  <c:x val="-1.3158937690357763E-2"/>
                  <c:y val="-3.3791351376340699E-2"/>
                </c:manualLayout>
              </c:layout>
              <c:showVal val="1"/>
            </c:dLbl>
            <c:delete val="1"/>
          </c:dLbls>
          <c:cat>
            <c:strRef>
              <c:f>Plan1!$K$2:$K$30</c:f>
              <c:strCache>
                <c:ptCount val="29"/>
                <c:pt idx="0">
                  <c:v>1981</c:v>
                </c:pt>
                <c:pt idx="1">
                  <c:v>1982</c:v>
                </c:pt>
                <c:pt idx="2">
                  <c:v>1983</c:v>
                </c:pt>
                <c:pt idx="3">
                  <c:v>1984</c:v>
                </c:pt>
                <c:pt idx="4">
                  <c:v>1985</c:v>
                </c:pt>
                <c:pt idx="5">
                  <c:v>1986</c:v>
                </c:pt>
                <c:pt idx="6">
                  <c:v>1987</c:v>
                </c:pt>
                <c:pt idx="7">
                  <c:v>1988</c:v>
                </c:pt>
                <c:pt idx="8">
                  <c:v>1989</c:v>
                </c:pt>
                <c:pt idx="9">
                  <c:v>1990</c:v>
                </c:pt>
                <c:pt idx="10">
                  <c:v>1992</c:v>
                </c:pt>
                <c:pt idx="11">
                  <c:v>1993</c:v>
                </c:pt>
                <c:pt idx="12">
                  <c:v>1995</c:v>
                </c:pt>
                <c:pt idx="13">
                  <c:v>1996</c:v>
                </c:pt>
                <c:pt idx="14">
                  <c:v>1997</c:v>
                </c:pt>
                <c:pt idx="15">
                  <c:v>1998</c:v>
                </c:pt>
                <c:pt idx="16">
                  <c:v>1999</c:v>
                </c:pt>
                <c:pt idx="17">
                  <c:v>2001</c:v>
                </c:pt>
                <c:pt idx="18">
                  <c:v>2002</c:v>
                </c:pt>
                <c:pt idx="19">
                  <c:v>2003</c:v>
                </c:pt>
                <c:pt idx="20">
                  <c:v>2004</c:v>
                </c:pt>
                <c:pt idx="21">
                  <c:v>2005</c:v>
                </c:pt>
                <c:pt idx="22">
                  <c:v>2006</c:v>
                </c:pt>
                <c:pt idx="23">
                  <c:v>2007</c:v>
                </c:pt>
                <c:pt idx="24">
                  <c:v>2008</c:v>
                </c:pt>
                <c:pt idx="25">
                  <c:v>2009</c:v>
                </c:pt>
                <c:pt idx="26">
                  <c:v>2011</c:v>
                </c:pt>
                <c:pt idx="27">
                  <c:v>2012</c:v>
                </c:pt>
                <c:pt idx="28">
                  <c:v>2013</c:v>
                </c:pt>
              </c:strCache>
            </c:strRef>
          </c:cat>
          <c:val>
            <c:numRef>
              <c:f>Plan1!$M$2:$M$30</c:f>
              <c:numCache>
                <c:formatCode>#,##0.00</c:formatCode>
                <c:ptCount val="29"/>
                <c:pt idx="0">
                  <c:v>46.404080990199994</c:v>
                </c:pt>
                <c:pt idx="1">
                  <c:v>46.913165855799996</c:v>
                </c:pt>
                <c:pt idx="2">
                  <c:v>47.380497522799992</c:v>
                </c:pt>
                <c:pt idx="3">
                  <c:v>47.272287181799996</c:v>
                </c:pt>
                <c:pt idx="4">
                  <c:v>47.754139995900005</c:v>
                </c:pt>
                <c:pt idx="5">
                  <c:v>46.953393362199996</c:v>
                </c:pt>
                <c:pt idx="6">
                  <c:v>47.746094239800001</c:v>
                </c:pt>
                <c:pt idx="7">
                  <c:v>49.467914279699997</c:v>
                </c:pt>
                <c:pt idx="8">
                  <c:v>51.496727377500001</c:v>
                </c:pt>
                <c:pt idx="9">
                  <c:v>48.784453376100004</c:v>
                </c:pt>
                <c:pt idx="10">
                  <c:v>45.779189549100003</c:v>
                </c:pt>
                <c:pt idx="11">
                  <c:v>48.638901219600001</c:v>
                </c:pt>
                <c:pt idx="12">
                  <c:v>47.853843653699982</c:v>
                </c:pt>
                <c:pt idx="13">
                  <c:v>47.520180502200006</c:v>
                </c:pt>
                <c:pt idx="14">
                  <c:v>47.666854922800006</c:v>
                </c:pt>
                <c:pt idx="15">
                  <c:v>47.794900546800008</c:v>
                </c:pt>
                <c:pt idx="16">
                  <c:v>47.266174245300007</c:v>
                </c:pt>
                <c:pt idx="17">
                  <c:v>47.451133255799995</c:v>
                </c:pt>
                <c:pt idx="18">
                  <c:v>47.030940362500004</c:v>
                </c:pt>
                <c:pt idx="19">
                  <c:v>46.209270495599995</c:v>
                </c:pt>
                <c:pt idx="20">
                  <c:v>45.331288004899996</c:v>
                </c:pt>
                <c:pt idx="21">
                  <c:v>45.327158499199996</c:v>
                </c:pt>
                <c:pt idx="22">
                  <c:v>44.756283503199988</c:v>
                </c:pt>
                <c:pt idx="23">
                  <c:v>43.871376408899998</c:v>
                </c:pt>
                <c:pt idx="24">
                  <c:v>43.244049946600001</c:v>
                </c:pt>
                <c:pt idx="25">
                  <c:v>42.766617585000006</c:v>
                </c:pt>
              </c:numCache>
            </c:numRef>
          </c:val>
        </c:ser>
        <c:ser>
          <c:idx val="2"/>
          <c:order val="2"/>
          <c:tx>
            <c:strRef>
              <c:f>Plan1!$N$1</c:f>
              <c:strCache>
                <c:ptCount val="1"/>
                <c:pt idx="0">
                  <c:v>50% + pobre</c:v>
                </c:pt>
              </c:strCache>
            </c:strRef>
          </c:tx>
          <c:dLbls>
            <c:dLbl>
              <c:idx val="11"/>
              <c:layout>
                <c:manualLayout>
                  <c:x val="-2.2370194073608195E-2"/>
                  <c:y val="3.1679391915319439E-2"/>
                </c:manualLayout>
              </c:layout>
              <c:showVal val="1"/>
            </c:dLbl>
            <c:dLbl>
              <c:idx val="25"/>
              <c:layout>
                <c:manualLayout>
                  <c:x val="-1.3158937690357763E-2"/>
                  <c:y val="-2.3231554071234232E-2"/>
                </c:manualLayout>
              </c:layout>
              <c:showVal val="1"/>
            </c:dLbl>
            <c:dLbl>
              <c:idx val="28"/>
              <c:layout>
                <c:manualLayout>
                  <c:x val="0"/>
                  <c:y val="-1.9007635149191647E-2"/>
                </c:manualLayout>
              </c:layout>
              <c:showVal val="1"/>
            </c:dLbl>
            <c:delete val="1"/>
          </c:dLbls>
          <c:cat>
            <c:strRef>
              <c:f>Plan1!$K$2:$K$30</c:f>
              <c:strCache>
                <c:ptCount val="29"/>
                <c:pt idx="0">
                  <c:v>1981</c:v>
                </c:pt>
                <c:pt idx="1">
                  <c:v>1982</c:v>
                </c:pt>
                <c:pt idx="2">
                  <c:v>1983</c:v>
                </c:pt>
                <c:pt idx="3">
                  <c:v>1984</c:v>
                </c:pt>
                <c:pt idx="4">
                  <c:v>1985</c:v>
                </c:pt>
                <c:pt idx="5">
                  <c:v>1986</c:v>
                </c:pt>
                <c:pt idx="6">
                  <c:v>1987</c:v>
                </c:pt>
                <c:pt idx="7">
                  <c:v>1988</c:v>
                </c:pt>
                <c:pt idx="8">
                  <c:v>1989</c:v>
                </c:pt>
                <c:pt idx="9">
                  <c:v>1990</c:v>
                </c:pt>
                <c:pt idx="10">
                  <c:v>1992</c:v>
                </c:pt>
                <c:pt idx="11">
                  <c:v>1993</c:v>
                </c:pt>
                <c:pt idx="12">
                  <c:v>1995</c:v>
                </c:pt>
                <c:pt idx="13">
                  <c:v>1996</c:v>
                </c:pt>
                <c:pt idx="14">
                  <c:v>1997</c:v>
                </c:pt>
                <c:pt idx="15">
                  <c:v>1998</c:v>
                </c:pt>
                <c:pt idx="16">
                  <c:v>1999</c:v>
                </c:pt>
                <c:pt idx="17">
                  <c:v>2001</c:v>
                </c:pt>
                <c:pt idx="18">
                  <c:v>2002</c:v>
                </c:pt>
                <c:pt idx="19">
                  <c:v>2003</c:v>
                </c:pt>
                <c:pt idx="20">
                  <c:v>2004</c:v>
                </c:pt>
                <c:pt idx="21">
                  <c:v>2005</c:v>
                </c:pt>
                <c:pt idx="22">
                  <c:v>2006</c:v>
                </c:pt>
                <c:pt idx="23">
                  <c:v>2007</c:v>
                </c:pt>
                <c:pt idx="24">
                  <c:v>2008</c:v>
                </c:pt>
                <c:pt idx="25">
                  <c:v>2009</c:v>
                </c:pt>
                <c:pt idx="26">
                  <c:v>2011</c:v>
                </c:pt>
                <c:pt idx="27">
                  <c:v>2012</c:v>
                </c:pt>
                <c:pt idx="28">
                  <c:v>2013</c:v>
                </c:pt>
              </c:strCache>
            </c:strRef>
          </c:cat>
          <c:val>
            <c:numRef>
              <c:f>Plan1!$N$2:$N$30</c:f>
              <c:numCache>
                <c:formatCode>#,##0.00</c:formatCode>
                <c:ptCount val="29"/>
                <c:pt idx="0">
                  <c:v>13.1394619573</c:v>
                </c:pt>
                <c:pt idx="1">
                  <c:v>12.702726885700002</c:v>
                </c:pt>
                <c:pt idx="2">
                  <c:v>12.514859979100002</c:v>
                </c:pt>
                <c:pt idx="3">
                  <c:v>12.989101311000002</c:v>
                </c:pt>
                <c:pt idx="4">
                  <c:v>12.456003318700004</c:v>
                </c:pt>
                <c:pt idx="5">
                  <c:v>13.0233810995</c:v>
                </c:pt>
                <c:pt idx="6">
                  <c:v>12.2204709176</c:v>
                </c:pt>
                <c:pt idx="7">
                  <c:v>11.459067111500001</c:v>
                </c:pt>
                <c:pt idx="8">
                  <c:v>10.6240395652</c:v>
                </c:pt>
                <c:pt idx="9">
                  <c:v>11.452787387100004</c:v>
                </c:pt>
                <c:pt idx="10">
                  <c:v>13.105731845600001</c:v>
                </c:pt>
                <c:pt idx="11">
                  <c:v>12.313845206500002</c:v>
                </c:pt>
                <c:pt idx="12">
                  <c:v>12.345619538700003</c:v>
                </c:pt>
                <c:pt idx="13">
                  <c:v>12.090244888700001</c:v>
                </c:pt>
                <c:pt idx="14">
                  <c:v>12.118866746299998</c:v>
                </c:pt>
                <c:pt idx="15">
                  <c:v>12.342056208900004</c:v>
                </c:pt>
                <c:pt idx="16">
                  <c:v>12.6932824926</c:v>
                </c:pt>
                <c:pt idx="17">
                  <c:v>12.580133435400002</c:v>
                </c:pt>
                <c:pt idx="18">
                  <c:v>12.972750125000001</c:v>
                </c:pt>
                <c:pt idx="19">
                  <c:v>13.222250449400001</c:v>
                </c:pt>
                <c:pt idx="20">
                  <c:v>13.838536631800002</c:v>
                </c:pt>
                <c:pt idx="21">
                  <c:v>14.057438679400004</c:v>
                </c:pt>
                <c:pt idx="22">
                  <c:v>14.455577043800002</c:v>
                </c:pt>
                <c:pt idx="23">
                  <c:v>14.722380853700002</c:v>
                </c:pt>
                <c:pt idx="24">
                  <c:v>15.247981852700001</c:v>
                </c:pt>
                <c:pt idx="25">
                  <c:v>15.498233599100002</c:v>
                </c:pt>
                <c:pt idx="26">
                  <c:v>16.145833521099995</c:v>
                </c:pt>
                <c:pt idx="27">
                  <c:v>16.375469074899996</c:v>
                </c:pt>
                <c:pt idx="28">
                  <c:v>16.416148751000001</c:v>
                </c:pt>
              </c:numCache>
            </c:numRef>
          </c:val>
        </c:ser>
        <c:dLbls/>
        <c:marker val="1"/>
        <c:axId val="75137024"/>
        <c:axId val="75138560"/>
      </c:lineChart>
      <c:catAx>
        <c:axId val="75137024"/>
        <c:scaling>
          <c:orientation val="minMax"/>
        </c:scaling>
        <c:axPos val="b"/>
        <c:tickLblPos val="nextTo"/>
        <c:crossAx val="75138560"/>
        <c:crosses val="autoZero"/>
        <c:auto val="1"/>
        <c:lblAlgn val="ctr"/>
        <c:lblOffset val="100"/>
        <c:tickLblSkip val="2"/>
      </c:catAx>
      <c:valAx>
        <c:axId val="75138560"/>
        <c:scaling>
          <c:orientation val="minMax"/>
        </c:scaling>
        <c:axPos val="l"/>
        <c:majorGridlines/>
        <c:numFmt formatCode="#,##0.00" sourceLinked="1"/>
        <c:tickLblPos val="nextTo"/>
        <c:crossAx val="75137024"/>
        <c:crosses val="autoZero"/>
        <c:crossBetween val="between"/>
      </c:valAx>
    </c:plotArea>
    <c:legend>
      <c:legendPos val="b"/>
      <c:layout/>
      <c:txPr>
        <a:bodyPr/>
        <a:lstStyle/>
        <a:p>
          <a:pPr>
            <a:defRPr sz="1400"/>
          </a:pPr>
          <a:endParaRPr lang="pt-BR"/>
        </a:p>
      </c:txPr>
    </c:legend>
    <c:plotVisOnly val="1"/>
    <c:dispBlanksAs val="gap"/>
  </c:chart>
  <c:txPr>
    <a:bodyPr/>
    <a:lstStyle/>
    <a:p>
      <a:pPr>
        <a:defRPr sz="1400"/>
      </a:pPr>
      <a:endParaRPr lang="pt-BR"/>
    </a:p>
  </c:txPr>
  <c:externalData r:id="rId1"/>
</c:chartSpace>
</file>

<file path=ppt/drawings/drawing1.xml><?xml version="1.0" encoding="utf-8"?>
<c:userShapes xmlns:c="http://schemas.openxmlformats.org/drawingml/2006/chart">
  <cdr:relSizeAnchor xmlns:cdr="http://schemas.openxmlformats.org/drawingml/2006/chartDrawing">
    <cdr:from>
      <cdr:x>0.7438</cdr:x>
      <cdr:y>0.36145</cdr:y>
    </cdr:from>
    <cdr:to>
      <cdr:x>0.7438</cdr:x>
      <cdr:y>0.92771</cdr:y>
    </cdr:to>
    <cdr:cxnSp macro="">
      <cdr:nvCxnSpPr>
        <cdr:cNvPr id="3" name="Conector reto 2"/>
        <cdr:cNvCxnSpPr/>
      </cdr:nvCxnSpPr>
      <cdr:spPr>
        <a:xfrm xmlns:a="http://schemas.openxmlformats.org/drawingml/2006/main">
          <a:off x="6480720" y="2160239"/>
          <a:ext cx="0" cy="338437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39552D2-985B-48FA-A28D-C27564D0ABB1}" type="datetimeFigureOut">
              <a:rPr lang="pt-BR" smtClean="0"/>
              <a:pPr/>
              <a:t>29/5/2015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233941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39552D2-985B-48FA-A28D-C27564D0ABB1}" type="datetimeFigureOut">
              <a:rPr lang="pt-BR" smtClean="0"/>
              <a:pPr/>
              <a:t>29/5/2015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206846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39552D2-985B-48FA-A28D-C27564D0ABB1}" type="datetimeFigureOut">
              <a:rPr lang="pt-BR" smtClean="0"/>
              <a:pPr/>
              <a:t>29/5/2015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85197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39552D2-985B-48FA-A28D-C27564D0ABB1}" type="datetimeFigureOut">
              <a:rPr lang="pt-BR" smtClean="0"/>
              <a:pPr/>
              <a:t>29/5/2015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192822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39552D2-985B-48FA-A28D-C27564D0ABB1}" type="datetimeFigureOut">
              <a:rPr lang="pt-BR" smtClean="0"/>
              <a:pPr/>
              <a:t>29/5/2015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89894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39552D2-985B-48FA-A28D-C27564D0ABB1}" type="datetimeFigureOut">
              <a:rPr lang="pt-BR" smtClean="0"/>
              <a:pPr/>
              <a:t>29/5/2015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88626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39552D2-985B-48FA-A28D-C27564D0ABB1}" type="datetimeFigureOut">
              <a:rPr lang="pt-BR" smtClean="0"/>
              <a:pPr/>
              <a:t>29/5/2015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91773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39552D2-985B-48FA-A28D-C27564D0ABB1}" type="datetimeFigureOut">
              <a:rPr lang="pt-BR" smtClean="0"/>
              <a:pPr/>
              <a:t>29/5/2015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300366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39552D2-985B-48FA-A28D-C27564D0ABB1}" type="datetimeFigureOut">
              <a:rPr lang="pt-BR" smtClean="0"/>
              <a:pPr/>
              <a:t>29/5/2015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153409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39552D2-985B-48FA-A28D-C27564D0ABB1}" type="datetimeFigureOut">
              <a:rPr lang="pt-BR" smtClean="0"/>
              <a:pPr/>
              <a:t>29/5/2015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212308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39552D2-985B-48FA-A28D-C27564D0ABB1}" type="datetimeFigureOut">
              <a:rPr lang="pt-BR" smtClean="0"/>
              <a:pPr/>
              <a:t>29/5/2015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112490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552D2-985B-48FA-A28D-C27564D0ABB1}" type="datetimeFigureOut">
              <a:rPr lang="pt-BR" smtClean="0"/>
              <a:pPr/>
              <a:t>29/5/2015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4A50-9AEA-4CF3-AA81-A48106C582D8}" type="slidenum">
              <a:rPr lang="pt-BR" smtClean="0"/>
              <a:pPr/>
              <a:t>‹nº›</a:t>
            </a:fld>
            <a:endParaRPr lang="pt-BR"/>
          </a:p>
        </p:txBody>
      </p:sp>
    </p:spTree>
    <p:extLst>
      <p:ext uri="{BB962C8B-B14F-4D97-AF65-F5344CB8AC3E}">
        <p14:creationId xmlns:p14="http://schemas.microsoft.com/office/powerpoint/2010/main" xmlns="" val="2072504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A Queda Recente  </a:t>
            </a:r>
            <a:br>
              <a:rPr lang="pt-BR" dirty="0" smtClean="0"/>
            </a:br>
            <a:r>
              <a:rPr lang="pt-BR" dirty="0" smtClean="0"/>
              <a:t>da Desigualdade  </a:t>
            </a:r>
            <a:br>
              <a:rPr lang="pt-BR" dirty="0" smtClean="0"/>
            </a:br>
            <a:r>
              <a:rPr lang="pt-BR" dirty="0" smtClean="0"/>
              <a:t>de Renda no Brasil </a:t>
            </a:r>
            <a:br>
              <a:rPr lang="pt-BR" dirty="0" smtClean="0"/>
            </a:br>
            <a:endParaRPr lang="pt-BR" dirty="0"/>
          </a:p>
        </p:txBody>
      </p:sp>
      <p:sp>
        <p:nvSpPr>
          <p:cNvPr id="3" name="Subtítulo 2"/>
          <p:cNvSpPr>
            <a:spLocks noGrp="1"/>
          </p:cNvSpPr>
          <p:nvPr>
            <p:ph type="subTitle" idx="1"/>
          </p:nvPr>
        </p:nvSpPr>
        <p:spPr>
          <a:xfrm>
            <a:off x="755576" y="4365104"/>
            <a:ext cx="7416824" cy="1273696"/>
          </a:xfrm>
        </p:spPr>
        <p:txBody>
          <a:bodyPr>
            <a:normAutofit/>
          </a:bodyPr>
          <a:lstStyle/>
          <a:p>
            <a:r>
              <a:rPr lang="pt-BR" dirty="0" smtClean="0"/>
              <a:t>Ricardo Paes de Barros, Mirela de Carvalho, Samuel Franco e Rosane Mendonça</a:t>
            </a:r>
            <a:endParaRPr lang="pt-BR" dirty="0"/>
          </a:p>
        </p:txBody>
      </p:sp>
    </p:spTree>
    <p:extLst>
      <p:ext uri="{BB962C8B-B14F-4D97-AF65-F5344CB8AC3E}">
        <p14:creationId xmlns:p14="http://schemas.microsoft.com/office/powerpoint/2010/main" xmlns="" val="4041780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Desigualdade ainda é elevada</a:t>
            </a:r>
            <a:endParaRPr lang="pt-BR" dirty="0"/>
          </a:p>
        </p:txBody>
      </p:sp>
      <p:sp>
        <p:nvSpPr>
          <p:cNvPr id="3" name="Espaço Reservado para Conteúdo 2"/>
          <p:cNvSpPr>
            <a:spLocks noGrp="1"/>
          </p:cNvSpPr>
          <p:nvPr>
            <p:ph idx="1"/>
          </p:nvPr>
        </p:nvSpPr>
        <p:spPr/>
        <p:txBody>
          <a:bodyPr>
            <a:normAutofit/>
          </a:bodyPr>
          <a:lstStyle/>
          <a:p>
            <a:r>
              <a:rPr lang="pt-BR" i="1" dirty="0" smtClean="0"/>
              <a:t>Apesar dessa acentuada queda, a desigualdade de renda brasileira permanece extremamente elevada. A fatia da renda total apropriada pela parcela 1% mais rica da população é da mesma magnitude que a apropriada pelos 50% mais pobres (gráfico 4). Além disso, os 10% mais ricos se apropriam de mais de 40% da renda, enquanto os 40% mais pobres se apropriam de menos de 10%.</a:t>
            </a:r>
            <a:endParaRPr lang="pt-BR" i="1" dirty="0"/>
          </a:p>
        </p:txBody>
      </p:sp>
    </p:spTree>
    <p:extLst>
      <p:ext uri="{BB962C8B-B14F-4D97-AF65-F5344CB8AC3E}">
        <p14:creationId xmlns:p14="http://schemas.microsoft.com/office/powerpoint/2010/main" xmlns="" val="289541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850" y="260648"/>
            <a:ext cx="8496300" cy="61206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7" name="Conector reto 6"/>
          <p:cNvCxnSpPr/>
          <p:nvPr/>
        </p:nvCxnSpPr>
        <p:spPr>
          <a:xfrm>
            <a:off x="7884368" y="4077072"/>
            <a:ext cx="0" cy="1152128"/>
          </a:xfrm>
          <a:prstGeom prst="line">
            <a:avLst/>
          </a:prstGeom>
        </p:spPr>
        <p:style>
          <a:lnRef idx="3">
            <a:schemeClr val="accent6"/>
          </a:lnRef>
          <a:fillRef idx="0">
            <a:schemeClr val="accent6"/>
          </a:fillRef>
          <a:effectRef idx="2">
            <a:schemeClr val="accent6"/>
          </a:effectRef>
          <a:fontRef idx="minor">
            <a:schemeClr val="tx1"/>
          </a:fontRef>
        </p:style>
      </p:cxnSp>
      <p:cxnSp>
        <p:nvCxnSpPr>
          <p:cNvPr id="9" name="Conector de seta reta 8"/>
          <p:cNvCxnSpPr/>
          <p:nvPr/>
        </p:nvCxnSpPr>
        <p:spPr>
          <a:xfrm flipH="1">
            <a:off x="6804248" y="5229200"/>
            <a:ext cx="108012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2042762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noGrp="1"/>
          </p:cNvGraphicFramePr>
          <p:nvPr/>
        </p:nvGraphicFramePr>
        <p:xfrm>
          <a:off x="179512" y="188641"/>
          <a:ext cx="8784976" cy="6336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21667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350" y="1631776"/>
            <a:ext cx="8877300" cy="5181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CaixaDeTexto 1"/>
          <p:cNvSpPr txBox="1"/>
          <p:nvPr/>
        </p:nvSpPr>
        <p:spPr>
          <a:xfrm>
            <a:off x="133350" y="116632"/>
            <a:ext cx="8877300" cy="1446550"/>
          </a:xfrm>
          <a:prstGeom prst="rect">
            <a:avLst/>
          </a:prstGeom>
          <a:noFill/>
        </p:spPr>
        <p:txBody>
          <a:bodyPr wrap="square" rtlCol="0">
            <a:spAutoFit/>
          </a:bodyPr>
          <a:lstStyle/>
          <a:p>
            <a:r>
              <a:rPr lang="pt-BR" sz="2200" i="1" dirty="0" smtClean="0"/>
              <a:t>‘...País continua ocupando uma posição negativa de destaque absoluto...o progresso recente nos fez ultrapassar apenas 5% dos 124 países para os quais temos informações atuais...cerca de 90% do mundo ainda apresenta distribuições menos concentradas que a nossa (gráfico 5).’</a:t>
            </a:r>
            <a:endParaRPr lang="pt-BR" sz="2200" i="1" dirty="0"/>
          </a:p>
        </p:txBody>
      </p:sp>
    </p:spTree>
    <p:extLst>
      <p:ext uri="{BB962C8B-B14F-4D97-AF65-F5344CB8AC3E}">
        <p14:creationId xmlns:p14="http://schemas.microsoft.com/office/powerpoint/2010/main" xmlns="" val="2510062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8588" y="2132856"/>
            <a:ext cx="8886825" cy="4524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CaixaDeTexto 1"/>
          <p:cNvSpPr txBox="1"/>
          <p:nvPr/>
        </p:nvSpPr>
        <p:spPr>
          <a:xfrm>
            <a:off x="128587" y="116632"/>
            <a:ext cx="8886825" cy="1938992"/>
          </a:xfrm>
          <a:prstGeom prst="rect">
            <a:avLst/>
          </a:prstGeom>
          <a:noFill/>
        </p:spPr>
        <p:txBody>
          <a:bodyPr wrap="square" rtlCol="0">
            <a:spAutoFit/>
          </a:bodyPr>
          <a:lstStyle/>
          <a:p>
            <a:r>
              <a:rPr lang="pt-BR" sz="2000" i="1" dirty="0" smtClean="0"/>
              <a:t>comparar a distribuição dos países segundo sua renda per capita com a distribuição deles segundo a renda média de seus 20% mais pobres: enquanto 64% dos países têm renda per capita inferior à brasileira, 43% têm a renda per capita dos 20% mais pobres menor que a dos 20% mais pobres brasileiros. ...Portanto, nossos pobres são muito mais pobres do que se deveria esperar, dada a posição do Brasil em termos de renda per capita: um sinal inequívoco de desigualdade mais elevada.</a:t>
            </a:r>
            <a:endParaRPr lang="pt-BR" sz="2000" i="1" dirty="0"/>
          </a:p>
        </p:txBody>
      </p:sp>
    </p:spTree>
    <p:extLst>
      <p:ext uri="{BB962C8B-B14F-4D97-AF65-F5344CB8AC3E}">
        <p14:creationId xmlns:p14="http://schemas.microsoft.com/office/powerpoint/2010/main" xmlns="" val="1707713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Ainda estamos longe...</a:t>
            </a:r>
            <a:endParaRPr lang="pt-BR" dirty="0"/>
          </a:p>
        </p:txBody>
      </p:sp>
      <p:sp>
        <p:nvSpPr>
          <p:cNvPr id="3" name="Espaço Reservado para Conteúdo 2"/>
          <p:cNvSpPr>
            <a:spLocks noGrp="1"/>
          </p:cNvSpPr>
          <p:nvPr>
            <p:ph idx="1"/>
          </p:nvPr>
        </p:nvSpPr>
        <p:spPr/>
        <p:txBody>
          <a:bodyPr>
            <a:normAutofit/>
          </a:bodyPr>
          <a:lstStyle/>
          <a:p>
            <a:r>
              <a:rPr lang="pt-BR" i="1" dirty="0" smtClean="0"/>
              <a:t>Entre 2001 e 2005, a proporção da renda apropriada pelos 20% mais pobres cresceu 0,5 ponto percentual (</a:t>
            </a:r>
            <a:r>
              <a:rPr lang="pt-BR" i="1" dirty="0" err="1" smtClean="0"/>
              <a:t>p.p</a:t>
            </a:r>
            <a:r>
              <a:rPr lang="pt-BR" i="1" dirty="0" smtClean="0"/>
              <a:t>.). Assim, caso essa velocidade fosse mantida seriam necessários quase 25 anos para que a posição internacional do Brasil com relação à renda média dos 20% mais pobres se alinhasse com sua posição pertinente à renda per capita. </a:t>
            </a:r>
            <a:endParaRPr lang="pt-BR" i="1" dirty="0"/>
          </a:p>
        </p:txBody>
      </p:sp>
    </p:spTree>
    <p:extLst>
      <p:ext uri="{BB962C8B-B14F-4D97-AF65-F5344CB8AC3E}">
        <p14:creationId xmlns:p14="http://schemas.microsoft.com/office/powerpoint/2010/main" xmlns="" val="363269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Queda é robusta?</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A tabela 1 e o gráfico 8 demonstram ter ocorrido, entre 2001 e 2005, um crescimento na proporção da renda apropriada pelos mais pobres independentemente do ponto de corte utilizado. Sempre que houver um aumento generalizado na proporção da renda apropriada pelos mais pobres, teremos um declínio no grau de desigualdade, seja este medido por esta ou por aquela forma (</a:t>
            </a:r>
            <a:r>
              <a:rPr lang="pt-BR" dirty="0" err="1" smtClean="0"/>
              <a:t>Sen</a:t>
            </a:r>
            <a:r>
              <a:rPr lang="pt-BR" dirty="0" smtClean="0"/>
              <a:t>, 1997). Portanto, o grau de desigualdade declinou entre 2001 e 2005 qualquer que seja a medida utilizada.</a:t>
            </a:r>
            <a:endParaRPr lang="pt-BR" dirty="0"/>
          </a:p>
        </p:txBody>
      </p:sp>
    </p:spTree>
    <p:extLst>
      <p:ext uri="{BB962C8B-B14F-4D97-AF65-F5344CB8AC3E}">
        <p14:creationId xmlns:p14="http://schemas.microsoft.com/office/powerpoint/2010/main" xmlns="" val="3745416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Comparações das curvas de </a:t>
            </a:r>
            <a:r>
              <a:rPr lang="pt-BR" dirty="0" err="1" smtClean="0"/>
              <a:t>lorenz</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77500" lnSpcReduction="20000"/>
          </a:bodyPr>
          <a:lstStyle/>
          <a:p>
            <a:r>
              <a:rPr lang="pt-BR" dirty="0" smtClean="0"/>
              <a:t>Com o objetivo de verificar se essa contínua queda na desigualdade é uma característica captada por qualquer medida, a tabela 1 traz também informações sobre a evolução da porcentagem da renda apropriada pelos décimos mais pobres (curva de Lorenz), para cada um dos anos entre 2001 e 2005. </a:t>
            </a:r>
          </a:p>
          <a:p>
            <a:r>
              <a:rPr lang="pt-BR" b="1" dirty="0" smtClean="0"/>
              <a:t>Essa tabela mostra a existência de dominância de Lorenz apenas em 2002 e em 2004 e, portanto, a desigualdade inequivocamente declinou somente nesses anos</a:t>
            </a:r>
            <a:r>
              <a:rPr lang="pt-BR" dirty="0" smtClean="0"/>
              <a:t>. </a:t>
            </a:r>
          </a:p>
          <a:p>
            <a:r>
              <a:rPr lang="pt-BR" dirty="0" smtClean="0"/>
              <a:t>Apesar da falta de evidente melhora em 2003 e em 2005, o grau de desigualdade em 2003 era inequivocamente menor que em 2001, e o grau de desigualdade em 2005 era inequivocamente menor que em 2003, o que demonstra a continuidade do progresso (tabela 2).</a:t>
            </a:r>
            <a:endParaRPr lang="pt-BR" dirty="0"/>
          </a:p>
        </p:txBody>
      </p:sp>
    </p:spTree>
    <p:extLst>
      <p:ext uri="{BB962C8B-B14F-4D97-AF65-F5344CB8AC3E}">
        <p14:creationId xmlns:p14="http://schemas.microsoft.com/office/powerpoint/2010/main" xmlns="" val="3760039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40421" y="332656"/>
            <a:ext cx="6696075" cy="51339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19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318" y="308787"/>
            <a:ext cx="2457450" cy="5153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197"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512" y="5495503"/>
            <a:ext cx="2381250" cy="885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198"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28106" y="5577036"/>
            <a:ext cx="5848350" cy="8763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tângulo 3"/>
          <p:cNvSpPr/>
          <p:nvPr/>
        </p:nvSpPr>
        <p:spPr>
          <a:xfrm>
            <a:off x="3923928" y="2708920"/>
            <a:ext cx="1584176"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p:cNvSpPr/>
          <p:nvPr/>
        </p:nvSpPr>
        <p:spPr>
          <a:xfrm>
            <a:off x="5868144" y="6021288"/>
            <a:ext cx="1584176"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2553416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06" y="856119"/>
            <a:ext cx="9001000" cy="51732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01895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do texto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i="1" dirty="0" smtClean="0"/>
              <a:t>Neste capítulo documentamos a evolução recente da desigualdade de renda no Brasil, a qual, a partir de 2001, começou a declinar de forma acentuada e contínua. </a:t>
            </a:r>
            <a:endParaRPr lang="pt-BR" i="1" dirty="0" smtClean="0"/>
          </a:p>
          <a:p>
            <a:r>
              <a:rPr lang="pt-BR" i="1" dirty="0" smtClean="0"/>
              <a:t>A </a:t>
            </a:r>
            <a:r>
              <a:rPr lang="pt-BR" i="1" dirty="0" smtClean="0"/>
              <a:t>despeito dessa importante redução, a desigualdade no País permanece extremamente elevada e, mesmo com o ritmo acelerado com o qual vem declinando, seriam ainda necessários mais de vinte anos para que atingíssemos níveis similares aos da média dos países com um mesmo grau de desenvolvimento que o nosso.</a:t>
            </a:r>
            <a:endParaRPr lang="pt-BR" i="1" dirty="0"/>
          </a:p>
        </p:txBody>
      </p:sp>
    </p:spTree>
    <p:extLst>
      <p:ext uri="{BB962C8B-B14F-4D97-AF65-F5344CB8AC3E}">
        <p14:creationId xmlns:p14="http://schemas.microsoft.com/office/powerpoint/2010/main" xmlns="" val="2853604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99392"/>
            <a:ext cx="8208912" cy="484274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21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4935" y="4963999"/>
            <a:ext cx="7732706" cy="17053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33108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temos a menor desigualdade dos últimos trinta anos?</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xmlns="" val="2785992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96" y="476671"/>
            <a:ext cx="9001000" cy="550792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72360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536114"/>
            <a:ext cx="8910990" cy="548368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35498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0027" y="1412776"/>
            <a:ext cx="8926469" cy="488927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3923" y="116632"/>
            <a:ext cx="8399973" cy="9361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05984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764704"/>
            <a:ext cx="8229600" cy="4525963"/>
          </a:xfrm>
        </p:spPr>
        <p:txBody>
          <a:bodyPr/>
          <a:lstStyle/>
          <a:p>
            <a:r>
              <a:rPr lang="pt-BR" i="1" dirty="0" smtClean="0"/>
              <a:t>No entanto, apenas observar essas medidas não é suficiente para saber, de forma inequívoca, se a desigualdade hoje é a menor dos últimos trinta anos. Para tanto, precisamos comparar a curva de Lorenz de cada ano, o que é feito no gráfico 10a.</a:t>
            </a:r>
            <a:endParaRPr lang="pt-BR" i="1" dirty="0"/>
          </a:p>
        </p:txBody>
      </p:sp>
    </p:spTree>
    <p:extLst>
      <p:ext uri="{BB962C8B-B14F-4D97-AF65-F5344CB8AC3E}">
        <p14:creationId xmlns:p14="http://schemas.microsoft.com/office/powerpoint/2010/main" xmlns="" val="3983591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9538" y="838200"/>
            <a:ext cx="8924925" cy="5181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016624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404664"/>
            <a:ext cx="8229600" cy="5688632"/>
          </a:xfrm>
        </p:spPr>
        <p:txBody>
          <a:bodyPr>
            <a:normAutofit fontScale="92500" lnSpcReduction="10000"/>
          </a:bodyPr>
          <a:lstStyle/>
          <a:p>
            <a:r>
              <a:rPr lang="pt-BR" dirty="0" smtClean="0"/>
              <a:t>O gráfico anterior indica que a curva para 2005 se assemelha a um “envelope” das curvas para os demais anos. </a:t>
            </a:r>
          </a:p>
          <a:p>
            <a:r>
              <a:rPr lang="pt-BR" dirty="0" smtClean="0"/>
              <a:t>Entretanto, uma análise mais atenta permite verificar vários cruzamentos. Até 1986, por exemplo, a porcentagem da renda apropriada pelos 5% mais pobres da distribuição era sistematicamente maior que hoje, conforme podemos visualizar melhor no gráfico 10b. </a:t>
            </a:r>
          </a:p>
          <a:p>
            <a:r>
              <a:rPr lang="pt-BR" dirty="0" smtClean="0"/>
              <a:t>Isso significa que medidas extremamente sensíveis à cauda inferior da distribuição poderão mostrar um grau de desigualdade, em 2005, maior que o verificado até 1986.</a:t>
            </a:r>
            <a:endParaRPr lang="pt-BR" dirty="0"/>
          </a:p>
        </p:txBody>
      </p:sp>
    </p:spTree>
    <p:extLst>
      <p:ext uri="{BB962C8B-B14F-4D97-AF65-F5344CB8AC3E}">
        <p14:creationId xmlns:p14="http://schemas.microsoft.com/office/powerpoint/2010/main" xmlns="" val="34708238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96" y="332656"/>
            <a:ext cx="9747899" cy="571571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722552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Comentários finais</a:t>
            </a:r>
            <a:endParaRPr lang="pt-BR" dirty="0"/>
          </a:p>
        </p:txBody>
      </p:sp>
      <p:sp>
        <p:nvSpPr>
          <p:cNvPr id="3" name="Espaço Reservado para Conteúdo 2"/>
          <p:cNvSpPr>
            <a:spLocks noGrp="1"/>
          </p:cNvSpPr>
          <p:nvPr>
            <p:ph idx="1"/>
          </p:nvPr>
        </p:nvSpPr>
        <p:spPr/>
        <p:txBody>
          <a:bodyPr>
            <a:noAutofit/>
          </a:bodyPr>
          <a:lstStyle/>
          <a:p>
            <a:r>
              <a:rPr lang="pt-BR" sz="2000" dirty="0" smtClean="0"/>
              <a:t>Mostramos, neste capítulo, que entre 2001 e 2005 o grau de desigualdade de renda no Brasil declinou de forma acentuada e contínua, independentemente da medida utilizada, e atingiu, em 2005, o nível mais baixo dos últimos trinta anos.</a:t>
            </a:r>
          </a:p>
          <a:p>
            <a:pPr lvl="1"/>
            <a:r>
              <a:rPr lang="pt-BR" sz="1600" dirty="0" smtClean="0"/>
              <a:t>Exceto para medidas de desigualdade extremamente sensíveis à renda dos mais pobres. Para essas, o grau de desigualdade pode ser  menor até meados dos anos 1980, uma vez que a porcentagem da renda apropriada pelos 5% mais pobres, por exemplo, era sistematicamente  maior (gráfico 10b).</a:t>
            </a:r>
          </a:p>
          <a:p>
            <a:r>
              <a:rPr lang="pt-BR" sz="2000" dirty="0" smtClean="0"/>
              <a:t>O coeficiente de </a:t>
            </a:r>
            <a:r>
              <a:rPr lang="pt-BR" sz="2000" dirty="0" err="1" smtClean="0"/>
              <a:t>Gini</a:t>
            </a:r>
            <a:r>
              <a:rPr lang="pt-BR" sz="2000" dirty="0" smtClean="0"/>
              <a:t>, um dos  indicadores mais conhecidos, declinou 4,6%, passando de 0,594, em 2001, para 0,566 em 2005. Essa queda pode ser considerada elevada, uma vez que, dos 74 países para os quais se tem informações sobre a evolução desse coeficiente na década de 1990, menos de ¼ deles foi capaz de reduzir a desigualdade a uma velocidade superior à brasileira  no quadriênio 2001-2005. Portanto, nosso ritmo pode ser considerado um dos mais acelerados do mundo. </a:t>
            </a:r>
          </a:p>
        </p:txBody>
      </p:sp>
    </p:spTree>
    <p:extLst>
      <p:ext uri="{BB962C8B-B14F-4D97-AF65-F5344CB8AC3E}">
        <p14:creationId xmlns:p14="http://schemas.microsoft.com/office/powerpoint/2010/main" xmlns="" val="3675538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a:t>
            </a:r>
            <a:endParaRPr lang="pt-BR" dirty="0"/>
          </a:p>
        </p:txBody>
      </p:sp>
      <p:sp>
        <p:nvSpPr>
          <p:cNvPr id="3" name="Espaço Reservado para Conteúdo 2"/>
          <p:cNvSpPr>
            <a:spLocks noGrp="1"/>
          </p:cNvSpPr>
          <p:nvPr>
            <p:ph idx="1"/>
          </p:nvPr>
        </p:nvSpPr>
        <p:spPr/>
        <p:txBody>
          <a:bodyPr/>
          <a:lstStyle/>
          <a:p>
            <a:r>
              <a:rPr lang="pt-BR" dirty="0" smtClean="0"/>
              <a:t>Renda familiar per capita </a:t>
            </a:r>
          </a:p>
          <a:p>
            <a:r>
              <a:rPr lang="pt-BR" dirty="0" smtClean="0"/>
              <a:t>medida de desigualdade = coeficiente de </a:t>
            </a:r>
            <a:r>
              <a:rPr lang="pt-BR" dirty="0" err="1" smtClean="0"/>
              <a:t>Gini</a:t>
            </a:r>
            <a:endParaRPr lang="pt-BR" dirty="0"/>
          </a:p>
        </p:txBody>
      </p:sp>
    </p:spTree>
    <p:extLst>
      <p:ext uri="{BB962C8B-B14F-4D97-AF65-F5344CB8AC3E}">
        <p14:creationId xmlns:p14="http://schemas.microsoft.com/office/powerpoint/2010/main" xmlns="" val="11602109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Comentários finais</a:t>
            </a:r>
            <a:endParaRPr lang="pt-BR" dirty="0"/>
          </a:p>
        </p:txBody>
      </p:sp>
      <p:sp>
        <p:nvSpPr>
          <p:cNvPr id="3" name="Espaço Reservado para Conteúdo 2"/>
          <p:cNvSpPr>
            <a:spLocks noGrp="1"/>
          </p:cNvSpPr>
          <p:nvPr>
            <p:ph idx="1"/>
          </p:nvPr>
        </p:nvSpPr>
        <p:spPr/>
        <p:txBody>
          <a:bodyPr>
            <a:noAutofit/>
          </a:bodyPr>
          <a:lstStyle/>
          <a:p>
            <a:r>
              <a:rPr lang="pt-BR" sz="2000" dirty="0" smtClean="0"/>
              <a:t>Mas, apesar desse importante avanço, o Brasil ainda permanece  ocupando uma posição negativa de destaque no cenário internacional,  como um dos países com maior grau de desigualdade de renda no mundo. Mesmo com ritmo acelerado ultrapassamos apenas 5% dos países no ranking  de desigualdade. Além disso, ainda seriam necessários mais de vinte anos para alcançar um nível similar ao da média dos países com  o mesmo grau de desenvolvimento que o nosso. Portanto, é preciso persistir. </a:t>
            </a:r>
          </a:p>
          <a:p>
            <a:r>
              <a:rPr lang="pt-BR" sz="2000" dirty="0" smtClean="0"/>
              <a:t>Por fim, mostramos que as estimativas obtidas sobre a queda recente da desigualdade de renda são robustas. Elas independem da forma de medir, da existência de economias de escala ou de necessidades diferenciadas de crianças, de adultos e de idosos. </a:t>
            </a:r>
            <a:endParaRPr lang="pt-BR" sz="2000" dirty="0"/>
          </a:p>
        </p:txBody>
      </p:sp>
    </p:spTree>
    <p:extLst>
      <p:ext uri="{BB962C8B-B14F-4D97-AF65-F5344CB8AC3E}">
        <p14:creationId xmlns:p14="http://schemas.microsoft.com/office/powerpoint/2010/main" xmlns="" val="2373913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Entre 2001 e 2005, o grau de desigualdade de renda no Brasil declinou de forma acentuada e contínua</a:t>
            </a:r>
          </a:p>
          <a:p>
            <a:pPr lvl="1"/>
            <a:r>
              <a:rPr lang="pt-BR" dirty="0" err="1" smtClean="0"/>
              <a:t>Gini</a:t>
            </a:r>
            <a:r>
              <a:rPr lang="pt-BR" dirty="0" smtClean="0"/>
              <a:t> no período declinou 4,6%, passando de 0,593 para 0,566.</a:t>
            </a:r>
            <a:endParaRPr lang="pt-BR" dirty="0"/>
          </a:p>
        </p:txBody>
      </p:sp>
    </p:spTree>
    <p:extLst>
      <p:ext uri="{BB962C8B-B14F-4D97-AF65-F5344CB8AC3E}">
        <p14:creationId xmlns:p14="http://schemas.microsoft.com/office/powerpoint/2010/main" xmlns="" val="233180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692696"/>
            <a:ext cx="8610600" cy="51911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88061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noGrp="1"/>
          </p:cNvGraphicFramePr>
          <p:nvPr>
            <p:extLst>
              <p:ext uri="{D42A27DB-BD31-4B8C-83A1-F6EECF244321}">
                <p14:modId xmlns:p14="http://schemas.microsoft.com/office/powerpoint/2010/main" xmlns="" val="1586406863"/>
              </p:ext>
            </p:extLst>
          </p:nvPr>
        </p:nvGraphicFramePr>
        <p:xfrm>
          <a:off x="179512" y="404665"/>
          <a:ext cx="8712968" cy="5976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324036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863" y="838200"/>
            <a:ext cx="9058275" cy="5181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7057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Ritmo da queda</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i="1" dirty="0" smtClean="0"/>
              <a:t>Alcançada em quatro anos, uma queda de quase 5% no coeficiente de </a:t>
            </a:r>
            <a:r>
              <a:rPr lang="pt-BR" i="1" dirty="0" err="1" smtClean="0"/>
              <a:t>Gini</a:t>
            </a:r>
            <a:r>
              <a:rPr lang="pt-BR" i="1" dirty="0" smtClean="0"/>
              <a:t> poderia ser considerada acentuada? Dos 74 países para os quais se têm informações sobre a evolução deste indicador ao longo da década de 1990, menos de 1∕4 foi capaz de reduzi-lo a uma velocidade superior à alcançada pelo Brasil no quadriênio 2001-2005 (gráfico 3). Portanto, o ritmo em que a desigualdade vem declinando no País é um dos mais acelerados do mundo.</a:t>
            </a:r>
            <a:endParaRPr lang="pt-BR" i="1" dirty="0"/>
          </a:p>
        </p:txBody>
      </p:sp>
    </p:spTree>
    <p:extLst>
      <p:ext uri="{BB962C8B-B14F-4D97-AF65-F5344CB8AC3E}">
        <p14:creationId xmlns:p14="http://schemas.microsoft.com/office/powerpoint/2010/main" xmlns="" val="3357183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657" y="620688"/>
            <a:ext cx="8967847" cy="576064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6178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1239</Words>
  <Application>Microsoft Office PowerPoint</Application>
  <PresentationFormat>Apresentação na tela (4:3)</PresentationFormat>
  <Paragraphs>51</Paragraphs>
  <Slides>30</Slides>
  <Notes>0</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Tema do Office</vt:lpstr>
      <vt:lpstr>A Queda Recente   da Desigualdade   de Renda no Brasil  </vt:lpstr>
      <vt:lpstr>Objetivo do texto</vt:lpstr>
      <vt:lpstr>medidas</vt:lpstr>
      <vt:lpstr>Slide 4</vt:lpstr>
      <vt:lpstr>Slide 5</vt:lpstr>
      <vt:lpstr>Slide 6</vt:lpstr>
      <vt:lpstr>Slide 7</vt:lpstr>
      <vt:lpstr>Ritmo da queda</vt:lpstr>
      <vt:lpstr>Slide 9</vt:lpstr>
      <vt:lpstr>Desigualdade ainda é elevada</vt:lpstr>
      <vt:lpstr>Slide 11</vt:lpstr>
      <vt:lpstr>Slide 12</vt:lpstr>
      <vt:lpstr>Slide 13</vt:lpstr>
      <vt:lpstr>Slide 14</vt:lpstr>
      <vt:lpstr>Ainda estamos longe...</vt:lpstr>
      <vt:lpstr>Queda é robusta?</vt:lpstr>
      <vt:lpstr>Comparações das curvas de lorenz</vt:lpstr>
      <vt:lpstr>Slide 18</vt:lpstr>
      <vt:lpstr>Slide 19</vt:lpstr>
      <vt:lpstr>Slide 20</vt:lpstr>
      <vt:lpstr>temos a menor desigualdade dos últimos trinta anos?</vt:lpstr>
      <vt:lpstr>Slide 22</vt:lpstr>
      <vt:lpstr>Slide 23</vt:lpstr>
      <vt:lpstr>Slide 24</vt:lpstr>
      <vt:lpstr>Slide 25</vt:lpstr>
      <vt:lpstr>Slide 26</vt:lpstr>
      <vt:lpstr>Slide 27</vt:lpstr>
      <vt:lpstr>Slide 28</vt:lpstr>
      <vt:lpstr>Comentários finais</vt:lpstr>
      <vt:lpstr>Comentários finais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Queda Recente   da Desigualdade   de Renda no Brasil</dc:title>
  <dc:creator>Elaine</dc:creator>
  <cp:lastModifiedBy>elaine</cp:lastModifiedBy>
  <cp:revision>21</cp:revision>
  <dcterms:created xsi:type="dcterms:W3CDTF">2015-05-28T22:25:08Z</dcterms:created>
  <dcterms:modified xsi:type="dcterms:W3CDTF">2015-05-29T21:58:13Z</dcterms:modified>
</cp:coreProperties>
</file>