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6"/>
  </p:notesMasterIdLst>
  <p:sldIdLst>
    <p:sldId id="256" r:id="rId2"/>
    <p:sldId id="603" r:id="rId3"/>
    <p:sldId id="604" r:id="rId4"/>
    <p:sldId id="597" r:id="rId5"/>
    <p:sldId id="602" r:id="rId6"/>
    <p:sldId id="282" r:id="rId7"/>
    <p:sldId id="365" r:id="rId8"/>
    <p:sldId id="283" r:id="rId9"/>
    <p:sldId id="364" r:id="rId10"/>
    <p:sldId id="366" r:id="rId11"/>
    <p:sldId id="337" r:id="rId12"/>
    <p:sldId id="322" r:id="rId13"/>
    <p:sldId id="323" r:id="rId14"/>
    <p:sldId id="601" r:id="rId15"/>
    <p:sldId id="598" r:id="rId16"/>
    <p:sldId id="600" r:id="rId17"/>
    <p:sldId id="434" r:id="rId18"/>
    <p:sldId id="435" r:id="rId19"/>
    <p:sldId id="436" r:id="rId20"/>
    <p:sldId id="437" r:id="rId21"/>
    <p:sldId id="439" r:id="rId22"/>
    <p:sldId id="440" r:id="rId23"/>
    <p:sldId id="441" r:id="rId24"/>
    <p:sldId id="442" r:id="rId25"/>
    <p:sldId id="443" r:id="rId26"/>
    <p:sldId id="444" r:id="rId27"/>
    <p:sldId id="445" r:id="rId28"/>
    <p:sldId id="447" r:id="rId29"/>
    <p:sldId id="448" r:id="rId30"/>
    <p:sldId id="449" r:id="rId31"/>
    <p:sldId id="450" r:id="rId32"/>
    <p:sldId id="451" r:id="rId33"/>
    <p:sldId id="452" r:id="rId34"/>
    <p:sldId id="453" r:id="rId35"/>
    <p:sldId id="454" r:id="rId36"/>
    <p:sldId id="455" r:id="rId37"/>
    <p:sldId id="456" r:id="rId38"/>
    <p:sldId id="457" r:id="rId39"/>
    <p:sldId id="458" r:id="rId40"/>
    <p:sldId id="459" r:id="rId41"/>
    <p:sldId id="460" r:id="rId42"/>
    <p:sldId id="461" r:id="rId43"/>
    <p:sldId id="462" r:id="rId44"/>
    <p:sldId id="463" r:id="rId45"/>
    <p:sldId id="605" r:id="rId46"/>
    <p:sldId id="606" r:id="rId47"/>
    <p:sldId id="599" r:id="rId48"/>
    <p:sldId id="589" r:id="rId49"/>
    <p:sldId id="586" r:id="rId50"/>
    <p:sldId id="587" r:id="rId51"/>
    <p:sldId id="585" r:id="rId52"/>
    <p:sldId id="590" r:id="rId53"/>
    <p:sldId id="593" r:id="rId54"/>
    <p:sldId id="596" r:id="rId55"/>
    <p:sldId id="472" r:id="rId56"/>
    <p:sldId id="580" r:id="rId57"/>
    <p:sldId id="474" r:id="rId58"/>
    <p:sldId id="482" r:id="rId59"/>
    <p:sldId id="591" r:id="rId60"/>
    <p:sldId id="483" r:id="rId61"/>
    <p:sldId id="594" r:id="rId62"/>
    <p:sldId id="484" r:id="rId63"/>
    <p:sldId id="485" r:id="rId64"/>
    <p:sldId id="592" r:id="rId65"/>
    <p:sldId id="577" r:id="rId66"/>
    <p:sldId id="558" r:id="rId67"/>
    <p:sldId id="559" r:id="rId68"/>
    <p:sldId id="544" r:id="rId69"/>
    <p:sldId id="563" r:id="rId70"/>
    <p:sldId id="564" r:id="rId71"/>
    <p:sldId id="562" r:id="rId72"/>
    <p:sldId id="552" r:id="rId73"/>
    <p:sldId id="560" r:id="rId74"/>
    <p:sldId id="561" r:id="rId75"/>
    <p:sldId id="569" r:id="rId76"/>
    <p:sldId id="570" r:id="rId77"/>
    <p:sldId id="566" r:id="rId78"/>
    <p:sldId id="533" r:id="rId79"/>
    <p:sldId id="541" r:id="rId80"/>
    <p:sldId id="572" r:id="rId81"/>
    <p:sldId id="573" r:id="rId82"/>
    <p:sldId id="543" r:id="rId83"/>
    <p:sldId id="554" r:id="rId84"/>
    <p:sldId id="571" r:id="rId85"/>
    <p:sldId id="555" r:id="rId86"/>
    <p:sldId id="556" r:id="rId87"/>
    <p:sldId id="565" r:id="rId88"/>
    <p:sldId id="550" r:id="rId89"/>
    <p:sldId id="567" r:id="rId90"/>
    <p:sldId id="542" r:id="rId91"/>
    <p:sldId id="535" r:id="rId92"/>
    <p:sldId id="537" r:id="rId93"/>
    <p:sldId id="538" r:id="rId94"/>
    <p:sldId id="545" r:id="rId95"/>
    <p:sldId id="548" r:id="rId96"/>
    <p:sldId id="547" r:id="rId97"/>
    <p:sldId id="539" r:id="rId98"/>
    <p:sldId id="540" r:id="rId99"/>
    <p:sldId id="505" r:id="rId100"/>
    <p:sldId id="506" r:id="rId101"/>
    <p:sldId id="507" r:id="rId102"/>
    <p:sldId id="508" r:id="rId103"/>
    <p:sldId id="509" r:id="rId104"/>
    <p:sldId id="510" r:id="rId105"/>
    <p:sldId id="511" r:id="rId106"/>
    <p:sldId id="512" r:id="rId107"/>
    <p:sldId id="513" r:id="rId108"/>
    <p:sldId id="514" r:id="rId109"/>
    <p:sldId id="515" r:id="rId110"/>
    <p:sldId id="517" r:id="rId111"/>
    <p:sldId id="518" r:id="rId112"/>
    <p:sldId id="519" r:id="rId113"/>
    <p:sldId id="520" r:id="rId114"/>
    <p:sldId id="521" r:id="rId115"/>
    <p:sldId id="522" r:id="rId116"/>
    <p:sldId id="523" r:id="rId117"/>
    <p:sldId id="524" r:id="rId118"/>
    <p:sldId id="525" r:id="rId119"/>
    <p:sldId id="526" r:id="rId120"/>
    <p:sldId id="527" r:id="rId121"/>
    <p:sldId id="528" r:id="rId122"/>
    <p:sldId id="581" r:id="rId123"/>
    <p:sldId id="584" r:id="rId124"/>
    <p:sldId id="595" r:id="rId125"/>
  </p:sldIdLst>
  <p:sldSz cx="9144000" cy="6858000" type="screen4x3"/>
  <p:notesSz cx="7099300" cy="1023461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52" y="60"/>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oleObject" Target="file:///D:\Docs%20Flavio\artigos%20proprios\livro%20do%20ibracon\dados%20-%20borg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Docs%20Flavio\artigos%20proprios\livro%20do%20ibracon\dados%20-%20borg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empresas\Odebrecht\sustentabilidade\parque%20ol&#237;mpico\concreto.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empresas\Odebrecht\sustentabilidade\concret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Central Misturadora </a:t>
            </a:r>
          </a:p>
        </c:rich>
      </c:tx>
      <c:layout>
        <c:manualLayout>
          <c:xMode val="edge"/>
          <c:yMode val="edge"/>
          <c:x val="0.37907537662975888"/>
          <c:y val="0"/>
        </c:manualLayout>
      </c:layout>
      <c:overlay val="0"/>
      <c:spPr>
        <a:solidFill>
          <a:schemeClr val="bg1"/>
        </a:solidFill>
      </c:spPr>
    </c:title>
    <c:autoTitleDeleted val="0"/>
    <c:plotArea>
      <c:layout>
        <c:manualLayout>
          <c:layoutTarget val="inner"/>
          <c:xMode val="edge"/>
          <c:yMode val="edge"/>
          <c:x val="0.15471727428888471"/>
          <c:y val="3.4774870519099846E-2"/>
          <c:w val="0.81315583456032603"/>
          <c:h val="0.75907376940617965"/>
        </c:manualLayout>
      </c:layout>
      <c:lineChart>
        <c:grouping val="stacked"/>
        <c:varyColors val="0"/>
        <c:ser>
          <c:idx val="0"/>
          <c:order val="0"/>
          <c:tx>
            <c:strRef>
              <c:f>dados!$B$3:$B$4</c:f>
              <c:strCache>
                <c:ptCount val="1"/>
                <c:pt idx="0">
                  <c:v>central misturadora fc(Mpa)</c:v>
                </c:pt>
              </c:strCache>
            </c:strRef>
          </c:tx>
          <c:spPr>
            <a:ln w="12700"/>
          </c:spPr>
          <c:marker>
            <c:symbol val="diamond"/>
            <c:size val="4"/>
            <c:spPr>
              <a:noFill/>
            </c:spPr>
          </c:marker>
          <c:cat>
            <c:numRef>
              <c:f>dados!$A$208:$A$727</c:f>
              <c:numCache>
                <c:formatCode>General</c:formatCode>
                <c:ptCount val="5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numCache>
            </c:numRef>
          </c:cat>
          <c:val>
            <c:numRef>
              <c:f>dados!$B$5:$B$204</c:f>
              <c:numCache>
                <c:formatCode>_-* #,##0.0_-;\-* #,##0.0_-;_-* "-"??_-;_-@_-</c:formatCode>
                <c:ptCount val="200"/>
                <c:pt idx="0">
                  <c:v>33.4</c:v>
                </c:pt>
                <c:pt idx="1">
                  <c:v>32.700000000000003</c:v>
                </c:pt>
                <c:pt idx="2">
                  <c:v>33.1</c:v>
                </c:pt>
                <c:pt idx="3">
                  <c:v>33.5</c:v>
                </c:pt>
                <c:pt idx="4">
                  <c:v>34.9</c:v>
                </c:pt>
                <c:pt idx="5">
                  <c:v>32.4</c:v>
                </c:pt>
                <c:pt idx="6">
                  <c:v>33.700000000000003</c:v>
                </c:pt>
                <c:pt idx="7">
                  <c:v>31.1</c:v>
                </c:pt>
                <c:pt idx="8">
                  <c:v>32.700000000000003</c:v>
                </c:pt>
                <c:pt idx="9">
                  <c:v>31.8</c:v>
                </c:pt>
                <c:pt idx="10">
                  <c:v>33.9</c:v>
                </c:pt>
                <c:pt idx="11">
                  <c:v>32.300000000000004</c:v>
                </c:pt>
                <c:pt idx="12">
                  <c:v>33</c:v>
                </c:pt>
                <c:pt idx="13">
                  <c:v>34.6</c:v>
                </c:pt>
                <c:pt idx="14">
                  <c:v>33.700000000000003</c:v>
                </c:pt>
                <c:pt idx="15">
                  <c:v>32.1</c:v>
                </c:pt>
                <c:pt idx="16">
                  <c:v>33.5</c:v>
                </c:pt>
                <c:pt idx="17">
                  <c:v>33.1</c:v>
                </c:pt>
                <c:pt idx="18">
                  <c:v>34.9</c:v>
                </c:pt>
                <c:pt idx="19">
                  <c:v>34.800000000000004</c:v>
                </c:pt>
                <c:pt idx="20">
                  <c:v>34.9</c:v>
                </c:pt>
                <c:pt idx="21">
                  <c:v>33.5</c:v>
                </c:pt>
                <c:pt idx="22">
                  <c:v>33.5</c:v>
                </c:pt>
                <c:pt idx="23">
                  <c:v>35.1</c:v>
                </c:pt>
                <c:pt idx="24">
                  <c:v>34.1</c:v>
                </c:pt>
                <c:pt idx="25">
                  <c:v>33.700000000000003</c:v>
                </c:pt>
                <c:pt idx="26">
                  <c:v>33.1</c:v>
                </c:pt>
                <c:pt idx="27">
                  <c:v>33.700000000000003</c:v>
                </c:pt>
                <c:pt idx="28">
                  <c:v>34.1</c:v>
                </c:pt>
                <c:pt idx="29">
                  <c:v>33.6</c:v>
                </c:pt>
                <c:pt idx="30">
                  <c:v>35.200000000000003</c:v>
                </c:pt>
                <c:pt idx="31">
                  <c:v>34.6</c:v>
                </c:pt>
                <c:pt idx="32">
                  <c:v>34.300000000000004</c:v>
                </c:pt>
                <c:pt idx="33">
                  <c:v>32.700000000000003</c:v>
                </c:pt>
                <c:pt idx="34">
                  <c:v>33.5</c:v>
                </c:pt>
                <c:pt idx="35">
                  <c:v>34.200000000000003</c:v>
                </c:pt>
                <c:pt idx="36">
                  <c:v>34.5</c:v>
                </c:pt>
                <c:pt idx="37">
                  <c:v>35.300000000000004</c:v>
                </c:pt>
                <c:pt idx="38">
                  <c:v>33.5</c:v>
                </c:pt>
                <c:pt idx="39">
                  <c:v>33.5</c:v>
                </c:pt>
                <c:pt idx="40">
                  <c:v>34.1</c:v>
                </c:pt>
                <c:pt idx="41">
                  <c:v>33.200000000000003</c:v>
                </c:pt>
                <c:pt idx="42">
                  <c:v>32.200000000000003</c:v>
                </c:pt>
                <c:pt idx="43">
                  <c:v>31.9</c:v>
                </c:pt>
                <c:pt idx="44">
                  <c:v>34.6</c:v>
                </c:pt>
                <c:pt idx="45">
                  <c:v>34.300000000000004</c:v>
                </c:pt>
                <c:pt idx="46">
                  <c:v>34.6</c:v>
                </c:pt>
                <c:pt idx="47">
                  <c:v>33.9</c:v>
                </c:pt>
                <c:pt idx="48">
                  <c:v>34.1</c:v>
                </c:pt>
                <c:pt idx="49">
                  <c:v>33.6</c:v>
                </c:pt>
                <c:pt idx="50">
                  <c:v>33.6</c:v>
                </c:pt>
                <c:pt idx="51">
                  <c:v>34.1</c:v>
                </c:pt>
                <c:pt idx="52">
                  <c:v>33.300000000000004</c:v>
                </c:pt>
                <c:pt idx="53">
                  <c:v>34.700000000000003</c:v>
                </c:pt>
                <c:pt idx="54">
                  <c:v>33.4</c:v>
                </c:pt>
                <c:pt idx="55">
                  <c:v>33.1</c:v>
                </c:pt>
                <c:pt idx="56">
                  <c:v>34.4</c:v>
                </c:pt>
                <c:pt idx="57">
                  <c:v>32</c:v>
                </c:pt>
                <c:pt idx="58">
                  <c:v>32.5</c:v>
                </c:pt>
                <c:pt idx="59">
                  <c:v>33.1</c:v>
                </c:pt>
                <c:pt idx="60">
                  <c:v>31.3</c:v>
                </c:pt>
                <c:pt idx="61">
                  <c:v>33.300000000000004</c:v>
                </c:pt>
                <c:pt idx="62">
                  <c:v>31</c:v>
                </c:pt>
                <c:pt idx="63">
                  <c:v>31.8</c:v>
                </c:pt>
                <c:pt idx="64">
                  <c:v>35.300000000000004</c:v>
                </c:pt>
                <c:pt idx="65">
                  <c:v>35.4</c:v>
                </c:pt>
                <c:pt idx="66">
                  <c:v>35.5</c:v>
                </c:pt>
                <c:pt idx="67">
                  <c:v>34.5</c:v>
                </c:pt>
                <c:pt idx="68">
                  <c:v>34.300000000000004</c:v>
                </c:pt>
                <c:pt idx="69">
                  <c:v>34.4</c:v>
                </c:pt>
                <c:pt idx="70">
                  <c:v>33.700000000000003</c:v>
                </c:pt>
                <c:pt idx="71">
                  <c:v>31.3</c:v>
                </c:pt>
                <c:pt idx="72">
                  <c:v>32.1</c:v>
                </c:pt>
                <c:pt idx="73">
                  <c:v>33.200000000000003</c:v>
                </c:pt>
                <c:pt idx="74">
                  <c:v>33.9</c:v>
                </c:pt>
                <c:pt idx="75">
                  <c:v>33.1</c:v>
                </c:pt>
                <c:pt idx="76">
                  <c:v>33.5</c:v>
                </c:pt>
                <c:pt idx="77">
                  <c:v>33</c:v>
                </c:pt>
                <c:pt idx="78">
                  <c:v>34.300000000000004</c:v>
                </c:pt>
                <c:pt idx="79">
                  <c:v>34.5</c:v>
                </c:pt>
                <c:pt idx="80">
                  <c:v>32.300000000000004</c:v>
                </c:pt>
                <c:pt idx="81">
                  <c:v>34.1</c:v>
                </c:pt>
                <c:pt idx="82">
                  <c:v>34.1</c:v>
                </c:pt>
                <c:pt idx="83">
                  <c:v>33.700000000000003</c:v>
                </c:pt>
                <c:pt idx="84">
                  <c:v>34.4</c:v>
                </c:pt>
                <c:pt idx="85">
                  <c:v>33.4</c:v>
                </c:pt>
                <c:pt idx="86">
                  <c:v>34.300000000000004</c:v>
                </c:pt>
                <c:pt idx="87">
                  <c:v>33.4</c:v>
                </c:pt>
                <c:pt idx="88">
                  <c:v>33.1</c:v>
                </c:pt>
                <c:pt idx="89">
                  <c:v>33.200000000000003</c:v>
                </c:pt>
                <c:pt idx="90">
                  <c:v>33.4</c:v>
                </c:pt>
                <c:pt idx="91">
                  <c:v>35</c:v>
                </c:pt>
                <c:pt idx="92">
                  <c:v>35.700000000000003</c:v>
                </c:pt>
                <c:pt idx="93">
                  <c:v>32.5</c:v>
                </c:pt>
                <c:pt idx="94">
                  <c:v>32.6</c:v>
                </c:pt>
                <c:pt idx="95">
                  <c:v>32.1</c:v>
                </c:pt>
                <c:pt idx="96">
                  <c:v>34</c:v>
                </c:pt>
                <c:pt idx="97">
                  <c:v>33.6</c:v>
                </c:pt>
                <c:pt idx="98">
                  <c:v>33.200000000000003</c:v>
                </c:pt>
                <c:pt idx="99">
                  <c:v>33.700000000000003</c:v>
                </c:pt>
                <c:pt idx="100">
                  <c:v>32.1</c:v>
                </c:pt>
                <c:pt idx="101">
                  <c:v>34.1</c:v>
                </c:pt>
                <c:pt idx="102">
                  <c:v>32.6</c:v>
                </c:pt>
                <c:pt idx="103">
                  <c:v>34</c:v>
                </c:pt>
                <c:pt idx="104">
                  <c:v>35.4</c:v>
                </c:pt>
                <c:pt idx="105">
                  <c:v>33.6</c:v>
                </c:pt>
                <c:pt idx="106">
                  <c:v>32.200000000000003</c:v>
                </c:pt>
                <c:pt idx="107">
                  <c:v>33.700000000000003</c:v>
                </c:pt>
                <c:pt idx="108">
                  <c:v>32.800000000000004</c:v>
                </c:pt>
                <c:pt idx="109">
                  <c:v>33.5</c:v>
                </c:pt>
                <c:pt idx="110">
                  <c:v>34.1</c:v>
                </c:pt>
                <c:pt idx="111">
                  <c:v>34.5</c:v>
                </c:pt>
                <c:pt idx="112">
                  <c:v>33</c:v>
                </c:pt>
                <c:pt idx="113">
                  <c:v>33.6</c:v>
                </c:pt>
                <c:pt idx="114">
                  <c:v>32</c:v>
                </c:pt>
                <c:pt idx="115">
                  <c:v>33.1</c:v>
                </c:pt>
                <c:pt idx="116">
                  <c:v>33.700000000000003</c:v>
                </c:pt>
                <c:pt idx="117">
                  <c:v>34.5</c:v>
                </c:pt>
                <c:pt idx="118">
                  <c:v>32.9</c:v>
                </c:pt>
                <c:pt idx="119">
                  <c:v>33.5</c:v>
                </c:pt>
                <c:pt idx="120">
                  <c:v>33.4</c:v>
                </c:pt>
                <c:pt idx="121">
                  <c:v>33.6</c:v>
                </c:pt>
                <c:pt idx="122">
                  <c:v>33.700000000000003</c:v>
                </c:pt>
                <c:pt idx="123">
                  <c:v>32.1</c:v>
                </c:pt>
                <c:pt idx="124">
                  <c:v>32.9</c:v>
                </c:pt>
                <c:pt idx="125">
                  <c:v>34.4</c:v>
                </c:pt>
                <c:pt idx="126">
                  <c:v>33.200000000000003</c:v>
                </c:pt>
                <c:pt idx="127">
                  <c:v>31.7</c:v>
                </c:pt>
                <c:pt idx="128">
                  <c:v>33.1</c:v>
                </c:pt>
                <c:pt idx="129">
                  <c:v>32.5</c:v>
                </c:pt>
                <c:pt idx="130">
                  <c:v>32</c:v>
                </c:pt>
                <c:pt idx="131">
                  <c:v>33.4</c:v>
                </c:pt>
                <c:pt idx="132">
                  <c:v>34.5</c:v>
                </c:pt>
                <c:pt idx="133">
                  <c:v>32.700000000000003</c:v>
                </c:pt>
                <c:pt idx="134">
                  <c:v>34</c:v>
                </c:pt>
                <c:pt idx="135">
                  <c:v>31</c:v>
                </c:pt>
                <c:pt idx="136">
                  <c:v>32.300000000000004</c:v>
                </c:pt>
                <c:pt idx="137">
                  <c:v>33.6</c:v>
                </c:pt>
                <c:pt idx="138">
                  <c:v>30.8</c:v>
                </c:pt>
                <c:pt idx="139">
                  <c:v>33.6</c:v>
                </c:pt>
                <c:pt idx="140">
                  <c:v>33.4</c:v>
                </c:pt>
                <c:pt idx="141">
                  <c:v>33.9</c:v>
                </c:pt>
                <c:pt idx="142">
                  <c:v>33.5</c:v>
                </c:pt>
                <c:pt idx="143">
                  <c:v>32.700000000000003</c:v>
                </c:pt>
                <c:pt idx="144">
                  <c:v>34.1</c:v>
                </c:pt>
                <c:pt idx="145">
                  <c:v>33.6</c:v>
                </c:pt>
                <c:pt idx="146">
                  <c:v>33.6</c:v>
                </c:pt>
                <c:pt idx="147">
                  <c:v>32.4</c:v>
                </c:pt>
                <c:pt idx="148">
                  <c:v>34.800000000000004</c:v>
                </c:pt>
                <c:pt idx="149">
                  <c:v>35</c:v>
                </c:pt>
                <c:pt idx="150">
                  <c:v>35.300000000000004</c:v>
                </c:pt>
                <c:pt idx="151">
                  <c:v>31.8</c:v>
                </c:pt>
                <c:pt idx="152">
                  <c:v>33.1</c:v>
                </c:pt>
                <c:pt idx="153">
                  <c:v>33.200000000000003</c:v>
                </c:pt>
                <c:pt idx="154">
                  <c:v>32.800000000000004</c:v>
                </c:pt>
                <c:pt idx="155">
                  <c:v>33.300000000000004</c:v>
                </c:pt>
                <c:pt idx="156">
                  <c:v>32.4</c:v>
                </c:pt>
                <c:pt idx="157">
                  <c:v>34.5</c:v>
                </c:pt>
                <c:pt idx="158">
                  <c:v>34.300000000000004</c:v>
                </c:pt>
                <c:pt idx="159">
                  <c:v>35.1</c:v>
                </c:pt>
                <c:pt idx="160">
                  <c:v>31.5</c:v>
                </c:pt>
                <c:pt idx="161">
                  <c:v>32</c:v>
                </c:pt>
                <c:pt idx="162">
                  <c:v>31.2</c:v>
                </c:pt>
                <c:pt idx="163">
                  <c:v>35.4</c:v>
                </c:pt>
                <c:pt idx="164">
                  <c:v>32.700000000000003</c:v>
                </c:pt>
                <c:pt idx="165">
                  <c:v>34.6</c:v>
                </c:pt>
                <c:pt idx="166">
                  <c:v>34.4</c:v>
                </c:pt>
                <c:pt idx="167">
                  <c:v>33.9</c:v>
                </c:pt>
                <c:pt idx="168">
                  <c:v>33.200000000000003</c:v>
                </c:pt>
                <c:pt idx="169">
                  <c:v>33.700000000000003</c:v>
                </c:pt>
                <c:pt idx="170">
                  <c:v>33.200000000000003</c:v>
                </c:pt>
                <c:pt idx="171">
                  <c:v>33.9</c:v>
                </c:pt>
                <c:pt idx="172">
                  <c:v>33.1</c:v>
                </c:pt>
                <c:pt idx="173">
                  <c:v>33.5</c:v>
                </c:pt>
                <c:pt idx="174">
                  <c:v>33.4</c:v>
                </c:pt>
                <c:pt idx="175">
                  <c:v>32.6</c:v>
                </c:pt>
                <c:pt idx="176">
                  <c:v>32.700000000000003</c:v>
                </c:pt>
                <c:pt idx="177">
                  <c:v>32.200000000000003</c:v>
                </c:pt>
                <c:pt idx="178">
                  <c:v>33.1</c:v>
                </c:pt>
                <c:pt idx="179">
                  <c:v>33.6</c:v>
                </c:pt>
                <c:pt idx="180">
                  <c:v>32.6</c:v>
                </c:pt>
                <c:pt idx="181">
                  <c:v>33.700000000000003</c:v>
                </c:pt>
                <c:pt idx="182">
                  <c:v>31.8</c:v>
                </c:pt>
                <c:pt idx="183">
                  <c:v>34.6</c:v>
                </c:pt>
                <c:pt idx="184">
                  <c:v>33.5</c:v>
                </c:pt>
                <c:pt idx="185">
                  <c:v>32</c:v>
                </c:pt>
                <c:pt idx="186">
                  <c:v>33.4</c:v>
                </c:pt>
                <c:pt idx="187">
                  <c:v>34.800000000000004</c:v>
                </c:pt>
                <c:pt idx="188">
                  <c:v>33</c:v>
                </c:pt>
                <c:pt idx="189">
                  <c:v>35.300000000000004</c:v>
                </c:pt>
                <c:pt idx="190">
                  <c:v>32.300000000000004</c:v>
                </c:pt>
                <c:pt idx="191">
                  <c:v>34.9</c:v>
                </c:pt>
                <c:pt idx="192">
                  <c:v>31.9</c:v>
                </c:pt>
                <c:pt idx="193">
                  <c:v>33.4</c:v>
                </c:pt>
                <c:pt idx="194">
                  <c:v>34.1</c:v>
                </c:pt>
                <c:pt idx="195">
                  <c:v>34.200000000000003</c:v>
                </c:pt>
                <c:pt idx="196">
                  <c:v>32.6</c:v>
                </c:pt>
                <c:pt idx="197">
                  <c:v>33.5</c:v>
                </c:pt>
                <c:pt idx="198">
                  <c:v>34.9</c:v>
                </c:pt>
                <c:pt idx="199">
                  <c:v>34.1</c:v>
                </c:pt>
              </c:numCache>
            </c:numRef>
          </c:val>
          <c:smooth val="0"/>
          <c:extLst>
            <c:ext xmlns:c16="http://schemas.microsoft.com/office/drawing/2014/chart" uri="{C3380CC4-5D6E-409C-BE32-E72D297353CC}">
              <c16:uniqueId val="{00000000-1A26-4837-B52B-FC94E5ED7516}"/>
            </c:ext>
          </c:extLst>
        </c:ser>
        <c:dLbls>
          <c:showLegendKey val="0"/>
          <c:showVal val="0"/>
          <c:showCatName val="0"/>
          <c:showSerName val="0"/>
          <c:showPercent val="0"/>
          <c:showBubbleSize val="0"/>
        </c:dLbls>
        <c:marker val="1"/>
        <c:smooth val="0"/>
        <c:axId val="110964096"/>
        <c:axId val="110983040"/>
      </c:lineChart>
      <c:catAx>
        <c:axId val="110964096"/>
        <c:scaling>
          <c:orientation val="minMax"/>
        </c:scaling>
        <c:delete val="0"/>
        <c:axPos val="b"/>
        <c:title>
          <c:tx>
            <c:rich>
              <a:bodyPr/>
              <a:lstStyle/>
              <a:p>
                <a:pPr>
                  <a:defRPr/>
                </a:pPr>
                <a:r>
                  <a:rPr lang="pt-BR"/>
                  <a:t>número do ensaio</a:t>
                </a:r>
              </a:p>
            </c:rich>
          </c:tx>
          <c:overlay val="0"/>
        </c:title>
        <c:numFmt formatCode="General" sourceLinked="1"/>
        <c:majorTickMark val="out"/>
        <c:minorTickMark val="none"/>
        <c:tickLblPos val="nextTo"/>
        <c:txPr>
          <a:bodyPr rot="-4560000"/>
          <a:lstStyle/>
          <a:p>
            <a:pPr>
              <a:defRPr sz="700"/>
            </a:pPr>
            <a:endParaRPr lang="pt-BR"/>
          </a:p>
        </c:txPr>
        <c:crossAx val="110983040"/>
        <c:crosses val="autoZero"/>
        <c:auto val="1"/>
        <c:lblAlgn val="ctr"/>
        <c:lblOffset val="100"/>
        <c:noMultiLvlLbl val="0"/>
      </c:catAx>
      <c:valAx>
        <c:axId val="110983040"/>
        <c:scaling>
          <c:orientation val="minMax"/>
          <c:max val="45"/>
          <c:min val="15"/>
        </c:scaling>
        <c:delete val="0"/>
        <c:axPos val="l"/>
        <c:majorGridlines>
          <c:spPr>
            <a:ln>
              <a:prstDash val="sysDot"/>
            </a:ln>
          </c:spPr>
        </c:majorGridlines>
        <c:title>
          <c:tx>
            <c:rich>
              <a:bodyPr rot="-5400000" vert="horz"/>
              <a:lstStyle/>
              <a:p>
                <a:pPr>
                  <a:defRPr/>
                </a:pPr>
                <a:r>
                  <a:rPr lang="en-US"/>
                  <a:t>Resistência a compressão (Mpa)</a:t>
                </a:r>
              </a:p>
            </c:rich>
          </c:tx>
          <c:layout>
            <c:manualLayout>
              <c:xMode val="edge"/>
              <c:yMode val="edge"/>
              <c:x val="3.4148742077972599E-3"/>
              <c:y val="6.302955254953839E-2"/>
            </c:manualLayout>
          </c:layout>
          <c:overlay val="0"/>
        </c:title>
        <c:numFmt formatCode="General" sourceLinked="0"/>
        <c:majorTickMark val="out"/>
        <c:minorTickMark val="none"/>
        <c:tickLblPos val="nextTo"/>
        <c:crossAx val="110964096"/>
        <c:crosses val="autoZero"/>
        <c:crossBetween val="between"/>
        <c:majorUnit val="5"/>
      </c:valAx>
    </c:plotArea>
    <c:plotVisOnly val="1"/>
    <c:dispBlanksAs val="zero"/>
    <c:showDLblsOverMax val="0"/>
  </c:chart>
  <c:spPr>
    <a:noFill/>
    <a:ln>
      <a:noFill/>
    </a:ln>
  </c:spPr>
  <c:txPr>
    <a:bodyPr/>
    <a:lstStyle/>
    <a:p>
      <a:pPr>
        <a:defRPr sz="800">
          <a:solidFill>
            <a:schemeClr val="tx1"/>
          </a:solidFill>
        </a:defRPr>
      </a:pPr>
      <a:endParaRPr lang="pt-B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en-US" sz="1000"/>
              <a:t>Central Dosadora</a:t>
            </a:r>
          </a:p>
        </c:rich>
      </c:tx>
      <c:layout>
        <c:manualLayout>
          <c:xMode val="edge"/>
          <c:yMode val="edge"/>
          <c:x val="0.37663489044206588"/>
          <c:y val="0"/>
        </c:manualLayout>
      </c:layout>
      <c:overlay val="0"/>
      <c:spPr>
        <a:solidFill>
          <a:schemeClr val="bg1"/>
        </a:solidFill>
      </c:spPr>
    </c:title>
    <c:autoTitleDeleted val="0"/>
    <c:plotArea>
      <c:layout>
        <c:manualLayout>
          <c:layoutTarget val="inner"/>
          <c:xMode val="edge"/>
          <c:yMode val="edge"/>
          <c:x val="9.5488697270367184E-2"/>
          <c:y val="3.7703392390727612E-2"/>
          <c:w val="0.86163914423284671"/>
          <c:h val="0.73393524232441343"/>
        </c:manualLayout>
      </c:layout>
      <c:lineChart>
        <c:grouping val="stacked"/>
        <c:varyColors val="0"/>
        <c:ser>
          <c:idx val="1"/>
          <c:order val="0"/>
          <c:tx>
            <c:strRef>
              <c:f>dados!$B$206</c:f>
              <c:strCache>
                <c:ptCount val="1"/>
                <c:pt idx="0">
                  <c:v>resultados central dosadora</c:v>
                </c:pt>
              </c:strCache>
            </c:strRef>
          </c:tx>
          <c:spPr>
            <a:ln w="12700"/>
          </c:spPr>
          <c:marker>
            <c:symbol val="square"/>
            <c:size val="3"/>
            <c:spPr>
              <a:noFill/>
            </c:spPr>
          </c:marker>
          <c:val>
            <c:numRef>
              <c:f>dados!$B$208:$B$727</c:f>
              <c:numCache>
                <c:formatCode>_-* #,##0.0_-;\-* #,##0.0_-;_-* "-"??_-;_-@_-</c:formatCode>
                <c:ptCount val="520"/>
                <c:pt idx="0">
                  <c:v>33.300000000000004</c:v>
                </c:pt>
                <c:pt idx="1">
                  <c:v>35.6</c:v>
                </c:pt>
                <c:pt idx="2">
                  <c:v>39.6</c:v>
                </c:pt>
                <c:pt idx="3">
                  <c:v>40.5</c:v>
                </c:pt>
                <c:pt idx="4">
                  <c:v>37.300000000000004</c:v>
                </c:pt>
                <c:pt idx="5">
                  <c:v>36.5</c:v>
                </c:pt>
                <c:pt idx="6">
                  <c:v>39</c:v>
                </c:pt>
                <c:pt idx="7">
                  <c:v>32.700000000000003</c:v>
                </c:pt>
                <c:pt idx="8">
                  <c:v>37.6</c:v>
                </c:pt>
                <c:pt idx="9">
                  <c:v>37.300000000000004</c:v>
                </c:pt>
                <c:pt idx="10">
                  <c:v>36.300000000000004</c:v>
                </c:pt>
                <c:pt idx="11">
                  <c:v>36.200000000000003</c:v>
                </c:pt>
                <c:pt idx="12">
                  <c:v>35.1</c:v>
                </c:pt>
                <c:pt idx="13">
                  <c:v>36.1</c:v>
                </c:pt>
                <c:pt idx="14">
                  <c:v>41.4</c:v>
                </c:pt>
                <c:pt idx="15">
                  <c:v>35.300000000000004</c:v>
                </c:pt>
                <c:pt idx="16">
                  <c:v>40.800000000000004</c:v>
                </c:pt>
                <c:pt idx="17">
                  <c:v>36.1</c:v>
                </c:pt>
                <c:pt idx="18">
                  <c:v>33.200000000000003</c:v>
                </c:pt>
                <c:pt idx="19">
                  <c:v>34.5</c:v>
                </c:pt>
                <c:pt idx="20">
                  <c:v>33.4</c:v>
                </c:pt>
                <c:pt idx="21">
                  <c:v>32.4</c:v>
                </c:pt>
                <c:pt idx="22">
                  <c:v>30.1</c:v>
                </c:pt>
                <c:pt idx="23">
                  <c:v>28.4</c:v>
                </c:pt>
                <c:pt idx="24">
                  <c:v>32.1</c:v>
                </c:pt>
                <c:pt idx="25">
                  <c:v>30.6</c:v>
                </c:pt>
                <c:pt idx="26">
                  <c:v>30.9</c:v>
                </c:pt>
                <c:pt idx="27">
                  <c:v>30.5</c:v>
                </c:pt>
                <c:pt idx="28">
                  <c:v>32.700000000000003</c:v>
                </c:pt>
                <c:pt idx="29">
                  <c:v>30</c:v>
                </c:pt>
                <c:pt idx="30">
                  <c:v>33.5</c:v>
                </c:pt>
                <c:pt idx="31">
                  <c:v>36.1</c:v>
                </c:pt>
                <c:pt idx="32">
                  <c:v>33.9</c:v>
                </c:pt>
                <c:pt idx="33">
                  <c:v>32.6</c:v>
                </c:pt>
                <c:pt idx="34">
                  <c:v>33.300000000000004</c:v>
                </c:pt>
                <c:pt idx="35">
                  <c:v>26.9</c:v>
                </c:pt>
                <c:pt idx="36">
                  <c:v>34.5</c:v>
                </c:pt>
                <c:pt idx="37">
                  <c:v>30.3</c:v>
                </c:pt>
                <c:pt idx="38">
                  <c:v>29.7</c:v>
                </c:pt>
                <c:pt idx="39">
                  <c:v>30.6</c:v>
                </c:pt>
                <c:pt idx="40">
                  <c:v>27.6</c:v>
                </c:pt>
                <c:pt idx="41">
                  <c:v>31.6</c:v>
                </c:pt>
                <c:pt idx="42">
                  <c:v>27.5</c:v>
                </c:pt>
                <c:pt idx="43">
                  <c:v>26</c:v>
                </c:pt>
                <c:pt idx="44">
                  <c:v>34.300000000000004</c:v>
                </c:pt>
                <c:pt idx="45">
                  <c:v>31.8</c:v>
                </c:pt>
                <c:pt idx="46">
                  <c:v>34.4</c:v>
                </c:pt>
                <c:pt idx="47">
                  <c:v>35.5</c:v>
                </c:pt>
                <c:pt idx="48">
                  <c:v>33.4</c:v>
                </c:pt>
                <c:pt idx="49">
                  <c:v>31.8</c:v>
                </c:pt>
                <c:pt idx="50">
                  <c:v>34</c:v>
                </c:pt>
                <c:pt idx="51">
                  <c:v>40.200000000000003</c:v>
                </c:pt>
                <c:pt idx="52">
                  <c:v>28.3</c:v>
                </c:pt>
                <c:pt idx="53">
                  <c:v>30</c:v>
                </c:pt>
                <c:pt idx="54">
                  <c:v>35.700000000000003</c:v>
                </c:pt>
                <c:pt idx="55">
                  <c:v>38.5</c:v>
                </c:pt>
                <c:pt idx="56">
                  <c:v>37.300000000000004</c:v>
                </c:pt>
                <c:pt idx="57">
                  <c:v>35.700000000000003</c:v>
                </c:pt>
                <c:pt idx="58">
                  <c:v>37.300000000000004</c:v>
                </c:pt>
                <c:pt idx="59">
                  <c:v>36.4</c:v>
                </c:pt>
                <c:pt idx="60">
                  <c:v>36.5</c:v>
                </c:pt>
                <c:pt idx="61">
                  <c:v>39.6</c:v>
                </c:pt>
                <c:pt idx="62">
                  <c:v>34</c:v>
                </c:pt>
                <c:pt idx="63">
                  <c:v>41.3</c:v>
                </c:pt>
                <c:pt idx="64">
                  <c:v>35.1</c:v>
                </c:pt>
                <c:pt idx="65">
                  <c:v>42.6</c:v>
                </c:pt>
                <c:pt idx="66">
                  <c:v>33.800000000000004</c:v>
                </c:pt>
                <c:pt idx="67">
                  <c:v>34</c:v>
                </c:pt>
                <c:pt idx="68">
                  <c:v>36.1</c:v>
                </c:pt>
                <c:pt idx="69">
                  <c:v>33.200000000000003</c:v>
                </c:pt>
                <c:pt idx="70">
                  <c:v>32</c:v>
                </c:pt>
                <c:pt idx="71">
                  <c:v>30.5</c:v>
                </c:pt>
                <c:pt idx="72">
                  <c:v>33.4</c:v>
                </c:pt>
                <c:pt idx="73">
                  <c:v>28.3</c:v>
                </c:pt>
                <c:pt idx="74">
                  <c:v>27.7</c:v>
                </c:pt>
                <c:pt idx="75">
                  <c:v>29.3</c:v>
                </c:pt>
                <c:pt idx="76">
                  <c:v>23.6</c:v>
                </c:pt>
                <c:pt idx="77">
                  <c:v>32.300000000000004</c:v>
                </c:pt>
                <c:pt idx="78">
                  <c:v>27.7</c:v>
                </c:pt>
                <c:pt idx="79">
                  <c:v>34.5</c:v>
                </c:pt>
                <c:pt idx="80">
                  <c:v>35.700000000000003</c:v>
                </c:pt>
                <c:pt idx="81">
                  <c:v>35.700000000000003</c:v>
                </c:pt>
                <c:pt idx="82">
                  <c:v>31.7</c:v>
                </c:pt>
                <c:pt idx="83">
                  <c:v>36.200000000000003</c:v>
                </c:pt>
                <c:pt idx="84">
                  <c:v>34.9</c:v>
                </c:pt>
                <c:pt idx="85">
                  <c:v>30.1</c:v>
                </c:pt>
                <c:pt idx="86">
                  <c:v>34.700000000000003</c:v>
                </c:pt>
                <c:pt idx="87">
                  <c:v>36.6</c:v>
                </c:pt>
                <c:pt idx="88">
                  <c:v>34.9</c:v>
                </c:pt>
                <c:pt idx="89">
                  <c:v>36.4</c:v>
                </c:pt>
                <c:pt idx="90">
                  <c:v>34.5</c:v>
                </c:pt>
                <c:pt idx="91">
                  <c:v>34</c:v>
                </c:pt>
                <c:pt idx="92">
                  <c:v>31.4</c:v>
                </c:pt>
                <c:pt idx="93">
                  <c:v>33.200000000000003</c:v>
                </c:pt>
                <c:pt idx="94">
                  <c:v>32.5</c:v>
                </c:pt>
                <c:pt idx="95">
                  <c:v>31.4</c:v>
                </c:pt>
                <c:pt idx="96">
                  <c:v>32.4</c:v>
                </c:pt>
                <c:pt idx="97">
                  <c:v>32.1</c:v>
                </c:pt>
                <c:pt idx="98">
                  <c:v>32.5</c:v>
                </c:pt>
                <c:pt idx="99">
                  <c:v>29.3</c:v>
                </c:pt>
                <c:pt idx="100">
                  <c:v>31</c:v>
                </c:pt>
                <c:pt idx="101">
                  <c:v>30.6</c:v>
                </c:pt>
                <c:pt idx="102">
                  <c:v>29.3</c:v>
                </c:pt>
                <c:pt idx="103">
                  <c:v>31</c:v>
                </c:pt>
                <c:pt idx="104">
                  <c:v>29.9</c:v>
                </c:pt>
                <c:pt idx="105">
                  <c:v>31</c:v>
                </c:pt>
                <c:pt idx="106">
                  <c:v>29.7</c:v>
                </c:pt>
                <c:pt idx="107">
                  <c:v>34</c:v>
                </c:pt>
                <c:pt idx="108">
                  <c:v>30.1</c:v>
                </c:pt>
                <c:pt idx="109">
                  <c:v>31.7</c:v>
                </c:pt>
                <c:pt idx="110">
                  <c:v>33.4</c:v>
                </c:pt>
                <c:pt idx="111">
                  <c:v>34.1</c:v>
                </c:pt>
                <c:pt idx="112">
                  <c:v>32.300000000000004</c:v>
                </c:pt>
                <c:pt idx="113">
                  <c:v>30.4</c:v>
                </c:pt>
                <c:pt idx="114">
                  <c:v>29</c:v>
                </c:pt>
                <c:pt idx="115">
                  <c:v>29.9</c:v>
                </c:pt>
                <c:pt idx="116">
                  <c:v>32.1</c:v>
                </c:pt>
                <c:pt idx="117">
                  <c:v>29.3</c:v>
                </c:pt>
                <c:pt idx="118">
                  <c:v>32.4</c:v>
                </c:pt>
                <c:pt idx="119">
                  <c:v>33.200000000000003</c:v>
                </c:pt>
                <c:pt idx="120">
                  <c:v>34</c:v>
                </c:pt>
                <c:pt idx="121">
                  <c:v>27.6</c:v>
                </c:pt>
                <c:pt idx="122">
                  <c:v>30</c:v>
                </c:pt>
                <c:pt idx="123">
                  <c:v>36.9</c:v>
                </c:pt>
                <c:pt idx="124">
                  <c:v>33.200000000000003</c:v>
                </c:pt>
                <c:pt idx="125">
                  <c:v>32.700000000000003</c:v>
                </c:pt>
                <c:pt idx="126">
                  <c:v>33.4</c:v>
                </c:pt>
                <c:pt idx="127">
                  <c:v>34.5</c:v>
                </c:pt>
                <c:pt idx="128">
                  <c:v>31.8</c:v>
                </c:pt>
                <c:pt idx="129">
                  <c:v>28.9</c:v>
                </c:pt>
                <c:pt idx="130">
                  <c:v>31.3</c:v>
                </c:pt>
                <c:pt idx="131">
                  <c:v>27.8</c:v>
                </c:pt>
                <c:pt idx="132">
                  <c:v>38.1</c:v>
                </c:pt>
                <c:pt idx="133">
                  <c:v>37.200000000000003</c:v>
                </c:pt>
                <c:pt idx="134">
                  <c:v>37.300000000000004</c:v>
                </c:pt>
                <c:pt idx="135">
                  <c:v>36.200000000000003</c:v>
                </c:pt>
                <c:pt idx="136">
                  <c:v>36.6</c:v>
                </c:pt>
                <c:pt idx="137">
                  <c:v>38.9</c:v>
                </c:pt>
                <c:pt idx="138">
                  <c:v>28.3</c:v>
                </c:pt>
                <c:pt idx="139">
                  <c:v>39</c:v>
                </c:pt>
                <c:pt idx="140">
                  <c:v>35.1</c:v>
                </c:pt>
                <c:pt idx="141">
                  <c:v>40.6</c:v>
                </c:pt>
                <c:pt idx="142">
                  <c:v>39.200000000000003</c:v>
                </c:pt>
                <c:pt idx="143">
                  <c:v>40.700000000000003</c:v>
                </c:pt>
                <c:pt idx="144">
                  <c:v>37.200000000000003</c:v>
                </c:pt>
                <c:pt idx="145">
                  <c:v>36.4</c:v>
                </c:pt>
                <c:pt idx="146">
                  <c:v>34.9</c:v>
                </c:pt>
                <c:pt idx="147">
                  <c:v>37.6</c:v>
                </c:pt>
                <c:pt idx="148">
                  <c:v>34.5</c:v>
                </c:pt>
                <c:pt idx="149">
                  <c:v>34.1</c:v>
                </c:pt>
                <c:pt idx="150">
                  <c:v>39.300000000000004</c:v>
                </c:pt>
                <c:pt idx="151">
                  <c:v>40.4</c:v>
                </c:pt>
                <c:pt idx="152">
                  <c:v>37.5</c:v>
                </c:pt>
                <c:pt idx="153">
                  <c:v>32.5</c:v>
                </c:pt>
                <c:pt idx="154">
                  <c:v>33.800000000000004</c:v>
                </c:pt>
                <c:pt idx="155">
                  <c:v>31.7</c:v>
                </c:pt>
                <c:pt idx="156">
                  <c:v>31.1</c:v>
                </c:pt>
                <c:pt idx="157">
                  <c:v>29.8</c:v>
                </c:pt>
                <c:pt idx="158">
                  <c:v>30</c:v>
                </c:pt>
                <c:pt idx="159">
                  <c:v>31.2</c:v>
                </c:pt>
                <c:pt idx="160">
                  <c:v>30.6</c:v>
                </c:pt>
                <c:pt idx="161">
                  <c:v>28.2</c:v>
                </c:pt>
                <c:pt idx="162">
                  <c:v>30.3</c:v>
                </c:pt>
                <c:pt idx="163">
                  <c:v>34.300000000000004</c:v>
                </c:pt>
                <c:pt idx="164">
                  <c:v>29.3</c:v>
                </c:pt>
                <c:pt idx="165">
                  <c:v>27.2</c:v>
                </c:pt>
                <c:pt idx="166">
                  <c:v>30</c:v>
                </c:pt>
                <c:pt idx="167">
                  <c:v>30.6</c:v>
                </c:pt>
                <c:pt idx="168">
                  <c:v>33.200000000000003</c:v>
                </c:pt>
                <c:pt idx="169">
                  <c:v>32.800000000000004</c:v>
                </c:pt>
                <c:pt idx="170">
                  <c:v>37</c:v>
                </c:pt>
                <c:pt idx="171">
                  <c:v>35.700000000000003</c:v>
                </c:pt>
                <c:pt idx="172">
                  <c:v>36.4</c:v>
                </c:pt>
                <c:pt idx="173">
                  <c:v>34.5</c:v>
                </c:pt>
                <c:pt idx="174">
                  <c:v>37</c:v>
                </c:pt>
                <c:pt idx="175">
                  <c:v>34.800000000000004</c:v>
                </c:pt>
                <c:pt idx="176">
                  <c:v>32.300000000000004</c:v>
                </c:pt>
                <c:pt idx="177">
                  <c:v>36.4</c:v>
                </c:pt>
                <c:pt idx="178">
                  <c:v>33.200000000000003</c:v>
                </c:pt>
                <c:pt idx="179">
                  <c:v>35.300000000000004</c:v>
                </c:pt>
                <c:pt idx="180">
                  <c:v>36.6</c:v>
                </c:pt>
                <c:pt idx="181">
                  <c:v>33.200000000000003</c:v>
                </c:pt>
                <c:pt idx="182">
                  <c:v>34.9</c:v>
                </c:pt>
                <c:pt idx="183">
                  <c:v>37.4</c:v>
                </c:pt>
                <c:pt idx="184">
                  <c:v>32.700000000000003</c:v>
                </c:pt>
                <c:pt idx="185">
                  <c:v>32.4</c:v>
                </c:pt>
                <c:pt idx="186">
                  <c:v>34.5</c:v>
                </c:pt>
                <c:pt idx="187">
                  <c:v>32.300000000000004</c:v>
                </c:pt>
                <c:pt idx="188">
                  <c:v>33</c:v>
                </c:pt>
                <c:pt idx="189">
                  <c:v>33.800000000000004</c:v>
                </c:pt>
                <c:pt idx="190">
                  <c:v>36.1</c:v>
                </c:pt>
                <c:pt idx="191">
                  <c:v>32.700000000000003</c:v>
                </c:pt>
                <c:pt idx="192">
                  <c:v>31.1</c:v>
                </c:pt>
                <c:pt idx="193">
                  <c:v>33.800000000000004</c:v>
                </c:pt>
                <c:pt idx="194">
                  <c:v>30.6</c:v>
                </c:pt>
                <c:pt idx="195">
                  <c:v>32.1</c:v>
                </c:pt>
                <c:pt idx="196">
                  <c:v>32.800000000000004</c:v>
                </c:pt>
                <c:pt idx="197">
                  <c:v>32.300000000000004</c:v>
                </c:pt>
                <c:pt idx="198">
                  <c:v>31.1</c:v>
                </c:pt>
                <c:pt idx="199">
                  <c:v>33</c:v>
                </c:pt>
                <c:pt idx="200">
                  <c:v>33.4</c:v>
                </c:pt>
                <c:pt idx="201">
                  <c:v>33.800000000000004</c:v>
                </c:pt>
                <c:pt idx="202">
                  <c:v>31.8</c:v>
                </c:pt>
                <c:pt idx="203">
                  <c:v>31.3</c:v>
                </c:pt>
                <c:pt idx="204">
                  <c:v>30</c:v>
                </c:pt>
                <c:pt idx="205">
                  <c:v>36.800000000000004</c:v>
                </c:pt>
                <c:pt idx="206">
                  <c:v>33.800000000000004</c:v>
                </c:pt>
                <c:pt idx="207">
                  <c:v>34.1</c:v>
                </c:pt>
                <c:pt idx="208">
                  <c:v>31.8</c:v>
                </c:pt>
                <c:pt idx="209">
                  <c:v>30.6</c:v>
                </c:pt>
                <c:pt idx="210">
                  <c:v>38.9</c:v>
                </c:pt>
                <c:pt idx="211">
                  <c:v>36.300000000000004</c:v>
                </c:pt>
                <c:pt idx="212">
                  <c:v>31.7</c:v>
                </c:pt>
                <c:pt idx="213">
                  <c:v>39.5</c:v>
                </c:pt>
                <c:pt idx="214">
                  <c:v>38.1</c:v>
                </c:pt>
                <c:pt idx="215">
                  <c:v>33.1</c:v>
                </c:pt>
                <c:pt idx="216">
                  <c:v>32.5</c:v>
                </c:pt>
                <c:pt idx="217">
                  <c:v>39.5</c:v>
                </c:pt>
                <c:pt idx="218">
                  <c:v>29.2</c:v>
                </c:pt>
                <c:pt idx="219">
                  <c:v>34.1</c:v>
                </c:pt>
                <c:pt idx="220">
                  <c:v>31.3</c:v>
                </c:pt>
                <c:pt idx="221">
                  <c:v>30.3</c:v>
                </c:pt>
                <c:pt idx="222">
                  <c:v>34.800000000000004</c:v>
                </c:pt>
                <c:pt idx="223">
                  <c:v>32.6</c:v>
                </c:pt>
                <c:pt idx="224">
                  <c:v>34.5</c:v>
                </c:pt>
                <c:pt idx="225">
                  <c:v>35.4</c:v>
                </c:pt>
                <c:pt idx="226">
                  <c:v>32.700000000000003</c:v>
                </c:pt>
                <c:pt idx="227">
                  <c:v>33</c:v>
                </c:pt>
                <c:pt idx="228">
                  <c:v>34.700000000000003</c:v>
                </c:pt>
                <c:pt idx="229">
                  <c:v>34.4</c:v>
                </c:pt>
                <c:pt idx="230">
                  <c:v>34.300000000000004</c:v>
                </c:pt>
                <c:pt idx="231">
                  <c:v>34.9</c:v>
                </c:pt>
                <c:pt idx="232">
                  <c:v>32.1</c:v>
                </c:pt>
                <c:pt idx="233">
                  <c:v>35.9</c:v>
                </c:pt>
                <c:pt idx="234">
                  <c:v>35.800000000000004</c:v>
                </c:pt>
                <c:pt idx="235">
                  <c:v>35.6</c:v>
                </c:pt>
                <c:pt idx="236">
                  <c:v>33.5</c:v>
                </c:pt>
                <c:pt idx="237">
                  <c:v>33.4</c:v>
                </c:pt>
                <c:pt idx="238">
                  <c:v>32.300000000000004</c:v>
                </c:pt>
                <c:pt idx="239">
                  <c:v>33.800000000000004</c:v>
                </c:pt>
                <c:pt idx="240">
                  <c:v>32.9</c:v>
                </c:pt>
                <c:pt idx="241">
                  <c:v>36.200000000000003</c:v>
                </c:pt>
                <c:pt idx="242">
                  <c:v>35.200000000000003</c:v>
                </c:pt>
                <c:pt idx="243">
                  <c:v>35.6</c:v>
                </c:pt>
                <c:pt idx="244">
                  <c:v>35.6</c:v>
                </c:pt>
                <c:pt idx="245">
                  <c:v>35.200000000000003</c:v>
                </c:pt>
                <c:pt idx="246">
                  <c:v>34.300000000000004</c:v>
                </c:pt>
                <c:pt idx="247">
                  <c:v>33.700000000000003</c:v>
                </c:pt>
                <c:pt idx="248">
                  <c:v>37.200000000000003</c:v>
                </c:pt>
                <c:pt idx="249">
                  <c:v>34.9</c:v>
                </c:pt>
                <c:pt idx="250">
                  <c:v>35.9</c:v>
                </c:pt>
                <c:pt idx="251">
                  <c:v>35.700000000000003</c:v>
                </c:pt>
                <c:pt idx="252">
                  <c:v>34.5</c:v>
                </c:pt>
                <c:pt idx="253">
                  <c:v>36.800000000000004</c:v>
                </c:pt>
                <c:pt idx="254">
                  <c:v>34</c:v>
                </c:pt>
                <c:pt idx="255">
                  <c:v>40.300000000000004</c:v>
                </c:pt>
                <c:pt idx="256">
                  <c:v>35</c:v>
                </c:pt>
                <c:pt idx="257">
                  <c:v>31.8</c:v>
                </c:pt>
                <c:pt idx="258">
                  <c:v>36.9</c:v>
                </c:pt>
                <c:pt idx="259">
                  <c:v>38.5</c:v>
                </c:pt>
                <c:pt idx="260">
                  <c:v>36.200000000000003</c:v>
                </c:pt>
                <c:pt idx="261">
                  <c:v>38.300000000000004</c:v>
                </c:pt>
                <c:pt idx="262">
                  <c:v>36.800000000000004</c:v>
                </c:pt>
                <c:pt idx="263">
                  <c:v>37.9</c:v>
                </c:pt>
                <c:pt idx="264">
                  <c:v>39.6</c:v>
                </c:pt>
                <c:pt idx="265">
                  <c:v>39</c:v>
                </c:pt>
                <c:pt idx="266">
                  <c:v>34.4</c:v>
                </c:pt>
                <c:pt idx="267">
                  <c:v>38.5</c:v>
                </c:pt>
                <c:pt idx="268">
                  <c:v>37.200000000000003</c:v>
                </c:pt>
                <c:pt idx="269">
                  <c:v>34.700000000000003</c:v>
                </c:pt>
                <c:pt idx="270">
                  <c:v>36.200000000000003</c:v>
                </c:pt>
                <c:pt idx="271">
                  <c:v>36.300000000000004</c:v>
                </c:pt>
                <c:pt idx="272">
                  <c:v>34</c:v>
                </c:pt>
                <c:pt idx="273">
                  <c:v>35.5</c:v>
                </c:pt>
                <c:pt idx="274">
                  <c:v>35.700000000000003</c:v>
                </c:pt>
                <c:pt idx="275">
                  <c:v>33.800000000000004</c:v>
                </c:pt>
                <c:pt idx="276">
                  <c:v>34.800000000000004</c:v>
                </c:pt>
                <c:pt idx="277">
                  <c:v>31.6</c:v>
                </c:pt>
                <c:pt idx="278">
                  <c:v>34.5</c:v>
                </c:pt>
                <c:pt idx="279">
                  <c:v>37.800000000000004</c:v>
                </c:pt>
                <c:pt idx="280">
                  <c:v>36.4</c:v>
                </c:pt>
                <c:pt idx="281">
                  <c:v>35.6</c:v>
                </c:pt>
                <c:pt idx="282">
                  <c:v>31.6</c:v>
                </c:pt>
                <c:pt idx="283">
                  <c:v>39.5</c:v>
                </c:pt>
                <c:pt idx="284">
                  <c:v>38.200000000000003</c:v>
                </c:pt>
                <c:pt idx="285">
                  <c:v>37.1</c:v>
                </c:pt>
                <c:pt idx="286">
                  <c:v>37.9</c:v>
                </c:pt>
                <c:pt idx="287">
                  <c:v>40.300000000000004</c:v>
                </c:pt>
                <c:pt idx="288">
                  <c:v>38.4</c:v>
                </c:pt>
                <c:pt idx="289">
                  <c:v>34.300000000000004</c:v>
                </c:pt>
                <c:pt idx="290">
                  <c:v>31.7</c:v>
                </c:pt>
                <c:pt idx="291">
                  <c:v>31.1</c:v>
                </c:pt>
                <c:pt idx="292">
                  <c:v>29.9</c:v>
                </c:pt>
                <c:pt idx="293">
                  <c:v>34.800000000000004</c:v>
                </c:pt>
                <c:pt idx="294">
                  <c:v>34.6</c:v>
                </c:pt>
                <c:pt idx="295">
                  <c:v>34.5</c:v>
                </c:pt>
                <c:pt idx="296">
                  <c:v>34.4</c:v>
                </c:pt>
                <c:pt idx="297">
                  <c:v>31.1</c:v>
                </c:pt>
                <c:pt idx="298">
                  <c:v>30.2</c:v>
                </c:pt>
                <c:pt idx="299">
                  <c:v>31.7</c:v>
                </c:pt>
                <c:pt idx="300">
                  <c:v>38</c:v>
                </c:pt>
                <c:pt idx="301">
                  <c:v>37.6</c:v>
                </c:pt>
                <c:pt idx="302">
                  <c:v>36.800000000000004</c:v>
                </c:pt>
                <c:pt idx="303">
                  <c:v>36.9</c:v>
                </c:pt>
                <c:pt idx="304">
                  <c:v>36.9</c:v>
                </c:pt>
                <c:pt idx="305">
                  <c:v>36.800000000000004</c:v>
                </c:pt>
                <c:pt idx="306">
                  <c:v>37.9</c:v>
                </c:pt>
                <c:pt idx="307">
                  <c:v>32.1</c:v>
                </c:pt>
                <c:pt idx="308">
                  <c:v>35.800000000000004</c:v>
                </c:pt>
                <c:pt idx="309">
                  <c:v>35.700000000000003</c:v>
                </c:pt>
                <c:pt idx="310">
                  <c:v>31.5</c:v>
                </c:pt>
                <c:pt idx="311">
                  <c:v>37.700000000000003</c:v>
                </c:pt>
                <c:pt idx="312">
                  <c:v>39.4</c:v>
                </c:pt>
                <c:pt idx="313">
                  <c:v>35.700000000000003</c:v>
                </c:pt>
                <c:pt idx="314">
                  <c:v>33.4</c:v>
                </c:pt>
                <c:pt idx="315">
                  <c:v>34.800000000000004</c:v>
                </c:pt>
                <c:pt idx="316">
                  <c:v>34.1</c:v>
                </c:pt>
                <c:pt idx="317">
                  <c:v>34.9</c:v>
                </c:pt>
                <c:pt idx="318">
                  <c:v>33.700000000000003</c:v>
                </c:pt>
                <c:pt idx="319">
                  <c:v>28.1</c:v>
                </c:pt>
                <c:pt idx="320">
                  <c:v>31.4</c:v>
                </c:pt>
                <c:pt idx="321">
                  <c:v>34</c:v>
                </c:pt>
                <c:pt idx="322">
                  <c:v>36.800000000000004</c:v>
                </c:pt>
                <c:pt idx="323">
                  <c:v>36.700000000000003</c:v>
                </c:pt>
                <c:pt idx="324">
                  <c:v>37.4</c:v>
                </c:pt>
                <c:pt idx="325">
                  <c:v>35.700000000000003</c:v>
                </c:pt>
                <c:pt idx="326">
                  <c:v>35.200000000000003</c:v>
                </c:pt>
                <c:pt idx="327">
                  <c:v>35</c:v>
                </c:pt>
                <c:pt idx="328">
                  <c:v>35.300000000000004</c:v>
                </c:pt>
                <c:pt idx="329">
                  <c:v>33.1</c:v>
                </c:pt>
                <c:pt idx="330">
                  <c:v>39.200000000000003</c:v>
                </c:pt>
                <c:pt idx="331">
                  <c:v>32.200000000000003</c:v>
                </c:pt>
                <c:pt idx="332">
                  <c:v>32.800000000000004</c:v>
                </c:pt>
                <c:pt idx="333">
                  <c:v>32.800000000000004</c:v>
                </c:pt>
                <c:pt idx="334">
                  <c:v>32.4</c:v>
                </c:pt>
                <c:pt idx="335">
                  <c:v>31.8</c:v>
                </c:pt>
                <c:pt idx="336">
                  <c:v>33.1</c:v>
                </c:pt>
                <c:pt idx="337">
                  <c:v>30.5</c:v>
                </c:pt>
                <c:pt idx="338">
                  <c:v>31.2</c:v>
                </c:pt>
                <c:pt idx="339">
                  <c:v>36.800000000000004</c:v>
                </c:pt>
                <c:pt idx="340">
                  <c:v>33.5</c:v>
                </c:pt>
                <c:pt idx="341">
                  <c:v>32.200000000000003</c:v>
                </c:pt>
                <c:pt idx="342">
                  <c:v>37.300000000000004</c:v>
                </c:pt>
                <c:pt idx="343">
                  <c:v>34.1</c:v>
                </c:pt>
                <c:pt idx="344">
                  <c:v>35.4</c:v>
                </c:pt>
                <c:pt idx="345">
                  <c:v>35.4</c:v>
                </c:pt>
                <c:pt idx="346">
                  <c:v>35.6</c:v>
                </c:pt>
                <c:pt idx="347">
                  <c:v>34.5</c:v>
                </c:pt>
                <c:pt idx="348">
                  <c:v>31.8</c:v>
                </c:pt>
                <c:pt idx="349">
                  <c:v>34.300000000000004</c:v>
                </c:pt>
                <c:pt idx="350">
                  <c:v>32.700000000000003</c:v>
                </c:pt>
                <c:pt idx="351">
                  <c:v>30.6</c:v>
                </c:pt>
                <c:pt idx="352">
                  <c:v>31.8</c:v>
                </c:pt>
                <c:pt idx="353">
                  <c:v>38.200000000000003</c:v>
                </c:pt>
                <c:pt idx="354">
                  <c:v>32.300000000000004</c:v>
                </c:pt>
                <c:pt idx="355">
                  <c:v>34.1</c:v>
                </c:pt>
                <c:pt idx="356">
                  <c:v>33.1</c:v>
                </c:pt>
                <c:pt idx="357">
                  <c:v>33</c:v>
                </c:pt>
                <c:pt idx="358">
                  <c:v>33.700000000000003</c:v>
                </c:pt>
                <c:pt idx="359">
                  <c:v>33</c:v>
                </c:pt>
                <c:pt idx="360">
                  <c:v>37.300000000000004</c:v>
                </c:pt>
                <c:pt idx="361">
                  <c:v>37.700000000000003</c:v>
                </c:pt>
                <c:pt idx="362">
                  <c:v>34.5</c:v>
                </c:pt>
                <c:pt idx="363">
                  <c:v>36</c:v>
                </c:pt>
                <c:pt idx="364">
                  <c:v>36.300000000000004</c:v>
                </c:pt>
                <c:pt idx="365">
                  <c:v>35.300000000000004</c:v>
                </c:pt>
                <c:pt idx="366">
                  <c:v>35.1</c:v>
                </c:pt>
                <c:pt idx="367">
                  <c:v>34.800000000000004</c:v>
                </c:pt>
                <c:pt idx="368">
                  <c:v>36.9</c:v>
                </c:pt>
                <c:pt idx="369">
                  <c:v>36</c:v>
                </c:pt>
                <c:pt idx="370">
                  <c:v>31.9</c:v>
                </c:pt>
                <c:pt idx="371">
                  <c:v>30.7</c:v>
                </c:pt>
                <c:pt idx="372">
                  <c:v>36.4</c:v>
                </c:pt>
                <c:pt idx="373">
                  <c:v>31</c:v>
                </c:pt>
                <c:pt idx="374">
                  <c:v>28.4</c:v>
                </c:pt>
                <c:pt idx="375">
                  <c:v>31.3</c:v>
                </c:pt>
                <c:pt idx="376">
                  <c:v>32</c:v>
                </c:pt>
                <c:pt idx="377">
                  <c:v>31.5</c:v>
                </c:pt>
                <c:pt idx="378">
                  <c:v>32.800000000000004</c:v>
                </c:pt>
                <c:pt idx="379">
                  <c:v>30.2</c:v>
                </c:pt>
                <c:pt idx="380">
                  <c:v>32.1</c:v>
                </c:pt>
                <c:pt idx="381">
                  <c:v>33.800000000000004</c:v>
                </c:pt>
                <c:pt idx="382">
                  <c:v>34.6</c:v>
                </c:pt>
                <c:pt idx="383">
                  <c:v>32</c:v>
                </c:pt>
                <c:pt idx="384">
                  <c:v>30.6</c:v>
                </c:pt>
                <c:pt idx="385">
                  <c:v>28.4</c:v>
                </c:pt>
                <c:pt idx="386">
                  <c:v>31.5</c:v>
                </c:pt>
                <c:pt idx="387">
                  <c:v>29.7</c:v>
                </c:pt>
                <c:pt idx="388">
                  <c:v>31.8</c:v>
                </c:pt>
                <c:pt idx="389">
                  <c:v>35.800000000000004</c:v>
                </c:pt>
                <c:pt idx="390">
                  <c:v>28.4</c:v>
                </c:pt>
                <c:pt idx="391">
                  <c:v>31.3</c:v>
                </c:pt>
                <c:pt idx="392">
                  <c:v>29</c:v>
                </c:pt>
                <c:pt idx="393">
                  <c:v>29.4</c:v>
                </c:pt>
                <c:pt idx="394">
                  <c:v>32.6</c:v>
                </c:pt>
                <c:pt idx="395">
                  <c:v>37</c:v>
                </c:pt>
                <c:pt idx="396">
                  <c:v>32.1</c:v>
                </c:pt>
                <c:pt idx="397">
                  <c:v>36.5</c:v>
                </c:pt>
                <c:pt idx="398">
                  <c:v>38.300000000000004</c:v>
                </c:pt>
                <c:pt idx="399">
                  <c:v>37.700000000000003</c:v>
                </c:pt>
                <c:pt idx="400">
                  <c:v>37.1</c:v>
                </c:pt>
                <c:pt idx="401">
                  <c:v>36.700000000000003</c:v>
                </c:pt>
                <c:pt idx="402">
                  <c:v>37.1</c:v>
                </c:pt>
                <c:pt idx="403">
                  <c:v>39.5</c:v>
                </c:pt>
                <c:pt idx="404">
                  <c:v>37.1</c:v>
                </c:pt>
                <c:pt idx="405">
                  <c:v>39.6</c:v>
                </c:pt>
                <c:pt idx="406">
                  <c:v>34.4</c:v>
                </c:pt>
                <c:pt idx="407">
                  <c:v>36.9</c:v>
                </c:pt>
                <c:pt idx="408">
                  <c:v>34.800000000000004</c:v>
                </c:pt>
                <c:pt idx="409">
                  <c:v>35.6</c:v>
                </c:pt>
                <c:pt idx="410">
                  <c:v>36.1</c:v>
                </c:pt>
                <c:pt idx="411">
                  <c:v>35.700000000000003</c:v>
                </c:pt>
                <c:pt idx="412">
                  <c:v>35.300000000000004</c:v>
                </c:pt>
                <c:pt idx="413">
                  <c:v>39.200000000000003</c:v>
                </c:pt>
                <c:pt idx="414">
                  <c:v>38.4</c:v>
                </c:pt>
                <c:pt idx="415">
                  <c:v>41.5</c:v>
                </c:pt>
                <c:pt idx="416">
                  <c:v>42</c:v>
                </c:pt>
                <c:pt idx="417">
                  <c:v>39.6</c:v>
                </c:pt>
                <c:pt idx="418">
                  <c:v>38.4</c:v>
                </c:pt>
                <c:pt idx="419">
                  <c:v>35.700000000000003</c:v>
                </c:pt>
                <c:pt idx="420">
                  <c:v>34.300000000000004</c:v>
                </c:pt>
                <c:pt idx="421">
                  <c:v>37.800000000000004</c:v>
                </c:pt>
                <c:pt idx="422">
                  <c:v>38.300000000000004</c:v>
                </c:pt>
                <c:pt idx="423">
                  <c:v>36.4</c:v>
                </c:pt>
                <c:pt idx="424">
                  <c:v>37.9</c:v>
                </c:pt>
                <c:pt idx="425">
                  <c:v>26.9</c:v>
                </c:pt>
                <c:pt idx="426">
                  <c:v>35</c:v>
                </c:pt>
                <c:pt idx="427">
                  <c:v>36</c:v>
                </c:pt>
                <c:pt idx="428">
                  <c:v>31.9</c:v>
                </c:pt>
                <c:pt idx="429">
                  <c:v>29.6</c:v>
                </c:pt>
                <c:pt idx="430">
                  <c:v>38.800000000000004</c:v>
                </c:pt>
                <c:pt idx="431">
                  <c:v>31.5</c:v>
                </c:pt>
                <c:pt idx="432">
                  <c:v>33.4</c:v>
                </c:pt>
                <c:pt idx="433">
                  <c:v>32.800000000000004</c:v>
                </c:pt>
                <c:pt idx="434">
                  <c:v>32.4</c:v>
                </c:pt>
                <c:pt idx="435">
                  <c:v>29.5</c:v>
                </c:pt>
                <c:pt idx="436">
                  <c:v>36.700000000000003</c:v>
                </c:pt>
                <c:pt idx="437">
                  <c:v>36.5</c:v>
                </c:pt>
                <c:pt idx="438">
                  <c:v>37.1</c:v>
                </c:pt>
                <c:pt idx="439">
                  <c:v>30.8</c:v>
                </c:pt>
                <c:pt idx="440">
                  <c:v>38.6</c:v>
                </c:pt>
                <c:pt idx="441">
                  <c:v>32.300000000000004</c:v>
                </c:pt>
                <c:pt idx="442">
                  <c:v>36.9</c:v>
                </c:pt>
                <c:pt idx="443">
                  <c:v>36.9</c:v>
                </c:pt>
                <c:pt idx="444">
                  <c:v>37.4</c:v>
                </c:pt>
                <c:pt idx="445">
                  <c:v>39</c:v>
                </c:pt>
                <c:pt idx="446">
                  <c:v>35.1</c:v>
                </c:pt>
                <c:pt idx="447">
                  <c:v>32.6</c:v>
                </c:pt>
                <c:pt idx="448">
                  <c:v>33.200000000000003</c:v>
                </c:pt>
                <c:pt idx="449">
                  <c:v>26</c:v>
                </c:pt>
                <c:pt idx="450">
                  <c:v>30.6</c:v>
                </c:pt>
                <c:pt idx="451">
                  <c:v>37.700000000000003</c:v>
                </c:pt>
                <c:pt idx="452">
                  <c:v>39.1</c:v>
                </c:pt>
                <c:pt idx="453">
                  <c:v>36.6</c:v>
                </c:pt>
                <c:pt idx="454">
                  <c:v>35.700000000000003</c:v>
                </c:pt>
                <c:pt idx="455">
                  <c:v>39.6</c:v>
                </c:pt>
                <c:pt idx="456">
                  <c:v>38.6</c:v>
                </c:pt>
                <c:pt idx="457">
                  <c:v>38</c:v>
                </c:pt>
                <c:pt idx="458">
                  <c:v>37.300000000000004</c:v>
                </c:pt>
                <c:pt idx="459">
                  <c:v>36.4</c:v>
                </c:pt>
                <c:pt idx="460">
                  <c:v>38.1</c:v>
                </c:pt>
                <c:pt idx="461">
                  <c:v>36.800000000000004</c:v>
                </c:pt>
                <c:pt idx="462">
                  <c:v>38.6</c:v>
                </c:pt>
                <c:pt idx="463">
                  <c:v>36.9</c:v>
                </c:pt>
                <c:pt idx="464">
                  <c:v>34.800000000000004</c:v>
                </c:pt>
                <c:pt idx="465">
                  <c:v>34</c:v>
                </c:pt>
                <c:pt idx="466">
                  <c:v>30.5</c:v>
                </c:pt>
                <c:pt idx="467">
                  <c:v>31.3</c:v>
                </c:pt>
                <c:pt idx="468">
                  <c:v>33.1</c:v>
                </c:pt>
                <c:pt idx="469">
                  <c:v>38.200000000000003</c:v>
                </c:pt>
                <c:pt idx="470">
                  <c:v>33.9</c:v>
                </c:pt>
                <c:pt idx="471">
                  <c:v>33.800000000000004</c:v>
                </c:pt>
                <c:pt idx="472">
                  <c:v>34.700000000000003</c:v>
                </c:pt>
                <c:pt idx="473">
                  <c:v>35</c:v>
                </c:pt>
                <c:pt idx="474">
                  <c:v>36.700000000000003</c:v>
                </c:pt>
                <c:pt idx="475">
                  <c:v>32.4</c:v>
                </c:pt>
                <c:pt idx="476">
                  <c:v>38.1</c:v>
                </c:pt>
                <c:pt idx="477">
                  <c:v>36.9</c:v>
                </c:pt>
                <c:pt idx="478">
                  <c:v>39.1</c:v>
                </c:pt>
                <c:pt idx="479">
                  <c:v>31.4</c:v>
                </c:pt>
                <c:pt idx="480">
                  <c:v>33.4</c:v>
                </c:pt>
                <c:pt idx="481">
                  <c:v>33.800000000000004</c:v>
                </c:pt>
                <c:pt idx="482">
                  <c:v>35.800000000000004</c:v>
                </c:pt>
                <c:pt idx="483">
                  <c:v>37.9</c:v>
                </c:pt>
                <c:pt idx="484">
                  <c:v>33.700000000000003</c:v>
                </c:pt>
                <c:pt idx="485">
                  <c:v>35.300000000000004</c:v>
                </c:pt>
                <c:pt idx="486">
                  <c:v>33.4</c:v>
                </c:pt>
                <c:pt idx="487">
                  <c:v>37.1</c:v>
                </c:pt>
                <c:pt idx="488">
                  <c:v>33.300000000000004</c:v>
                </c:pt>
                <c:pt idx="489">
                  <c:v>33.200000000000003</c:v>
                </c:pt>
                <c:pt idx="490">
                  <c:v>32.300000000000004</c:v>
                </c:pt>
                <c:pt idx="491">
                  <c:v>35.4</c:v>
                </c:pt>
                <c:pt idx="492">
                  <c:v>34.4</c:v>
                </c:pt>
                <c:pt idx="493">
                  <c:v>34.4</c:v>
                </c:pt>
                <c:pt idx="494">
                  <c:v>35.6</c:v>
                </c:pt>
                <c:pt idx="495">
                  <c:v>34</c:v>
                </c:pt>
                <c:pt idx="496">
                  <c:v>35.1</c:v>
                </c:pt>
                <c:pt idx="497">
                  <c:v>36.9</c:v>
                </c:pt>
                <c:pt idx="498">
                  <c:v>34.9</c:v>
                </c:pt>
                <c:pt idx="499">
                  <c:v>30.6</c:v>
                </c:pt>
                <c:pt idx="500">
                  <c:v>31.8</c:v>
                </c:pt>
                <c:pt idx="501">
                  <c:v>28.7</c:v>
                </c:pt>
                <c:pt idx="502">
                  <c:v>40.6</c:v>
                </c:pt>
                <c:pt idx="503">
                  <c:v>39.6</c:v>
                </c:pt>
                <c:pt idx="504">
                  <c:v>36.9</c:v>
                </c:pt>
                <c:pt idx="505">
                  <c:v>40.200000000000003</c:v>
                </c:pt>
                <c:pt idx="506">
                  <c:v>42.8</c:v>
                </c:pt>
                <c:pt idx="507">
                  <c:v>38.5</c:v>
                </c:pt>
                <c:pt idx="508">
                  <c:v>40.200000000000003</c:v>
                </c:pt>
                <c:pt idx="509">
                  <c:v>36.1</c:v>
                </c:pt>
                <c:pt idx="510">
                  <c:v>37.1</c:v>
                </c:pt>
                <c:pt idx="511">
                  <c:v>39.4</c:v>
                </c:pt>
                <c:pt idx="512">
                  <c:v>34.6</c:v>
                </c:pt>
                <c:pt idx="513">
                  <c:v>36.9</c:v>
                </c:pt>
                <c:pt idx="514">
                  <c:v>36.4</c:v>
                </c:pt>
                <c:pt idx="515">
                  <c:v>38</c:v>
                </c:pt>
                <c:pt idx="516">
                  <c:v>36.1</c:v>
                </c:pt>
                <c:pt idx="517">
                  <c:v>39.6</c:v>
                </c:pt>
                <c:pt idx="518">
                  <c:v>32.1</c:v>
                </c:pt>
                <c:pt idx="519">
                  <c:v>40</c:v>
                </c:pt>
              </c:numCache>
            </c:numRef>
          </c:val>
          <c:smooth val="0"/>
          <c:extLst>
            <c:ext xmlns:c16="http://schemas.microsoft.com/office/drawing/2014/chart" uri="{C3380CC4-5D6E-409C-BE32-E72D297353CC}">
              <c16:uniqueId val="{00000000-9612-454A-BA8B-6763DE863302}"/>
            </c:ext>
          </c:extLst>
        </c:ser>
        <c:dLbls>
          <c:showLegendKey val="0"/>
          <c:showVal val="0"/>
          <c:showCatName val="0"/>
          <c:showSerName val="0"/>
          <c:showPercent val="0"/>
          <c:showBubbleSize val="0"/>
        </c:dLbls>
        <c:marker val="1"/>
        <c:smooth val="0"/>
        <c:axId val="110987904"/>
        <c:axId val="111013888"/>
      </c:lineChart>
      <c:catAx>
        <c:axId val="110987904"/>
        <c:scaling>
          <c:orientation val="minMax"/>
        </c:scaling>
        <c:delete val="0"/>
        <c:axPos val="b"/>
        <c:title>
          <c:tx>
            <c:rich>
              <a:bodyPr/>
              <a:lstStyle/>
              <a:p>
                <a:pPr>
                  <a:defRPr/>
                </a:pPr>
                <a:r>
                  <a:rPr lang="pt-BR"/>
                  <a:t>número do ensaio</a:t>
                </a:r>
              </a:p>
            </c:rich>
          </c:tx>
          <c:overlay val="0"/>
        </c:title>
        <c:numFmt formatCode="General" sourceLinked="1"/>
        <c:majorTickMark val="out"/>
        <c:minorTickMark val="none"/>
        <c:tickLblPos val="nextTo"/>
        <c:txPr>
          <a:bodyPr rot="-4560000"/>
          <a:lstStyle/>
          <a:p>
            <a:pPr>
              <a:defRPr/>
            </a:pPr>
            <a:endParaRPr lang="pt-BR"/>
          </a:p>
        </c:txPr>
        <c:crossAx val="111013888"/>
        <c:crosses val="autoZero"/>
        <c:auto val="1"/>
        <c:lblAlgn val="ctr"/>
        <c:lblOffset val="100"/>
        <c:noMultiLvlLbl val="0"/>
      </c:catAx>
      <c:valAx>
        <c:axId val="111013888"/>
        <c:scaling>
          <c:orientation val="minMax"/>
          <c:max val="45"/>
          <c:min val="15"/>
        </c:scaling>
        <c:delete val="0"/>
        <c:axPos val="l"/>
        <c:majorGridlines>
          <c:spPr>
            <a:ln>
              <a:prstDash val="sysDot"/>
            </a:ln>
          </c:spPr>
        </c:majorGridlines>
        <c:numFmt formatCode="#,##0" sourceLinked="0"/>
        <c:majorTickMark val="out"/>
        <c:minorTickMark val="none"/>
        <c:tickLblPos val="nextTo"/>
        <c:crossAx val="110987904"/>
        <c:crosses val="autoZero"/>
        <c:crossBetween val="between"/>
        <c:majorUnit val="5"/>
      </c:valAx>
    </c:plotArea>
    <c:plotVisOnly val="1"/>
    <c:dispBlanksAs val="zero"/>
    <c:showDLblsOverMax val="0"/>
  </c:chart>
  <c:spPr>
    <a:noFill/>
    <a:ln>
      <a:noFill/>
    </a:ln>
  </c:spPr>
  <c:txPr>
    <a:bodyPr/>
    <a:lstStyle/>
    <a:p>
      <a:pPr>
        <a:defRPr sz="700">
          <a:solidFill>
            <a:schemeClr val="tx1"/>
          </a:solidFill>
        </a:defRPr>
      </a:pPr>
      <a:endParaRPr lang="pt-B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82607223536008"/>
          <c:y val="5.1400554097404488E-2"/>
          <c:w val="0.82528148327434514"/>
          <c:h val="0.73757166712116162"/>
        </c:manualLayout>
      </c:layout>
      <c:scatterChart>
        <c:scatterStyle val="smoothMarker"/>
        <c:varyColors val="0"/>
        <c:ser>
          <c:idx val="0"/>
          <c:order val="0"/>
          <c:tx>
            <c:v>desvio padrão = 2MPa</c:v>
          </c:tx>
          <c:marker>
            <c:spPr>
              <a:solidFill>
                <a:schemeClr val="bg1"/>
              </a:solidFill>
            </c:spPr>
          </c:marker>
          <c:xVal>
            <c:numRef>
              <c:f>'desvio padrão'!$B$5:$B$8</c:f>
              <c:numCache>
                <c:formatCode>General</c:formatCode>
                <c:ptCount val="4"/>
                <c:pt idx="0">
                  <c:v>20</c:v>
                </c:pt>
                <c:pt idx="1">
                  <c:v>30</c:v>
                </c:pt>
                <c:pt idx="2">
                  <c:v>40</c:v>
                </c:pt>
                <c:pt idx="3">
                  <c:v>50</c:v>
                </c:pt>
              </c:numCache>
            </c:numRef>
          </c:xVal>
          <c:yVal>
            <c:numRef>
              <c:f>'desvio padrão'!$C$12:$C$15</c:f>
              <c:numCache>
                <c:formatCode>0</c:formatCode>
                <c:ptCount val="4"/>
                <c:pt idx="0">
                  <c:v>256.3</c:v>
                </c:pt>
                <c:pt idx="1">
                  <c:v>366.29999999999899</c:v>
                </c:pt>
                <c:pt idx="2">
                  <c:v>476.29999999999899</c:v>
                </c:pt>
                <c:pt idx="3">
                  <c:v>586.29999999999995</c:v>
                </c:pt>
              </c:numCache>
            </c:numRef>
          </c:yVal>
          <c:smooth val="1"/>
          <c:extLst>
            <c:ext xmlns:c16="http://schemas.microsoft.com/office/drawing/2014/chart" uri="{C3380CC4-5D6E-409C-BE32-E72D297353CC}">
              <c16:uniqueId val="{00000000-5D1C-4FF3-B3B1-7BC1D998A24B}"/>
            </c:ext>
          </c:extLst>
        </c:ser>
        <c:ser>
          <c:idx val="3"/>
          <c:order val="1"/>
          <c:tx>
            <c:v>desvio padrão = 5MPa</c:v>
          </c:tx>
          <c:xVal>
            <c:numRef>
              <c:f>'desvio padrão'!$B$5:$B$8</c:f>
              <c:numCache>
                <c:formatCode>General</c:formatCode>
                <c:ptCount val="4"/>
                <c:pt idx="0">
                  <c:v>20</c:v>
                </c:pt>
                <c:pt idx="1">
                  <c:v>30</c:v>
                </c:pt>
                <c:pt idx="2">
                  <c:v>40</c:v>
                </c:pt>
                <c:pt idx="3">
                  <c:v>50</c:v>
                </c:pt>
              </c:numCache>
            </c:numRef>
          </c:xVal>
          <c:yVal>
            <c:numRef>
              <c:f>'desvio padrão'!$F$12:$F$15</c:f>
              <c:numCache>
                <c:formatCode>0</c:formatCode>
                <c:ptCount val="4"/>
                <c:pt idx="0">
                  <c:v>310.75</c:v>
                </c:pt>
                <c:pt idx="1">
                  <c:v>420.75</c:v>
                </c:pt>
                <c:pt idx="2">
                  <c:v>530.75</c:v>
                </c:pt>
                <c:pt idx="3">
                  <c:v>640.75</c:v>
                </c:pt>
              </c:numCache>
            </c:numRef>
          </c:yVal>
          <c:smooth val="1"/>
          <c:extLst>
            <c:ext xmlns:c16="http://schemas.microsoft.com/office/drawing/2014/chart" uri="{C3380CC4-5D6E-409C-BE32-E72D297353CC}">
              <c16:uniqueId val="{00000001-5D1C-4FF3-B3B1-7BC1D998A24B}"/>
            </c:ext>
          </c:extLst>
        </c:ser>
        <c:dLbls>
          <c:showLegendKey val="0"/>
          <c:showVal val="0"/>
          <c:showCatName val="0"/>
          <c:showSerName val="0"/>
          <c:showPercent val="0"/>
          <c:showBubbleSize val="0"/>
        </c:dLbls>
        <c:axId val="234963328"/>
        <c:axId val="234965248"/>
      </c:scatterChart>
      <c:valAx>
        <c:axId val="234963328"/>
        <c:scaling>
          <c:orientation val="minMax"/>
        </c:scaling>
        <c:delete val="0"/>
        <c:axPos val="b"/>
        <c:title>
          <c:tx>
            <c:rich>
              <a:bodyPr/>
              <a:lstStyle/>
              <a:p>
                <a:pPr>
                  <a:defRPr/>
                </a:pPr>
                <a:r>
                  <a:rPr lang="en-US"/>
                  <a:t>Resistência de projeto (Mpa)</a:t>
                </a:r>
              </a:p>
            </c:rich>
          </c:tx>
          <c:overlay val="0"/>
        </c:title>
        <c:numFmt formatCode="General" sourceLinked="1"/>
        <c:majorTickMark val="out"/>
        <c:minorTickMark val="none"/>
        <c:tickLblPos val="nextTo"/>
        <c:crossAx val="234965248"/>
        <c:crosses val="autoZero"/>
        <c:crossBetween val="midCat"/>
      </c:valAx>
      <c:valAx>
        <c:axId val="234965248"/>
        <c:scaling>
          <c:orientation val="minMax"/>
          <c:min val="200"/>
        </c:scaling>
        <c:delete val="0"/>
        <c:axPos val="l"/>
        <c:majorGridlines>
          <c:spPr>
            <a:ln>
              <a:prstDash val="sysDot"/>
            </a:ln>
          </c:spPr>
        </c:majorGridlines>
        <c:title>
          <c:tx>
            <c:rich>
              <a:bodyPr rot="-5400000" vert="horz"/>
              <a:lstStyle/>
              <a:p>
                <a:pPr>
                  <a:defRPr/>
                </a:pPr>
                <a:r>
                  <a:rPr lang="en-US"/>
                  <a:t>Cosumo</a:t>
                </a:r>
                <a:r>
                  <a:rPr lang="en-US" baseline="0"/>
                  <a:t> unitário de cimento (KG/m³)</a:t>
                </a:r>
                <a:endParaRPr lang="en-US"/>
              </a:p>
            </c:rich>
          </c:tx>
          <c:layout>
            <c:manualLayout>
              <c:xMode val="edge"/>
              <c:yMode val="edge"/>
              <c:x val="6.1165492193989068E-3"/>
              <c:y val="0.10566081883157763"/>
            </c:manualLayout>
          </c:layout>
          <c:overlay val="0"/>
        </c:title>
        <c:numFmt formatCode="0" sourceLinked="1"/>
        <c:majorTickMark val="out"/>
        <c:minorTickMark val="none"/>
        <c:tickLblPos val="nextTo"/>
        <c:crossAx val="234963328"/>
        <c:crosses val="autoZero"/>
        <c:crossBetween val="midCat"/>
      </c:valAx>
    </c:plotArea>
    <c:legend>
      <c:legendPos val="r"/>
      <c:layout>
        <c:manualLayout>
          <c:xMode val="edge"/>
          <c:yMode val="edge"/>
          <c:x val="0.71216425688151064"/>
          <c:y val="0.48216401881272458"/>
          <c:w val="0.23753048603065274"/>
          <c:h val="0.21161748021263724"/>
        </c:manualLayout>
      </c:layout>
      <c:overlay val="0"/>
      <c:spPr>
        <a:solidFill>
          <a:schemeClr val="bg1"/>
        </a:solidFill>
      </c:spPr>
      <c:txPr>
        <a:bodyPr/>
        <a:lstStyle/>
        <a:p>
          <a:pPr>
            <a:defRPr sz="800"/>
          </a:pPr>
          <a:endParaRPr lang="pt-BR"/>
        </a:p>
      </c:txPr>
    </c:legend>
    <c:plotVisOnly val="1"/>
    <c:dispBlanksAs val="gap"/>
    <c:showDLblsOverMax val="0"/>
  </c:chart>
  <c:spPr>
    <a:no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432997343729491"/>
          <c:y val="4.4057617797775367E-2"/>
          <c:w val="0.78706835604124759"/>
          <c:h val="0.83763087001987746"/>
        </c:manualLayout>
      </c:layout>
      <c:scatterChart>
        <c:scatterStyle val="lineMarker"/>
        <c:varyColors val="0"/>
        <c:ser>
          <c:idx val="0"/>
          <c:order val="0"/>
          <c:tx>
            <c:v>misturadora x dosadora</c:v>
          </c:tx>
          <c:xVal>
            <c:numRef>
              <c:f>('dosadora x misturadora'!$B$1,'dosadora x misturadora'!$N$1,'dosadora x misturadora'!$Z$1,'dosadora x misturadora'!$AL$1,'dosadora x misturadora'!$AX$1,'dosadora x misturadora'!$BJ$1,'dosadora x misturadora'!$BV$1,'dosadora x misturadora'!$CH$1)</c:f>
              <c:numCache>
                <c:formatCode>General</c:formatCode>
                <c:ptCount val="8"/>
                <c:pt idx="0">
                  <c:v>25000</c:v>
                </c:pt>
                <c:pt idx="1">
                  <c:v>50000</c:v>
                </c:pt>
                <c:pt idx="2">
                  <c:v>75000</c:v>
                </c:pt>
                <c:pt idx="3">
                  <c:v>100000</c:v>
                </c:pt>
                <c:pt idx="4">
                  <c:v>150000</c:v>
                </c:pt>
                <c:pt idx="5">
                  <c:v>200000</c:v>
                </c:pt>
                <c:pt idx="6">
                  <c:v>250000</c:v>
                </c:pt>
                <c:pt idx="7">
                  <c:v>300000</c:v>
                </c:pt>
              </c:numCache>
            </c:numRef>
          </c:xVal>
          <c:yVal>
            <c:numRef>
              <c:f>('dosadora x misturadora'!$B$33,'dosadora x misturadora'!$N$33,'dosadora x misturadora'!$Z$33,'dosadora x misturadora'!$AL$33,'dosadora x misturadora'!$AX$33,'dosadora x misturadora'!$BJ$33,'dosadora x misturadora'!$BV$33,'dosadora x misturadora'!$CH$33)</c:f>
              <c:numCache>
                <c:formatCode>"$"#,##0</c:formatCode>
                <c:ptCount val="8"/>
                <c:pt idx="0">
                  <c:v>-536725</c:v>
                </c:pt>
                <c:pt idx="1">
                  <c:v>-303450</c:v>
                </c:pt>
                <c:pt idx="2">
                  <c:v>-70175</c:v>
                </c:pt>
                <c:pt idx="3">
                  <c:v>163100</c:v>
                </c:pt>
                <c:pt idx="4">
                  <c:v>629650</c:v>
                </c:pt>
                <c:pt idx="5">
                  <c:v>1096200</c:v>
                </c:pt>
                <c:pt idx="6">
                  <c:v>1562750</c:v>
                </c:pt>
                <c:pt idx="7">
                  <c:v>2029300</c:v>
                </c:pt>
              </c:numCache>
            </c:numRef>
          </c:yVal>
          <c:smooth val="0"/>
          <c:extLst>
            <c:ext xmlns:c16="http://schemas.microsoft.com/office/drawing/2014/chart" uri="{C3380CC4-5D6E-409C-BE32-E72D297353CC}">
              <c16:uniqueId val="{00000000-E373-4858-84D8-DE46F57AF015}"/>
            </c:ext>
          </c:extLst>
        </c:ser>
        <c:ser>
          <c:idx val="1"/>
          <c:order val="1"/>
          <c:tx>
            <c:v>misturadora x towgo</c:v>
          </c:tx>
          <c:xVal>
            <c:numRef>
              <c:f>('dosadora x misturadora'!$B$1,'dosadora x misturadora'!$N$1,'dosadora x misturadora'!$Z$1,'dosadora x misturadora'!$AL$1,'dosadora x misturadora'!$AX$1,'dosadora x misturadora'!$BJ$1,'dosadora x misturadora'!$BV$1,'dosadora x misturadora'!$CH$1)</c:f>
              <c:numCache>
                <c:formatCode>General</c:formatCode>
                <c:ptCount val="8"/>
                <c:pt idx="0">
                  <c:v>25000</c:v>
                </c:pt>
                <c:pt idx="1">
                  <c:v>50000</c:v>
                </c:pt>
                <c:pt idx="2">
                  <c:v>75000</c:v>
                </c:pt>
                <c:pt idx="3">
                  <c:v>100000</c:v>
                </c:pt>
                <c:pt idx="4">
                  <c:v>150000</c:v>
                </c:pt>
                <c:pt idx="5">
                  <c:v>200000</c:v>
                </c:pt>
                <c:pt idx="6">
                  <c:v>250000</c:v>
                </c:pt>
                <c:pt idx="7">
                  <c:v>300000</c:v>
                </c:pt>
              </c:numCache>
            </c:numRef>
          </c:xVal>
          <c:yVal>
            <c:numRef>
              <c:f>('dosadora x misturadora'!$F$33,'dosadora x misturadora'!$R$33,'dosadora x misturadora'!$AD$33,'dosadora x misturadora'!$AP$33,'dosadora x misturadora'!$BB$33,'dosadora x misturadora'!$BN$33,'dosadora x misturadora'!$BZ$33,'dosadora x misturadora'!$CL$33)</c:f>
              <c:numCache>
                <c:formatCode>"$"#,##0</c:formatCode>
                <c:ptCount val="8"/>
                <c:pt idx="0">
                  <c:v>-428975.00000000012</c:v>
                </c:pt>
                <c:pt idx="1">
                  <c:v>133549.99999999968</c:v>
                </c:pt>
                <c:pt idx="2">
                  <c:v>696074.99999999895</c:v>
                </c:pt>
                <c:pt idx="3">
                  <c:v>1258600</c:v>
                </c:pt>
                <c:pt idx="4">
                  <c:v>2383649.9999999977</c:v>
                </c:pt>
                <c:pt idx="5">
                  <c:v>3508699.9999999977</c:v>
                </c:pt>
                <c:pt idx="6">
                  <c:v>4633750</c:v>
                </c:pt>
                <c:pt idx="7">
                  <c:v>5758800</c:v>
                </c:pt>
              </c:numCache>
            </c:numRef>
          </c:yVal>
          <c:smooth val="0"/>
          <c:extLst>
            <c:ext xmlns:c16="http://schemas.microsoft.com/office/drawing/2014/chart" uri="{C3380CC4-5D6E-409C-BE32-E72D297353CC}">
              <c16:uniqueId val="{00000001-E373-4858-84D8-DE46F57AF015}"/>
            </c:ext>
          </c:extLst>
        </c:ser>
        <c:ser>
          <c:idx val="2"/>
          <c:order val="2"/>
          <c:tx>
            <c:v>dosadora x towgo</c:v>
          </c:tx>
          <c:xVal>
            <c:numRef>
              <c:f>('dosadora x misturadora'!$B$1,'dosadora x misturadora'!$N$1,'dosadora x misturadora'!$Z$1,'dosadora x misturadora'!$AL$1,'dosadora x misturadora'!$AX$1,'dosadora x misturadora'!$BJ$1,'dosadora x misturadora'!$BV$1,'dosadora x misturadora'!$CH$1)</c:f>
              <c:numCache>
                <c:formatCode>General</c:formatCode>
                <c:ptCount val="8"/>
                <c:pt idx="0">
                  <c:v>25000</c:v>
                </c:pt>
                <c:pt idx="1">
                  <c:v>50000</c:v>
                </c:pt>
                <c:pt idx="2">
                  <c:v>75000</c:v>
                </c:pt>
                <c:pt idx="3">
                  <c:v>100000</c:v>
                </c:pt>
                <c:pt idx="4">
                  <c:v>150000</c:v>
                </c:pt>
                <c:pt idx="5">
                  <c:v>200000</c:v>
                </c:pt>
                <c:pt idx="6">
                  <c:v>250000</c:v>
                </c:pt>
                <c:pt idx="7">
                  <c:v>300000</c:v>
                </c:pt>
              </c:numCache>
            </c:numRef>
          </c:xVal>
          <c:yVal>
            <c:numRef>
              <c:f>('dosadora x misturadora'!$J$33,'dosadora x misturadora'!$V$33,'dosadora x misturadora'!$AH$33,'dosadora x misturadora'!$AT$33,'dosadora x misturadora'!$BF$33,'dosadora x misturadora'!$BR$33,'dosadora x misturadora'!$CD$33,'dosadora x misturadora'!$CP$33)</c:f>
              <c:numCache>
                <c:formatCode>"$"#,##0</c:formatCode>
                <c:ptCount val="8"/>
                <c:pt idx="0">
                  <c:v>91500</c:v>
                </c:pt>
                <c:pt idx="1">
                  <c:v>404500</c:v>
                </c:pt>
                <c:pt idx="2">
                  <c:v>717500</c:v>
                </c:pt>
                <c:pt idx="3">
                  <c:v>1030500</c:v>
                </c:pt>
                <c:pt idx="4">
                  <c:v>1656500</c:v>
                </c:pt>
                <c:pt idx="5">
                  <c:v>2282500</c:v>
                </c:pt>
                <c:pt idx="6">
                  <c:v>2908500</c:v>
                </c:pt>
                <c:pt idx="7">
                  <c:v>3534500</c:v>
                </c:pt>
              </c:numCache>
            </c:numRef>
          </c:yVal>
          <c:smooth val="0"/>
          <c:extLst>
            <c:ext xmlns:c16="http://schemas.microsoft.com/office/drawing/2014/chart" uri="{C3380CC4-5D6E-409C-BE32-E72D297353CC}">
              <c16:uniqueId val="{00000002-E373-4858-84D8-DE46F57AF015}"/>
            </c:ext>
          </c:extLst>
        </c:ser>
        <c:dLbls>
          <c:showLegendKey val="0"/>
          <c:showVal val="0"/>
          <c:showCatName val="0"/>
          <c:showSerName val="0"/>
          <c:showPercent val="0"/>
          <c:showBubbleSize val="0"/>
        </c:dLbls>
        <c:axId val="234304256"/>
        <c:axId val="234306176"/>
      </c:scatterChart>
      <c:valAx>
        <c:axId val="234304256"/>
        <c:scaling>
          <c:orientation val="minMax"/>
        </c:scaling>
        <c:delete val="0"/>
        <c:axPos val="b"/>
        <c:title>
          <c:tx>
            <c:rich>
              <a:bodyPr/>
              <a:lstStyle/>
              <a:p>
                <a:pPr>
                  <a:defRPr/>
                </a:pPr>
                <a:r>
                  <a:rPr lang="en-US"/>
                  <a:t>Volume de concreto (M³)</a:t>
                </a:r>
              </a:p>
            </c:rich>
          </c:tx>
          <c:layout>
            <c:manualLayout>
              <c:xMode val="edge"/>
              <c:yMode val="edge"/>
              <c:x val="0.43934516394406042"/>
              <c:y val="0.93622185749208953"/>
            </c:manualLayout>
          </c:layout>
          <c:overlay val="0"/>
        </c:title>
        <c:numFmt formatCode="General" sourceLinked="1"/>
        <c:majorTickMark val="out"/>
        <c:minorTickMark val="none"/>
        <c:tickLblPos val="nextTo"/>
        <c:crossAx val="234306176"/>
        <c:crosses val="autoZero"/>
        <c:crossBetween val="midCat"/>
      </c:valAx>
      <c:valAx>
        <c:axId val="234306176"/>
        <c:scaling>
          <c:orientation val="minMax"/>
        </c:scaling>
        <c:delete val="0"/>
        <c:axPos val="l"/>
        <c:majorGridlines>
          <c:spPr>
            <a:ln>
              <a:prstDash val="sysDot"/>
            </a:ln>
          </c:spPr>
        </c:majorGridlines>
        <c:title>
          <c:tx>
            <c:rich>
              <a:bodyPr rot="-5400000" vert="horz"/>
              <a:lstStyle/>
              <a:p>
                <a:pPr>
                  <a:defRPr/>
                </a:pPr>
                <a:r>
                  <a:rPr lang="en-US" dirty="0"/>
                  <a:t>Caixa (R$)</a:t>
                </a:r>
              </a:p>
            </c:rich>
          </c:tx>
          <c:layout>
            <c:manualLayout>
              <c:xMode val="edge"/>
              <c:yMode val="edge"/>
              <c:x val="5.4993536255729409E-3"/>
              <c:y val="0.33998808856017088"/>
            </c:manualLayout>
          </c:layout>
          <c:overlay val="0"/>
        </c:title>
        <c:numFmt formatCode="&quot;$&quot;#,##0" sourceLinked="1"/>
        <c:majorTickMark val="out"/>
        <c:minorTickMark val="none"/>
        <c:tickLblPos val="nextTo"/>
        <c:crossAx val="234304256"/>
        <c:crosses val="autoZero"/>
        <c:crossBetween val="midCat"/>
      </c:valAx>
    </c:plotArea>
    <c:legend>
      <c:legendPos val="r"/>
      <c:layout>
        <c:manualLayout>
          <c:xMode val="edge"/>
          <c:yMode val="edge"/>
          <c:x val="0.23699752675146407"/>
          <c:y val="6.8008926420429383E-2"/>
          <c:w val="0.32577302016947646"/>
          <c:h val="0.25108037238286718"/>
        </c:manualLayout>
      </c:layout>
      <c:overlay val="0"/>
      <c:spPr>
        <a:solidFill>
          <a:schemeClr val="bg1"/>
        </a:solidFill>
      </c:spPr>
    </c:legend>
    <c:plotVisOnly val="1"/>
    <c:dispBlanksAs val="gap"/>
    <c:showDLblsOverMax val="0"/>
  </c:chart>
  <c:spPr>
    <a:noFill/>
    <a:ln>
      <a:noFill/>
    </a:ln>
  </c:spPr>
  <c:txPr>
    <a:bodyPr/>
    <a:lstStyle/>
    <a:p>
      <a:pPr>
        <a:defRPr sz="1200"/>
      </a:pPr>
      <a:endParaRPr lang="pt-B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pt-BR"/>
          </a:p>
        </p:txBody>
      </p:sp>
      <p:sp>
        <p:nvSpPr>
          <p:cNvPr id="3" name="Espaço Reservado para Data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727757E-69AA-4A66-8FEF-FE9B2FE5D28E}" type="datetimeFigureOut">
              <a:rPr lang="pt-BR" smtClean="0"/>
              <a:pPr/>
              <a:t>21/05/2018</a:t>
            </a:fld>
            <a:endParaRPr lang="pt-BR"/>
          </a:p>
        </p:txBody>
      </p:sp>
      <p:sp>
        <p:nvSpPr>
          <p:cNvPr id="4" name="Espaço Reservado para Imagem de Slide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pt-BR"/>
          </a:p>
        </p:txBody>
      </p:sp>
      <p:sp>
        <p:nvSpPr>
          <p:cNvPr id="5" name="Espaço Reservado para Anotações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pt-BR"/>
          </a:p>
        </p:txBody>
      </p:sp>
      <p:sp>
        <p:nvSpPr>
          <p:cNvPr id="7" name="Espaço Reservado para Número de Slid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33AAE124-CE80-4F39-9D08-C3892B4B64C0}" type="slidenum">
              <a:rPr lang="pt-BR" smtClean="0"/>
              <a:pPr/>
              <a:t>‹nº›</a:t>
            </a:fld>
            <a:endParaRPr lang="pt-BR"/>
          </a:p>
        </p:txBody>
      </p:sp>
    </p:spTree>
    <p:extLst>
      <p:ext uri="{BB962C8B-B14F-4D97-AF65-F5344CB8AC3E}">
        <p14:creationId xmlns:p14="http://schemas.microsoft.com/office/powerpoint/2010/main" val="597300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61254D34-A598-4645-873E-CD3B10DCD801}" type="datetimeFigureOut">
              <a:rPr lang="pt-BR" smtClean="0"/>
              <a:pPr/>
              <a:t>21/05/2018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BE6E658-F29E-4056-B4EB-97294C4067AF}"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1254D34-A598-4645-873E-CD3B10DCD801}" type="datetimeFigureOut">
              <a:rPr lang="pt-BR" smtClean="0"/>
              <a:pPr/>
              <a:t>21/05/2018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BE6E658-F29E-4056-B4EB-97294C4067AF}"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1254D34-A598-4645-873E-CD3B10DCD801}" type="datetimeFigureOut">
              <a:rPr lang="pt-BR" smtClean="0"/>
              <a:pPr/>
              <a:t>21/05/2018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BE6E658-F29E-4056-B4EB-97294C4067AF}" type="slidenum">
              <a:rPr lang="pt-BR" smtClean="0"/>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7813"/>
            <a:ext cx="8229600" cy="1139825"/>
          </a:xfrm>
        </p:spPr>
        <p:txBody>
          <a:bodyPr/>
          <a:lstStyle/>
          <a:p>
            <a:r>
              <a:rPr lang="pt-BR"/>
              <a:t>Clique para editar o título mestre</a:t>
            </a:r>
          </a:p>
        </p:txBody>
      </p:sp>
      <p:sp>
        <p:nvSpPr>
          <p:cNvPr id="3" name="Espaço Reservado para Texto 2"/>
          <p:cNvSpPr>
            <a:spLocks noGrp="1"/>
          </p:cNvSpPr>
          <p:nvPr>
            <p:ph type="body" sz="half" idx="1"/>
          </p:nvPr>
        </p:nvSpPr>
        <p:spPr>
          <a:xfrm>
            <a:off x="457200" y="1600200"/>
            <a:ext cx="4038600" cy="453072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9163"/>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648200" y="3941763"/>
            <a:ext cx="4038600" cy="2189162"/>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Rectangle 4"/>
          <p:cNvSpPr>
            <a:spLocks noGrp="1" noChangeArrowheads="1"/>
          </p:cNvSpPr>
          <p:nvPr>
            <p:ph type="dt" sz="half" idx="10"/>
          </p:nvPr>
        </p:nvSpPr>
        <p:spPr>
          <a:ln/>
        </p:spPr>
        <p:txBody>
          <a:bodyPr/>
          <a:lstStyle>
            <a:lvl1pPr>
              <a:defRPr/>
            </a:lvl1pPr>
          </a:lstStyle>
          <a:p>
            <a:pPr>
              <a:defRPr/>
            </a:pPr>
            <a:endParaRPr lang="pt-BR"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pt-BR" altLang="en-US"/>
          </a:p>
        </p:txBody>
      </p:sp>
      <p:sp>
        <p:nvSpPr>
          <p:cNvPr id="8" name="Rectangle 6"/>
          <p:cNvSpPr>
            <a:spLocks noGrp="1" noChangeArrowheads="1"/>
          </p:cNvSpPr>
          <p:nvPr>
            <p:ph type="sldNum" sz="quarter" idx="12"/>
          </p:nvPr>
        </p:nvSpPr>
        <p:spPr>
          <a:ln/>
        </p:spPr>
        <p:txBody>
          <a:bodyPr/>
          <a:lstStyle>
            <a:lvl1pPr>
              <a:defRPr/>
            </a:lvl1pPr>
          </a:lstStyle>
          <a:p>
            <a:pPr>
              <a:defRPr/>
            </a:pPr>
            <a:fld id="{763FC309-5A2D-4AEB-B207-E51A353145BB}" type="slidenum">
              <a:rPr lang="pt-BR" altLang="en-US"/>
              <a:pPr>
                <a:defRPr/>
              </a:pPr>
              <a:t>‹nº›</a:t>
            </a:fld>
            <a:endParaRPr lang="pt-BR" altLang="en-US"/>
          </a:p>
        </p:txBody>
      </p:sp>
    </p:spTree>
    <p:extLst>
      <p:ext uri="{BB962C8B-B14F-4D97-AF65-F5344CB8AC3E}">
        <p14:creationId xmlns:p14="http://schemas.microsoft.com/office/powerpoint/2010/main" val="2244191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1254D34-A598-4645-873E-CD3B10DCD801}" type="datetimeFigureOut">
              <a:rPr lang="pt-BR" smtClean="0"/>
              <a:pPr/>
              <a:t>21/05/2018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BE6E658-F29E-4056-B4EB-97294C4067AF}"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fld id="{61254D34-A598-4645-873E-CD3B10DCD801}" type="datetimeFigureOut">
              <a:rPr lang="pt-BR" smtClean="0"/>
              <a:pPr/>
              <a:t>21/05/2018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BE6E658-F29E-4056-B4EB-97294C4067AF}"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61254D34-A598-4645-873E-CD3B10DCD801}" type="datetimeFigureOut">
              <a:rPr lang="pt-BR" smtClean="0"/>
              <a:pPr/>
              <a:t>21/05/2018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BE6E658-F29E-4056-B4EB-97294C4067AF}"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61254D34-A598-4645-873E-CD3B10DCD801}" type="datetimeFigureOut">
              <a:rPr lang="pt-BR" smtClean="0"/>
              <a:pPr/>
              <a:t>21/05/2018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BE6E658-F29E-4056-B4EB-97294C4067AF}"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fld id="{61254D34-A598-4645-873E-CD3B10DCD801}" type="datetimeFigureOut">
              <a:rPr lang="pt-BR" smtClean="0"/>
              <a:pPr/>
              <a:t>21/05/2018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ABE6E658-F29E-4056-B4EB-97294C4067AF}"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1254D34-A598-4645-873E-CD3B10DCD801}" type="datetimeFigureOut">
              <a:rPr lang="pt-BR" smtClean="0"/>
              <a:pPr/>
              <a:t>21/05/2018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BE6E658-F29E-4056-B4EB-97294C4067AF}"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61254D34-A598-4645-873E-CD3B10DCD801}" type="datetimeFigureOut">
              <a:rPr lang="pt-BR" smtClean="0"/>
              <a:pPr/>
              <a:t>21/05/2018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BE6E658-F29E-4056-B4EB-97294C4067AF}"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61254D34-A598-4645-873E-CD3B10DCD801}" type="datetimeFigureOut">
              <a:rPr lang="pt-BR" smtClean="0"/>
              <a:pPr/>
              <a:t>21/05/2018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BE6E658-F29E-4056-B4EB-97294C4067AF}"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254D34-A598-4645-873E-CD3B10DCD801}" type="datetimeFigureOut">
              <a:rPr lang="pt-BR" smtClean="0"/>
              <a:pPr/>
              <a:t>21/05/2018</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E6E658-F29E-4056-B4EB-97294C4067AF}"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image" Target="../media/image9.jpeg"/></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83.w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2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ideo" Target="file:///C:\My%20Documents\Job\cracking.avi"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63.wmf"/></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213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12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7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Concretagem – parte 1</a:t>
            </a:r>
          </a:p>
        </p:txBody>
      </p:sp>
      <p:sp>
        <p:nvSpPr>
          <p:cNvPr id="3" name="Subtítulo 2"/>
          <p:cNvSpPr>
            <a:spLocks noGrp="1"/>
          </p:cNvSpPr>
          <p:nvPr>
            <p:ph type="subTitle" idx="1"/>
          </p:nvPr>
        </p:nvSpPr>
        <p:spPr>
          <a:xfrm>
            <a:off x="1285852" y="5500702"/>
            <a:ext cx="6400800" cy="923916"/>
          </a:xfrm>
        </p:spPr>
        <p:txBody>
          <a:bodyPr>
            <a:normAutofit fontScale="92500" lnSpcReduction="20000"/>
          </a:bodyPr>
          <a:lstStyle/>
          <a:p>
            <a:r>
              <a:rPr lang="pt-BR" dirty="0"/>
              <a:t>Eng. Flávio Maranhão</a:t>
            </a:r>
          </a:p>
          <a:p>
            <a:r>
              <a:rPr lang="pt-BR" dirty="0"/>
              <a:t>Prof. </a:t>
            </a:r>
            <a:r>
              <a:rPr lang="pt-BR" dirty="0" err="1"/>
              <a:t>Msc</a:t>
            </a:r>
            <a:r>
              <a:rPr lang="pt-BR" dirty="0"/>
              <a:t>. Vitor </a:t>
            </a:r>
            <a:r>
              <a:rPr lang="pt-BR" dirty="0" err="1"/>
              <a:t>Aly</a:t>
            </a:r>
            <a:endParaRPr lang="pt-B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0" y="0"/>
            <a:ext cx="9144000" cy="838200"/>
          </a:xfrm>
        </p:spPr>
        <p:txBody>
          <a:bodyPr>
            <a:normAutofit/>
          </a:bodyPr>
          <a:lstStyle/>
          <a:p>
            <a:pPr algn="l"/>
            <a:r>
              <a:rPr lang="pt-BR" dirty="0"/>
              <a:t>Dimensionamento de equipamentos</a:t>
            </a:r>
            <a:endParaRPr lang="en-US" dirty="0"/>
          </a:p>
        </p:txBody>
      </p:sp>
      <p:cxnSp>
        <p:nvCxnSpPr>
          <p:cNvPr id="7" name="Conector reto 6"/>
          <p:cNvCxnSpPr/>
          <p:nvPr/>
        </p:nvCxnSpPr>
        <p:spPr>
          <a:xfrm>
            <a:off x="0" y="838200"/>
            <a:ext cx="9144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Conector reto 8"/>
          <p:cNvCxnSpPr/>
          <p:nvPr/>
        </p:nvCxnSpPr>
        <p:spPr>
          <a:xfrm>
            <a:off x="0" y="6248400"/>
            <a:ext cx="9144000" cy="0"/>
          </a:xfrm>
          <a:prstGeom prst="line">
            <a:avLst/>
          </a:prstGeom>
        </p:spPr>
        <p:style>
          <a:lnRef idx="3">
            <a:schemeClr val="accent2"/>
          </a:lnRef>
          <a:fillRef idx="0">
            <a:schemeClr val="accent2"/>
          </a:fillRef>
          <a:effectRef idx="2">
            <a:schemeClr val="accent2"/>
          </a:effectRef>
          <a:fontRef idx="minor">
            <a:schemeClr val="tx1"/>
          </a:fontRef>
        </p:style>
      </p:cxnSp>
      <p:sp>
        <p:nvSpPr>
          <p:cNvPr id="2253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22535" name="Rectangle 7"/>
          <p:cNvSpPr>
            <a:spLocks noChangeArrowheads="1"/>
          </p:cNvSpPr>
          <p:nvPr/>
        </p:nvSpPr>
        <p:spPr bwMode="auto">
          <a:xfrm>
            <a:off x="0" y="533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pic>
        <p:nvPicPr>
          <p:cNvPr id="178178" name="Picture 2"/>
          <p:cNvPicPr>
            <a:picLocks noChangeAspect="1" noChangeArrowheads="1"/>
          </p:cNvPicPr>
          <p:nvPr/>
        </p:nvPicPr>
        <p:blipFill>
          <a:blip r:embed="rId2" cstate="print"/>
          <a:srcRect l="19950" t="40669" r="27100" b="13200"/>
          <a:stretch>
            <a:fillRect/>
          </a:stretch>
        </p:blipFill>
        <p:spPr bwMode="auto">
          <a:xfrm>
            <a:off x="1" y="1052737"/>
            <a:ext cx="4427984" cy="2169974"/>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srcRect l="15118" t="25819" r="17268" b="18787"/>
          <a:stretch>
            <a:fillRect/>
          </a:stretch>
        </p:blipFill>
        <p:spPr bwMode="auto">
          <a:xfrm>
            <a:off x="4211960" y="2780928"/>
            <a:ext cx="4932040" cy="3030531"/>
          </a:xfrm>
          <a:prstGeom prst="rect">
            <a:avLst/>
          </a:prstGeom>
          <a:noFill/>
          <a:ln w="9525">
            <a:noFill/>
            <a:miter lim="800000"/>
            <a:headEnd/>
            <a:tailEnd/>
          </a:ln>
          <a:effectLst/>
        </p:spPr>
      </p:pic>
      <p:sp>
        <p:nvSpPr>
          <p:cNvPr id="11" name="CaixaDeTexto 10"/>
          <p:cNvSpPr txBox="1"/>
          <p:nvPr/>
        </p:nvSpPr>
        <p:spPr>
          <a:xfrm>
            <a:off x="5868144" y="5805264"/>
            <a:ext cx="2808312" cy="369332"/>
          </a:xfrm>
          <a:prstGeom prst="rect">
            <a:avLst/>
          </a:prstGeom>
          <a:noFill/>
        </p:spPr>
        <p:txBody>
          <a:bodyPr wrap="square" rtlCol="0">
            <a:spAutoFit/>
          </a:bodyPr>
          <a:lstStyle/>
          <a:p>
            <a:r>
              <a:rPr lang="en-US" dirty="0" err="1"/>
              <a:t>Consumo</a:t>
            </a:r>
            <a:r>
              <a:rPr lang="en-US" dirty="0"/>
              <a:t> de </a:t>
            </a:r>
            <a:r>
              <a:rPr lang="en-US" dirty="0" err="1"/>
              <a:t>água</a:t>
            </a:r>
            <a:r>
              <a:rPr lang="en-US" dirty="0"/>
              <a:t> (Kg/m³)</a:t>
            </a:r>
            <a:endParaRPr lang="pt-BR" dirty="0"/>
          </a:p>
        </p:txBody>
      </p:sp>
      <p:sp>
        <p:nvSpPr>
          <p:cNvPr id="12" name="CaixaDeTexto 11"/>
          <p:cNvSpPr txBox="1"/>
          <p:nvPr/>
        </p:nvSpPr>
        <p:spPr>
          <a:xfrm>
            <a:off x="72008" y="3717032"/>
            <a:ext cx="3707904" cy="1569660"/>
          </a:xfrm>
          <a:prstGeom prst="rect">
            <a:avLst/>
          </a:prstGeom>
          <a:noFill/>
          <a:ln>
            <a:solidFill>
              <a:schemeClr val="tx2"/>
            </a:solidFill>
            <a:prstDash val="sysDot"/>
          </a:ln>
        </p:spPr>
        <p:txBody>
          <a:bodyPr wrap="square" rtlCol="0">
            <a:spAutoFit/>
          </a:bodyPr>
          <a:lstStyle/>
          <a:p>
            <a:pPr algn="ctr"/>
            <a:r>
              <a:rPr lang="en-US" sz="2400" dirty="0"/>
              <a:t>A </a:t>
            </a:r>
            <a:r>
              <a:rPr lang="en-US" sz="2400" dirty="0" err="1"/>
              <a:t>trabalhabilidade</a:t>
            </a:r>
            <a:r>
              <a:rPr lang="en-US" sz="2400" dirty="0"/>
              <a:t> do </a:t>
            </a:r>
            <a:r>
              <a:rPr lang="en-US" sz="2400" dirty="0" err="1"/>
              <a:t>concreto</a:t>
            </a:r>
            <a:r>
              <a:rPr lang="en-US" sz="2400" dirty="0"/>
              <a:t> no </a:t>
            </a:r>
            <a:r>
              <a:rPr lang="en-US" sz="2400" dirty="0" err="1"/>
              <a:t>estado</a:t>
            </a:r>
            <a:r>
              <a:rPr lang="en-US" sz="2400" dirty="0"/>
              <a:t> fresco </a:t>
            </a:r>
            <a:r>
              <a:rPr lang="en-US" sz="2400" dirty="0" err="1"/>
              <a:t>depende</a:t>
            </a:r>
            <a:r>
              <a:rPr lang="en-US" sz="2400" dirty="0"/>
              <a:t> </a:t>
            </a:r>
            <a:r>
              <a:rPr lang="en-US" sz="2400" dirty="0" err="1"/>
              <a:t>principalmente</a:t>
            </a:r>
            <a:r>
              <a:rPr lang="en-US" sz="2400" dirty="0"/>
              <a:t> do </a:t>
            </a:r>
            <a:r>
              <a:rPr lang="en-US" sz="2400" dirty="0" err="1"/>
              <a:t>consumo</a:t>
            </a:r>
            <a:r>
              <a:rPr lang="en-US" sz="2400" dirty="0"/>
              <a:t> de </a:t>
            </a:r>
            <a:r>
              <a:rPr lang="en-US" sz="2400" dirty="0" err="1"/>
              <a:t>água</a:t>
            </a:r>
            <a:r>
              <a:rPr lang="en-US" sz="2400" dirty="0"/>
              <a:t> </a:t>
            </a:r>
            <a:endParaRPr lang="pt-BR" sz="2400" dirty="0"/>
          </a:p>
        </p:txBody>
      </p:sp>
      <p:graphicFrame>
        <p:nvGraphicFramePr>
          <p:cNvPr id="13" name="Tabela 12"/>
          <p:cNvGraphicFramePr>
            <a:graphicFrameLocks noGrp="1"/>
          </p:cNvGraphicFramePr>
          <p:nvPr/>
        </p:nvGraphicFramePr>
        <p:xfrm>
          <a:off x="5436096" y="1124744"/>
          <a:ext cx="3264024" cy="1483360"/>
        </p:xfrm>
        <a:graphic>
          <a:graphicData uri="http://schemas.openxmlformats.org/drawingml/2006/table">
            <a:tbl>
              <a:tblPr firstRow="1" bandRow="1">
                <a:tableStyleId>{5C22544A-7EE6-4342-B048-85BDC9FD1C3A}</a:tableStyleId>
              </a:tblPr>
              <a:tblGrid>
                <a:gridCol w="1632012">
                  <a:extLst>
                    <a:ext uri="{9D8B030D-6E8A-4147-A177-3AD203B41FA5}">
                      <a16:colId xmlns:a16="http://schemas.microsoft.com/office/drawing/2014/main" val="20000"/>
                    </a:ext>
                  </a:extLst>
                </a:gridCol>
                <a:gridCol w="1632012">
                  <a:extLst>
                    <a:ext uri="{9D8B030D-6E8A-4147-A177-3AD203B41FA5}">
                      <a16:colId xmlns:a16="http://schemas.microsoft.com/office/drawing/2014/main" val="20001"/>
                    </a:ext>
                  </a:extLst>
                </a:gridCol>
              </a:tblGrid>
              <a:tr h="370840">
                <a:tc>
                  <a:txBody>
                    <a:bodyPr/>
                    <a:lstStyle/>
                    <a:p>
                      <a:endParaRPr lang="pt-BR" dirty="0"/>
                    </a:p>
                  </a:txBody>
                  <a:tcPr/>
                </a:tc>
                <a:tc>
                  <a:txBody>
                    <a:bodyPr/>
                    <a:lstStyle/>
                    <a:p>
                      <a:r>
                        <a:rPr lang="en-US" dirty="0" err="1"/>
                        <a:t>Água</a:t>
                      </a:r>
                      <a:r>
                        <a:rPr lang="en-US" dirty="0"/>
                        <a:t>/m³</a:t>
                      </a:r>
                      <a:endParaRPr lang="pt-BR" dirty="0"/>
                    </a:p>
                  </a:txBody>
                  <a:tcPr/>
                </a:tc>
                <a:extLst>
                  <a:ext uri="{0D108BD9-81ED-4DB2-BD59-A6C34878D82A}">
                    <a16:rowId xmlns:a16="http://schemas.microsoft.com/office/drawing/2014/main" val="10000"/>
                  </a:ext>
                </a:extLst>
              </a:tr>
              <a:tr h="370840">
                <a:tc>
                  <a:txBody>
                    <a:bodyPr/>
                    <a:lstStyle/>
                    <a:p>
                      <a:r>
                        <a:rPr lang="en-US" dirty="0" err="1"/>
                        <a:t>misturadora</a:t>
                      </a:r>
                      <a:endParaRPr lang="pt-BR" dirty="0"/>
                    </a:p>
                  </a:txBody>
                  <a:tcPr/>
                </a:tc>
                <a:tc>
                  <a:txBody>
                    <a:bodyPr/>
                    <a:lstStyle/>
                    <a:p>
                      <a:r>
                        <a:rPr lang="en-US" dirty="0"/>
                        <a:t>100%</a:t>
                      </a:r>
                      <a:endParaRPr lang="pt-BR" dirty="0"/>
                    </a:p>
                  </a:txBody>
                  <a:tcPr/>
                </a:tc>
                <a:extLst>
                  <a:ext uri="{0D108BD9-81ED-4DB2-BD59-A6C34878D82A}">
                    <a16:rowId xmlns:a16="http://schemas.microsoft.com/office/drawing/2014/main" val="10001"/>
                  </a:ext>
                </a:extLst>
              </a:tr>
              <a:tr h="370840">
                <a:tc>
                  <a:txBody>
                    <a:bodyPr/>
                    <a:lstStyle/>
                    <a:p>
                      <a:r>
                        <a:rPr lang="en-US" dirty="0" err="1"/>
                        <a:t>dosadora</a:t>
                      </a:r>
                      <a:endParaRPr lang="pt-BR" dirty="0"/>
                    </a:p>
                  </a:txBody>
                  <a:tcPr/>
                </a:tc>
                <a:tc>
                  <a:txBody>
                    <a:bodyPr/>
                    <a:lstStyle/>
                    <a:p>
                      <a:r>
                        <a:rPr lang="en-US" dirty="0"/>
                        <a:t>108%</a:t>
                      </a:r>
                      <a:endParaRPr lang="pt-BR" dirty="0"/>
                    </a:p>
                  </a:txBody>
                  <a:tcPr/>
                </a:tc>
                <a:extLst>
                  <a:ext uri="{0D108BD9-81ED-4DB2-BD59-A6C34878D82A}">
                    <a16:rowId xmlns:a16="http://schemas.microsoft.com/office/drawing/2014/main" val="10002"/>
                  </a:ext>
                </a:extLst>
              </a:tr>
              <a:tr h="370840">
                <a:tc>
                  <a:txBody>
                    <a:bodyPr/>
                    <a:lstStyle/>
                    <a:p>
                      <a:r>
                        <a:rPr lang="en-US" dirty="0" err="1"/>
                        <a:t>towgo</a:t>
                      </a:r>
                      <a:endParaRPr lang="pt-BR" dirty="0"/>
                    </a:p>
                  </a:txBody>
                  <a:tcPr/>
                </a:tc>
                <a:tc>
                  <a:txBody>
                    <a:bodyPr/>
                    <a:lstStyle/>
                    <a:p>
                      <a:r>
                        <a:rPr lang="en-US" dirty="0"/>
                        <a:t>115%</a:t>
                      </a:r>
                      <a:endParaRPr lang="pt-BR"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041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Espaço Reservado para Número de Slid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15158C0E-A57A-4C1E-A284-7539A9CD5B0A}" type="slidenum">
              <a:rPr lang="pt-BR" altLang="en-US" sz="1200">
                <a:latin typeface="Garamond" panose="02020404030301010803" pitchFamily="18" charset="0"/>
              </a:rPr>
              <a:pPr>
                <a:spcBef>
                  <a:spcPct val="0"/>
                </a:spcBef>
                <a:buClrTx/>
                <a:buSzTx/>
                <a:buFontTx/>
                <a:buNone/>
              </a:pPr>
              <a:t>100</a:t>
            </a:fld>
            <a:endParaRPr lang="pt-BR" altLang="en-US" sz="1200">
              <a:latin typeface="Garamond" panose="02020404030301010803" pitchFamily="18" charset="0"/>
            </a:endParaRPr>
          </a:p>
        </p:txBody>
      </p:sp>
      <p:sp>
        <p:nvSpPr>
          <p:cNvPr id="22531" name="Rectangle 2"/>
          <p:cNvSpPr>
            <a:spLocks noGrp="1" noChangeArrowheads="1"/>
          </p:cNvSpPr>
          <p:nvPr>
            <p:ph type="title"/>
          </p:nvPr>
        </p:nvSpPr>
        <p:spPr/>
        <p:txBody>
          <a:bodyPr/>
          <a:lstStyle/>
          <a:p>
            <a:pPr eaLnBrk="1" hangingPunct="1"/>
            <a:r>
              <a:rPr lang="pt-BR" altLang="pt-BR" sz="3600">
                <a:latin typeface="Arial" panose="020B0604020202020204" pitchFamily="34" charset="0"/>
              </a:rPr>
              <a:t>FISSURAS DE ORIGEM TÉRMICAS</a:t>
            </a:r>
          </a:p>
        </p:txBody>
      </p:sp>
      <p:sp>
        <p:nvSpPr>
          <p:cNvPr id="22532" name="Rectangle 3"/>
          <p:cNvSpPr>
            <a:spLocks noGrp="1" noChangeArrowheads="1"/>
          </p:cNvSpPr>
          <p:nvPr>
            <p:ph type="body" idx="1"/>
          </p:nvPr>
        </p:nvSpPr>
        <p:spPr>
          <a:xfrm>
            <a:off x="457200" y="1196975"/>
            <a:ext cx="8435975" cy="4933950"/>
          </a:xfrm>
        </p:spPr>
        <p:txBody>
          <a:bodyPr/>
          <a:lstStyle/>
          <a:p>
            <a:pPr marL="0" indent="0" algn="just" eaLnBrk="1" hangingPunct="1">
              <a:lnSpc>
                <a:spcPct val="130000"/>
              </a:lnSpc>
              <a:buFont typeface="Wingdings" panose="05000000000000000000" pitchFamily="2" charset="2"/>
              <a:buNone/>
              <a:tabLst>
                <a:tab pos="8255000" algn="l"/>
              </a:tabLst>
            </a:pPr>
            <a:r>
              <a:rPr lang="pt-BR" altLang="pt-BR" sz="2000" dirty="0"/>
              <a:t>As fissuras térmicas ocorrem quando a capacidade de alongamento do concreto superar o alongamento máximo de tração.</a:t>
            </a:r>
          </a:p>
          <a:p>
            <a:pPr marL="0" indent="0" algn="just" eaLnBrk="1" hangingPunct="1">
              <a:lnSpc>
                <a:spcPct val="130000"/>
              </a:lnSpc>
              <a:buFont typeface="Wingdings" panose="05000000000000000000" pitchFamily="2" charset="2"/>
              <a:buNone/>
              <a:tabLst>
                <a:tab pos="8255000" algn="l"/>
              </a:tabLst>
            </a:pPr>
            <a:r>
              <a:rPr lang="pt-BR" altLang="pt-BR" sz="2000" dirty="0"/>
              <a:t>A tendência de fissuração pode ser minimizada quando:</a:t>
            </a:r>
          </a:p>
          <a:p>
            <a:pPr marL="0" indent="0" algn="just" eaLnBrk="1" hangingPunct="1">
              <a:lnSpc>
                <a:spcPct val="130000"/>
              </a:lnSpc>
              <a:buClr>
                <a:schemeClr val="tx1"/>
              </a:buClr>
              <a:buFont typeface="Wingdings" panose="05000000000000000000" pitchFamily="2" charset="2"/>
              <a:buChar char="§"/>
              <a:tabLst>
                <a:tab pos="8255000" algn="l"/>
              </a:tabLst>
            </a:pPr>
            <a:r>
              <a:rPr lang="pt-BR" altLang="pt-BR" sz="2000" dirty="0"/>
              <a:t>  A diferença entre o pico de temperatura do concreto e a média anual</a:t>
            </a:r>
          </a:p>
          <a:p>
            <a:pPr marL="0" indent="0" algn="just" eaLnBrk="1" hangingPunct="1">
              <a:lnSpc>
                <a:spcPct val="130000"/>
              </a:lnSpc>
              <a:buClr>
                <a:schemeClr val="tx1"/>
              </a:buClr>
              <a:buFont typeface="Wingdings" panose="05000000000000000000" pitchFamily="2" charset="2"/>
              <a:buNone/>
              <a:tabLst>
                <a:tab pos="8255000" algn="l"/>
              </a:tabLst>
            </a:pPr>
            <a:r>
              <a:rPr lang="pt-BR" altLang="pt-BR" sz="2000" dirty="0"/>
              <a:t> for pequena;</a:t>
            </a:r>
          </a:p>
          <a:p>
            <a:pPr marL="0" indent="0" algn="just" eaLnBrk="1" hangingPunct="1">
              <a:lnSpc>
                <a:spcPct val="130000"/>
              </a:lnSpc>
              <a:buClr>
                <a:schemeClr val="tx1"/>
              </a:buClr>
              <a:buFont typeface="Wingdings" panose="05000000000000000000" pitchFamily="2" charset="2"/>
              <a:buChar char="§"/>
              <a:tabLst>
                <a:tab pos="8255000" algn="l"/>
              </a:tabLst>
            </a:pPr>
            <a:r>
              <a:rPr lang="pt-BR" altLang="pt-BR" sz="2000" dirty="0"/>
              <a:t>  Os valores do coeficiente de expansão térmica do concreto, do módulo de elasticidade e o grau de restrição, forem baixos;</a:t>
            </a:r>
          </a:p>
          <a:p>
            <a:pPr marL="0" indent="0" algn="just" eaLnBrk="1" hangingPunct="1">
              <a:lnSpc>
                <a:spcPct val="130000"/>
              </a:lnSpc>
              <a:buClr>
                <a:schemeClr val="tx1"/>
              </a:buClr>
              <a:buFont typeface="Wingdings" panose="05000000000000000000" pitchFamily="2" charset="2"/>
              <a:buChar char="§"/>
              <a:tabLst>
                <a:tab pos="8255000" algn="l"/>
              </a:tabLst>
            </a:pPr>
            <a:r>
              <a:rPr lang="pt-BR" altLang="pt-BR" sz="2000" dirty="0"/>
              <a:t>  A resistência à tração do concreto for elevada.</a:t>
            </a:r>
          </a:p>
          <a:p>
            <a:pPr marL="0" indent="0" algn="just" eaLnBrk="1" hangingPunct="1">
              <a:lnSpc>
                <a:spcPct val="130000"/>
              </a:lnSpc>
              <a:buFont typeface="Wingdings" panose="05000000000000000000" pitchFamily="2" charset="2"/>
              <a:buNone/>
              <a:tabLst>
                <a:tab pos="8255000" algn="l"/>
              </a:tabLst>
            </a:pPr>
            <a:r>
              <a:rPr lang="pt-BR" altLang="pt-BR" sz="2000" dirty="0"/>
              <a:t>De maneira geral as fissuras  de  origem  térmica  originam-se a partir de</a:t>
            </a:r>
          </a:p>
          <a:p>
            <a:pPr marL="0" indent="0" algn="just" eaLnBrk="1" hangingPunct="1">
              <a:lnSpc>
                <a:spcPct val="130000"/>
              </a:lnSpc>
              <a:buFont typeface="Wingdings" panose="05000000000000000000" pitchFamily="2" charset="2"/>
              <a:buNone/>
              <a:tabLst>
                <a:tab pos="8255000" algn="l"/>
              </a:tabLst>
            </a:pPr>
            <a:r>
              <a:rPr lang="pt-BR" altLang="pt-BR" sz="2000" dirty="0"/>
              <a:t>camadas junto à fundação, ou a partir de camadas lançadas sobre concretos antigos.</a:t>
            </a:r>
          </a:p>
          <a:p>
            <a:pPr marL="0" indent="0" algn="just" eaLnBrk="1" hangingPunct="1">
              <a:lnSpc>
                <a:spcPct val="130000"/>
              </a:lnSpc>
              <a:buFont typeface="Wingdings" panose="05000000000000000000" pitchFamily="2" charset="2"/>
              <a:buNone/>
              <a:tabLst>
                <a:tab pos="8255000" algn="l"/>
              </a:tabLst>
            </a:pPr>
            <a:endParaRPr lang="pt-BR" altLang="pt-BR" sz="2000" dirty="0"/>
          </a:p>
          <a:p>
            <a:pPr marL="0" indent="0" algn="just" eaLnBrk="1" hangingPunct="1">
              <a:lnSpc>
                <a:spcPct val="130000"/>
              </a:lnSpc>
              <a:buFont typeface="Wingdings" panose="05000000000000000000" pitchFamily="2" charset="2"/>
              <a:buNone/>
              <a:tabLst>
                <a:tab pos="8255000" algn="l"/>
              </a:tabLst>
            </a:pPr>
            <a:endParaRPr lang="pt-BR" altLang="pt-BR" sz="2000" dirty="0"/>
          </a:p>
        </p:txBody>
      </p:sp>
    </p:spTree>
    <p:extLst>
      <p:ext uri="{BB962C8B-B14F-4D97-AF65-F5344CB8AC3E}">
        <p14:creationId xmlns:p14="http://schemas.microsoft.com/office/powerpoint/2010/main" val="36814903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Espaço Reservado para Número de Slid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E7C98A69-BC75-490E-A488-4D71574EAE2F}" type="slidenum">
              <a:rPr lang="pt-BR" altLang="en-US" sz="1200">
                <a:latin typeface="Garamond" panose="02020404030301010803" pitchFamily="18" charset="0"/>
              </a:rPr>
              <a:pPr>
                <a:spcBef>
                  <a:spcPct val="0"/>
                </a:spcBef>
                <a:buClrTx/>
                <a:buSzTx/>
                <a:buFontTx/>
                <a:buNone/>
              </a:pPr>
              <a:t>101</a:t>
            </a:fld>
            <a:endParaRPr lang="pt-BR" altLang="en-US" sz="1200">
              <a:latin typeface="Garamond" panose="02020404030301010803" pitchFamily="18" charset="0"/>
            </a:endParaRPr>
          </a:p>
        </p:txBody>
      </p:sp>
      <p:sp>
        <p:nvSpPr>
          <p:cNvPr id="23555" name="Rectangle 2"/>
          <p:cNvSpPr>
            <a:spLocks noGrp="1" noChangeArrowheads="1"/>
          </p:cNvSpPr>
          <p:nvPr>
            <p:ph type="title"/>
          </p:nvPr>
        </p:nvSpPr>
        <p:spPr>
          <a:xfrm>
            <a:off x="457200" y="277813"/>
            <a:ext cx="8435975" cy="1139825"/>
          </a:xfrm>
        </p:spPr>
        <p:txBody>
          <a:bodyPr/>
          <a:lstStyle/>
          <a:p>
            <a:pPr algn="ctr" eaLnBrk="1" hangingPunct="1"/>
            <a:r>
              <a:rPr lang="pt-BR" altLang="pt-BR" sz="3200">
                <a:latin typeface="Arial" panose="020B0604020202020204" pitchFamily="34" charset="0"/>
              </a:rPr>
              <a:t>FATORES QUE INFLUENCIAM A FISSURAÇÃO POR  RETRAÇÃO TÉRMICA</a:t>
            </a:r>
          </a:p>
        </p:txBody>
      </p:sp>
      <p:sp>
        <p:nvSpPr>
          <p:cNvPr id="23556" name="Rectangle 3"/>
          <p:cNvSpPr>
            <a:spLocks noGrp="1" noChangeArrowheads="1"/>
          </p:cNvSpPr>
          <p:nvPr>
            <p:ph type="body" idx="1"/>
          </p:nvPr>
        </p:nvSpPr>
        <p:spPr>
          <a:xfrm>
            <a:off x="457200" y="1701656"/>
            <a:ext cx="8229600" cy="4968875"/>
          </a:xfrm>
        </p:spPr>
        <p:txBody>
          <a:bodyPr/>
          <a:lstStyle/>
          <a:p>
            <a:pPr marL="266700" indent="-266700" algn="just" eaLnBrk="1" hangingPunct="1">
              <a:lnSpc>
                <a:spcPct val="110000"/>
              </a:lnSpc>
              <a:buFont typeface="Wingdings" panose="05000000000000000000" pitchFamily="2" charset="2"/>
              <a:buNone/>
            </a:pPr>
            <a:r>
              <a:rPr lang="pt-BR" altLang="pt-BR" sz="2000" dirty="0"/>
              <a:t>Os fatores que influenciam na fissuração por retração térmica são: </a:t>
            </a:r>
          </a:p>
          <a:p>
            <a:pPr marL="266700" indent="-266700" algn="just" eaLnBrk="1" hangingPunct="1">
              <a:lnSpc>
                <a:spcPct val="160000"/>
              </a:lnSpc>
              <a:buClr>
                <a:schemeClr val="tx1"/>
              </a:buClr>
              <a:buSzTx/>
              <a:buFont typeface="Wingdings" panose="05000000000000000000" pitchFamily="2" charset="2"/>
              <a:buChar char="§"/>
            </a:pPr>
            <a:r>
              <a:rPr lang="pt-BR" altLang="pt-BR" sz="2000" dirty="0"/>
              <a:t>Temperatura de lançamento  e cura do concreto;</a:t>
            </a:r>
          </a:p>
          <a:p>
            <a:pPr marL="266700" indent="-266700" algn="just" eaLnBrk="1" hangingPunct="1">
              <a:lnSpc>
                <a:spcPct val="160000"/>
              </a:lnSpc>
              <a:buClr>
                <a:schemeClr val="tx1"/>
              </a:buClr>
              <a:buSzTx/>
              <a:buFont typeface="Wingdings" panose="05000000000000000000" pitchFamily="2" charset="2"/>
              <a:buChar char="§"/>
            </a:pPr>
            <a:r>
              <a:rPr lang="pt-BR" altLang="pt-BR" sz="2000" dirty="0"/>
              <a:t>Quantidade e tipo de cimento; </a:t>
            </a:r>
          </a:p>
          <a:p>
            <a:pPr marL="266700" indent="-266700" algn="just" eaLnBrk="1" hangingPunct="1">
              <a:lnSpc>
                <a:spcPct val="160000"/>
              </a:lnSpc>
              <a:buClr>
                <a:schemeClr val="tx1"/>
              </a:buClr>
              <a:buSzTx/>
              <a:buFont typeface="Wingdings" panose="05000000000000000000" pitchFamily="2" charset="2"/>
              <a:buChar char="§"/>
            </a:pPr>
            <a:r>
              <a:rPr lang="pt-BR" altLang="pt-BR" sz="2000" dirty="0"/>
              <a:t>Geometria da estrutura;</a:t>
            </a:r>
          </a:p>
          <a:p>
            <a:pPr marL="266700" indent="-266700" algn="just" eaLnBrk="1" hangingPunct="1">
              <a:lnSpc>
                <a:spcPct val="160000"/>
              </a:lnSpc>
              <a:buClr>
                <a:schemeClr val="tx1"/>
              </a:buClr>
              <a:buSzTx/>
              <a:buFont typeface="Wingdings" panose="05000000000000000000" pitchFamily="2" charset="2"/>
              <a:buChar char="§"/>
            </a:pPr>
            <a:r>
              <a:rPr lang="pt-BR" altLang="pt-BR" sz="2000" dirty="0"/>
              <a:t>Propriedades do concreto endurecido;</a:t>
            </a:r>
          </a:p>
          <a:p>
            <a:pPr marL="266700" indent="-266700" algn="just" eaLnBrk="1" hangingPunct="1">
              <a:lnSpc>
                <a:spcPct val="160000"/>
              </a:lnSpc>
              <a:buClr>
                <a:schemeClr val="tx1"/>
              </a:buClr>
              <a:buSzTx/>
              <a:buFont typeface="Wingdings" panose="05000000000000000000" pitchFamily="2" charset="2"/>
              <a:buChar char="§"/>
            </a:pPr>
            <a:r>
              <a:rPr lang="pt-BR" altLang="pt-BR" sz="2000" dirty="0"/>
              <a:t>Tipo de cura;</a:t>
            </a:r>
          </a:p>
          <a:p>
            <a:pPr marL="266700" indent="-266700" algn="just" eaLnBrk="1" hangingPunct="1">
              <a:lnSpc>
                <a:spcPct val="160000"/>
              </a:lnSpc>
              <a:buClr>
                <a:schemeClr val="tx1"/>
              </a:buClr>
              <a:buSzTx/>
              <a:buFont typeface="Wingdings" panose="05000000000000000000" pitchFamily="2" charset="2"/>
              <a:buChar char="§"/>
            </a:pPr>
            <a:r>
              <a:rPr lang="pt-BR" altLang="pt-BR" sz="2000" dirty="0"/>
              <a:t>Altura das camadas de lançamento e seus intervalos de execução; </a:t>
            </a:r>
          </a:p>
          <a:p>
            <a:pPr marL="266700" indent="-266700" algn="just" eaLnBrk="1" hangingPunct="1">
              <a:lnSpc>
                <a:spcPct val="160000"/>
              </a:lnSpc>
              <a:buClr>
                <a:schemeClr val="tx1"/>
              </a:buClr>
              <a:buSzTx/>
              <a:buFont typeface="Wingdings" panose="05000000000000000000" pitchFamily="2" charset="2"/>
              <a:buChar char="§"/>
            </a:pPr>
            <a:r>
              <a:rPr lang="pt-BR" altLang="pt-BR" sz="2000" dirty="0"/>
              <a:t>Dimensionamento de juntas de contração.</a:t>
            </a:r>
          </a:p>
        </p:txBody>
      </p:sp>
    </p:spTree>
    <p:extLst>
      <p:ext uri="{BB962C8B-B14F-4D97-AF65-F5344CB8AC3E}">
        <p14:creationId xmlns:p14="http://schemas.microsoft.com/office/powerpoint/2010/main" val="32967657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ço Reservado para Número de Slid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DD296BBD-E2A1-4481-95DC-C06E24D3E56D}" type="slidenum">
              <a:rPr lang="pt-BR" altLang="en-US" sz="1200">
                <a:latin typeface="Garamond" panose="02020404030301010803" pitchFamily="18" charset="0"/>
              </a:rPr>
              <a:pPr>
                <a:spcBef>
                  <a:spcPct val="0"/>
                </a:spcBef>
                <a:buClrTx/>
                <a:buSzTx/>
                <a:buFontTx/>
                <a:buNone/>
              </a:pPr>
              <a:t>102</a:t>
            </a:fld>
            <a:endParaRPr lang="pt-BR" altLang="en-US" sz="1200">
              <a:latin typeface="Garamond" panose="02020404030301010803" pitchFamily="18" charset="0"/>
            </a:endParaRPr>
          </a:p>
        </p:txBody>
      </p:sp>
      <p:sp>
        <p:nvSpPr>
          <p:cNvPr id="24579" name="Rectangle 4"/>
          <p:cNvSpPr>
            <a:spLocks noChangeArrowheads="1"/>
          </p:cNvSpPr>
          <p:nvPr/>
        </p:nvSpPr>
        <p:spPr bwMode="auto">
          <a:xfrm>
            <a:off x="377825" y="1268413"/>
            <a:ext cx="8586788"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lnSpc>
                <a:spcPct val="120000"/>
              </a:lnSpc>
              <a:spcBef>
                <a:spcPct val="0"/>
              </a:spcBef>
              <a:buClrTx/>
              <a:buSzPct val="75000"/>
              <a:buFont typeface="Wingdings" panose="05000000000000000000" pitchFamily="2" charset="2"/>
              <a:buChar char="§"/>
            </a:pPr>
            <a:r>
              <a:rPr lang="pt-BR" altLang="pt-BR" sz="2400"/>
              <a:t> A prevenção pode ser feita pelo resfriamento dos componentes do concreto, inclusive substituindo parte da água por gelo (</a:t>
            </a:r>
            <a:r>
              <a:rPr lang="pt-BR" altLang="pt-BR" sz="2400" b="1"/>
              <a:t>pré resfriamento do concreto</a:t>
            </a:r>
            <a:r>
              <a:rPr lang="pt-BR" altLang="pt-BR" sz="2400"/>
              <a:t>);</a:t>
            </a:r>
          </a:p>
          <a:p>
            <a:pPr algn="just" eaLnBrk="1" hangingPunct="1">
              <a:lnSpc>
                <a:spcPct val="120000"/>
              </a:lnSpc>
              <a:spcBef>
                <a:spcPct val="0"/>
              </a:spcBef>
              <a:buClrTx/>
              <a:buSzPct val="75000"/>
              <a:buFont typeface="Wingdings" panose="05000000000000000000" pitchFamily="2" charset="2"/>
              <a:buChar char="§"/>
            </a:pPr>
            <a:r>
              <a:rPr lang="pt-BR" altLang="pt-BR" sz="2400"/>
              <a:t> Circulação de água gelada no interior da massa de concreto através de serpentinas (</a:t>
            </a:r>
            <a:r>
              <a:rPr lang="pt-BR" altLang="pt-BR" sz="2400" b="1"/>
              <a:t>pós resfriamento do concreto</a:t>
            </a:r>
            <a:r>
              <a:rPr lang="pt-BR" altLang="pt-BR" sz="2400"/>
              <a:t>); </a:t>
            </a:r>
          </a:p>
          <a:p>
            <a:pPr algn="just" eaLnBrk="1" hangingPunct="1">
              <a:lnSpc>
                <a:spcPct val="120000"/>
              </a:lnSpc>
              <a:spcBef>
                <a:spcPct val="0"/>
              </a:spcBef>
              <a:buClrTx/>
              <a:buSzPct val="75000"/>
              <a:buFont typeface="Wingdings" panose="05000000000000000000" pitchFamily="2" charset="2"/>
              <a:buChar char="§"/>
            </a:pPr>
            <a:r>
              <a:rPr lang="pt-BR" altLang="pt-BR" sz="2400"/>
              <a:t> Cimentos de baixo ou moderado calor de hidratação;</a:t>
            </a:r>
          </a:p>
          <a:p>
            <a:pPr algn="just" eaLnBrk="1" hangingPunct="1">
              <a:lnSpc>
                <a:spcPct val="120000"/>
              </a:lnSpc>
              <a:spcBef>
                <a:spcPct val="0"/>
              </a:spcBef>
              <a:buClrTx/>
              <a:buSzPct val="75000"/>
              <a:buFont typeface="Wingdings" panose="05000000000000000000" pitchFamily="2" charset="2"/>
              <a:buChar char="§"/>
            </a:pPr>
            <a:r>
              <a:rPr lang="pt-BR" altLang="pt-BR" sz="2400"/>
              <a:t> Baixos consumos de cimento;</a:t>
            </a:r>
          </a:p>
          <a:p>
            <a:pPr eaLnBrk="1" hangingPunct="1">
              <a:lnSpc>
                <a:spcPct val="120000"/>
              </a:lnSpc>
              <a:spcBef>
                <a:spcPct val="0"/>
              </a:spcBef>
              <a:buClrTx/>
              <a:buSzPct val="75000"/>
              <a:buFont typeface="Wingdings" panose="05000000000000000000" pitchFamily="2" charset="2"/>
              <a:buChar char="§"/>
            </a:pPr>
            <a:r>
              <a:rPr lang="pt-BR" altLang="pt-BR" sz="2400"/>
              <a:t> A concretagem de grandes volumes em etapas auxilia a  dissipar o calor reduzindo a expansão;</a:t>
            </a:r>
          </a:p>
          <a:p>
            <a:pPr eaLnBrk="1" hangingPunct="1">
              <a:lnSpc>
                <a:spcPct val="120000"/>
              </a:lnSpc>
              <a:spcBef>
                <a:spcPct val="0"/>
              </a:spcBef>
              <a:buClrTx/>
              <a:buSzPct val="75000"/>
              <a:buFont typeface="Wingdings" panose="05000000000000000000" pitchFamily="2" charset="2"/>
              <a:buChar char="§"/>
            </a:pPr>
            <a:r>
              <a:rPr lang="pt-BR" altLang="pt-BR" sz="2400"/>
              <a:t> Baixar a temperatura do concreto fresco com o resfriamento prévio dos agregados e do cimento.</a:t>
            </a:r>
          </a:p>
        </p:txBody>
      </p:sp>
      <p:sp>
        <p:nvSpPr>
          <p:cNvPr id="24580" name="Text Box 6"/>
          <p:cNvSpPr txBox="1">
            <a:spLocks noChangeArrowheads="1"/>
          </p:cNvSpPr>
          <p:nvPr/>
        </p:nvSpPr>
        <p:spPr bwMode="auto">
          <a:xfrm>
            <a:off x="900113" y="193675"/>
            <a:ext cx="8064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pt-BR" altLang="pt-BR" sz="3200">
                <a:solidFill>
                  <a:schemeClr val="tx2"/>
                </a:solidFill>
              </a:rPr>
              <a:t>PREVENÇÃO DAS FISSURAS DE ORIGEM TÉRMICA</a:t>
            </a:r>
          </a:p>
        </p:txBody>
      </p:sp>
    </p:spTree>
    <p:extLst>
      <p:ext uri="{BB962C8B-B14F-4D97-AF65-F5344CB8AC3E}">
        <p14:creationId xmlns:p14="http://schemas.microsoft.com/office/powerpoint/2010/main" val="15495237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ço Reservado para Número de Slid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850A7E75-93CB-4F3C-A4C8-75A509280DCF}" type="slidenum">
              <a:rPr lang="pt-BR" altLang="en-US" sz="1200">
                <a:latin typeface="Garamond" panose="02020404030301010803" pitchFamily="18" charset="0"/>
              </a:rPr>
              <a:pPr>
                <a:spcBef>
                  <a:spcPct val="0"/>
                </a:spcBef>
                <a:buClrTx/>
                <a:buSzTx/>
                <a:buFontTx/>
                <a:buNone/>
              </a:pPr>
              <a:t>103</a:t>
            </a:fld>
            <a:endParaRPr lang="pt-BR" altLang="en-US" sz="1200">
              <a:latin typeface="Garamond" panose="02020404030301010803" pitchFamily="18" charset="0"/>
            </a:endParaRPr>
          </a:p>
        </p:txBody>
      </p:sp>
      <p:sp>
        <p:nvSpPr>
          <p:cNvPr id="25603" name="Rectangle 3"/>
          <p:cNvSpPr>
            <a:spLocks noGrp="1" noChangeArrowheads="1"/>
          </p:cNvSpPr>
          <p:nvPr>
            <p:ph type="body" idx="1"/>
          </p:nvPr>
        </p:nvSpPr>
        <p:spPr>
          <a:xfrm>
            <a:off x="457200" y="981075"/>
            <a:ext cx="8229600" cy="5149850"/>
          </a:xfrm>
        </p:spPr>
        <p:txBody>
          <a:bodyPr/>
          <a:lstStyle/>
          <a:p>
            <a:pPr marL="355600" indent="0" eaLnBrk="1" hangingPunct="1">
              <a:lnSpc>
                <a:spcPct val="190000"/>
              </a:lnSpc>
              <a:buClr>
                <a:schemeClr val="tx1"/>
              </a:buClr>
              <a:buSzPct val="50000"/>
              <a:buFont typeface="Wingdings" panose="05000000000000000000" pitchFamily="2" charset="2"/>
              <a:buNone/>
            </a:pPr>
            <a:r>
              <a:rPr lang="pt-BR" altLang="pt-BR" sz="2200"/>
              <a:t>O pré resfriamento do concreto utiliza, geralmente, parte ou a totalidade dos seguintes recursos:</a:t>
            </a:r>
          </a:p>
          <a:p>
            <a:pPr marL="355600" indent="0" eaLnBrk="1" hangingPunct="1">
              <a:lnSpc>
                <a:spcPct val="190000"/>
              </a:lnSpc>
              <a:buClr>
                <a:schemeClr val="tx1"/>
              </a:buClr>
              <a:buSzPct val="50000"/>
            </a:pPr>
            <a:r>
              <a:rPr lang="pt-BR" altLang="pt-BR" sz="2200"/>
              <a:t>  Resfriamento da água de mistura;</a:t>
            </a:r>
          </a:p>
          <a:p>
            <a:pPr marL="355600" indent="0" eaLnBrk="1" hangingPunct="1">
              <a:lnSpc>
                <a:spcPct val="190000"/>
              </a:lnSpc>
              <a:buClr>
                <a:schemeClr val="tx1"/>
              </a:buClr>
              <a:buSzPct val="50000"/>
            </a:pPr>
            <a:r>
              <a:rPr lang="pt-BR" altLang="pt-BR" sz="2200"/>
              <a:t>  Substituição da água de mistura por gelo;</a:t>
            </a:r>
          </a:p>
          <a:p>
            <a:pPr marL="355600" indent="0" eaLnBrk="1" hangingPunct="1">
              <a:lnSpc>
                <a:spcPct val="190000"/>
              </a:lnSpc>
              <a:buClr>
                <a:schemeClr val="tx1"/>
              </a:buClr>
              <a:buSzPct val="50000"/>
            </a:pPr>
            <a:r>
              <a:rPr lang="pt-BR" altLang="pt-BR" sz="2200"/>
              <a:t>  Resfriamento dos agregados graúdos;</a:t>
            </a:r>
          </a:p>
          <a:p>
            <a:pPr marL="355600" indent="0" eaLnBrk="1" hangingPunct="1">
              <a:lnSpc>
                <a:spcPct val="190000"/>
              </a:lnSpc>
              <a:buClr>
                <a:schemeClr val="tx1"/>
              </a:buClr>
              <a:buSzPct val="50000"/>
            </a:pPr>
            <a:r>
              <a:rPr lang="pt-BR" altLang="pt-BR" sz="2200"/>
              <a:t>  Resfriamento do concreto através de nitrogênio líquido, neste caso o custo pode ser é um fator impeditivo.</a:t>
            </a:r>
          </a:p>
        </p:txBody>
      </p:sp>
      <p:sp>
        <p:nvSpPr>
          <p:cNvPr id="25604" name="Rectangle 4"/>
          <p:cNvSpPr>
            <a:spLocks noGrp="1" noChangeArrowheads="1"/>
          </p:cNvSpPr>
          <p:nvPr>
            <p:ph type="title"/>
          </p:nvPr>
        </p:nvSpPr>
        <p:spPr>
          <a:xfrm>
            <a:off x="457200" y="277813"/>
            <a:ext cx="8229600" cy="630237"/>
          </a:xfrm>
          <a:noFill/>
        </p:spPr>
        <p:txBody>
          <a:bodyPr/>
          <a:lstStyle/>
          <a:p>
            <a:pPr eaLnBrk="1" hangingPunct="1"/>
            <a:r>
              <a:rPr lang="pt-BR" altLang="pt-BR" sz="3200">
                <a:latin typeface="Arial" panose="020B0604020202020204" pitchFamily="34" charset="0"/>
              </a:rPr>
              <a:t>PRÉ RESFRIAMENTO DO CONCRETO</a:t>
            </a:r>
          </a:p>
        </p:txBody>
      </p:sp>
    </p:spTree>
    <p:extLst>
      <p:ext uri="{BB962C8B-B14F-4D97-AF65-F5344CB8AC3E}">
        <p14:creationId xmlns:p14="http://schemas.microsoft.com/office/powerpoint/2010/main" val="32358435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ço Reservado para Número de Slide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8D07C44-8E4A-40AA-A111-26C89386AE58}" type="slidenum">
              <a:rPr lang="pt-BR" altLang="en-US" sz="1200">
                <a:latin typeface="Garamond" panose="02020404030301010803" pitchFamily="18" charset="0"/>
              </a:rPr>
              <a:pPr>
                <a:spcBef>
                  <a:spcPct val="0"/>
                </a:spcBef>
                <a:buClrTx/>
                <a:buSzTx/>
                <a:buFontTx/>
                <a:buNone/>
              </a:pPr>
              <a:t>104</a:t>
            </a:fld>
            <a:endParaRPr lang="pt-BR" altLang="en-US" sz="1200">
              <a:latin typeface="Garamond" panose="02020404030301010803" pitchFamily="18" charset="0"/>
            </a:endParaRPr>
          </a:p>
        </p:txBody>
      </p:sp>
      <p:sp>
        <p:nvSpPr>
          <p:cNvPr id="26627" name="Rectangle 4"/>
          <p:cNvSpPr>
            <a:spLocks noChangeArrowheads="1"/>
          </p:cNvSpPr>
          <p:nvPr/>
        </p:nvSpPr>
        <p:spPr bwMode="auto">
          <a:xfrm>
            <a:off x="457200" y="277813"/>
            <a:ext cx="82296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pt-BR" altLang="pt-BR" sz="3200">
                <a:solidFill>
                  <a:schemeClr val="tx2"/>
                </a:solidFill>
              </a:rPr>
              <a:t>PRÉ RESFRIAMENTO DO CONCRETO</a:t>
            </a:r>
          </a:p>
        </p:txBody>
      </p:sp>
      <p:sp>
        <p:nvSpPr>
          <p:cNvPr id="26628" name="Text Box 5"/>
          <p:cNvSpPr txBox="1">
            <a:spLocks noChangeArrowheads="1"/>
          </p:cNvSpPr>
          <p:nvPr/>
        </p:nvSpPr>
        <p:spPr bwMode="auto">
          <a:xfrm>
            <a:off x="539750" y="1341438"/>
            <a:ext cx="8280400"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lnSpc>
                <a:spcPct val="130000"/>
              </a:lnSpc>
              <a:spcBef>
                <a:spcPct val="50000"/>
              </a:spcBef>
              <a:buClrTx/>
              <a:buSzTx/>
              <a:buFontTx/>
              <a:buNone/>
            </a:pPr>
            <a:r>
              <a:rPr lang="pt-BR" altLang="pt-BR" sz="2200"/>
              <a:t>Com a utilização do gelo, conhecidamente uma forma física de “frio concentrado”, se consegue duas vantagens:</a:t>
            </a:r>
          </a:p>
          <a:p>
            <a:pPr algn="just" eaLnBrk="1" hangingPunct="1">
              <a:lnSpc>
                <a:spcPct val="130000"/>
              </a:lnSpc>
              <a:spcBef>
                <a:spcPct val="50000"/>
              </a:spcBef>
              <a:buClrTx/>
              <a:buSzPct val="75000"/>
              <a:buFont typeface="Wingdings" panose="05000000000000000000" pitchFamily="2" charset="2"/>
              <a:buChar char="§"/>
            </a:pPr>
            <a:r>
              <a:rPr lang="pt-BR" altLang="pt-BR" sz="2200"/>
              <a:t>  Aproveitamento integral do calor de difusão de 80 kcal/kg;</a:t>
            </a:r>
          </a:p>
          <a:p>
            <a:pPr algn="just" eaLnBrk="1" hangingPunct="1">
              <a:lnSpc>
                <a:spcPct val="130000"/>
              </a:lnSpc>
              <a:spcBef>
                <a:spcPct val="50000"/>
              </a:spcBef>
              <a:buClrTx/>
              <a:buSzPct val="75000"/>
              <a:buFont typeface="Wingdings" panose="05000000000000000000" pitchFamily="2" charset="2"/>
              <a:buChar char="§"/>
            </a:pPr>
            <a:r>
              <a:rPr lang="pt-BR" altLang="pt-BR" sz="2200"/>
              <a:t>  Aproveitamento, ainda da diferença de 5ºC entre a temperatura suposta da água gelada e a água de descongelamento do gelo 0ºC.</a:t>
            </a:r>
          </a:p>
          <a:p>
            <a:pPr eaLnBrk="1" hangingPunct="1">
              <a:lnSpc>
                <a:spcPct val="150000"/>
              </a:lnSpc>
              <a:buClr>
                <a:schemeClr val="tx1"/>
              </a:buClr>
              <a:buSzPct val="50000"/>
              <a:buFont typeface="Wingdings" panose="05000000000000000000" pitchFamily="2" charset="2"/>
              <a:buNone/>
            </a:pPr>
            <a:r>
              <a:rPr lang="pt-BR" altLang="pt-BR" sz="2200"/>
              <a:t>Nos concretos com teores de água de 200 kg/m³, tem-se 150 kg/m³ de água a ser substituída por gelo, podendo abaixar a temperatura do concreto em até 5ºC.</a:t>
            </a:r>
          </a:p>
        </p:txBody>
      </p:sp>
    </p:spTree>
    <p:extLst>
      <p:ext uri="{BB962C8B-B14F-4D97-AF65-F5344CB8AC3E}">
        <p14:creationId xmlns:p14="http://schemas.microsoft.com/office/powerpoint/2010/main" val="24998457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ço Reservado para Número de Slid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1300E89E-797C-49BF-9DE8-1564A8B637D9}" type="slidenum">
              <a:rPr lang="pt-BR" altLang="en-US" sz="1200">
                <a:latin typeface="Garamond" panose="02020404030301010803" pitchFamily="18" charset="0"/>
              </a:rPr>
              <a:pPr>
                <a:spcBef>
                  <a:spcPct val="0"/>
                </a:spcBef>
                <a:buClrTx/>
                <a:buSzTx/>
                <a:buFontTx/>
                <a:buNone/>
              </a:pPr>
              <a:t>105</a:t>
            </a:fld>
            <a:endParaRPr lang="pt-BR" altLang="en-US" sz="1200">
              <a:latin typeface="Garamond" panose="02020404030301010803" pitchFamily="18" charset="0"/>
            </a:endParaRPr>
          </a:p>
        </p:txBody>
      </p:sp>
      <p:sp>
        <p:nvSpPr>
          <p:cNvPr id="27651" name="Rectangle 2"/>
          <p:cNvSpPr>
            <a:spLocks noGrp="1" noChangeArrowheads="1"/>
          </p:cNvSpPr>
          <p:nvPr>
            <p:ph type="title"/>
          </p:nvPr>
        </p:nvSpPr>
        <p:spPr>
          <a:xfrm>
            <a:off x="457200" y="277813"/>
            <a:ext cx="8229600" cy="630237"/>
          </a:xfrm>
        </p:spPr>
        <p:txBody>
          <a:bodyPr/>
          <a:lstStyle/>
          <a:p>
            <a:pPr eaLnBrk="1" hangingPunct="1"/>
            <a:r>
              <a:rPr lang="pt-BR" altLang="pt-BR" sz="3200">
                <a:latin typeface="Arial" panose="020B0604020202020204" pitchFamily="34" charset="0"/>
              </a:rPr>
              <a:t>PRÉ RESFRIAMENTO DO CONCRETO</a:t>
            </a:r>
          </a:p>
        </p:txBody>
      </p:sp>
      <p:sp>
        <p:nvSpPr>
          <p:cNvPr id="27652" name="Rectangle 3"/>
          <p:cNvSpPr>
            <a:spLocks noGrp="1" noChangeArrowheads="1"/>
          </p:cNvSpPr>
          <p:nvPr>
            <p:ph type="body" idx="1"/>
          </p:nvPr>
        </p:nvSpPr>
        <p:spPr>
          <a:xfrm>
            <a:off x="468313" y="1052513"/>
            <a:ext cx="8280400" cy="4897437"/>
          </a:xfrm>
        </p:spPr>
        <p:txBody>
          <a:bodyPr/>
          <a:lstStyle/>
          <a:p>
            <a:pPr algn="just" eaLnBrk="1" hangingPunct="1">
              <a:buClr>
                <a:schemeClr val="tx1"/>
              </a:buClr>
              <a:buSzPct val="50000"/>
              <a:buFont typeface="Wingdings" panose="05000000000000000000" pitchFamily="2" charset="2"/>
              <a:buNone/>
            </a:pPr>
            <a:r>
              <a:rPr lang="pt-BR" altLang="pt-BR" sz="2400"/>
              <a:t>Vantagens do pré resfriamento:</a:t>
            </a:r>
          </a:p>
          <a:p>
            <a:pPr algn="just" eaLnBrk="1" hangingPunct="1">
              <a:buClr>
                <a:schemeClr val="tx1"/>
              </a:buClr>
              <a:buSzPct val="50000"/>
            </a:pPr>
            <a:r>
              <a:rPr lang="pt-BR" altLang="pt-BR" sz="2400"/>
              <a:t>O concreto torna-se mais plástico, permitindo a redução no teor de água mantendo a mesma trabalhabilidade e consequentemente diminuindo o consumo de cimento;</a:t>
            </a:r>
          </a:p>
          <a:p>
            <a:pPr algn="just" eaLnBrk="1" hangingPunct="1">
              <a:buClr>
                <a:schemeClr val="tx1"/>
              </a:buClr>
              <a:buSzPct val="50000"/>
            </a:pPr>
            <a:r>
              <a:rPr lang="pt-BR" altLang="pt-BR" sz="2400"/>
              <a:t>Maior uniformidade da estrutura e minimização dos problemas de clima quente;</a:t>
            </a:r>
          </a:p>
          <a:p>
            <a:pPr algn="just" eaLnBrk="1" hangingPunct="1">
              <a:buClr>
                <a:schemeClr val="tx1"/>
              </a:buClr>
              <a:buSzPct val="50000"/>
            </a:pPr>
            <a:r>
              <a:rPr lang="pt-BR" altLang="pt-BR" sz="2400"/>
              <a:t>Aumento do tempo de inicio e fim de pega, face de hidratação mais lenta, evitando a ocorrência de juntas frias;</a:t>
            </a:r>
          </a:p>
          <a:p>
            <a:pPr algn="just" eaLnBrk="1" hangingPunct="1">
              <a:buClr>
                <a:schemeClr val="tx1"/>
              </a:buClr>
              <a:buSzPct val="50000"/>
            </a:pPr>
            <a:r>
              <a:rPr lang="pt-BR" altLang="pt-BR" sz="2400"/>
              <a:t>Reduções do cronograma devido a possibilidade de camadas de maiores alturas e menor quantidade de juntas.</a:t>
            </a:r>
          </a:p>
          <a:p>
            <a:pPr algn="just" eaLnBrk="1" hangingPunct="1">
              <a:buClr>
                <a:schemeClr val="tx1"/>
              </a:buClr>
              <a:buSzPct val="50000"/>
              <a:buFont typeface="Wingdings" panose="05000000000000000000" pitchFamily="2" charset="2"/>
              <a:buNone/>
            </a:pPr>
            <a:endParaRPr lang="pt-BR" altLang="pt-BR" sz="2400"/>
          </a:p>
        </p:txBody>
      </p:sp>
    </p:spTree>
    <p:extLst>
      <p:ext uri="{BB962C8B-B14F-4D97-AF65-F5344CB8AC3E}">
        <p14:creationId xmlns:p14="http://schemas.microsoft.com/office/powerpoint/2010/main" val="28512895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ço Reservado para Número de Slide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875704BC-569A-4B98-8888-9884A8F20A93}" type="slidenum">
              <a:rPr lang="pt-BR" altLang="en-US" sz="1200">
                <a:latin typeface="Garamond" panose="02020404030301010803" pitchFamily="18" charset="0"/>
              </a:rPr>
              <a:pPr>
                <a:spcBef>
                  <a:spcPct val="0"/>
                </a:spcBef>
                <a:buClrTx/>
                <a:buSzTx/>
                <a:buFontTx/>
                <a:buNone/>
              </a:pPr>
              <a:t>106</a:t>
            </a:fld>
            <a:endParaRPr lang="pt-BR" altLang="en-US" sz="1200">
              <a:latin typeface="Garamond" panose="02020404030301010803" pitchFamily="18" charset="0"/>
            </a:endParaRPr>
          </a:p>
        </p:txBody>
      </p:sp>
      <p:pic>
        <p:nvPicPr>
          <p:cNvPr id="28675" name="Picture 4" descr="coloc-geloCA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25538"/>
            <a:ext cx="40322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descr="Term-carrin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3068638"/>
            <a:ext cx="4008437"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7"/>
          <p:cNvSpPr txBox="1">
            <a:spLocks noChangeArrowheads="1"/>
          </p:cNvSpPr>
          <p:nvPr/>
        </p:nvSpPr>
        <p:spPr bwMode="auto">
          <a:xfrm>
            <a:off x="755650" y="333375"/>
            <a:ext cx="7632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3200">
                <a:solidFill>
                  <a:schemeClr val="tx2"/>
                </a:solidFill>
              </a:rPr>
              <a:t>PRÉ RESFRIAMENTO DO CONCRETO</a:t>
            </a:r>
          </a:p>
        </p:txBody>
      </p:sp>
      <p:sp>
        <p:nvSpPr>
          <p:cNvPr id="28678" name="Text Box 8"/>
          <p:cNvSpPr txBox="1">
            <a:spLocks noChangeArrowheads="1"/>
          </p:cNvSpPr>
          <p:nvPr/>
        </p:nvSpPr>
        <p:spPr bwMode="auto">
          <a:xfrm>
            <a:off x="5940425" y="1700213"/>
            <a:ext cx="244792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pt-BR" altLang="pt-BR" sz="1800"/>
              <a:t>Adição de gelo em escamas</a:t>
            </a:r>
          </a:p>
        </p:txBody>
      </p:sp>
      <p:sp>
        <p:nvSpPr>
          <p:cNvPr id="28679" name="Text Box 9"/>
          <p:cNvSpPr txBox="1">
            <a:spLocks noChangeArrowheads="1"/>
          </p:cNvSpPr>
          <p:nvPr/>
        </p:nvSpPr>
        <p:spPr bwMode="auto">
          <a:xfrm>
            <a:off x="1619250" y="5013325"/>
            <a:ext cx="1657350"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pt-BR" altLang="pt-BR" sz="1800"/>
              <a:t>Controle da temperatura</a:t>
            </a:r>
          </a:p>
        </p:txBody>
      </p:sp>
      <p:sp>
        <p:nvSpPr>
          <p:cNvPr id="28680" name="Line 10"/>
          <p:cNvSpPr>
            <a:spLocks noChangeShapeType="1"/>
          </p:cNvSpPr>
          <p:nvPr/>
        </p:nvSpPr>
        <p:spPr bwMode="auto">
          <a:xfrm>
            <a:off x="3563938" y="5373688"/>
            <a:ext cx="7207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8681" name="Line 11"/>
          <p:cNvSpPr>
            <a:spLocks noChangeShapeType="1"/>
          </p:cNvSpPr>
          <p:nvPr/>
        </p:nvSpPr>
        <p:spPr bwMode="auto">
          <a:xfrm flipH="1">
            <a:off x="5219700" y="1989138"/>
            <a:ext cx="431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Tree>
    <p:extLst>
      <p:ext uri="{BB962C8B-B14F-4D97-AF65-F5344CB8AC3E}">
        <p14:creationId xmlns:p14="http://schemas.microsoft.com/office/powerpoint/2010/main" val="39419939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ço Reservado para Número de Slid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2840632F-E1AF-473A-84BD-7920C2366F59}" type="slidenum">
              <a:rPr lang="pt-BR" altLang="en-US" sz="1200">
                <a:latin typeface="Garamond" panose="02020404030301010803" pitchFamily="18" charset="0"/>
              </a:rPr>
              <a:pPr>
                <a:spcBef>
                  <a:spcPct val="0"/>
                </a:spcBef>
                <a:buClrTx/>
                <a:buSzTx/>
                <a:buFontTx/>
                <a:buNone/>
              </a:pPr>
              <a:t>107</a:t>
            </a:fld>
            <a:endParaRPr lang="pt-BR" altLang="en-US" sz="1200">
              <a:latin typeface="Garamond" panose="02020404030301010803" pitchFamily="18" charset="0"/>
            </a:endParaRPr>
          </a:p>
        </p:txBody>
      </p:sp>
      <p:sp>
        <p:nvSpPr>
          <p:cNvPr id="29699" name="Rectangle 3"/>
          <p:cNvSpPr>
            <a:spLocks noGrp="1" noChangeArrowheads="1"/>
          </p:cNvSpPr>
          <p:nvPr>
            <p:ph type="body" idx="1"/>
          </p:nvPr>
        </p:nvSpPr>
        <p:spPr>
          <a:xfrm>
            <a:off x="457200" y="1052513"/>
            <a:ext cx="8229600" cy="5078412"/>
          </a:xfrm>
        </p:spPr>
        <p:txBody>
          <a:bodyPr/>
          <a:lstStyle/>
          <a:p>
            <a:pPr marL="0" indent="0" algn="just" eaLnBrk="1" hangingPunct="1">
              <a:lnSpc>
                <a:spcPct val="130000"/>
              </a:lnSpc>
              <a:buFont typeface="Wingdings" panose="05000000000000000000" pitchFamily="2" charset="2"/>
              <a:buNone/>
            </a:pPr>
            <a:r>
              <a:rPr lang="pt-BR" altLang="pt-BR" sz="2400"/>
              <a:t>O controle de temperatura do concreto, após o seu lançamento, pode ser feito eficazmente pela circulação de um líquido de baixa temperatura (geralmente água), por meio de serpentinas constituídas por tubos de paredes finas que são deixadas embutidas no concreto.</a:t>
            </a:r>
          </a:p>
          <a:p>
            <a:pPr marL="0" indent="0" algn="just" eaLnBrk="1" hangingPunct="1">
              <a:lnSpc>
                <a:spcPct val="130000"/>
              </a:lnSpc>
              <a:buFont typeface="Wingdings" panose="05000000000000000000" pitchFamily="2" charset="2"/>
              <a:buNone/>
            </a:pPr>
            <a:r>
              <a:rPr lang="pt-BR" altLang="pt-BR" sz="2400"/>
              <a:t>O calor removido durante os primeiros dias, após o lançamento, vai reduzir o pico inicial de temperatura, diferindo e modificando o histórico do desenvolvimento da temperatura.</a:t>
            </a:r>
          </a:p>
          <a:p>
            <a:pPr marL="0" indent="0" algn="just" eaLnBrk="1" hangingPunct="1">
              <a:lnSpc>
                <a:spcPct val="130000"/>
              </a:lnSpc>
              <a:buFont typeface="Wingdings" panose="05000000000000000000" pitchFamily="2" charset="2"/>
              <a:buNone/>
            </a:pPr>
            <a:endParaRPr lang="pt-BR" altLang="pt-BR" sz="2400"/>
          </a:p>
        </p:txBody>
      </p:sp>
      <p:sp>
        <p:nvSpPr>
          <p:cNvPr id="29700" name="Text Box 4"/>
          <p:cNvSpPr>
            <a:spLocks noGrp="1" noChangeArrowheads="1"/>
          </p:cNvSpPr>
          <p:nvPr>
            <p:ph type="title"/>
          </p:nvPr>
        </p:nvSpPr>
        <p:spPr>
          <a:xfrm>
            <a:off x="457200" y="277813"/>
            <a:ext cx="8229600" cy="558800"/>
          </a:xfrm>
          <a:noFill/>
        </p:spPr>
        <p:txBody>
          <a:bodyPr>
            <a:normAutofit fontScale="90000"/>
          </a:bodyPr>
          <a:lstStyle/>
          <a:p>
            <a:pPr eaLnBrk="1" hangingPunct="1">
              <a:spcBef>
                <a:spcPct val="50000"/>
              </a:spcBef>
            </a:pPr>
            <a:r>
              <a:rPr lang="pt-BR" altLang="pt-BR" sz="3200">
                <a:latin typeface="Arial" panose="020B0604020202020204" pitchFamily="34" charset="0"/>
              </a:rPr>
              <a:t>POS-RESFRIAMENTO DO CONCRETO</a:t>
            </a:r>
          </a:p>
        </p:txBody>
      </p:sp>
    </p:spTree>
    <p:extLst>
      <p:ext uri="{BB962C8B-B14F-4D97-AF65-F5344CB8AC3E}">
        <p14:creationId xmlns:p14="http://schemas.microsoft.com/office/powerpoint/2010/main" val="4197212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ço Reservado para Número de Slid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4FC74B6B-DEBD-4D39-8115-50FB71F30B21}" type="slidenum">
              <a:rPr lang="pt-BR" altLang="en-US" sz="1200">
                <a:latin typeface="Garamond" panose="02020404030301010803" pitchFamily="18" charset="0"/>
              </a:rPr>
              <a:pPr>
                <a:spcBef>
                  <a:spcPct val="0"/>
                </a:spcBef>
                <a:buClrTx/>
                <a:buSzTx/>
                <a:buFontTx/>
                <a:buNone/>
              </a:pPr>
              <a:t>108</a:t>
            </a:fld>
            <a:endParaRPr lang="pt-BR" altLang="en-US" sz="1200">
              <a:latin typeface="Garamond" panose="02020404030301010803" pitchFamily="18" charset="0"/>
            </a:endParaRPr>
          </a:p>
        </p:txBody>
      </p:sp>
      <p:sp>
        <p:nvSpPr>
          <p:cNvPr id="30723" name="Text Box 4"/>
          <p:cNvSpPr>
            <a:spLocks noGrp="1" noChangeArrowheads="1"/>
          </p:cNvSpPr>
          <p:nvPr>
            <p:ph type="title"/>
          </p:nvPr>
        </p:nvSpPr>
        <p:spPr>
          <a:xfrm>
            <a:off x="457200" y="277813"/>
            <a:ext cx="8229600" cy="630237"/>
          </a:xfrm>
          <a:noFill/>
        </p:spPr>
        <p:txBody>
          <a:bodyPr/>
          <a:lstStyle/>
          <a:p>
            <a:pPr eaLnBrk="1" hangingPunct="1">
              <a:spcBef>
                <a:spcPct val="50000"/>
              </a:spcBef>
            </a:pPr>
            <a:r>
              <a:rPr lang="pt-BR" altLang="pt-BR" sz="3200">
                <a:latin typeface="Arial" panose="020B0604020202020204" pitchFamily="34" charset="0"/>
              </a:rPr>
              <a:t>POS-RESFRIAMENTO DO CONCRETO</a:t>
            </a:r>
          </a:p>
        </p:txBody>
      </p:sp>
      <p:sp>
        <p:nvSpPr>
          <p:cNvPr id="30724" name="Text Box 5"/>
          <p:cNvSpPr txBox="1">
            <a:spLocks noChangeArrowheads="1"/>
          </p:cNvSpPr>
          <p:nvPr/>
        </p:nvSpPr>
        <p:spPr bwMode="auto">
          <a:xfrm>
            <a:off x="539750" y="981075"/>
            <a:ext cx="82804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lnSpc>
                <a:spcPct val="120000"/>
              </a:lnSpc>
              <a:spcBef>
                <a:spcPct val="50000"/>
              </a:spcBef>
              <a:buClrTx/>
              <a:buSzPct val="75000"/>
              <a:buFont typeface="Wingdings" panose="05000000000000000000" pitchFamily="2" charset="2"/>
              <a:buChar char="§"/>
            </a:pPr>
            <a:r>
              <a:rPr lang="pt-BR" altLang="pt-BR" sz="2400"/>
              <a:t> O sistema acelera a remoção de calor (e a consequente variação volumétrica) durante as primeiras idades quando o módulo de deformação é relativamente baixo.</a:t>
            </a:r>
          </a:p>
          <a:p>
            <a:pPr algn="just" eaLnBrk="1" hangingPunct="1">
              <a:lnSpc>
                <a:spcPct val="120000"/>
              </a:lnSpc>
              <a:spcBef>
                <a:spcPct val="50000"/>
              </a:spcBef>
              <a:buClrTx/>
              <a:buSzPct val="75000"/>
              <a:buFont typeface="Wingdings" panose="05000000000000000000" pitchFamily="2" charset="2"/>
              <a:buChar char="§"/>
            </a:pPr>
            <a:r>
              <a:rPr lang="pt-BR" altLang="pt-BR" sz="2400"/>
              <a:t> A duração do período inicial de refrigeração, normalmente é de duas a seis semanas. A velocidade de refrigeração (em graus/hora ou graus/dia) é menor nos períodos subsequentes que no período inicial, visto que no inicio há maior quantidade de geração de calor.</a:t>
            </a:r>
          </a:p>
          <a:p>
            <a:pPr algn="just" eaLnBrk="1" hangingPunct="1">
              <a:lnSpc>
                <a:spcPct val="120000"/>
              </a:lnSpc>
              <a:spcBef>
                <a:spcPct val="50000"/>
              </a:spcBef>
              <a:buClrTx/>
              <a:buSzPct val="75000"/>
              <a:buFont typeface="Wingdings" panose="05000000000000000000" pitchFamily="2" charset="2"/>
              <a:buChar char="§"/>
            </a:pPr>
            <a:r>
              <a:rPr lang="pt-BR" altLang="pt-BR" sz="2400"/>
              <a:t> A tubulação a ser usada para as serpentinas deve ser de parede fina e de material que permita troca rápido de calor.</a:t>
            </a:r>
          </a:p>
        </p:txBody>
      </p:sp>
    </p:spTree>
    <p:extLst>
      <p:ext uri="{BB962C8B-B14F-4D97-AF65-F5344CB8AC3E}">
        <p14:creationId xmlns:p14="http://schemas.microsoft.com/office/powerpoint/2010/main" val="32760377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ço Reservado para Número de Slide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6C1DEA06-B23B-4330-920D-DFF89572CEDC}" type="slidenum">
              <a:rPr lang="pt-BR" altLang="en-US" sz="1200">
                <a:latin typeface="Garamond" panose="02020404030301010803" pitchFamily="18" charset="0"/>
              </a:rPr>
              <a:pPr>
                <a:spcBef>
                  <a:spcPct val="0"/>
                </a:spcBef>
                <a:buClrTx/>
                <a:buSzTx/>
                <a:buFontTx/>
                <a:buNone/>
              </a:pPr>
              <a:t>109</a:t>
            </a:fld>
            <a:endParaRPr lang="pt-BR" altLang="en-US" sz="1200">
              <a:latin typeface="Garamond" panose="02020404030301010803" pitchFamily="18" charset="0"/>
            </a:endParaRPr>
          </a:p>
        </p:txBody>
      </p:sp>
      <p:pic>
        <p:nvPicPr>
          <p:cNvPr id="31747" name="Picture 4"/>
          <p:cNvPicPr>
            <a:picLocks noChangeAspect="1" noChangeArrowheads="1"/>
          </p:cNvPicPr>
          <p:nvPr/>
        </p:nvPicPr>
        <p:blipFill>
          <a:blip r:embed="rId2">
            <a:extLst>
              <a:ext uri="{28A0092B-C50C-407E-A947-70E740481C1C}">
                <a14:useLocalDpi xmlns:a14="http://schemas.microsoft.com/office/drawing/2010/main" val="0"/>
              </a:ext>
            </a:extLst>
          </a:blip>
          <a:srcRect l="33464" t="34489" r="28737" b="30061"/>
          <a:stretch>
            <a:fillRect/>
          </a:stretch>
        </p:blipFill>
        <p:spPr bwMode="auto">
          <a:xfrm>
            <a:off x="1319213" y="1268413"/>
            <a:ext cx="6264275" cy="4700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748" name="Text Box 5"/>
          <p:cNvSpPr txBox="1">
            <a:spLocks noChangeArrowheads="1"/>
          </p:cNvSpPr>
          <p:nvPr/>
        </p:nvSpPr>
        <p:spPr bwMode="auto">
          <a:xfrm>
            <a:off x="395288" y="476250"/>
            <a:ext cx="8569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3200">
                <a:solidFill>
                  <a:schemeClr val="tx2"/>
                </a:solidFill>
              </a:rPr>
              <a:t>POS-RESFRIAMENTO DO CONCRETO</a:t>
            </a:r>
          </a:p>
        </p:txBody>
      </p:sp>
    </p:spTree>
    <p:extLst>
      <p:ext uri="{BB962C8B-B14F-4D97-AF65-F5344CB8AC3E}">
        <p14:creationId xmlns:p14="http://schemas.microsoft.com/office/powerpoint/2010/main" val="2792676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0" y="0"/>
            <a:ext cx="9144000" cy="838200"/>
          </a:xfrm>
        </p:spPr>
        <p:txBody>
          <a:bodyPr>
            <a:normAutofit/>
          </a:bodyPr>
          <a:lstStyle/>
          <a:p>
            <a:pPr algn="l"/>
            <a:r>
              <a:rPr lang="pt-BR" dirty="0"/>
              <a:t>Dimensionamento de equipamentos</a:t>
            </a:r>
            <a:endParaRPr lang="en-US" dirty="0"/>
          </a:p>
        </p:txBody>
      </p:sp>
      <p:cxnSp>
        <p:nvCxnSpPr>
          <p:cNvPr id="7" name="Conector reto 6"/>
          <p:cNvCxnSpPr/>
          <p:nvPr/>
        </p:nvCxnSpPr>
        <p:spPr>
          <a:xfrm>
            <a:off x="0" y="838200"/>
            <a:ext cx="9144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Conector reto 8"/>
          <p:cNvCxnSpPr/>
          <p:nvPr/>
        </p:nvCxnSpPr>
        <p:spPr>
          <a:xfrm>
            <a:off x="0" y="6248400"/>
            <a:ext cx="9144000" cy="0"/>
          </a:xfrm>
          <a:prstGeom prst="line">
            <a:avLst/>
          </a:prstGeom>
        </p:spPr>
        <p:style>
          <a:lnRef idx="3">
            <a:schemeClr val="accent2"/>
          </a:lnRef>
          <a:fillRef idx="0">
            <a:schemeClr val="accent2"/>
          </a:fillRef>
          <a:effectRef idx="2">
            <a:schemeClr val="accent2"/>
          </a:effectRef>
          <a:fontRef idx="minor">
            <a:schemeClr val="tx1"/>
          </a:fontRef>
        </p:style>
      </p:cxnSp>
      <p:sp>
        <p:nvSpPr>
          <p:cNvPr id="2253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22535" name="Rectangle 7"/>
          <p:cNvSpPr>
            <a:spLocks noChangeArrowheads="1"/>
          </p:cNvSpPr>
          <p:nvPr/>
        </p:nvSpPr>
        <p:spPr bwMode="auto">
          <a:xfrm>
            <a:off x="0" y="533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pic>
        <p:nvPicPr>
          <p:cNvPr id="66562" name="Picture 2"/>
          <p:cNvPicPr>
            <a:picLocks noChangeAspect="1" noChangeArrowheads="1"/>
          </p:cNvPicPr>
          <p:nvPr/>
        </p:nvPicPr>
        <p:blipFill>
          <a:blip r:embed="rId2" cstate="print"/>
          <a:srcRect l="10272" t="16726" r="13893" b="10071"/>
          <a:stretch>
            <a:fillRect/>
          </a:stretch>
        </p:blipFill>
        <p:spPr bwMode="auto">
          <a:xfrm>
            <a:off x="1691680" y="4365104"/>
            <a:ext cx="3554577" cy="1827119"/>
          </a:xfrm>
          <a:prstGeom prst="rect">
            <a:avLst/>
          </a:prstGeom>
          <a:noFill/>
          <a:ln w="9525">
            <a:noFill/>
            <a:miter lim="800000"/>
            <a:headEnd/>
            <a:tailEnd/>
          </a:ln>
        </p:spPr>
      </p:pic>
      <p:pic>
        <p:nvPicPr>
          <p:cNvPr id="66564" name="Picture 4" descr="Usina de concreto, central dosadora, rasga saco,"/>
          <p:cNvPicPr>
            <a:picLocks noChangeAspect="1" noChangeArrowheads="1"/>
          </p:cNvPicPr>
          <p:nvPr/>
        </p:nvPicPr>
        <p:blipFill>
          <a:blip r:embed="rId3" cstate="print"/>
          <a:srcRect/>
          <a:stretch>
            <a:fillRect/>
          </a:stretch>
        </p:blipFill>
        <p:spPr bwMode="auto">
          <a:xfrm>
            <a:off x="0" y="4365104"/>
            <a:ext cx="1656184" cy="1832129"/>
          </a:xfrm>
          <a:prstGeom prst="rect">
            <a:avLst/>
          </a:prstGeom>
          <a:noFill/>
        </p:spPr>
      </p:pic>
      <p:pic>
        <p:nvPicPr>
          <p:cNvPr id="66566" name="Picture 6" descr="http://www.schwingstetter.com.br/eventos-e-noticias/wp-content/uploads/2013/03/2.jpg"/>
          <p:cNvPicPr>
            <a:picLocks noChangeAspect="1" noChangeArrowheads="1"/>
          </p:cNvPicPr>
          <p:nvPr/>
        </p:nvPicPr>
        <p:blipFill>
          <a:blip r:embed="rId4" cstate="print"/>
          <a:srcRect/>
          <a:stretch>
            <a:fillRect/>
          </a:stretch>
        </p:blipFill>
        <p:spPr bwMode="auto">
          <a:xfrm>
            <a:off x="5544019" y="4581128"/>
            <a:ext cx="3599981" cy="1584176"/>
          </a:xfrm>
          <a:prstGeom prst="rect">
            <a:avLst/>
          </a:prstGeom>
          <a:noFill/>
        </p:spPr>
      </p:pic>
      <p:sp>
        <p:nvSpPr>
          <p:cNvPr id="15" name="CaixaDeTexto 14"/>
          <p:cNvSpPr txBox="1"/>
          <p:nvPr/>
        </p:nvSpPr>
        <p:spPr>
          <a:xfrm>
            <a:off x="2771800" y="4077072"/>
            <a:ext cx="1296144" cy="369332"/>
          </a:xfrm>
          <a:prstGeom prst="rect">
            <a:avLst/>
          </a:prstGeom>
          <a:noFill/>
        </p:spPr>
        <p:txBody>
          <a:bodyPr wrap="square" rtlCol="0">
            <a:spAutoFit/>
          </a:bodyPr>
          <a:lstStyle/>
          <a:p>
            <a:r>
              <a:rPr lang="en-US" dirty="0" err="1"/>
              <a:t>Sd</a:t>
            </a:r>
            <a:r>
              <a:rPr lang="en-US" dirty="0"/>
              <a:t> = 3MPa</a:t>
            </a:r>
            <a:endParaRPr lang="pt-BR" dirty="0"/>
          </a:p>
        </p:txBody>
      </p:sp>
      <p:sp>
        <p:nvSpPr>
          <p:cNvPr id="18" name="CaixaDeTexto 17"/>
          <p:cNvSpPr txBox="1"/>
          <p:nvPr/>
        </p:nvSpPr>
        <p:spPr>
          <a:xfrm>
            <a:off x="179512" y="4005064"/>
            <a:ext cx="1296144" cy="369332"/>
          </a:xfrm>
          <a:prstGeom prst="rect">
            <a:avLst/>
          </a:prstGeom>
          <a:noFill/>
        </p:spPr>
        <p:txBody>
          <a:bodyPr wrap="square" rtlCol="0">
            <a:spAutoFit/>
          </a:bodyPr>
          <a:lstStyle/>
          <a:p>
            <a:r>
              <a:rPr lang="en-US" dirty="0" err="1"/>
              <a:t>Sd</a:t>
            </a:r>
            <a:r>
              <a:rPr lang="en-US" dirty="0"/>
              <a:t> = 4MPa</a:t>
            </a:r>
            <a:endParaRPr lang="pt-BR" dirty="0"/>
          </a:p>
        </p:txBody>
      </p:sp>
      <p:sp>
        <p:nvSpPr>
          <p:cNvPr id="20" name="CaixaDeTexto 19"/>
          <p:cNvSpPr txBox="1"/>
          <p:nvPr/>
        </p:nvSpPr>
        <p:spPr>
          <a:xfrm>
            <a:off x="7020272" y="4221088"/>
            <a:ext cx="1368152" cy="369332"/>
          </a:xfrm>
          <a:prstGeom prst="rect">
            <a:avLst/>
          </a:prstGeom>
          <a:noFill/>
        </p:spPr>
        <p:txBody>
          <a:bodyPr wrap="square" rtlCol="0">
            <a:spAutoFit/>
          </a:bodyPr>
          <a:lstStyle/>
          <a:p>
            <a:r>
              <a:rPr lang="en-US" dirty="0" err="1"/>
              <a:t>Sd</a:t>
            </a:r>
            <a:r>
              <a:rPr lang="en-US" dirty="0"/>
              <a:t> = 2.2MPa</a:t>
            </a:r>
            <a:endParaRPr lang="pt-BR" dirty="0"/>
          </a:p>
        </p:txBody>
      </p:sp>
      <p:graphicFrame>
        <p:nvGraphicFramePr>
          <p:cNvPr id="19" name="Gráfico 18"/>
          <p:cNvGraphicFramePr/>
          <p:nvPr>
            <p:extLst>
              <p:ext uri="{D42A27DB-BD31-4B8C-83A1-F6EECF244321}">
                <p14:modId xmlns:p14="http://schemas.microsoft.com/office/powerpoint/2010/main" val="1181336185"/>
              </p:ext>
            </p:extLst>
          </p:nvPr>
        </p:nvGraphicFramePr>
        <p:xfrm>
          <a:off x="539552" y="908720"/>
          <a:ext cx="7920880" cy="316835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795493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ço Reservado para Número de Slide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7FA6E5E8-3288-4FEF-BD43-14BFC006BF45}" type="slidenum">
              <a:rPr lang="pt-BR" altLang="en-US" sz="1200">
                <a:latin typeface="Garamond" panose="02020404030301010803" pitchFamily="18" charset="0"/>
              </a:rPr>
              <a:pPr>
                <a:spcBef>
                  <a:spcPct val="0"/>
                </a:spcBef>
                <a:buClrTx/>
                <a:buSzTx/>
                <a:buFontTx/>
                <a:buNone/>
              </a:pPr>
              <a:t>110</a:t>
            </a:fld>
            <a:endParaRPr lang="pt-BR" altLang="en-US" sz="1200">
              <a:latin typeface="Garamond" panose="02020404030301010803" pitchFamily="18" charset="0"/>
            </a:endParaRPr>
          </a:p>
        </p:txBody>
      </p:sp>
      <p:sp>
        <p:nvSpPr>
          <p:cNvPr id="33795" name="Rectangle 5"/>
          <p:cNvSpPr>
            <a:spLocks noChangeArrowheads="1"/>
          </p:cNvSpPr>
          <p:nvPr/>
        </p:nvSpPr>
        <p:spPr bwMode="auto">
          <a:xfrm>
            <a:off x="395288" y="1292225"/>
            <a:ext cx="8497887"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lnSpc>
                <a:spcPct val="160000"/>
              </a:lnSpc>
              <a:spcBef>
                <a:spcPct val="0"/>
              </a:spcBef>
              <a:buClrTx/>
              <a:buSzTx/>
              <a:buFont typeface="Wingdings" panose="05000000000000000000" pitchFamily="2" charset="2"/>
              <a:buNone/>
            </a:pPr>
            <a:r>
              <a:rPr lang="pt-BR" altLang="pt-BR" sz="2400" dirty="0"/>
              <a:t>A expressão “concreto massa” era aplicada somente a estruturas de concreto com grandes dimensões, como barragens de gravidades, mas hoje em dia, os aspectos tecnológicos do concreto massa são importantes para qualquer elemento de concreto cujas as dimensões sejam tais que o comportamento térmico possa levar a fissuração térmica, a menos que sejam tomadas precauções adequadas. </a:t>
            </a:r>
          </a:p>
        </p:txBody>
      </p:sp>
      <p:graphicFrame>
        <p:nvGraphicFramePr>
          <p:cNvPr id="33799" name="Object 1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41013" name="Equation" r:id="rId3" imgW="114151" imgH="215619" progId="Equation.3">
                  <p:embed/>
                </p:oleObj>
              </mc:Choice>
              <mc:Fallback>
                <p:oleObj name="Equation" r:id="rId3" imgW="114151" imgH="215619" progId="Equation.3">
                  <p:embed/>
                  <p:pic>
                    <p:nvPicPr>
                      <p:cNvPr id="33799"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801" name="Text Box 19"/>
          <p:cNvSpPr txBox="1">
            <a:spLocks noChangeArrowheads="1"/>
          </p:cNvSpPr>
          <p:nvPr/>
        </p:nvSpPr>
        <p:spPr bwMode="auto">
          <a:xfrm>
            <a:off x="7380288" y="5516563"/>
            <a:ext cx="12239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endParaRPr lang="pt-BR" altLang="pt-BR" sz="1800"/>
          </a:p>
        </p:txBody>
      </p:sp>
      <p:sp>
        <p:nvSpPr>
          <p:cNvPr id="33802" name="Rectangle 2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33803" name="Rectangle 2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33804" name="Rectangle 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33805" name="Rectangle 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33806" name="Rectangle 3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33807" name="Rectangle 3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33808" name="Rectangle 3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33809" name="Rectangle 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33810" name="Rectangle 4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33811" name="Rectangle 4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33812" name="Text Box 44"/>
          <p:cNvSpPr txBox="1">
            <a:spLocks noChangeArrowheads="1"/>
          </p:cNvSpPr>
          <p:nvPr/>
        </p:nvSpPr>
        <p:spPr bwMode="auto">
          <a:xfrm>
            <a:off x="684213" y="404813"/>
            <a:ext cx="49672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3600">
                <a:solidFill>
                  <a:schemeClr val="tx2"/>
                </a:solidFill>
              </a:rPr>
              <a:t>CONCRETO MASSA</a:t>
            </a:r>
          </a:p>
        </p:txBody>
      </p:sp>
    </p:spTree>
    <p:extLst>
      <p:ext uri="{BB962C8B-B14F-4D97-AF65-F5344CB8AC3E}">
        <p14:creationId xmlns:p14="http://schemas.microsoft.com/office/powerpoint/2010/main" val="2444511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ço Reservado para Número de Slide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C7FCE6AD-5E15-4BCF-954F-8D225EE66AD9}" type="slidenum">
              <a:rPr lang="pt-BR" altLang="en-US" sz="1200">
                <a:latin typeface="Garamond" panose="02020404030301010803" pitchFamily="18" charset="0"/>
              </a:rPr>
              <a:pPr>
                <a:spcBef>
                  <a:spcPct val="0"/>
                </a:spcBef>
                <a:buClrTx/>
                <a:buSzTx/>
                <a:buFontTx/>
                <a:buNone/>
              </a:pPr>
              <a:t>111</a:t>
            </a:fld>
            <a:endParaRPr lang="pt-BR" altLang="en-US" sz="1200">
              <a:latin typeface="Garamond" panose="02020404030301010803" pitchFamily="18" charset="0"/>
            </a:endParaRPr>
          </a:p>
        </p:txBody>
      </p:sp>
      <p:sp>
        <p:nvSpPr>
          <p:cNvPr id="34819" name="Rectangle 5"/>
          <p:cNvSpPr>
            <a:spLocks noChangeArrowheads="1"/>
          </p:cNvSpPr>
          <p:nvPr/>
        </p:nvSpPr>
        <p:spPr bwMode="auto">
          <a:xfrm>
            <a:off x="900113" y="333375"/>
            <a:ext cx="7704137"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lnSpc>
                <a:spcPct val="140000"/>
              </a:lnSpc>
              <a:spcBef>
                <a:spcPct val="0"/>
              </a:spcBef>
              <a:buClrTx/>
              <a:buSzTx/>
              <a:buFontTx/>
              <a:buNone/>
            </a:pPr>
            <a:r>
              <a:rPr lang="pt-BR" altLang="pt-BR" sz="1800"/>
              <a:t>A evolução do concreto massa aplicado à obras de grande porte necessita de meios especiais para combater a geração de calor e às variações volumétricas. Houve uma grande preocupação quanto à dosagem do concreto, visando minimizar a quantidade de aglomerante a fim de coibir o efeito térmico, juntamente com outras medidas.</a:t>
            </a:r>
          </a:p>
        </p:txBody>
      </p:sp>
      <p:graphicFrame>
        <p:nvGraphicFramePr>
          <p:cNvPr id="155718" name="Group 70"/>
          <p:cNvGraphicFramePr>
            <a:graphicFrameLocks noGrp="1"/>
          </p:cNvGraphicFramePr>
          <p:nvPr/>
        </p:nvGraphicFramePr>
        <p:xfrm>
          <a:off x="1476375" y="2708275"/>
          <a:ext cx="6408738" cy="3025776"/>
        </p:xfrm>
        <a:graphic>
          <a:graphicData uri="http://schemas.openxmlformats.org/drawingml/2006/table">
            <a:tbl>
              <a:tblPr/>
              <a:tblGrid>
                <a:gridCol w="1519238">
                  <a:extLst>
                    <a:ext uri="{9D8B030D-6E8A-4147-A177-3AD203B41FA5}">
                      <a16:colId xmlns:a16="http://schemas.microsoft.com/office/drawing/2014/main" val="20000"/>
                    </a:ext>
                  </a:extLst>
                </a:gridCol>
                <a:gridCol w="2657475">
                  <a:extLst>
                    <a:ext uri="{9D8B030D-6E8A-4147-A177-3AD203B41FA5}">
                      <a16:colId xmlns:a16="http://schemas.microsoft.com/office/drawing/2014/main" val="20001"/>
                    </a:ext>
                  </a:extLst>
                </a:gridCol>
                <a:gridCol w="2232025">
                  <a:extLst>
                    <a:ext uri="{9D8B030D-6E8A-4147-A177-3AD203B41FA5}">
                      <a16:colId xmlns:a16="http://schemas.microsoft.com/office/drawing/2014/main" val="20002"/>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2200" b="0" i="0" u="none" strike="noStrike" cap="none" normalizeH="0" baseline="0">
                          <a:ln>
                            <a:noFill/>
                          </a:ln>
                          <a:solidFill>
                            <a:schemeClr val="tx1"/>
                          </a:solidFill>
                          <a:effectLst/>
                          <a:latin typeface="Arial" charset="0"/>
                        </a:rPr>
                        <a:t>Data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2200" b="0" i="0" u="none" strike="noStrike" cap="none" normalizeH="0" baseline="0">
                          <a:ln>
                            <a:noFill/>
                          </a:ln>
                          <a:solidFill>
                            <a:schemeClr val="tx1"/>
                          </a:solidFill>
                          <a:effectLst/>
                          <a:latin typeface="Arial" charset="0"/>
                        </a:rPr>
                        <a:t>Aproveitamento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2200" b="0" i="0" u="none" strike="noStrike" cap="none" normalizeH="0" baseline="0">
                          <a:ln>
                            <a:noFill/>
                          </a:ln>
                          <a:solidFill>
                            <a:schemeClr val="tx1"/>
                          </a:solidFill>
                          <a:effectLst/>
                          <a:latin typeface="Arial" charset="0"/>
                        </a:rPr>
                        <a:t>Consumo de cimento (kg/m³)</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782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1800" b="0" i="0" u="none" strike="noStrike" cap="none" normalizeH="0" baseline="0">
                          <a:ln>
                            <a:noFill/>
                          </a:ln>
                          <a:solidFill>
                            <a:schemeClr val="tx1"/>
                          </a:solidFill>
                          <a:effectLst/>
                          <a:latin typeface="Arial" charset="0"/>
                        </a:rPr>
                        <a:t>1900-1930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1800" b="0" i="0" u="none" strike="noStrike" cap="none" normalizeH="0" baseline="0">
                          <a:ln>
                            <a:noFill/>
                          </a:ln>
                          <a:solidFill>
                            <a:schemeClr val="tx1"/>
                          </a:solidFill>
                          <a:effectLst/>
                          <a:latin typeface="Arial" charset="0"/>
                        </a:rPr>
                        <a:t>Barragens médias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1800" b="0" i="0" u="none" strike="noStrike" cap="none" normalizeH="0" baseline="0">
                          <a:ln>
                            <a:noFill/>
                          </a:ln>
                          <a:solidFill>
                            <a:schemeClr val="tx1"/>
                          </a:solidFill>
                          <a:effectLst/>
                          <a:latin typeface="Arial" charset="0"/>
                        </a:rPr>
                        <a:t>350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465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1800" b="0" i="0" u="none" strike="noStrike" cap="none" normalizeH="0" baseline="0">
                          <a:ln>
                            <a:noFill/>
                          </a:ln>
                          <a:solidFill>
                            <a:schemeClr val="tx1"/>
                          </a:solidFill>
                          <a:effectLst/>
                          <a:latin typeface="Arial" charset="0"/>
                        </a:rPr>
                        <a:t>1936</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1800" b="0" i="0" u="none" strike="noStrike" cap="none" normalizeH="0" baseline="0">
                          <a:ln>
                            <a:noFill/>
                          </a:ln>
                          <a:solidFill>
                            <a:schemeClr val="tx1"/>
                          </a:solidFill>
                          <a:effectLst/>
                          <a:latin typeface="Arial" charset="0"/>
                        </a:rPr>
                        <a:t>Norris Dam (EUA)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1800" b="0" i="0" u="none" strike="noStrike" cap="none" normalizeH="0" baseline="0">
                          <a:ln>
                            <a:noFill/>
                          </a:ln>
                          <a:solidFill>
                            <a:schemeClr val="tx1"/>
                          </a:solidFill>
                          <a:effectLst/>
                          <a:latin typeface="Arial" charset="0"/>
                        </a:rPr>
                        <a:t>225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9413">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1800" b="0" i="0" u="none" strike="noStrike" cap="none" normalizeH="0" baseline="0">
                          <a:ln>
                            <a:noFill/>
                          </a:ln>
                          <a:solidFill>
                            <a:schemeClr val="tx1"/>
                          </a:solidFill>
                          <a:effectLst/>
                          <a:latin typeface="Arial" charset="0"/>
                        </a:rPr>
                        <a:t>1940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1800" b="0" i="0" u="none" strike="noStrike" cap="none" normalizeH="0" baseline="0">
                          <a:ln>
                            <a:noFill/>
                          </a:ln>
                          <a:solidFill>
                            <a:schemeClr val="tx1"/>
                          </a:solidFill>
                          <a:effectLst/>
                          <a:latin typeface="Arial" charset="0"/>
                        </a:rPr>
                        <a:t>Hiwasee Dam (EUA)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1800" b="0" i="0" u="none" strike="noStrike" cap="none" normalizeH="0" baseline="0">
                          <a:ln>
                            <a:noFill/>
                          </a:ln>
                          <a:solidFill>
                            <a:schemeClr val="tx1"/>
                          </a:solidFill>
                          <a:effectLst/>
                          <a:latin typeface="Arial" charset="0"/>
                        </a:rPr>
                        <a:t>168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782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1800" b="0" i="0" u="none" strike="noStrike" cap="none" normalizeH="0" baseline="0">
                          <a:ln>
                            <a:noFill/>
                          </a:ln>
                          <a:solidFill>
                            <a:schemeClr val="tx1"/>
                          </a:solidFill>
                          <a:effectLst/>
                          <a:latin typeface="Arial" charset="0"/>
                        </a:rPr>
                        <a:t>1954</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1800" b="0" i="0" u="none" strike="noStrike" cap="none" normalizeH="0" baseline="0">
                          <a:ln>
                            <a:noFill/>
                          </a:ln>
                          <a:solidFill>
                            <a:schemeClr val="tx1"/>
                          </a:solidFill>
                          <a:effectLst/>
                          <a:latin typeface="Arial" charset="0"/>
                        </a:rPr>
                        <a:t>Pine Flat Dam (EUA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1800" b="0" i="0" u="none" strike="noStrike" cap="none" normalizeH="0" baseline="0">
                          <a:ln>
                            <a:noFill/>
                          </a:ln>
                          <a:solidFill>
                            <a:schemeClr val="tx1"/>
                          </a:solidFill>
                          <a:effectLst/>
                          <a:latin typeface="Arial" charset="0"/>
                        </a:rPr>
                        <a:t>130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62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1800" b="0" i="0" u="none" strike="noStrike" cap="none" normalizeH="0" baseline="0">
                          <a:ln>
                            <a:noFill/>
                          </a:ln>
                          <a:solidFill>
                            <a:schemeClr val="tx1"/>
                          </a:solidFill>
                          <a:effectLst/>
                          <a:latin typeface="Arial" charset="0"/>
                        </a:rPr>
                        <a:t>1970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1800" b="0" i="0" u="none" strike="noStrike" cap="none" normalizeH="0" baseline="0">
                          <a:ln>
                            <a:noFill/>
                          </a:ln>
                          <a:solidFill>
                            <a:schemeClr val="tx1"/>
                          </a:solidFill>
                          <a:effectLst/>
                          <a:latin typeface="Arial" charset="0"/>
                        </a:rPr>
                        <a:t>Ilha Solteira (Brasil)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1800" b="0" i="0" u="none" strike="noStrike" cap="none" normalizeH="0" baseline="0">
                          <a:ln>
                            <a:noFill/>
                          </a:ln>
                          <a:solidFill>
                            <a:schemeClr val="tx1"/>
                          </a:solidFill>
                          <a:effectLst/>
                          <a:latin typeface="Arial" charset="0"/>
                        </a:rPr>
                        <a:t>100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782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1800" b="0" i="0" u="none" strike="noStrike" cap="none" normalizeH="0" baseline="0">
                          <a:ln>
                            <a:noFill/>
                          </a:ln>
                          <a:solidFill>
                            <a:schemeClr val="tx1"/>
                          </a:solidFill>
                          <a:effectLst/>
                          <a:latin typeface="Arial" charset="0"/>
                        </a:rPr>
                        <a:t>1978</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1800" b="0" i="0" u="none" strike="noStrike" cap="none" normalizeH="0" baseline="0">
                          <a:ln>
                            <a:noFill/>
                          </a:ln>
                          <a:solidFill>
                            <a:schemeClr val="tx1"/>
                          </a:solidFill>
                          <a:effectLst/>
                          <a:latin typeface="Arial" charset="0"/>
                        </a:rPr>
                        <a:t>Água vermelha (Brasil)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pt-BR" sz="1800" b="0" i="0" u="none" strike="noStrike" cap="none" normalizeH="0" baseline="0">
                          <a:ln>
                            <a:noFill/>
                          </a:ln>
                          <a:solidFill>
                            <a:schemeClr val="tx1"/>
                          </a:solidFill>
                          <a:effectLst/>
                          <a:latin typeface="Arial" charset="0"/>
                        </a:rPr>
                        <a:t>90*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34854" name="Text Box 66"/>
          <p:cNvSpPr txBox="1">
            <a:spLocks noChangeArrowheads="1"/>
          </p:cNvSpPr>
          <p:nvPr/>
        </p:nvSpPr>
        <p:spPr bwMode="auto">
          <a:xfrm>
            <a:off x="1476375" y="2349500"/>
            <a:ext cx="64801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1800"/>
              <a:t>EVOLUÇÃO DOS CONSUMOS DE CIMENTO NO TEMPO</a:t>
            </a:r>
          </a:p>
        </p:txBody>
      </p:sp>
      <p:sp>
        <p:nvSpPr>
          <p:cNvPr id="34855" name="Text Box 71"/>
          <p:cNvSpPr txBox="1">
            <a:spLocks noChangeArrowheads="1"/>
          </p:cNvSpPr>
          <p:nvPr/>
        </p:nvSpPr>
        <p:spPr bwMode="auto">
          <a:xfrm>
            <a:off x="1547813" y="5805488"/>
            <a:ext cx="5545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1200"/>
              <a:t>(*) CCR – concreto compactado a rolo</a:t>
            </a:r>
          </a:p>
        </p:txBody>
      </p:sp>
    </p:spTree>
    <p:extLst>
      <p:ext uri="{BB962C8B-B14F-4D97-AF65-F5344CB8AC3E}">
        <p14:creationId xmlns:p14="http://schemas.microsoft.com/office/powerpoint/2010/main" val="6833740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Número de Slide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BCEDC4BB-968D-4B6C-B4FE-6B8BBF7195C6}" type="slidenum">
              <a:rPr lang="pt-BR" altLang="en-US" sz="1200">
                <a:latin typeface="Garamond" panose="02020404030301010803" pitchFamily="18" charset="0"/>
              </a:rPr>
              <a:pPr>
                <a:spcBef>
                  <a:spcPct val="0"/>
                </a:spcBef>
                <a:buClrTx/>
                <a:buSzTx/>
                <a:buFontTx/>
                <a:buNone/>
              </a:pPr>
              <a:t>112</a:t>
            </a:fld>
            <a:endParaRPr lang="pt-BR" altLang="en-US" sz="1200">
              <a:latin typeface="Garamond" panose="02020404030301010803" pitchFamily="18" charset="0"/>
            </a:endParaRPr>
          </a:p>
        </p:txBody>
      </p:sp>
      <p:sp>
        <p:nvSpPr>
          <p:cNvPr id="35843" name="Text Box 6"/>
          <p:cNvSpPr txBox="1">
            <a:spLocks noChangeArrowheads="1"/>
          </p:cNvSpPr>
          <p:nvPr/>
        </p:nvSpPr>
        <p:spPr bwMode="auto">
          <a:xfrm>
            <a:off x="357188" y="1196975"/>
            <a:ext cx="8647112"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lnSpc>
                <a:spcPct val="200000"/>
              </a:lnSpc>
              <a:spcBef>
                <a:spcPct val="0"/>
              </a:spcBef>
              <a:buClrTx/>
              <a:buSzPct val="75000"/>
              <a:buFont typeface="Wingdings" panose="05000000000000000000" pitchFamily="2" charset="2"/>
              <a:buChar char="§"/>
            </a:pPr>
            <a:r>
              <a:rPr lang="pt-BR" altLang="pt-BR" sz="2400"/>
              <a:t> Foi a primeira das grandes barragens do mundo,  construída entre 1931 e 1935, utilizou cimento Portland (233 kg/m³) ASTM Tipo IV, de baixo calor de hidratação;</a:t>
            </a:r>
          </a:p>
          <a:p>
            <a:pPr algn="just" eaLnBrk="1" hangingPunct="1">
              <a:lnSpc>
                <a:spcPct val="200000"/>
              </a:lnSpc>
              <a:spcBef>
                <a:spcPct val="0"/>
              </a:spcBef>
              <a:buClrTx/>
              <a:buSzPct val="75000"/>
              <a:buFont typeface="Wingdings" panose="05000000000000000000" pitchFamily="2" charset="2"/>
              <a:buChar char="§"/>
            </a:pPr>
            <a:r>
              <a:rPr lang="pt-BR" altLang="pt-BR" sz="2400"/>
              <a:t> A barragem tem um comprimento de 379 m, altura de 221 m, largura da base 200 m e largura do topo 15 m;</a:t>
            </a:r>
          </a:p>
          <a:p>
            <a:pPr algn="just" eaLnBrk="1" hangingPunct="1">
              <a:lnSpc>
                <a:spcPct val="200000"/>
              </a:lnSpc>
              <a:spcBef>
                <a:spcPct val="0"/>
              </a:spcBef>
              <a:buClrTx/>
              <a:buSzPct val="75000"/>
              <a:buFont typeface="Wingdings" panose="05000000000000000000" pitchFamily="2" charset="2"/>
              <a:buChar char="§"/>
            </a:pPr>
            <a:r>
              <a:rPr lang="pt-BR" altLang="pt-BR" sz="2400"/>
              <a:t> Foram utilizado 3,3 milhões de m³ de concreto.</a:t>
            </a:r>
          </a:p>
        </p:txBody>
      </p:sp>
      <p:sp>
        <p:nvSpPr>
          <p:cNvPr id="35844" name="Text Box 9"/>
          <p:cNvSpPr txBox="1">
            <a:spLocks noChangeArrowheads="1"/>
          </p:cNvSpPr>
          <p:nvPr/>
        </p:nvSpPr>
        <p:spPr bwMode="auto">
          <a:xfrm>
            <a:off x="611188" y="404813"/>
            <a:ext cx="5670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pt-BR" altLang="pt-BR" sz="3600">
                <a:solidFill>
                  <a:schemeClr val="tx2"/>
                </a:solidFill>
              </a:rPr>
              <a:t>BARRAGEM DE HOOVER</a:t>
            </a:r>
          </a:p>
        </p:txBody>
      </p:sp>
    </p:spTree>
    <p:extLst>
      <p:ext uri="{BB962C8B-B14F-4D97-AF65-F5344CB8AC3E}">
        <p14:creationId xmlns:p14="http://schemas.microsoft.com/office/powerpoint/2010/main" val="8476940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Número de Slide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42A50F63-26F5-4E84-9A8B-6F1653C7324F}" type="slidenum">
              <a:rPr lang="pt-BR" altLang="en-US" sz="1200">
                <a:latin typeface="Garamond" panose="02020404030301010803" pitchFamily="18" charset="0"/>
              </a:rPr>
              <a:pPr>
                <a:spcBef>
                  <a:spcPct val="0"/>
                </a:spcBef>
                <a:buClrTx/>
                <a:buSzTx/>
                <a:buFontTx/>
                <a:buNone/>
              </a:pPr>
              <a:t>113</a:t>
            </a:fld>
            <a:endParaRPr lang="pt-BR" altLang="en-US" sz="1200">
              <a:latin typeface="Garamond" panose="02020404030301010803" pitchFamily="18" charset="0"/>
            </a:endParaRPr>
          </a:p>
        </p:txBody>
      </p:sp>
      <p:sp>
        <p:nvSpPr>
          <p:cNvPr id="36867" name="Text Box 5"/>
          <p:cNvSpPr txBox="1">
            <a:spLocks noChangeArrowheads="1"/>
          </p:cNvSpPr>
          <p:nvPr/>
        </p:nvSpPr>
        <p:spPr bwMode="auto">
          <a:xfrm>
            <a:off x="395288" y="908050"/>
            <a:ext cx="4681537"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lnSpc>
                <a:spcPct val="130000"/>
              </a:lnSpc>
              <a:spcBef>
                <a:spcPct val="0"/>
              </a:spcBef>
              <a:buClrTx/>
              <a:buSzTx/>
              <a:buFontTx/>
              <a:buNone/>
            </a:pPr>
            <a:r>
              <a:rPr lang="pt-BR" altLang="pt-BR" sz="2200"/>
              <a:t>Foi adotado um sistema de construção através de blocos independentes, que foram monolitizados posteriormente. Pela  1ª vez foi utilizada a técnica  de </a:t>
            </a:r>
            <a:r>
              <a:rPr lang="pt-BR" altLang="pt-BR" sz="2200" b="1"/>
              <a:t>pós resfriamento</a:t>
            </a:r>
            <a:r>
              <a:rPr lang="pt-BR" altLang="pt-BR" sz="2200"/>
              <a:t> pela circulação de água gelada através de tubos embutidos na massa do concreto;</a:t>
            </a:r>
          </a:p>
          <a:p>
            <a:pPr algn="just" eaLnBrk="1" hangingPunct="1">
              <a:lnSpc>
                <a:spcPct val="130000"/>
              </a:lnSpc>
              <a:spcBef>
                <a:spcPct val="0"/>
              </a:spcBef>
              <a:buClrTx/>
              <a:buSzTx/>
              <a:buFontTx/>
              <a:buNone/>
            </a:pPr>
            <a:r>
              <a:rPr lang="pt-BR" altLang="pt-BR" sz="2200"/>
              <a:t>Se a construção fosse feita monoliticamente, demoraria 100 anos para o concreto atingir a temperatura ambiente.</a:t>
            </a:r>
          </a:p>
        </p:txBody>
      </p:sp>
      <p:sp>
        <p:nvSpPr>
          <p:cNvPr id="36868" name="Text Box 6"/>
          <p:cNvSpPr txBox="1">
            <a:spLocks noChangeArrowheads="1"/>
          </p:cNvSpPr>
          <p:nvPr/>
        </p:nvSpPr>
        <p:spPr bwMode="auto">
          <a:xfrm>
            <a:off x="1258888" y="260350"/>
            <a:ext cx="5670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pt-BR" altLang="pt-BR" sz="3600">
                <a:solidFill>
                  <a:schemeClr val="tx2"/>
                </a:solidFill>
              </a:rPr>
              <a:t>BARRAGEM DE HOOVER</a:t>
            </a:r>
          </a:p>
        </p:txBody>
      </p:sp>
      <p:pic>
        <p:nvPicPr>
          <p:cNvPr id="36869" name="Picture 7" descr="hoover-dam-7-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981075"/>
            <a:ext cx="3806825"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0251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Número de Slide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9C82561A-B41B-4489-88F8-E2B51D20E66C}" type="slidenum">
              <a:rPr lang="pt-BR" altLang="en-US" sz="1200">
                <a:latin typeface="Garamond" panose="02020404030301010803" pitchFamily="18" charset="0"/>
              </a:rPr>
              <a:pPr>
                <a:spcBef>
                  <a:spcPct val="0"/>
                </a:spcBef>
                <a:buClrTx/>
                <a:buSzTx/>
                <a:buFontTx/>
                <a:buNone/>
              </a:pPr>
              <a:t>114</a:t>
            </a:fld>
            <a:endParaRPr lang="pt-BR" altLang="en-US" sz="1200">
              <a:latin typeface="Garamond" panose="02020404030301010803" pitchFamily="18" charset="0"/>
            </a:endParaRPr>
          </a:p>
        </p:txBody>
      </p:sp>
      <p:pic>
        <p:nvPicPr>
          <p:cNvPr id="37891" name="Picture 9" descr="Wash-No-2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476250"/>
            <a:ext cx="3627437"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11" descr="Wash-No-20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981075"/>
            <a:ext cx="4024312"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12"/>
          <p:cNvSpPr txBox="1">
            <a:spLocks noChangeArrowheads="1"/>
          </p:cNvSpPr>
          <p:nvPr/>
        </p:nvSpPr>
        <p:spPr bwMode="auto">
          <a:xfrm>
            <a:off x="900113" y="5084763"/>
            <a:ext cx="3095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pt-BR" altLang="pt-BR" sz="1800"/>
              <a:t>Inicio da Construção de Hoover dam</a:t>
            </a:r>
          </a:p>
        </p:txBody>
      </p:sp>
      <p:sp>
        <p:nvSpPr>
          <p:cNvPr id="37894" name="Text Box 13"/>
          <p:cNvSpPr txBox="1">
            <a:spLocks noChangeArrowheads="1"/>
          </p:cNvSpPr>
          <p:nvPr/>
        </p:nvSpPr>
        <p:spPr bwMode="auto">
          <a:xfrm>
            <a:off x="5508625" y="4508500"/>
            <a:ext cx="2735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pt-BR" altLang="pt-BR" sz="1800"/>
              <a:t>Rio Colorado</a:t>
            </a:r>
          </a:p>
        </p:txBody>
      </p:sp>
    </p:spTree>
    <p:extLst>
      <p:ext uri="{BB962C8B-B14F-4D97-AF65-F5344CB8AC3E}">
        <p14:creationId xmlns:p14="http://schemas.microsoft.com/office/powerpoint/2010/main" val="39374500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ço Reservado para Número de Slide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7A0B7F57-F4CB-43B0-8179-F3016CF651EE}" type="slidenum">
              <a:rPr lang="pt-BR" altLang="en-US" sz="1200">
                <a:latin typeface="Garamond" panose="02020404030301010803" pitchFamily="18" charset="0"/>
              </a:rPr>
              <a:pPr>
                <a:spcBef>
                  <a:spcPct val="0"/>
                </a:spcBef>
                <a:buClrTx/>
                <a:buSzTx/>
                <a:buFontTx/>
                <a:buNone/>
              </a:pPr>
              <a:t>115</a:t>
            </a:fld>
            <a:endParaRPr lang="pt-BR" altLang="en-US" sz="1200">
              <a:latin typeface="Garamond" panose="02020404030301010803" pitchFamily="18" charset="0"/>
            </a:endParaRPr>
          </a:p>
        </p:txBody>
      </p:sp>
      <p:pic>
        <p:nvPicPr>
          <p:cNvPr id="38915" name="Picture 4" descr="Wash-No-22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333375"/>
            <a:ext cx="6589713" cy="527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5"/>
          <p:cNvSpPr txBox="1">
            <a:spLocks noChangeArrowheads="1"/>
          </p:cNvSpPr>
          <p:nvPr/>
        </p:nvSpPr>
        <p:spPr bwMode="auto">
          <a:xfrm>
            <a:off x="2987675" y="5661025"/>
            <a:ext cx="3744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1800"/>
              <a:t>Construção dos blocos</a:t>
            </a:r>
          </a:p>
        </p:txBody>
      </p:sp>
    </p:spTree>
    <p:extLst>
      <p:ext uri="{BB962C8B-B14F-4D97-AF65-F5344CB8AC3E}">
        <p14:creationId xmlns:p14="http://schemas.microsoft.com/office/powerpoint/2010/main" val="28025358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ço Reservado para Número de Slide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CB40088-2B76-41AA-B1C8-5D130AD68CAF}" type="slidenum">
              <a:rPr lang="pt-BR" altLang="en-US" sz="1200">
                <a:latin typeface="Garamond" panose="02020404030301010803" pitchFamily="18" charset="0"/>
              </a:rPr>
              <a:pPr>
                <a:spcBef>
                  <a:spcPct val="0"/>
                </a:spcBef>
                <a:buClrTx/>
                <a:buSzTx/>
                <a:buFontTx/>
                <a:buNone/>
              </a:pPr>
              <a:t>116</a:t>
            </a:fld>
            <a:endParaRPr lang="pt-BR" altLang="en-US" sz="1200">
              <a:latin typeface="Garamond" panose="02020404030301010803" pitchFamily="18" charset="0"/>
            </a:endParaRPr>
          </a:p>
        </p:txBody>
      </p:sp>
      <p:pic>
        <p:nvPicPr>
          <p:cNvPr id="39939" name="Picture 5" descr="Wash-No-23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60350"/>
            <a:ext cx="4392612"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7" descr="Wash-No-22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2492375"/>
            <a:ext cx="42418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8"/>
          <p:cNvSpPr txBox="1">
            <a:spLocks noChangeArrowheads="1"/>
          </p:cNvSpPr>
          <p:nvPr/>
        </p:nvSpPr>
        <p:spPr bwMode="auto">
          <a:xfrm>
            <a:off x="323850" y="4797425"/>
            <a:ext cx="3816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2400"/>
              <a:t>Concretagem dos blocos</a:t>
            </a:r>
          </a:p>
        </p:txBody>
      </p:sp>
    </p:spTree>
    <p:extLst>
      <p:ext uri="{BB962C8B-B14F-4D97-AF65-F5344CB8AC3E}">
        <p14:creationId xmlns:p14="http://schemas.microsoft.com/office/powerpoint/2010/main" val="268038211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ço Reservado para Número de Slide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9FC1CFD8-2482-4F08-A28F-E69F9E184234}" type="slidenum">
              <a:rPr lang="pt-BR" altLang="en-US" sz="1200">
                <a:latin typeface="Garamond" panose="02020404030301010803" pitchFamily="18" charset="0"/>
              </a:rPr>
              <a:pPr>
                <a:spcBef>
                  <a:spcPct val="0"/>
                </a:spcBef>
                <a:buClrTx/>
                <a:buSzTx/>
                <a:buFontTx/>
                <a:buNone/>
              </a:pPr>
              <a:t>117</a:t>
            </a:fld>
            <a:endParaRPr lang="pt-BR" altLang="en-US" sz="1200">
              <a:latin typeface="Garamond" panose="02020404030301010803" pitchFamily="18" charset="0"/>
            </a:endParaRPr>
          </a:p>
        </p:txBody>
      </p:sp>
      <p:pic>
        <p:nvPicPr>
          <p:cNvPr id="40963" name="Picture 5" descr="Wash-No-23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013" y="303213"/>
            <a:ext cx="6184900" cy="49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6"/>
          <p:cNvSpPr txBox="1">
            <a:spLocks noChangeArrowheads="1"/>
          </p:cNvSpPr>
          <p:nvPr/>
        </p:nvSpPr>
        <p:spPr bwMode="auto">
          <a:xfrm>
            <a:off x="1543050" y="5432425"/>
            <a:ext cx="60483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pt-BR" altLang="pt-BR" sz="1800"/>
              <a:t>Vista dos blocos, com as tubulações de pós refrigeração posicionadas, prontos para receber o concreto</a:t>
            </a:r>
          </a:p>
        </p:txBody>
      </p:sp>
      <p:sp>
        <p:nvSpPr>
          <p:cNvPr id="40965" name="Text Box 7"/>
          <p:cNvSpPr txBox="1">
            <a:spLocks noChangeArrowheads="1"/>
          </p:cNvSpPr>
          <p:nvPr/>
        </p:nvSpPr>
        <p:spPr bwMode="auto">
          <a:xfrm>
            <a:off x="2195513" y="692150"/>
            <a:ext cx="1943100" cy="284163"/>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1200"/>
              <a:t>Tubos de refrigeração</a:t>
            </a:r>
          </a:p>
        </p:txBody>
      </p:sp>
      <p:sp>
        <p:nvSpPr>
          <p:cNvPr id="40966" name="Line 9"/>
          <p:cNvSpPr>
            <a:spLocks noChangeShapeType="1"/>
          </p:cNvSpPr>
          <p:nvPr/>
        </p:nvSpPr>
        <p:spPr bwMode="auto">
          <a:xfrm>
            <a:off x="3924300" y="981075"/>
            <a:ext cx="576263"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40967" name="Line 10"/>
          <p:cNvSpPr>
            <a:spLocks noChangeShapeType="1"/>
          </p:cNvSpPr>
          <p:nvPr/>
        </p:nvSpPr>
        <p:spPr bwMode="auto">
          <a:xfrm>
            <a:off x="3563938" y="981075"/>
            <a:ext cx="71437" cy="18716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40968" name="Line 11"/>
          <p:cNvSpPr>
            <a:spLocks noChangeShapeType="1"/>
          </p:cNvSpPr>
          <p:nvPr/>
        </p:nvSpPr>
        <p:spPr bwMode="auto">
          <a:xfrm>
            <a:off x="3708400" y="981075"/>
            <a:ext cx="1800225" cy="2447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40969" name="Line 12"/>
          <p:cNvSpPr>
            <a:spLocks noChangeShapeType="1"/>
          </p:cNvSpPr>
          <p:nvPr/>
        </p:nvSpPr>
        <p:spPr bwMode="auto">
          <a:xfrm>
            <a:off x="4067175" y="908050"/>
            <a:ext cx="1441450" cy="1368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Tree>
    <p:extLst>
      <p:ext uri="{BB962C8B-B14F-4D97-AF65-F5344CB8AC3E}">
        <p14:creationId xmlns:p14="http://schemas.microsoft.com/office/powerpoint/2010/main" val="2720622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ço Reservado para Número de Slide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7EEC1223-BFE2-41DA-98CB-A89AA6D6EF3A}" type="slidenum">
              <a:rPr lang="pt-BR" altLang="en-US" sz="1200">
                <a:latin typeface="Garamond" panose="02020404030301010803" pitchFamily="18" charset="0"/>
              </a:rPr>
              <a:pPr>
                <a:spcBef>
                  <a:spcPct val="0"/>
                </a:spcBef>
                <a:buClrTx/>
                <a:buSzTx/>
                <a:buFontTx/>
                <a:buNone/>
              </a:pPr>
              <a:t>118</a:t>
            </a:fld>
            <a:endParaRPr lang="pt-BR" altLang="en-US" sz="1200">
              <a:latin typeface="Garamond" panose="02020404030301010803" pitchFamily="18" charset="0"/>
            </a:endParaRPr>
          </a:p>
        </p:txBody>
      </p:sp>
      <p:sp>
        <p:nvSpPr>
          <p:cNvPr id="41987" name="Text Box 10"/>
          <p:cNvSpPr txBox="1">
            <a:spLocks noChangeArrowheads="1"/>
          </p:cNvSpPr>
          <p:nvPr/>
        </p:nvSpPr>
        <p:spPr bwMode="auto">
          <a:xfrm>
            <a:off x="5435600" y="5453063"/>
            <a:ext cx="2808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1800"/>
              <a:t>HOOVER DAM - Jusante</a:t>
            </a:r>
          </a:p>
        </p:txBody>
      </p:sp>
      <p:sp>
        <p:nvSpPr>
          <p:cNvPr id="41988" name="Text Box 11"/>
          <p:cNvSpPr txBox="1">
            <a:spLocks noChangeArrowheads="1"/>
          </p:cNvSpPr>
          <p:nvPr/>
        </p:nvSpPr>
        <p:spPr bwMode="auto">
          <a:xfrm>
            <a:off x="755650" y="5445125"/>
            <a:ext cx="3240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1800"/>
              <a:t>HOOVER DAM - Montante</a:t>
            </a:r>
          </a:p>
        </p:txBody>
      </p:sp>
      <p:pic>
        <p:nvPicPr>
          <p:cNvPr id="41989" name="Picture 13" descr="C45-300-22341"/>
          <p:cNvPicPr>
            <a:picLocks noChangeAspect="1" noChangeArrowheads="1"/>
          </p:cNvPicPr>
          <p:nvPr/>
        </p:nvPicPr>
        <p:blipFill>
          <a:blip r:embed="rId2">
            <a:extLst>
              <a:ext uri="{28A0092B-C50C-407E-A947-70E740481C1C}">
                <a14:useLocalDpi xmlns:a14="http://schemas.microsoft.com/office/drawing/2010/main" val="0"/>
              </a:ext>
            </a:extLst>
          </a:blip>
          <a:srcRect b="23392"/>
          <a:stretch>
            <a:fillRect/>
          </a:stretch>
        </p:blipFill>
        <p:spPr bwMode="auto">
          <a:xfrm>
            <a:off x="395288" y="1158875"/>
            <a:ext cx="3960812"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5" descr="C45-300-21094"/>
          <p:cNvPicPr>
            <a:picLocks noChangeAspect="1" noChangeArrowheads="1"/>
          </p:cNvPicPr>
          <p:nvPr/>
        </p:nvPicPr>
        <p:blipFill>
          <a:blip r:embed="rId3">
            <a:extLst>
              <a:ext uri="{28A0092B-C50C-407E-A947-70E740481C1C}">
                <a14:useLocalDpi xmlns:a14="http://schemas.microsoft.com/office/drawing/2010/main" val="0"/>
              </a:ext>
            </a:extLst>
          </a:blip>
          <a:srcRect b="19675"/>
          <a:stretch>
            <a:fillRect/>
          </a:stretch>
        </p:blipFill>
        <p:spPr bwMode="auto">
          <a:xfrm>
            <a:off x="4643438" y="1125538"/>
            <a:ext cx="415766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2162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Número de Slide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8E4BF33C-9038-46C1-B979-3E64DABBBD2D}" type="slidenum">
              <a:rPr lang="pt-BR" altLang="en-US" sz="1200">
                <a:latin typeface="Garamond" panose="02020404030301010803" pitchFamily="18" charset="0"/>
              </a:rPr>
              <a:pPr>
                <a:spcBef>
                  <a:spcPct val="0"/>
                </a:spcBef>
                <a:buClrTx/>
                <a:buSzTx/>
                <a:buFontTx/>
                <a:buNone/>
              </a:pPr>
              <a:t>119</a:t>
            </a:fld>
            <a:endParaRPr lang="pt-BR" altLang="en-US" sz="1200">
              <a:latin typeface="Garamond" panose="02020404030301010803" pitchFamily="18" charset="0"/>
            </a:endParaRPr>
          </a:p>
        </p:txBody>
      </p:sp>
      <p:pic>
        <p:nvPicPr>
          <p:cNvPr id="43011" name="Picture 13" descr="[hoover+dam+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050"/>
            <a:ext cx="9182100" cy="706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55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0" y="0"/>
            <a:ext cx="9144000" cy="838200"/>
          </a:xfrm>
        </p:spPr>
        <p:txBody>
          <a:bodyPr>
            <a:normAutofit/>
          </a:bodyPr>
          <a:lstStyle/>
          <a:p>
            <a:pPr algn="l"/>
            <a:r>
              <a:rPr lang="pt-BR" dirty="0"/>
              <a:t>Dimensionamento de equipamentos</a:t>
            </a:r>
            <a:endParaRPr lang="en-US" dirty="0"/>
          </a:p>
        </p:txBody>
      </p:sp>
      <p:cxnSp>
        <p:nvCxnSpPr>
          <p:cNvPr id="7" name="Conector reto 6"/>
          <p:cNvCxnSpPr/>
          <p:nvPr/>
        </p:nvCxnSpPr>
        <p:spPr>
          <a:xfrm>
            <a:off x="0" y="838200"/>
            <a:ext cx="9144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Conector reto 8"/>
          <p:cNvCxnSpPr/>
          <p:nvPr/>
        </p:nvCxnSpPr>
        <p:spPr>
          <a:xfrm>
            <a:off x="0" y="6248400"/>
            <a:ext cx="9144000" cy="0"/>
          </a:xfrm>
          <a:prstGeom prst="line">
            <a:avLst/>
          </a:prstGeom>
        </p:spPr>
        <p:style>
          <a:lnRef idx="3">
            <a:schemeClr val="accent2"/>
          </a:lnRef>
          <a:fillRef idx="0">
            <a:schemeClr val="accent2"/>
          </a:fillRef>
          <a:effectRef idx="2">
            <a:schemeClr val="accent2"/>
          </a:effectRef>
          <a:fontRef idx="minor">
            <a:schemeClr val="tx1"/>
          </a:fontRef>
        </p:style>
      </p:cxnSp>
      <p:sp>
        <p:nvSpPr>
          <p:cNvPr id="2253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22535" name="Rectangle 7"/>
          <p:cNvSpPr>
            <a:spLocks noChangeArrowheads="1"/>
          </p:cNvSpPr>
          <p:nvPr/>
        </p:nvSpPr>
        <p:spPr bwMode="auto">
          <a:xfrm>
            <a:off x="0" y="533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pic>
        <p:nvPicPr>
          <p:cNvPr id="66562" name="Picture 2"/>
          <p:cNvPicPr>
            <a:picLocks noChangeAspect="1" noChangeArrowheads="1"/>
          </p:cNvPicPr>
          <p:nvPr/>
        </p:nvPicPr>
        <p:blipFill>
          <a:blip r:embed="rId2" cstate="print"/>
          <a:srcRect l="10272" t="16726" r="13893" b="10071"/>
          <a:stretch>
            <a:fillRect/>
          </a:stretch>
        </p:blipFill>
        <p:spPr bwMode="auto">
          <a:xfrm>
            <a:off x="4608805" y="2060848"/>
            <a:ext cx="4535195" cy="2331175"/>
          </a:xfrm>
          <a:prstGeom prst="rect">
            <a:avLst/>
          </a:prstGeom>
          <a:noFill/>
          <a:ln w="9525">
            <a:noFill/>
            <a:miter lim="800000"/>
            <a:headEnd/>
            <a:tailEnd/>
          </a:ln>
        </p:spPr>
      </p:pic>
      <p:pic>
        <p:nvPicPr>
          <p:cNvPr id="66564" name="Picture 4" descr="Usina de concreto, central dosadora, rasga saco,"/>
          <p:cNvPicPr>
            <a:picLocks noChangeAspect="1" noChangeArrowheads="1"/>
          </p:cNvPicPr>
          <p:nvPr/>
        </p:nvPicPr>
        <p:blipFill>
          <a:blip r:embed="rId3" cstate="print"/>
          <a:srcRect/>
          <a:stretch>
            <a:fillRect/>
          </a:stretch>
        </p:blipFill>
        <p:spPr bwMode="auto">
          <a:xfrm>
            <a:off x="4860032" y="908720"/>
            <a:ext cx="1656184" cy="1832129"/>
          </a:xfrm>
          <a:prstGeom prst="rect">
            <a:avLst/>
          </a:prstGeom>
          <a:noFill/>
        </p:spPr>
      </p:pic>
      <p:pic>
        <p:nvPicPr>
          <p:cNvPr id="66566" name="Picture 6" descr="http://www.schwingstetter.com.br/eventos-e-noticias/wp-content/uploads/2013/03/2.jpg"/>
          <p:cNvPicPr>
            <a:picLocks noChangeAspect="1" noChangeArrowheads="1"/>
          </p:cNvPicPr>
          <p:nvPr/>
        </p:nvPicPr>
        <p:blipFill>
          <a:blip r:embed="rId4" cstate="print"/>
          <a:srcRect/>
          <a:stretch>
            <a:fillRect/>
          </a:stretch>
        </p:blipFill>
        <p:spPr bwMode="auto">
          <a:xfrm>
            <a:off x="4860032" y="4365104"/>
            <a:ext cx="4090888" cy="1800200"/>
          </a:xfrm>
          <a:prstGeom prst="rect">
            <a:avLst/>
          </a:prstGeom>
          <a:noFill/>
        </p:spPr>
      </p:pic>
      <p:sp>
        <p:nvSpPr>
          <p:cNvPr id="15" name="CaixaDeTexto 14"/>
          <p:cNvSpPr txBox="1"/>
          <p:nvPr/>
        </p:nvSpPr>
        <p:spPr>
          <a:xfrm>
            <a:off x="3419872" y="3429000"/>
            <a:ext cx="1296144" cy="369332"/>
          </a:xfrm>
          <a:prstGeom prst="rect">
            <a:avLst/>
          </a:prstGeom>
          <a:noFill/>
        </p:spPr>
        <p:txBody>
          <a:bodyPr wrap="square" rtlCol="0">
            <a:spAutoFit/>
          </a:bodyPr>
          <a:lstStyle/>
          <a:p>
            <a:r>
              <a:rPr lang="en-US" dirty="0" err="1"/>
              <a:t>Sd</a:t>
            </a:r>
            <a:r>
              <a:rPr lang="en-US" dirty="0"/>
              <a:t> = 3MPa</a:t>
            </a:r>
            <a:endParaRPr lang="pt-BR" dirty="0"/>
          </a:p>
        </p:txBody>
      </p:sp>
      <p:sp>
        <p:nvSpPr>
          <p:cNvPr id="18" name="CaixaDeTexto 17"/>
          <p:cNvSpPr txBox="1"/>
          <p:nvPr/>
        </p:nvSpPr>
        <p:spPr>
          <a:xfrm>
            <a:off x="3491880" y="1484784"/>
            <a:ext cx="1296144" cy="369332"/>
          </a:xfrm>
          <a:prstGeom prst="rect">
            <a:avLst/>
          </a:prstGeom>
          <a:noFill/>
        </p:spPr>
        <p:txBody>
          <a:bodyPr wrap="square" rtlCol="0">
            <a:spAutoFit/>
          </a:bodyPr>
          <a:lstStyle/>
          <a:p>
            <a:r>
              <a:rPr lang="en-US" dirty="0" err="1"/>
              <a:t>Sd</a:t>
            </a:r>
            <a:r>
              <a:rPr lang="en-US" dirty="0"/>
              <a:t> = 4MPa</a:t>
            </a:r>
            <a:endParaRPr lang="pt-BR" dirty="0"/>
          </a:p>
        </p:txBody>
      </p:sp>
      <p:sp>
        <p:nvSpPr>
          <p:cNvPr id="20" name="CaixaDeTexto 19"/>
          <p:cNvSpPr txBox="1"/>
          <p:nvPr/>
        </p:nvSpPr>
        <p:spPr>
          <a:xfrm>
            <a:off x="3563888" y="5229200"/>
            <a:ext cx="1368152" cy="369332"/>
          </a:xfrm>
          <a:prstGeom prst="rect">
            <a:avLst/>
          </a:prstGeom>
          <a:noFill/>
        </p:spPr>
        <p:txBody>
          <a:bodyPr wrap="square" rtlCol="0">
            <a:spAutoFit/>
          </a:bodyPr>
          <a:lstStyle/>
          <a:p>
            <a:r>
              <a:rPr lang="en-US" dirty="0" err="1"/>
              <a:t>Sd</a:t>
            </a:r>
            <a:r>
              <a:rPr lang="en-US" dirty="0"/>
              <a:t> = 2.2MPa</a:t>
            </a:r>
            <a:endParaRPr lang="pt-BR" dirty="0"/>
          </a:p>
        </p:txBody>
      </p:sp>
      <p:graphicFrame>
        <p:nvGraphicFramePr>
          <p:cNvPr id="22" name="Tabela 21"/>
          <p:cNvGraphicFramePr>
            <a:graphicFrameLocks noGrp="1"/>
          </p:cNvGraphicFramePr>
          <p:nvPr/>
        </p:nvGraphicFramePr>
        <p:xfrm>
          <a:off x="1" y="4581128"/>
          <a:ext cx="3563887" cy="1645920"/>
        </p:xfrm>
        <a:graphic>
          <a:graphicData uri="http://schemas.openxmlformats.org/drawingml/2006/table">
            <a:tbl>
              <a:tblPr/>
              <a:tblGrid>
                <a:gridCol w="1979711">
                  <a:extLst>
                    <a:ext uri="{9D8B030D-6E8A-4147-A177-3AD203B41FA5}">
                      <a16:colId xmlns:a16="http://schemas.microsoft.com/office/drawing/2014/main" val="20000"/>
                    </a:ext>
                  </a:extLst>
                </a:gridCol>
                <a:gridCol w="822852">
                  <a:extLst>
                    <a:ext uri="{9D8B030D-6E8A-4147-A177-3AD203B41FA5}">
                      <a16:colId xmlns:a16="http://schemas.microsoft.com/office/drawing/2014/main" val="20001"/>
                    </a:ext>
                  </a:extLst>
                </a:gridCol>
                <a:gridCol w="761324">
                  <a:extLst>
                    <a:ext uri="{9D8B030D-6E8A-4147-A177-3AD203B41FA5}">
                      <a16:colId xmlns:a16="http://schemas.microsoft.com/office/drawing/2014/main" val="20002"/>
                    </a:ext>
                  </a:extLst>
                </a:gridCol>
              </a:tblGrid>
              <a:tr h="182880">
                <a:tc gridSpan="3">
                  <a:txBody>
                    <a:bodyPr/>
                    <a:lstStyle/>
                    <a:p>
                      <a:pPr algn="l" fontAlgn="b"/>
                      <a:r>
                        <a:rPr lang="pt-BR" sz="1100" b="0" i="0" u="none" strike="noStrike">
                          <a:solidFill>
                            <a:srgbClr val="000000"/>
                          </a:solidFill>
                          <a:latin typeface="Calibri"/>
                        </a:rPr>
                        <a:t>misturadora X dosadora</a:t>
                      </a:r>
                    </a:p>
                  </a:txBody>
                  <a:tcPr marL="0" marR="0" marT="0" marB="0" anchor="b">
                    <a:lnL>
                      <a:noFill/>
                    </a:lnL>
                    <a:lnR>
                      <a:noFill/>
                    </a:lnR>
                    <a:lnT>
                      <a:noFill/>
                    </a:lnT>
                    <a:lnB>
                      <a:noFill/>
                    </a:lnB>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182880">
                <a:tc>
                  <a:txBody>
                    <a:bodyPr/>
                    <a:lstStyle/>
                    <a:p>
                      <a:pPr algn="l" fontAlgn="b"/>
                      <a:endParaRPr lang="pt-BR"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1100" b="0" i="0" u="none" strike="noStrike">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1"/>
                  </a:ext>
                </a:extLst>
              </a:tr>
              <a:tr h="182880">
                <a:tc>
                  <a:txBody>
                    <a:bodyPr/>
                    <a:lstStyle/>
                    <a:p>
                      <a:pPr algn="l" fontAlgn="b"/>
                      <a:r>
                        <a:rPr lang="pt-BR" sz="1100" b="0" i="0" u="none" strike="noStrike">
                          <a:solidFill>
                            <a:srgbClr val="000000"/>
                          </a:solidFill>
                          <a:latin typeface="Calibri"/>
                        </a:rPr>
                        <a:t>redução de custo unitário</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4.98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R$/m³</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2880">
                <a:tc>
                  <a:txBody>
                    <a:bodyPr/>
                    <a:lstStyle/>
                    <a:p>
                      <a:pPr algn="l" fontAlgn="b"/>
                      <a:r>
                        <a:rPr lang="pt-BR" sz="1100" b="0" i="0" u="none" strike="noStrike">
                          <a:solidFill>
                            <a:srgbClr val="000000"/>
                          </a:solidFill>
                          <a:latin typeface="Calibri"/>
                        </a:rPr>
                        <a:t>redução da dispersão</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4.36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R$/m³</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2880">
                <a:tc>
                  <a:txBody>
                    <a:bodyPr/>
                    <a:lstStyle/>
                    <a:p>
                      <a:pPr algn="l" fontAlgn="b"/>
                      <a:r>
                        <a:rPr lang="pt-BR" sz="1100" b="0" i="0" u="none" strike="noStrike">
                          <a:solidFill>
                            <a:srgbClr val="000000"/>
                          </a:solidFill>
                          <a:latin typeface="Calibri"/>
                        </a:rPr>
                        <a:t>redução de custo em toda a obra</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3452470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2880">
                <a:tc>
                  <a:txBody>
                    <a:bodyPr/>
                    <a:lstStyle/>
                    <a:p>
                      <a:pPr algn="l" fontAlgn="b"/>
                      <a:r>
                        <a:rPr lang="pt-BR" sz="1100" b="0" i="0" u="none" strike="noStrike">
                          <a:solidFill>
                            <a:srgbClr val="000000"/>
                          </a:solidFill>
                          <a:latin typeface="Calibri"/>
                        </a:rPr>
                        <a:t>diferença de investimento</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1150000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2880">
                <a:tc>
                  <a:txBody>
                    <a:bodyPr/>
                    <a:lstStyle/>
                    <a:p>
                      <a:pPr algn="l" fontAlgn="b"/>
                      <a:r>
                        <a:rPr lang="pt-BR" sz="1100" b="0" i="0" u="none" strike="noStrike">
                          <a:solidFill>
                            <a:srgbClr val="000000"/>
                          </a:solidFill>
                          <a:latin typeface="Calibri"/>
                        </a:rPr>
                        <a:t>revenda</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380000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2880">
                <a:tc>
                  <a:txBody>
                    <a:bodyPr/>
                    <a:lstStyle/>
                    <a:p>
                      <a:pPr algn="l" fontAlgn="b"/>
                      <a:endParaRPr lang="pt-BR" sz="11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11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11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7"/>
                  </a:ext>
                </a:extLst>
              </a:tr>
              <a:tr h="182880">
                <a:tc>
                  <a:txBody>
                    <a:bodyPr/>
                    <a:lstStyle/>
                    <a:p>
                      <a:pPr algn="l" fontAlgn="b"/>
                      <a:r>
                        <a:rPr lang="pt-BR" sz="1100" b="0" i="0" u="none" strike="noStrike">
                          <a:solidFill>
                            <a:srgbClr val="000000"/>
                          </a:solidFill>
                          <a:latin typeface="Calibri"/>
                        </a:rPr>
                        <a:t>saldo</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EAF1DD"/>
                    </a:solidFill>
                  </a:tcPr>
                </a:tc>
                <a:tc>
                  <a:txBody>
                    <a:bodyPr/>
                    <a:lstStyle/>
                    <a:p>
                      <a:pPr algn="r" fontAlgn="b"/>
                      <a:r>
                        <a:rPr lang="pt-BR" sz="1100" b="0" i="0" u="none" strike="noStrike">
                          <a:solidFill>
                            <a:srgbClr val="000000"/>
                          </a:solidFill>
                          <a:latin typeface="Calibri"/>
                        </a:rPr>
                        <a:t>$2,682,470</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pt-BR" sz="1100" b="0" i="0" u="none" strike="noStrike" dirty="0">
                          <a:solidFill>
                            <a:srgbClr val="000000"/>
                          </a:solidFill>
                          <a:latin typeface="Calibri"/>
                        </a:rPr>
                        <a:t>R$</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008"/>
                  </a:ext>
                </a:extLst>
              </a:tr>
            </a:tbl>
          </a:graphicData>
        </a:graphic>
      </p:graphicFrame>
      <p:graphicFrame>
        <p:nvGraphicFramePr>
          <p:cNvPr id="23" name="Tabela 22"/>
          <p:cNvGraphicFramePr>
            <a:graphicFrameLocks noGrp="1"/>
          </p:cNvGraphicFramePr>
          <p:nvPr/>
        </p:nvGraphicFramePr>
        <p:xfrm>
          <a:off x="1" y="2708920"/>
          <a:ext cx="3491880" cy="1645920"/>
        </p:xfrm>
        <a:graphic>
          <a:graphicData uri="http://schemas.openxmlformats.org/drawingml/2006/table">
            <a:tbl>
              <a:tblPr/>
              <a:tblGrid>
                <a:gridCol w="1979711">
                  <a:extLst>
                    <a:ext uri="{9D8B030D-6E8A-4147-A177-3AD203B41FA5}">
                      <a16:colId xmlns:a16="http://schemas.microsoft.com/office/drawing/2014/main" val="20000"/>
                    </a:ext>
                  </a:extLst>
                </a:gridCol>
                <a:gridCol w="736085">
                  <a:extLst>
                    <a:ext uri="{9D8B030D-6E8A-4147-A177-3AD203B41FA5}">
                      <a16:colId xmlns:a16="http://schemas.microsoft.com/office/drawing/2014/main" val="20001"/>
                    </a:ext>
                  </a:extLst>
                </a:gridCol>
                <a:gridCol w="776084">
                  <a:extLst>
                    <a:ext uri="{9D8B030D-6E8A-4147-A177-3AD203B41FA5}">
                      <a16:colId xmlns:a16="http://schemas.microsoft.com/office/drawing/2014/main" val="20002"/>
                    </a:ext>
                  </a:extLst>
                </a:gridCol>
              </a:tblGrid>
              <a:tr h="182880">
                <a:tc gridSpan="2">
                  <a:txBody>
                    <a:bodyPr/>
                    <a:lstStyle/>
                    <a:p>
                      <a:pPr algn="l" fontAlgn="b"/>
                      <a:r>
                        <a:rPr lang="pt-BR" sz="1100" b="0" i="0" u="none" strike="noStrike">
                          <a:solidFill>
                            <a:srgbClr val="000000"/>
                          </a:solidFill>
                          <a:latin typeface="Calibri"/>
                        </a:rPr>
                        <a:t>misturadora X towgo</a:t>
                      </a:r>
                    </a:p>
                  </a:txBody>
                  <a:tcPr marL="0" marR="0" marT="0" marB="0" anchor="b">
                    <a:lnL>
                      <a:noFill/>
                    </a:lnL>
                    <a:lnR>
                      <a:noFill/>
                    </a:lnR>
                    <a:lnT>
                      <a:noFill/>
                    </a:lnT>
                    <a:lnB>
                      <a:noFill/>
                    </a:lnB>
                  </a:tcPr>
                </a:tc>
                <a:tc hMerge="1">
                  <a:txBody>
                    <a:bodyPr/>
                    <a:lstStyle/>
                    <a:p>
                      <a:endParaRPr lang="pt-BR"/>
                    </a:p>
                  </a:txBody>
                  <a:tcPr/>
                </a:tc>
                <a:tc>
                  <a:txBody>
                    <a:bodyPr/>
                    <a:lstStyle/>
                    <a:p>
                      <a:pPr algn="l" fontAlgn="b"/>
                      <a:endParaRPr lang="pt-BR" sz="1100" b="0" i="0" u="none" strike="noStrike">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0"/>
                  </a:ext>
                </a:extLst>
              </a:tr>
              <a:tr h="182880">
                <a:tc>
                  <a:txBody>
                    <a:bodyPr/>
                    <a:lstStyle/>
                    <a:p>
                      <a:pPr algn="l" fontAlgn="b"/>
                      <a:endParaRPr lang="pt-BR"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1100" b="0" i="0" u="none" strike="noStrike">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1"/>
                  </a:ext>
                </a:extLst>
              </a:tr>
              <a:tr h="182880">
                <a:tc>
                  <a:txBody>
                    <a:bodyPr/>
                    <a:lstStyle/>
                    <a:p>
                      <a:pPr algn="l" fontAlgn="b"/>
                      <a:r>
                        <a:rPr lang="pt-BR" sz="1100" b="0" i="0" u="none" strike="noStrike">
                          <a:solidFill>
                            <a:srgbClr val="000000"/>
                          </a:solidFill>
                          <a:latin typeface="Calibri"/>
                        </a:rPr>
                        <a:t>redução de custo unitário</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12.70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R$/m³</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2880">
                <a:tc>
                  <a:txBody>
                    <a:bodyPr/>
                    <a:lstStyle/>
                    <a:p>
                      <a:pPr algn="l" fontAlgn="b"/>
                      <a:r>
                        <a:rPr lang="pt-BR" sz="1100" b="0" i="0" u="none" strike="noStrike">
                          <a:solidFill>
                            <a:srgbClr val="000000"/>
                          </a:solidFill>
                          <a:latin typeface="Calibri"/>
                        </a:rPr>
                        <a:t>redução da dispersão</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9.80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R$/m³</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2880">
                <a:tc>
                  <a:txBody>
                    <a:bodyPr/>
                    <a:lstStyle/>
                    <a:p>
                      <a:pPr algn="l" fontAlgn="b"/>
                      <a:r>
                        <a:rPr lang="pt-BR" sz="1100" b="0" i="0" u="none" strike="noStrike">
                          <a:solidFill>
                            <a:srgbClr val="000000"/>
                          </a:solidFill>
                          <a:latin typeface="Calibri"/>
                        </a:rPr>
                        <a:t>redução de custo em toda a obra</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8325370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2880">
                <a:tc>
                  <a:txBody>
                    <a:bodyPr/>
                    <a:lstStyle/>
                    <a:p>
                      <a:pPr algn="l" fontAlgn="b"/>
                      <a:r>
                        <a:rPr lang="pt-BR" sz="1100" b="0" i="0" u="none" strike="noStrike">
                          <a:solidFill>
                            <a:srgbClr val="000000"/>
                          </a:solidFill>
                          <a:latin typeface="Calibri"/>
                        </a:rPr>
                        <a:t>diferença de investimento</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1435000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2880">
                <a:tc>
                  <a:txBody>
                    <a:bodyPr/>
                    <a:lstStyle/>
                    <a:p>
                      <a:pPr algn="l" fontAlgn="b"/>
                      <a:r>
                        <a:rPr lang="pt-BR" sz="1100" b="0" i="0" u="none" strike="noStrike">
                          <a:solidFill>
                            <a:srgbClr val="000000"/>
                          </a:solidFill>
                          <a:latin typeface="Calibri"/>
                        </a:rPr>
                        <a:t>revenda</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443500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2880">
                <a:tc>
                  <a:txBody>
                    <a:bodyPr/>
                    <a:lstStyle/>
                    <a:p>
                      <a:pPr algn="l" fontAlgn="b"/>
                      <a:endParaRPr lang="pt-BR" sz="11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11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11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7"/>
                  </a:ext>
                </a:extLst>
              </a:tr>
              <a:tr h="182880">
                <a:tc>
                  <a:txBody>
                    <a:bodyPr/>
                    <a:lstStyle/>
                    <a:p>
                      <a:pPr algn="l" fontAlgn="b"/>
                      <a:r>
                        <a:rPr lang="pt-BR" sz="1100" b="0" i="0" u="none" strike="noStrike">
                          <a:solidFill>
                            <a:srgbClr val="000000"/>
                          </a:solidFill>
                          <a:latin typeface="Calibri"/>
                        </a:rPr>
                        <a:t>saldo</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EAF1DD"/>
                    </a:solidFill>
                  </a:tcPr>
                </a:tc>
                <a:tc>
                  <a:txBody>
                    <a:bodyPr/>
                    <a:lstStyle/>
                    <a:p>
                      <a:pPr algn="r" fontAlgn="b"/>
                      <a:r>
                        <a:rPr lang="pt-BR" sz="1100" b="0" i="0" u="none" strike="noStrike">
                          <a:solidFill>
                            <a:srgbClr val="000000"/>
                          </a:solidFill>
                          <a:latin typeface="Calibri"/>
                        </a:rPr>
                        <a:t>$7,333,870</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pt-BR" sz="1100" b="0" i="0" u="none" strike="noStrike" dirty="0">
                          <a:solidFill>
                            <a:srgbClr val="000000"/>
                          </a:solidFill>
                          <a:latin typeface="Calibri"/>
                        </a:rPr>
                        <a:t>R$</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008"/>
                  </a:ext>
                </a:extLst>
              </a:tr>
            </a:tbl>
          </a:graphicData>
        </a:graphic>
      </p:graphicFrame>
      <p:graphicFrame>
        <p:nvGraphicFramePr>
          <p:cNvPr id="24" name="Tabela 23"/>
          <p:cNvGraphicFramePr>
            <a:graphicFrameLocks noGrp="1"/>
          </p:cNvGraphicFramePr>
          <p:nvPr/>
        </p:nvGraphicFramePr>
        <p:xfrm>
          <a:off x="0" y="908720"/>
          <a:ext cx="3563888" cy="1645920"/>
        </p:xfrm>
        <a:graphic>
          <a:graphicData uri="http://schemas.openxmlformats.org/drawingml/2006/table">
            <a:tbl>
              <a:tblPr/>
              <a:tblGrid>
                <a:gridCol w="1979712">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tblGrid>
              <a:tr h="182880">
                <a:tc gridSpan="2">
                  <a:txBody>
                    <a:bodyPr/>
                    <a:lstStyle/>
                    <a:p>
                      <a:pPr algn="l" fontAlgn="b"/>
                      <a:r>
                        <a:rPr lang="pt-BR" sz="1100" b="0" i="0" u="none" strike="noStrike">
                          <a:solidFill>
                            <a:srgbClr val="000000"/>
                          </a:solidFill>
                          <a:latin typeface="Calibri"/>
                        </a:rPr>
                        <a:t>Dosadora X towgo</a:t>
                      </a:r>
                    </a:p>
                  </a:txBody>
                  <a:tcPr marL="0" marR="0" marT="0" marB="0" anchor="b">
                    <a:lnL>
                      <a:noFill/>
                    </a:lnL>
                    <a:lnR>
                      <a:noFill/>
                    </a:lnR>
                    <a:lnT>
                      <a:noFill/>
                    </a:lnT>
                    <a:lnB>
                      <a:noFill/>
                    </a:lnB>
                  </a:tcPr>
                </a:tc>
                <a:tc hMerge="1">
                  <a:txBody>
                    <a:bodyPr/>
                    <a:lstStyle/>
                    <a:p>
                      <a:endParaRPr lang="pt-BR"/>
                    </a:p>
                  </a:txBody>
                  <a:tcPr/>
                </a:tc>
                <a:tc>
                  <a:txBody>
                    <a:bodyPr/>
                    <a:lstStyle/>
                    <a:p>
                      <a:pPr algn="l" fontAlgn="b"/>
                      <a:endParaRPr lang="pt-BR" sz="1100" b="0" i="0" u="none" strike="noStrike">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0"/>
                  </a:ext>
                </a:extLst>
              </a:tr>
              <a:tr h="182880">
                <a:tc>
                  <a:txBody>
                    <a:bodyPr/>
                    <a:lstStyle/>
                    <a:p>
                      <a:pPr algn="l" fontAlgn="b"/>
                      <a:endParaRPr lang="pt-BR"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1100" b="0" i="0" u="none" strike="noStrike">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1"/>
                  </a:ext>
                </a:extLst>
              </a:tr>
              <a:tr h="182880">
                <a:tc>
                  <a:txBody>
                    <a:bodyPr/>
                    <a:lstStyle/>
                    <a:p>
                      <a:pPr algn="l" fontAlgn="b"/>
                      <a:r>
                        <a:rPr lang="pt-BR" sz="1100" b="0" i="0" u="none" strike="noStrike">
                          <a:solidFill>
                            <a:srgbClr val="000000"/>
                          </a:solidFill>
                          <a:latin typeface="Calibri"/>
                        </a:rPr>
                        <a:t>redução de custo unitário</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7.08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R$/m³</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2880">
                <a:tc>
                  <a:txBody>
                    <a:bodyPr/>
                    <a:lstStyle/>
                    <a:p>
                      <a:pPr algn="l" fontAlgn="b"/>
                      <a:r>
                        <a:rPr lang="pt-BR" sz="1100" b="0" i="0" u="none" strike="noStrike">
                          <a:solidFill>
                            <a:srgbClr val="000000"/>
                          </a:solidFill>
                          <a:latin typeface="Calibri"/>
                        </a:rPr>
                        <a:t>redução da dispersão</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5.45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R$/m³</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2880">
                <a:tc>
                  <a:txBody>
                    <a:bodyPr/>
                    <a:lstStyle/>
                    <a:p>
                      <a:pPr algn="l" fontAlgn="b"/>
                      <a:r>
                        <a:rPr lang="pt-BR" sz="1100" b="0" i="0" u="none" strike="noStrike">
                          <a:solidFill>
                            <a:srgbClr val="000000"/>
                          </a:solidFill>
                          <a:latin typeface="Calibri"/>
                        </a:rPr>
                        <a:t>redução de custo em toda a obra</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4632400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2880">
                <a:tc>
                  <a:txBody>
                    <a:bodyPr/>
                    <a:lstStyle/>
                    <a:p>
                      <a:pPr algn="l" fontAlgn="b"/>
                      <a:r>
                        <a:rPr lang="pt-BR" sz="1100" b="0" i="0" u="none" strike="noStrike">
                          <a:solidFill>
                            <a:srgbClr val="000000"/>
                          </a:solidFill>
                          <a:latin typeface="Calibri"/>
                        </a:rPr>
                        <a:t>diferença de investimento</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285000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2880">
                <a:tc>
                  <a:txBody>
                    <a:bodyPr/>
                    <a:lstStyle/>
                    <a:p>
                      <a:pPr algn="l" fontAlgn="b"/>
                      <a:r>
                        <a:rPr lang="pt-BR" sz="1100" b="0" i="0" u="none" strike="noStrike">
                          <a:solidFill>
                            <a:srgbClr val="000000"/>
                          </a:solidFill>
                          <a:latin typeface="Calibri"/>
                        </a:rPr>
                        <a:t>revenda</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63500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2880">
                <a:tc>
                  <a:txBody>
                    <a:bodyPr/>
                    <a:lstStyle/>
                    <a:p>
                      <a:pPr algn="l" fontAlgn="b"/>
                      <a:endParaRPr lang="pt-BR" sz="11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11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11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7"/>
                  </a:ext>
                </a:extLst>
              </a:tr>
              <a:tr h="182880">
                <a:tc>
                  <a:txBody>
                    <a:bodyPr/>
                    <a:lstStyle/>
                    <a:p>
                      <a:pPr algn="l" fontAlgn="b"/>
                      <a:r>
                        <a:rPr lang="pt-BR" sz="1100" b="0" i="0" u="none" strike="noStrike">
                          <a:solidFill>
                            <a:srgbClr val="000000"/>
                          </a:solidFill>
                          <a:latin typeface="Calibri"/>
                        </a:rPr>
                        <a:t>saldo</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EAF1DD"/>
                    </a:solidFill>
                  </a:tcPr>
                </a:tc>
                <a:tc>
                  <a:txBody>
                    <a:bodyPr/>
                    <a:lstStyle/>
                    <a:p>
                      <a:pPr algn="r" fontAlgn="b"/>
                      <a:r>
                        <a:rPr lang="pt-BR" sz="1100" b="0" i="0" u="none" strike="noStrike">
                          <a:solidFill>
                            <a:srgbClr val="000000"/>
                          </a:solidFill>
                          <a:latin typeface="Calibri"/>
                        </a:rPr>
                        <a:t>$4,410,900</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pt-BR" sz="1100" b="0" i="0" u="none" strike="noStrike" dirty="0">
                          <a:solidFill>
                            <a:srgbClr val="000000"/>
                          </a:solidFill>
                          <a:latin typeface="Calibri"/>
                        </a:rPr>
                        <a:t>R$</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07593033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ço Reservado para Número de Slide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6A457B60-333E-41ED-A8B0-D496A9E1D21D}" type="slidenum">
              <a:rPr lang="pt-BR" altLang="en-US" sz="1200">
                <a:latin typeface="Garamond" panose="02020404030301010803" pitchFamily="18" charset="0"/>
              </a:rPr>
              <a:pPr>
                <a:spcBef>
                  <a:spcPct val="0"/>
                </a:spcBef>
                <a:buClrTx/>
                <a:buSzTx/>
                <a:buFontTx/>
                <a:buNone/>
              </a:pPr>
              <a:t>120</a:t>
            </a:fld>
            <a:endParaRPr lang="pt-BR" altLang="en-US" sz="1200">
              <a:latin typeface="Garamond" panose="02020404030301010803" pitchFamily="18" charset="0"/>
            </a:endParaRPr>
          </a:p>
        </p:txBody>
      </p:sp>
      <p:pic>
        <p:nvPicPr>
          <p:cNvPr id="44035" name="Picture 7" descr="C45-300-200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8"/>
            <a:ext cx="9396413"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35639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Número de Slid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5BA7E927-2521-4D51-82E5-088E83A8E55D}" type="slidenum">
              <a:rPr lang="pt-BR" altLang="en-US" sz="1200">
                <a:latin typeface="Garamond" panose="02020404030301010803" pitchFamily="18" charset="0"/>
              </a:rPr>
              <a:pPr>
                <a:spcBef>
                  <a:spcPct val="0"/>
                </a:spcBef>
                <a:buClrTx/>
                <a:buSzTx/>
                <a:buFontTx/>
                <a:buNone/>
              </a:pPr>
              <a:t>121</a:t>
            </a:fld>
            <a:endParaRPr lang="pt-BR" altLang="en-US" sz="1200">
              <a:latin typeface="Garamond" panose="02020404030301010803" pitchFamily="18" charset="0"/>
            </a:endParaRPr>
          </a:p>
        </p:txBody>
      </p:sp>
      <p:sp>
        <p:nvSpPr>
          <p:cNvPr id="45059" name="Rectangle 2"/>
          <p:cNvSpPr>
            <a:spLocks noGrp="1" noChangeArrowheads="1"/>
          </p:cNvSpPr>
          <p:nvPr>
            <p:ph type="title"/>
          </p:nvPr>
        </p:nvSpPr>
        <p:spPr/>
        <p:txBody>
          <a:bodyPr/>
          <a:lstStyle/>
          <a:p>
            <a:pPr eaLnBrk="1" hangingPunct="1"/>
            <a:r>
              <a:rPr lang="pt-BR" altLang="pt-BR">
                <a:latin typeface="Arial" panose="020B0604020202020204" pitchFamily="34" charset="0"/>
              </a:rPr>
              <a:t>CONCLUSÃO</a:t>
            </a:r>
          </a:p>
        </p:txBody>
      </p:sp>
      <p:sp>
        <p:nvSpPr>
          <p:cNvPr id="45060" name="Rectangle 3"/>
          <p:cNvSpPr>
            <a:spLocks noGrp="1" noChangeArrowheads="1"/>
          </p:cNvSpPr>
          <p:nvPr>
            <p:ph type="body" idx="1"/>
          </p:nvPr>
        </p:nvSpPr>
        <p:spPr>
          <a:xfrm>
            <a:off x="395288" y="1268413"/>
            <a:ext cx="8229600" cy="4530725"/>
          </a:xfrm>
        </p:spPr>
        <p:txBody>
          <a:bodyPr>
            <a:normAutofit lnSpcReduction="10000"/>
          </a:bodyPr>
          <a:lstStyle/>
          <a:p>
            <a:pPr marL="0" indent="0" algn="just" eaLnBrk="1" hangingPunct="1">
              <a:lnSpc>
                <a:spcPct val="160000"/>
              </a:lnSpc>
              <a:buFont typeface="Wingdings" panose="05000000000000000000" pitchFamily="2" charset="2"/>
              <a:buNone/>
            </a:pPr>
            <a:r>
              <a:rPr lang="pt-BR" altLang="pt-BR"/>
              <a:t>Independente do tipo ou tamanho da obra, se o volume de concreto, em elementos estruturais, for muito expressivo, é muito importante a utilização de das medidas preventivas para baixa o gradiente térmico do concreto, evitando assim possíveis patologias.</a:t>
            </a:r>
          </a:p>
        </p:txBody>
      </p:sp>
    </p:spTree>
    <p:extLst>
      <p:ext uri="{BB962C8B-B14F-4D97-AF65-F5344CB8AC3E}">
        <p14:creationId xmlns:p14="http://schemas.microsoft.com/office/powerpoint/2010/main" val="4528421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Exercício - concreto</a:t>
            </a:r>
          </a:p>
        </p:txBody>
      </p:sp>
      <p:sp>
        <p:nvSpPr>
          <p:cNvPr id="3" name="Subtítulo 2"/>
          <p:cNvSpPr>
            <a:spLocks noGrp="1"/>
          </p:cNvSpPr>
          <p:nvPr>
            <p:ph type="subTitle" idx="1"/>
          </p:nvPr>
        </p:nvSpPr>
        <p:spPr>
          <a:xfrm>
            <a:off x="1143000" y="5242214"/>
            <a:ext cx="6858000" cy="348095"/>
          </a:xfrm>
        </p:spPr>
        <p:txBody>
          <a:bodyPr>
            <a:normAutofit fontScale="62500" lnSpcReduction="20000"/>
          </a:bodyPr>
          <a:lstStyle/>
          <a:p>
            <a:r>
              <a:rPr lang="pt-BR" dirty="0"/>
              <a:t>Março/2017</a:t>
            </a:r>
          </a:p>
        </p:txBody>
      </p:sp>
    </p:spTree>
    <p:extLst>
      <p:ext uri="{BB962C8B-B14F-4D97-AF65-F5344CB8AC3E}">
        <p14:creationId xmlns:p14="http://schemas.microsoft.com/office/powerpoint/2010/main" val="38594243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 y="1013223"/>
            <a:ext cx="8832272" cy="529828"/>
          </a:xfrm>
        </p:spPr>
        <p:txBody>
          <a:bodyPr>
            <a:noAutofit/>
          </a:bodyPr>
          <a:lstStyle/>
          <a:p>
            <a:r>
              <a:rPr lang="pt-BR" sz="2700" dirty="0">
                <a:solidFill>
                  <a:srgbClr val="FF0000"/>
                </a:solidFill>
              </a:rPr>
              <a:t>Comparando dois traços de concretos apresentados abaixo:</a:t>
            </a:r>
          </a:p>
        </p:txBody>
      </p:sp>
      <p:sp>
        <p:nvSpPr>
          <p:cNvPr id="4" name="Título 1"/>
          <p:cNvSpPr txBox="1">
            <a:spLocks/>
          </p:cNvSpPr>
          <p:nvPr/>
        </p:nvSpPr>
        <p:spPr>
          <a:xfrm>
            <a:off x="327313" y="2270523"/>
            <a:ext cx="8177645" cy="1818301"/>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2400" dirty="0"/>
              <a:t>1- 1:2:3:a/c=0,50 (</a:t>
            </a:r>
            <a:r>
              <a:rPr lang="pt-BR" sz="2400" dirty="0" err="1"/>
              <a:t>cimento:areia</a:t>
            </a:r>
            <a:r>
              <a:rPr lang="pt-BR" sz="2400" dirty="0"/>
              <a:t> e brita em unidades de volume)</a:t>
            </a:r>
          </a:p>
          <a:p>
            <a:pPr algn="l"/>
            <a:r>
              <a:rPr lang="pt-BR" sz="2400" dirty="0"/>
              <a:t>2- 1:2:3:a/c=0,50 (</a:t>
            </a:r>
            <a:r>
              <a:rPr lang="pt-BR" sz="2400" dirty="0" err="1"/>
              <a:t>cimento:areia:brita</a:t>
            </a:r>
            <a:r>
              <a:rPr lang="pt-BR" sz="2400" dirty="0"/>
              <a:t> em unidade de massa seca)</a:t>
            </a:r>
          </a:p>
          <a:p>
            <a:pPr algn="l"/>
            <a:endParaRPr lang="pt-BR" sz="2400" dirty="0"/>
          </a:p>
          <a:p>
            <a:pPr algn="l"/>
            <a:r>
              <a:rPr lang="pt-BR" sz="2400" dirty="0"/>
              <a:t>Pede-se:</a:t>
            </a:r>
          </a:p>
          <a:p>
            <a:pPr marL="457200" indent="-457200" algn="l">
              <a:buAutoNum type="alphaLcParenR"/>
            </a:pPr>
            <a:r>
              <a:rPr lang="pt-BR" sz="2400" dirty="0"/>
              <a:t>Qual dos dois concretos apresentará maior temperatura?</a:t>
            </a:r>
          </a:p>
          <a:p>
            <a:pPr marL="457200" indent="-457200" algn="l">
              <a:buAutoNum type="alphaLcParenR"/>
            </a:pPr>
            <a:endParaRPr lang="pt-BR" sz="2400" dirty="0"/>
          </a:p>
        </p:txBody>
      </p:sp>
      <p:graphicFrame>
        <p:nvGraphicFramePr>
          <p:cNvPr id="5" name="Tabela 4">
            <a:extLst>
              <a:ext uri="{FF2B5EF4-FFF2-40B4-BE49-F238E27FC236}">
                <a16:creationId xmlns:a16="http://schemas.microsoft.com/office/drawing/2014/main" id="{A8B16160-B846-4039-9989-84E50E6CC0BD}"/>
              </a:ext>
            </a:extLst>
          </p:cNvPr>
          <p:cNvGraphicFramePr>
            <a:graphicFrameLocks noGrp="1"/>
          </p:cNvGraphicFramePr>
          <p:nvPr>
            <p:extLst>
              <p:ext uri="{D42A27DB-BD31-4B8C-83A1-F6EECF244321}">
                <p14:modId xmlns:p14="http://schemas.microsoft.com/office/powerpoint/2010/main" val="2020520606"/>
              </p:ext>
            </p:extLst>
          </p:nvPr>
        </p:nvGraphicFramePr>
        <p:xfrm>
          <a:off x="474519" y="4410363"/>
          <a:ext cx="7744692" cy="1714500"/>
        </p:xfrm>
        <a:graphic>
          <a:graphicData uri="http://schemas.openxmlformats.org/drawingml/2006/table">
            <a:tbl>
              <a:tblPr firstRow="1" bandRow="1">
                <a:tableStyleId>{5C22544A-7EE6-4342-B048-85BDC9FD1C3A}</a:tableStyleId>
              </a:tblPr>
              <a:tblGrid>
                <a:gridCol w="1936173">
                  <a:extLst>
                    <a:ext uri="{9D8B030D-6E8A-4147-A177-3AD203B41FA5}">
                      <a16:colId xmlns:a16="http://schemas.microsoft.com/office/drawing/2014/main" val="251236707"/>
                    </a:ext>
                  </a:extLst>
                </a:gridCol>
                <a:gridCol w="1936173">
                  <a:extLst>
                    <a:ext uri="{9D8B030D-6E8A-4147-A177-3AD203B41FA5}">
                      <a16:colId xmlns:a16="http://schemas.microsoft.com/office/drawing/2014/main" val="1518563167"/>
                    </a:ext>
                  </a:extLst>
                </a:gridCol>
                <a:gridCol w="1936173">
                  <a:extLst>
                    <a:ext uri="{9D8B030D-6E8A-4147-A177-3AD203B41FA5}">
                      <a16:colId xmlns:a16="http://schemas.microsoft.com/office/drawing/2014/main" val="582678119"/>
                    </a:ext>
                  </a:extLst>
                </a:gridCol>
                <a:gridCol w="1936173">
                  <a:extLst>
                    <a:ext uri="{9D8B030D-6E8A-4147-A177-3AD203B41FA5}">
                      <a16:colId xmlns:a16="http://schemas.microsoft.com/office/drawing/2014/main" val="3787192983"/>
                    </a:ext>
                  </a:extLst>
                </a:gridCol>
              </a:tblGrid>
              <a:tr h="342900">
                <a:tc>
                  <a:txBody>
                    <a:bodyPr/>
                    <a:lstStyle/>
                    <a:p>
                      <a:endParaRPr lang="pt-BR" sz="1800" dirty="0"/>
                    </a:p>
                  </a:txBody>
                  <a:tcPr marL="68580" marR="68580" marT="34290" marB="34290"/>
                </a:tc>
                <a:tc>
                  <a:txBody>
                    <a:bodyPr/>
                    <a:lstStyle/>
                    <a:p>
                      <a:pPr algn="ctr"/>
                      <a:r>
                        <a:rPr lang="pt-BR" sz="1800" dirty="0"/>
                        <a:t>MU</a:t>
                      </a:r>
                      <a:r>
                        <a:rPr lang="pt-BR" sz="1800" baseline="0" dirty="0"/>
                        <a:t> (Kg/l)</a:t>
                      </a:r>
                      <a:endParaRPr lang="pt-BR" sz="1800" dirty="0"/>
                    </a:p>
                  </a:txBody>
                  <a:tcPr marL="68580" marR="68580" marT="34290" marB="34290"/>
                </a:tc>
                <a:tc>
                  <a:txBody>
                    <a:bodyPr/>
                    <a:lstStyle/>
                    <a:p>
                      <a:pPr algn="ctr"/>
                      <a:r>
                        <a:rPr lang="pt-BR" sz="1800" dirty="0"/>
                        <a:t>ME (KG/l)</a:t>
                      </a:r>
                    </a:p>
                  </a:txBody>
                  <a:tcPr marL="68580" marR="68580" marT="34290" marB="34290"/>
                </a:tc>
                <a:tc>
                  <a:txBody>
                    <a:bodyPr/>
                    <a:lstStyle/>
                    <a:p>
                      <a:pPr algn="ctr"/>
                      <a:r>
                        <a:rPr lang="pt-BR" sz="1800" dirty="0"/>
                        <a:t>temperatura</a:t>
                      </a:r>
                    </a:p>
                  </a:txBody>
                  <a:tcPr marL="68580" marR="68580" marT="34290" marB="34290"/>
                </a:tc>
                <a:extLst>
                  <a:ext uri="{0D108BD9-81ED-4DB2-BD59-A6C34878D82A}">
                    <a16:rowId xmlns:a16="http://schemas.microsoft.com/office/drawing/2014/main" val="3445861236"/>
                  </a:ext>
                </a:extLst>
              </a:tr>
              <a:tr h="342900">
                <a:tc>
                  <a:txBody>
                    <a:bodyPr/>
                    <a:lstStyle/>
                    <a:p>
                      <a:r>
                        <a:rPr lang="pt-BR" sz="1800" dirty="0"/>
                        <a:t>cimento</a:t>
                      </a:r>
                    </a:p>
                  </a:txBody>
                  <a:tcPr marL="68580" marR="68580" marT="34290" marB="34290"/>
                </a:tc>
                <a:tc>
                  <a:txBody>
                    <a:bodyPr/>
                    <a:lstStyle/>
                    <a:p>
                      <a:pPr algn="ctr"/>
                      <a:r>
                        <a:rPr lang="pt-BR" sz="1800" dirty="0"/>
                        <a:t>1,0</a:t>
                      </a:r>
                    </a:p>
                  </a:txBody>
                  <a:tcPr marL="68580" marR="68580" marT="34290" marB="34290"/>
                </a:tc>
                <a:tc>
                  <a:txBody>
                    <a:bodyPr/>
                    <a:lstStyle/>
                    <a:p>
                      <a:pPr algn="ctr"/>
                      <a:r>
                        <a:rPr lang="pt-BR" sz="1800" dirty="0"/>
                        <a:t>3,0</a:t>
                      </a:r>
                    </a:p>
                  </a:txBody>
                  <a:tcPr marL="68580" marR="68580" marT="34290" marB="34290"/>
                </a:tc>
                <a:tc>
                  <a:txBody>
                    <a:bodyPr/>
                    <a:lstStyle/>
                    <a:p>
                      <a:pPr algn="ctr"/>
                      <a:r>
                        <a:rPr lang="pt-BR" sz="1800" dirty="0"/>
                        <a:t>50C</a:t>
                      </a:r>
                    </a:p>
                  </a:txBody>
                  <a:tcPr marL="68580" marR="68580" marT="34290" marB="34290"/>
                </a:tc>
                <a:extLst>
                  <a:ext uri="{0D108BD9-81ED-4DB2-BD59-A6C34878D82A}">
                    <a16:rowId xmlns:a16="http://schemas.microsoft.com/office/drawing/2014/main" val="3205823234"/>
                  </a:ext>
                </a:extLst>
              </a:tr>
              <a:tr h="342900">
                <a:tc>
                  <a:txBody>
                    <a:bodyPr/>
                    <a:lstStyle/>
                    <a:p>
                      <a:r>
                        <a:rPr lang="pt-BR" sz="1800" dirty="0"/>
                        <a:t>areia</a:t>
                      </a:r>
                    </a:p>
                  </a:txBody>
                  <a:tcPr marL="68580" marR="68580" marT="34290" marB="34290"/>
                </a:tc>
                <a:tc>
                  <a:txBody>
                    <a:bodyPr/>
                    <a:lstStyle/>
                    <a:p>
                      <a:pPr algn="ctr"/>
                      <a:r>
                        <a:rPr lang="pt-BR" sz="1800" dirty="0"/>
                        <a:t>1,4</a:t>
                      </a:r>
                    </a:p>
                  </a:txBody>
                  <a:tcPr marL="68580" marR="68580" marT="34290" marB="34290"/>
                </a:tc>
                <a:tc>
                  <a:txBody>
                    <a:bodyPr/>
                    <a:lstStyle/>
                    <a:p>
                      <a:pPr algn="ctr"/>
                      <a:r>
                        <a:rPr lang="pt-BR" sz="1800" dirty="0"/>
                        <a:t>2,7</a:t>
                      </a:r>
                    </a:p>
                  </a:txBody>
                  <a:tcPr marL="68580" marR="68580" marT="34290" marB="34290"/>
                </a:tc>
                <a:tc>
                  <a:txBody>
                    <a:bodyPr/>
                    <a:lstStyle/>
                    <a:p>
                      <a:pPr algn="ctr"/>
                      <a:r>
                        <a:rPr lang="pt-BR" sz="1800" dirty="0"/>
                        <a:t>30C</a:t>
                      </a:r>
                    </a:p>
                  </a:txBody>
                  <a:tcPr marL="68580" marR="68580" marT="34290" marB="34290"/>
                </a:tc>
                <a:extLst>
                  <a:ext uri="{0D108BD9-81ED-4DB2-BD59-A6C34878D82A}">
                    <a16:rowId xmlns:a16="http://schemas.microsoft.com/office/drawing/2014/main" val="2908935006"/>
                  </a:ext>
                </a:extLst>
              </a:tr>
              <a:tr h="342900">
                <a:tc>
                  <a:txBody>
                    <a:bodyPr/>
                    <a:lstStyle/>
                    <a:p>
                      <a:r>
                        <a:rPr lang="pt-BR" sz="1800" dirty="0"/>
                        <a:t>brita</a:t>
                      </a:r>
                    </a:p>
                  </a:txBody>
                  <a:tcPr marL="68580" marR="68580" marT="34290" marB="34290"/>
                </a:tc>
                <a:tc>
                  <a:txBody>
                    <a:bodyPr/>
                    <a:lstStyle/>
                    <a:p>
                      <a:pPr algn="ctr"/>
                      <a:r>
                        <a:rPr lang="pt-BR" sz="1800" dirty="0"/>
                        <a:t>1,5</a:t>
                      </a:r>
                    </a:p>
                  </a:txBody>
                  <a:tcPr marL="68580" marR="68580" marT="34290" marB="34290"/>
                </a:tc>
                <a:tc>
                  <a:txBody>
                    <a:bodyPr/>
                    <a:lstStyle/>
                    <a:p>
                      <a:pPr algn="ctr"/>
                      <a:r>
                        <a:rPr lang="pt-BR" sz="1800" dirty="0"/>
                        <a:t>2,75</a:t>
                      </a:r>
                    </a:p>
                  </a:txBody>
                  <a:tcPr marL="68580" marR="68580" marT="34290" marB="34290"/>
                </a:tc>
                <a:tc>
                  <a:txBody>
                    <a:bodyPr/>
                    <a:lstStyle/>
                    <a:p>
                      <a:pPr algn="ctr"/>
                      <a:r>
                        <a:rPr lang="pt-BR" sz="1800" dirty="0"/>
                        <a:t>30C</a:t>
                      </a:r>
                    </a:p>
                  </a:txBody>
                  <a:tcPr marL="68580" marR="68580" marT="34290" marB="34290"/>
                </a:tc>
                <a:extLst>
                  <a:ext uri="{0D108BD9-81ED-4DB2-BD59-A6C34878D82A}">
                    <a16:rowId xmlns:a16="http://schemas.microsoft.com/office/drawing/2014/main" val="3405893215"/>
                  </a:ext>
                </a:extLst>
              </a:tr>
              <a:tr h="342900">
                <a:tc>
                  <a:txBody>
                    <a:bodyPr/>
                    <a:lstStyle/>
                    <a:p>
                      <a:r>
                        <a:rPr lang="pt-BR" sz="1800" dirty="0"/>
                        <a:t>água</a:t>
                      </a:r>
                    </a:p>
                  </a:txBody>
                  <a:tcPr marL="68580" marR="68580" marT="34290" marB="34290"/>
                </a:tc>
                <a:tc>
                  <a:txBody>
                    <a:bodyPr/>
                    <a:lstStyle/>
                    <a:p>
                      <a:pPr algn="ctr"/>
                      <a:endParaRPr lang="pt-BR" sz="1800" dirty="0"/>
                    </a:p>
                  </a:txBody>
                  <a:tcPr marL="68580" marR="68580" marT="34290" marB="34290"/>
                </a:tc>
                <a:tc>
                  <a:txBody>
                    <a:bodyPr/>
                    <a:lstStyle/>
                    <a:p>
                      <a:pPr algn="ctr"/>
                      <a:endParaRPr lang="pt-BR" sz="1800" dirty="0"/>
                    </a:p>
                  </a:txBody>
                  <a:tcPr marL="68580" marR="68580" marT="34290" marB="34290"/>
                </a:tc>
                <a:tc>
                  <a:txBody>
                    <a:bodyPr/>
                    <a:lstStyle/>
                    <a:p>
                      <a:pPr algn="ctr"/>
                      <a:r>
                        <a:rPr lang="pt-BR" sz="1800" dirty="0"/>
                        <a:t>22C</a:t>
                      </a:r>
                    </a:p>
                  </a:txBody>
                  <a:tcPr marL="68580" marR="68580" marT="34290" marB="34290"/>
                </a:tc>
                <a:extLst>
                  <a:ext uri="{0D108BD9-81ED-4DB2-BD59-A6C34878D82A}">
                    <a16:rowId xmlns:a16="http://schemas.microsoft.com/office/drawing/2014/main" val="2125990663"/>
                  </a:ext>
                </a:extLst>
              </a:tr>
            </a:tbl>
          </a:graphicData>
        </a:graphic>
      </p:graphicFrame>
    </p:spTree>
    <p:extLst>
      <p:ext uri="{BB962C8B-B14F-4D97-AF65-F5344CB8AC3E}">
        <p14:creationId xmlns:p14="http://schemas.microsoft.com/office/powerpoint/2010/main" val="389940737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AF1E6419-90D2-4B16-825D-AB63ADE85FC8}"/>
              </a:ext>
            </a:extLst>
          </p:cNvPr>
          <p:cNvSpPr>
            <a:spLocks noGrp="1"/>
          </p:cNvSpPr>
          <p:nvPr>
            <p:ph type="ctrTitle"/>
          </p:nvPr>
        </p:nvSpPr>
        <p:spPr>
          <a:xfrm>
            <a:off x="251520" y="260649"/>
            <a:ext cx="7772400" cy="864096"/>
          </a:xfrm>
        </p:spPr>
        <p:txBody>
          <a:bodyPr/>
          <a:lstStyle/>
          <a:p>
            <a:pPr algn="l"/>
            <a:r>
              <a:rPr lang="pt-BR" dirty="0"/>
              <a:t>Exercício</a:t>
            </a:r>
          </a:p>
        </p:txBody>
      </p:sp>
      <p:sp>
        <p:nvSpPr>
          <p:cNvPr id="7" name="Título 1">
            <a:extLst>
              <a:ext uri="{FF2B5EF4-FFF2-40B4-BE49-F238E27FC236}">
                <a16:creationId xmlns:a16="http://schemas.microsoft.com/office/drawing/2014/main" id="{1F283927-3C5F-490E-866D-B08A6CE5D0A4}"/>
              </a:ext>
            </a:extLst>
          </p:cNvPr>
          <p:cNvSpPr txBox="1">
            <a:spLocks/>
          </p:cNvSpPr>
          <p:nvPr/>
        </p:nvSpPr>
        <p:spPr>
          <a:xfrm>
            <a:off x="251520" y="1484784"/>
            <a:ext cx="8177645" cy="4482597"/>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pt-BR" sz="2400" u="sng" dirty="0"/>
              <a:t>Considerar</a:t>
            </a:r>
            <a:r>
              <a:rPr lang="pt-BR" sz="2400" dirty="0"/>
              <a:t>:</a:t>
            </a:r>
          </a:p>
          <a:p>
            <a:pPr marL="342900" indent="-342900" algn="l">
              <a:lnSpc>
                <a:spcPct val="150000"/>
              </a:lnSpc>
              <a:buFont typeface="Arial" panose="020B0604020202020204" pitchFamily="34" charset="0"/>
              <a:buChar char="•"/>
            </a:pPr>
            <a:r>
              <a:rPr lang="pt-BR" sz="2400" dirty="0"/>
              <a:t>Calor específico do  concreto = 0,22 Kcal/</a:t>
            </a:r>
            <a:r>
              <a:rPr lang="pt-BR" sz="2400" dirty="0" err="1"/>
              <a:t>Kg.C</a:t>
            </a:r>
            <a:endParaRPr lang="pt-BR" sz="2400" dirty="0"/>
          </a:p>
          <a:p>
            <a:pPr marL="342900" indent="-342900" algn="l">
              <a:lnSpc>
                <a:spcPct val="150000"/>
              </a:lnSpc>
              <a:buFont typeface="Arial" panose="020B0604020202020204" pitchFamily="34" charset="0"/>
              <a:buChar char="•"/>
            </a:pPr>
            <a:r>
              <a:rPr lang="pt-BR" sz="2400" dirty="0"/>
              <a:t>Calor de hidratação do cimento = 150Kcal/Kg</a:t>
            </a:r>
          </a:p>
          <a:p>
            <a:pPr marL="342900" indent="-342900" algn="l">
              <a:lnSpc>
                <a:spcPct val="150000"/>
              </a:lnSpc>
              <a:buFont typeface="Arial" panose="020B0604020202020204" pitchFamily="34" charset="0"/>
              <a:buChar char="•"/>
            </a:pPr>
            <a:r>
              <a:rPr lang="pt-BR" sz="2400" dirty="0"/>
              <a:t>Perda de calor = 25% da temperatura de elevação adiabática</a:t>
            </a:r>
          </a:p>
          <a:p>
            <a:pPr marL="342900" indent="-342900" algn="l">
              <a:lnSpc>
                <a:spcPct val="150000"/>
              </a:lnSpc>
              <a:buFont typeface="Arial" panose="020B0604020202020204" pitchFamily="34" charset="0"/>
              <a:buChar char="•"/>
            </a:pPr>
            <a:r>
              <a:rPr lang="pt-BR" sz="2400" dirty="0"/>
              <a:t>Temperatura Ambiente = 25C</a:t>
            </a:r>
          </a:p>
          <a:p>
            <a:pPr marL="342900" indent="-342900" algn="l">
              <a:lnSpc>
                <a:spcPct val="150000"/>
              </a:lnSpc>
              <a:buFont typeface="Arial" panose="020B0604020202020204" pitchFamily="34" charset="0"/>
              <a:buChar char="•"/>
            </a:pPr>
            <a:r>
              <a:rPr lang="pt-BR" sz="2400" dirty="0"/>
              <a:t>Largura = 30m</a:t>
            </a:r>
          </a:p>
          <a:p>
            <a:pPr marL="342900" indent="-342900" algn="l">
              <a:lnSpc>
                <a:spcPct val="150000"/>
              </a:lnSpc>
              <a:buFont typeface="Arial" panose="020B0604020202020204" pitchFamily="34" charset="0"/>
              <a:buChar char="•"/>
            </a:pPr>
            <a:r>
              <a:rPr lang="pt-BR" sz="2400" dirty="0"/>
              <a:t>Altura = 5m</a:t>
            </a:r>
          </a:p>
          <a:p>
            <a:pPr marL="342900" indent="-342900" algn="l">
              <a:lnSpc>
                <a:spcPct val="150000"/>
              </a:lnSpc>
              <a:buFont typeface="Arial" panose="020B0604020202020204" pitchFamily="34" charset="0"/>
              <a:buChar char="•"/>
            </a:pPr>
            <a:r>
              <a:rPr lang="pt-BR" sz="2400" dirty="0"/>
              <a:t>Altura = 4m</a:t>
            </a:r>
          </a:p>
        </p:txBody>
      </p:sp>
    </p:spTree>
    <p:extLst>
      <p:ext uri="{BB962C8B-B14F-4D97-AF65-F5344CB8AC3E}">
        <p14:creationId xmlns:p14="http://schemas.microsoft.com/office/powerpoint/2010/main" val="986512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0" y="0"/>
            <a:ext cx="9144000" cy="838200"/>
          </a:xfrm>
        </p:spPr>
        <p:txBody>
          <a:bodyPr>
            <a:normAutofit/>
          </a:bodyPr>
          <a:lstStyle/>
          <a:p>
            <a:pPr algn="l" eaLnBrk="1" hangingPunct="1"/>
            <a:r>
              <a:rPr lang="pt-BR" dirty="0"/>
              <a:t>Possibilidades de Atuação -concreto</a:t>
            </a:r>
            <a:endParaRPr lang="en-US" dirty="0"/>
          </a:p>
        </p:txBody>
      </p:sp>
      <p:cxnSp>
        <p:nvCxnSpPr>
          <p:cNvPr id="7" name="Conector reto 6"/>
          <p:cNvCxnSpPr/>
          <p:nvPr/>
        </p:nvCxnSpPr>
        <p:spPr>
          <a:xfrm>
            <a:off x="0" y="838200"/>
            <a:ext cx="9144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Conector reto 8"/>
          <p:cNvCxnSpPr/>
          <p:nvPr/>
        </p:nvCxnSpPr>
        <p:spPr>
          <a:xfrm>
            <a:off x="0" y="6248400"/>
            <a:ext cx="9144000" cy="0"/>
          </a:xfrm>
          <a:prstGeom prst="line">
            <a:avLst/>
          </a:prstGeom>
        </p:spPr>
        <p:style>
          <a:lnRef idx="3">
            <a:schemeClr val="accent2"/>
          </a:lnRef>
          <a:fillRef idx="0">
            <a:schemeClr val="accent2"/>
          </a:fillRef>
          <a:effectRef idx="2">
            <a:schemeClr val="accent2"/>
          </a:effectRef>
          <a:fontRef idx="minor">
            <a:schemeClr val="tx1"/>
          </a:fontRef>
        </p:style>
      </p:cxnSp>
      <p:sp>
        <p:nvSpPr>
          <p:cNvPr id="22531" name="Text Box 3"/>
          <p:cNvSpPr txBox="1">
            <a:spLocks noChangeArrowheads="1"/>
          </p:cNvSpPr>
          <p:nvPr/>
        </p:nvSpPr>
        <p:spPr bwMode="auto">
          <a:xfrm>
            <a:off x="0" y="1124744"/>
            <a:ext cx="2978274" cy="295275"/>
          </a:xfrm>
          <a:prstGeom prst="rect">
            <a:avLst/>
          </a:prstGeom>
          <a:solidFill>
            <a:srgbClr val="FFFFFF"/>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3263900" algn="ctr"/>
                <a:tab pos="6069013" algn="r"/>
              </a:tabLst>
            </a:pPr>
            <a:r>
              <a:rPr kumimoji="0" lang="pt-BR" b="1" i="1" u="sng" strike="noStrike" cap="none" normalizeH="0" baseline="0" dirty="0">
                <a:ln>
                  <a:noFill/>
                </a:ln>
                <a:solidFill>
                  <a:schemeClr val="tx1"/>
                </a:solidFill>
                <a:effectLst/>
                <a:latin typeface="Arial" pitchFamily="34" charset="0"/>
                <a:ea typeface="Times New Roman" pitchFamily="18" charset="0"/>
                <a:cs typeface="Times New Roman" pitchFamily="18" charset="0"/>
              </a:rPr>
              <a:t>Case</a:t>
            </a:r>
            <a:r>
              <a:rPr kumimoji="0" lang="pt-BR" b="1" i="0" u="sng" strike="noStrike" cap="none" normalizeH="0" baseline="0" dirty="0">
                <a:ln>
                  <a:noFill/>
                </a:ln>
                <a:solidFill>
                  <a:schemeClr val="tx1"/>
                </a:solidFill>
                <a:effectLst/>
                <a:latin typeface="Arial" pitchFamily="34" charset="0"/>
                <a:ea typeface="Times New Roman" pitchFamily="18" charset="0"/>
                <a:cs typeface="Times New Roman" pitchFamily="18" charset="0"/>
              </a:rPr>
              <a:t>:</a:t>
            </a:r>
            <a:r>
              <a:rPr kumimoji="0" lang="pt-BR" b="1" i="0" u="sng" strike="noStrike" cap="none" normalizeH="0" dirty="0">
                <a:ln>
                  <a:noFill/>
                </a:ln>
                <a:solidFill>
                  <a:schemeClr val="tx1"/>
                </a:solidFill>
                <a:effectLst/>
                <a:latin typeface="Arial" pitchFamily="34" charset="0"/>
                <a:ea typeface="Times New Roman" pitchFamily="18" charset="0"/>
                <a:cs typeface="Times New Roman" pitchFamily="18" charset="0"/>
              </a:rPr>
              <a:t> Parque Olímpico</a:t>
            </a:r>
            <a:endParaRPr kumimoji="0" lang="pt-BR" sz="2800" b="1" i="0" u="sng" strike="noStrike" cap="none" normalizeH="0" baseline="0" dirty="0">
              <a:ln>
                <a:noFill/>
              </a:ln>
              <a:solidFill>
                <a:schemeClr val="tx1"/>
              </a:solidFill>
              <a:effectLst/>
              <a:latin typeface="Arial" pitchFamily="34" charset="0"/>
              <a:cs typeface="Arial" pitchFamily="34" charset="0"/>
            </a:endParaRPr>
          </a:p>
        </p:txBody>
      </p:sp>
      <p:sp>
        <p:nvSpPr>
          <p:cNvPr id="2253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22535" name="Rectangle 7"/>
          <p:cNvSpPr>
            <a:spLocks noChangeArrowheads="1"/>
          </p:cNvSpPr>
          <p:nvPr/>
        </p:nvSpPr>
        <p:spPr bwMode="auto">
          <a:xfrm>
            <a:off x="0" y="533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7" name="CaixaDeTexto 16"/>
          <p:cNvSpPr txBox="1"/>
          <p:nvPr/>
        </p:nvSpPr>
        <p:spPr>
          <a:xfrm>
            <a:off x="6948264" y="5877272"/>
            <a:ext cx="2016224" cy="369332"/>
          </a:xfrm>
          <a:prstGeom prst="rect">
            <a:avLst/>
          </a:prstGeom>
          <a:noFill/>
        </p:spPr>
        <p:txBody>
          <a:bodyPr wrap="square" rtlCol="0">
            <a:spAutoFit/>
          </a:bodyPr>
          <a:lstStyle/>
          <a:p>
            <a:r>
              <a:rPr lang="en-US" dirty="0"/>
              <a:t>20% de </a:t>
            </a:r>
            <a:r>
              <a:rPr lang="en-US" dirty="0" err="1"/>
              <a:t>redução</a:t>
            </a:r>
            <a:endParaRPr lang="pt-BR" dirty="0"/>
          </a:p>
        </p:txBody>
      </p:sp>
      <p:graphicFrame>
        <p:nvGraphicFramePr>
          <p:cNvPr id="19" name="Tabela 18"/>
          <p:cNvGraphicFramePr>
            <a:graphicFrameLocks noGrp="1"/>
          </p:cNvGraphicFramePr>
          <p:nvPr/>
        </p:nvGraphicFramePr>
        <p:xfrm>
          <a:off x="4499992" y="1483608"/>
          <a:ext cx="4392488" cy="2377440"/>
        </p:xfrm>
        <a:graphic>
          <a:graphicData uri="http://schemas.openxmlformats.org/drawingml/2006/table">
            <a:tbl>
              <a:tblPr/>
              <a:tblGrid>
                <a:gridCol w="2648179">
                  <a:extLst>
                    <a:ext uri="{9D8B030D-6E8A-4147-A177-3AD203B41FA5}">
                      <a16:colId xmlns:a16="http://schemas.microsoft.com/office/drawing/2014/main" val="20000"/>
                    </a:ext>
                  </a:extLst>
                </a:gridCol>
                <a:gridCol w="983156">
                  <a:extLst>
                    <a:ext uri="{9D8B030D-6E8A-4147-A177-3AD203B41FA5}">
                      <a16:colId xmlns:a16="http://schemas.microsoft.com/office/drawing/2014/main" val="20001"/>
                    </a:ext>
                  </a:extLst>
                </a:gridCol>
                <a:gridCol w="761153">
                  <a:extLst>
                    <a:ext uri="{9D8B030D-6E8A-4147-A177-3AD203B41FA5}">
                      <a16:colId xmlns:a16="http://schemas.microsoft.com/office/drawing/2014/main" val="20002"/>
                    </a:ext>
                  </a:extLst>
                </a:gridCol>
              </a:tblGrid>
              <a:tr h="182880">
                <a:tc>
                  <a:txBody>
                    <a:bodyPr/>
                    <a:lstStyle/>
                    <a:p>
                      <a:pPr algn="l" fontAlgn="b"/>
                      <a:r>
                        <a:rPr lang="pt-BR" sz="1100" b="0" i="0" u="none" strike="noStrike">
                          <a:solidFill>
                            <a:srgbClr val="FF0000"/>
                          </a:solidFill>
                          <a:latin typeface="Calibri"/>
                        </a:rPr>
                        <a:t>resumo</a:t>
                      </a:r>
                    </a:p>
                  </a:txBody>
                  <a:tcPr marL="7620" marR="7620" marT="7620" marB="0" anchor="b">
                    <a:lnL>
                      <a:noFill/>
                    </a:lnL>
                    <a:lnR>
                      <a:noFill/>
                    </a:lnR>
                    <a:lnT>
                      <a:noFill/>
                    </a:lnT>
                    <a:lnB>
                      <a:noFill/>
                    </a:lnB>
                  </a:tcPr>
                </a:tc>
                <a:tc>
                  <a:txBody>
                    <a:bodyPr/>
                    <a:lstStyle/>
                    <a:p>
                      <a:pPr algn="l" fontAlgn="b"/>
                      <a:endParaRPr lang="pt-B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pt-BR" sz="1100" b="0" i="0" u="none" strike="noStrike">
                        <a:solidFill>
                          <a:srgbClr val="000000"/>
                        </a:solidFill>
                        <a:latin typeface="Calibri"/>
                      </a:endParaRPr>
                    </a:p>
                  </a:txBody>
                  <a:tcPr marL="7620" marR="7620" marT="7620" marB="0" anchor="b">
                    <a:lnL>
                      <a:noFill/>
                    </a:lnL>
                    <a:lnR>
                      <a:noFill/>
                    </a:lnR>
                    <a:lnT>
                      <a:noFill/>
                    </a:lnT>
                    <a:lnB>
                      <a:noFill/>
                    </a:lnB>
                  </a:tcPr>
                </a:tc>
                <a:extLst>
                  <a:ext uri="{0D108BD9-81ED-4DB2-BD59-A6C34878D82A}">
                    <a16:rowId xmlns:a16="http://schemas.microsoft.com/office/drawing/2014/main" val="10000"/>
                  </a:ext>
                </a:extLst>
              </a:tr>
              <a:tr h="182880">
                <a:tc>
                  <a:txBody>
                    <a:bodyPr/>
                    <a:lstStyle/>
                    <a:p>
                      <a:pPr algn="l" fontAlgn="b"/>
                      <a:r>
                        <a:rPr lang="pt-BR" sz="1100" b="0" i="0" u="none" strike="noStrike">
                          <a:solidFill>
                            <a:srgbClr val="000000"/>
                          </a:solidFill>
                          <a:latin typeface="Calibri"/>
                        </a:rPr>
                        <a:t>implantação</a:t>
                      </a:r>
                    </a:p>
                  </a:txBody>
                  <a:tcPr marL="7620" marR="7620" marT="7620" marB="0" anchor="b">
                    <a:lnL>
                      <a:noFill/>
                    </a:lnL>
                    <a:lnR>
                      <a:noFill/>
                    </a:lnR>
                    <a:lnT>
                      <a:noFill/>
                    </a:lnT>
                    <a:lnB>
                      <a:noFill/>
                    </a:lnB>
                  </a:tcPr>
                </a:tc>
                <a:tc>
                  <a:txBody>
                    <a:bodyPr/>
                    <a:lstStyle/>
                    <a:p>
                      <a:pPr algn="r" fontAlgn="b"/>
                      <a:r>
                        <a:rPr lang="pt-BR" sz="1100" b="0" i="0" u="none" strike="noStrike">
                          <a:solidFill>
                            <a:srgbClr val="000000"/>
                          </a:solidFill>
                          <a:latin typeface="Calibri"/>
                        </a:rPr>
                        <a:t>216000</a:t>
                      </a:r>
                    </a:p>
                  </a:txBody>
                  <a:tcPr marL="7620" marR="7620" marT="7620" marB="0" anchor="b">
                    <a:lnL>
                      <a:noFill/>
                    </a:lnL>
                    <a:lnR>
                      <a:noFill/>
                    </a:lnR>
                    <a:lnT>
                      <a:noFill/>
                    </a:lnT>
                    <a:lnB>
                      <a:noFill/>
                    </a:lnB>
                  </a:tcPr>
                </a:tc>
                <a:tc>
                  <a:txBody>
                    <a:bodyPr/>
                    <a:lstStyle/>
                    <a:p>
                      <a:pPr algn="l" fontAlgn="b"/>
                      <a:r>
                        <a:rPr lang="pt-BR" sz="1100" b="0" i="0" u="none" strike="noStrike">
                          <a:solidFill>
                            <a:srgbClr val="000000"/>
                          </a:solidFill>
                          <a:latin typeface="Calibri"/>
                        </a:rPr>
                        <a:t>R$</a:t>
                      </a:r>
                    </a:p>
                  </a:txBody>
                  <a:tcPr marL="7620" marR="7620" marT="7620" marB="0" anchor="b">
                    <a:lnL>
                      <a:noFill/>
                    </a:lnL>
                    <a:lnR>
                      <a:noFill/>
                    </a:lnR>
                    <a:lnT>
                      <a:noFill/>
                    </a:lnT>
                    <a:lnB>
                      <a:noFill/>
                    </a:lnB>
                  </a:tcPr>
                </a:tc>
                <a:extLst>
                  <a:ext uri="{0D108BD9-81ED-4DB2-BD59-A6C34878D82A}">
                    <a16:rowId xmlns:a16="http://schemas.microsoft.com/office/drawing/2014/main" val="10001"/>
                  </a:ext>
                </a:extLst>
              </a:tr>
              <a:tr h="182880">
                <a:tc>
                  <a:txBody>
                    <a:bodyPr/>
                    <a:lstStyle/>
                    <a:p>
                      <a:pPr algn="l" fontAlgn="b"/>
                      <a:r>
                        <a:rPr lang="pt-BR" sz="1100" b="0" i="0" u="none" strike="noStrike">
                          <a:solidFill>
                            <a:srgbClr val="000000"/>
                          </a:solidFill>
                          <a:latin typeface="Calibri"/>
                        </a:rPr>
                        <a:t>disposição de resíduos</a:t>
                      </a:r>
                    </a:p>
                  </a:txBody>
                  <a:tcPr marL="7620" marR="7620" marT="7620" marB="0" anchor="b">
                    <a:lnL>
                      <a:noFill/>
                    </a:lnL>
                    <a:lnR>
                      <a:noFill/>
                    </a:lnR>
                    <a:lnT>
                      <a:noFill/>
                    </a:lnT>
                    <a:lnB>
                      <a:noFill/>
                    </a:lnB>
                  </a:tcPr>
                </a:tc>
                <a:tc>
                  <a:txBody>
                    <a:bodyPr/>
                    <a:lstStyle/>
                    <a:p>
                      <a:pPr algn="r" fontAlgn="b"/>
                      <a:r>
                        <a:rPr lang="pt-BR" sz="1100" b="0" i="0" u="none" strike="noStrike">
                          <a:solidFill>
                            <a:srgbClr val="000000"/>
                          </a:solidFill>
                          <a:latin typeface="Calibri"/>
                        </a:rPr>
                        <a:t>65614</a:t>
                      </a:r>
                    </a:p>
                  </a:txBody>
                  <a:tcPr marL="7620" marR="7620" marT="7620" marB="0" anchor="b">
                    <a:lnL>
                      <a:noFill/>
                    </a:lnL>
                    <a:lnR>
                      <a:noFill/>
                    </a:lnR>
                    <a:lnT>
                      <a:noFill/>
                    </a:lnT>
                    <a:lnB>
                      <a:noFill/>
                    </a:lnB>
                  </a:tcPr>
                </a:tc>
                <a:tc>
                  <a:txBody>
                    <a:bodyPr/>
                    <a:lstStyle/>
                    <a:p>
                      <a:pPr algn="l" fontAlgn="b"/>
                      <a:r>
                        <a:rPr lang="pt-BR" sz="1100" b="0" i="0" u="none" strike="noStrike">
                          <a:solidFill>
                            <a:srgbClr val="000000"/>
                          </a:solidFill>
                          <a:latin typeface="Calibri"/>
                        </a:rPr>
                        <a:t>R$</a:t>
                      </a:r>
                    </a:p>
                  </a:txBody>
                  <a:tcPr marL="7620" marR="7620" marT="7620" marB="0" anchor="b">
                    <a:lnL>
                      <a:noFill/>
                    </a:lnL>
                    <a:lnR>
                      <a:noFill/>
                    </a:lnR>
                    <a:lnT>
                      <a:noFill/>
                    </a:lnT>
                    <a:lnB>
                      <a:noFill/>
                    </a:lnB>
                  </a:tcPr>
                </a:tc>
                <a:extLst>
                  <a:ext uri="{0D108BD9-81ED-4DB2-BD59-A6C34878D82A}">
                    <a16:rowId xmlns:a16="http://schemas.microsoft.com/office/drawing/2014/main" val="10002"/>
                  </a:ext>
                </a:extLst>
              </a:tr>
              <a:tr h="182880">
                <a:tc>
                  <a:txBody>
                    <a:bodyPr/>
                    <a:lstStyle/>
                    <a:p>
                      <a:pPr algn="l" fontAlgn="b"/>
                      <a:r>
                        <a:rPr lang="pt-BR" sz="1100" b="0" i="0" u="none" strike="noStrike">
                          <a:solidFill>
                            <a:srgbClr val="000000"/>
                          </a:solidFill>
                          <a:latin typeface="Calibri"/>
                        </a:rPr>
                        <a:t>tratamento do efluente</a:t>
                      </a:r>
                    </a:p>
                  </a:txBody>
                  <a:tcPr marL="7620" marR="7620" marT="7620" marB="0" anchor="b">
                    <a:lnL>
                      <a:noFill/>
                    </a:lnL>
                    <a:lnR>
                      <a:noFill/>
                    </a:lnR>
                    <a:lnT>
                      <a:noFill/>
                    </a:lnT>
                    <a:lnB>
                      <a:noFill/>
                    </a:lnB>
                  </a:tcPr>
                </a:tc>
                <a:tc>
                  <a:txBody>
                    <a:bodyPr/>
                    <a:lstStyle/>
                    <a:p>
                      <a:pPr algn="r" fontAlgn="b"/>
                      <a:r>
                        <a:rPr lang="pt-BR" sz="1100" b="0" i="0" u="none" strike="noStrike">
                          <a:solidFill>
                            <a:srgbClr val="000000"/>
                          </a:solidFill>
                          <a:latin typeface="Calibri"/>
                        </a:rPr>
                        <a:t>47639</a:t>
                      </a:r>
                    </a:p>
                  </a:txBody>
                  <a:tcPr marL="7620" marR="7620" marT="7620" marB="0" anchor="b">
                    <a:lnL>
                      <a:noFill/>
                    </a:lnL>
                    <a:lnR>
                      <a:noFill/>
                    </a:lnR>
                    <a:lnT>
                      <a:noFill/>
                    </a:lnT>
                    <a:lnB>
                      <a:noFill/>
                    </a:lnB>
                  </a:tcPr>
                </a:tc>
                <a:tc>
                  <a:txBody>
                    <a:bodyPr/>
                    <a:lstStyle/>
                    <a:p>
                      <a:pPr algn="l" fontAlgn="b"/>
                      <a:r>
                        <a:rPr lang="pt-BR" sz="1100" b="0" i="0" u="none" strike="noStrike">
                          <a:solidFill>
                            <a:srgbClr val="000000"/>
                          </a:solidFill>
                          <a:latin typeface="Calibri"/>
                        </a:rPr>
                        <a:t>R$</a:t>
                      </a:r>
                    </a:p>
                  </a:txBody>
                  <a:tcPr marL="7620" marR="7620" marT="7620" marB="0" anchor="b">
                    <a:lnL>
                      <a:noFill/>
                    </a:lnL>
                    <a:lnR>
                      <a:noFill/>
                    </a:lnR>
                    <a:lnT>
                      <a:noFill/>
                    </a:lnT>
                    <a:lnB>
                      <a:noFill/>
                    </a:lnB>
                  </a:tcPr>
                </a:tc>
                <a:extLst>
                  <a:ext uri="{0D108BD9-81ED-4DB2-BD59-A6C34878D82A}">
                    <a16:rowId xmlns:a16="http://schemas.microsoft.com/office/drawing/2014/main" val="10003"/>
                  </a:ext>
                </a:extLst>
              </a:tr>
              <a:tr h="182880">
                <a:tc>
                  <a:txBody>
                    <a:bodyPr/>
                    <a:lstStyle/>
                    <a:p>
                      <a:pPr algn="l" fontAlgn="b"/>
                      <a:r>
                        <a:rPr lang="pt-BR" sz="1100" b="0" i="0" u="none" strike="noStrike">
                          <a:solidFill>
                            <a:srgbClr val="000000"/>
                          </a:solidFill>
                          <a:latin typeface="Calibri"/>
                        </a:rPr>
                        <a:t>operação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1902</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2880">
                <a:tc>
                  <a:txBody>
                    <a:bodyPr/>
                    <a:lstStyle/>
                    <a:p>
                      <a:pPr algn="l" fontAlgn="b"/>
                      <a:endParaRPr lang="pt-BR"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5"/>
                  </a:ext>
                </a:extLst>
              </a:tr>
              <a:tr h="182880">
                <a:tc>
                  <a:txBody>
                    <a:bodyPr/>
                    <a:lstStyle/>
                    <a:p>
                      <a:pPr algn="l" fontAlgn="b"/>
                      <a:r>
                        <a:rPr lang="pt-BR" sz="1100" b="0" i="0" u="none" strike="noStrike">
                          <a:solidFill>
                            <a:srgbClr val="000000"/>
                          </a:solidFill>
                          <a:latin typeface="Calibri"/>
                        </a:rPr>
                        <a:t>reciclagem</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2880">
                <a:tc>
                  <a:txBody>
                    <a:bodyPr/>
                    <a:lstStyle/>
                    <a:p>
                      <a:pPr algn="l" fontAlgn="b"/>
                      <a:r>
                        <a:rPr lang="pt-BR" sz="1100" b="0" i="0" u="none" strike="noStrike">
                          <a:solidFill>
                            <a:srgbClr val="000000"/>
                          </a:solidFill>
                          <a:latin typeface="Calibri"/>
                        </a:rPr>
                        <a:t>materiais primas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49424</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2880">
                <a:tc>
                  <a:txBody>
                    <a:bodyPr/>
                    <a:lstStyle/>
                    <a:p>
                      <a:pPr algn="l" fontAlgn="b"/>
                      <a:r>
                        <a:rPr lang="pt-BR" sz="1100" b="0" i="0" u="none" strike="noStrike">
                          <a:solidFill>
                            <a:srgbClr val="000000"/>
                          </a:solidFill>
                          <a:latin typeface="Calibri"/>
                        </a:rPr>
                        <a:t>água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120501</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2880">
                <a:tc>
                  <a:txBody>
                    <a:bodyPr/>
                    <a:lstStyle/>
                    <a:p>
                      <a:pPr algn="l" fontAlgn="b"/>
                      <a:endParaRPr lang="pt-BR"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9"/>
                  </a:ext>
                </a:extLst>
              </a:tr>
              <a:tr h="182880">
                <a:tc>
                  <a:txBody>
                    <a:bodyPr/>
                    <a:lstStyle/>
                    <a:p>
                      <a:pPr algn="l" fontAlgn="b"/>
                      <a:r>
                        <a:rPr lang="pt-BR" sz="1100" b="0" i="0" u="none" strike="noStrike">
                          <a:solidFill>
                            <a:srgbClr val="000000"/>
                          </a:solidFill>
                          <a:latin typeface="Calibri"/>
                        </a:rPr>
                        <a:t>saldo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65275</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R$/m³</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82880">
                <a:tc>
                  <a:txBody>
                    <a:bodyPr/>
                    <a:lstStyle/>
                    <a:p>
                      <a:pPr algn="l" fontAlgn="b"/>
                      <a:r>
                        <a:rPr lang="pt-BR" sz="1100" b="0" i="0" u="none" strike="noStrike">
                          <a:solidFill>
                            <a:srgbClr val="000000"/>
                          </a:solidFill>
                          <a:latin typeface="Calibri"/>
                        </a:rPr>
                        <a:t>revenda dos equipamentos (30%)</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54000</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82880">
                <a:tc>
                  <a:txBody>
                    <a:bodyPr/>
                    <a:lstStyle/>
                    <a:p>
                      <a:pPr algn="l" fontAlgn="b"/>
                      <a:r>
                        <a:rPr lang="pt-BR" sz="1100" b="0" i="0" u="none" strike="noStrike">
                          <a:solidFill>
                            <a:srgbClr val="000000"/>
                          </a:solidFill>
                          <a:latin typeface="Calibri"/>
                        </a:rPr>
                        <a:t>saving potencial</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r" fontAlgn="b"/>
                      <a:r>
                        <a:rPr lang="pt-BR" sz="1100" b="0" i="0" u="none" strike="noStrike">
                          <a:solidFill>
                            <a:srgbClr val="000000"/>
                          </a:solidFill>
                          <a:latin typeface="Calibri"/>
                        </a:rPr>
                        <a:t>$119,275</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l" fontAlgn="b"/>
                      <a:r>
                        <a:rPr lang="pt-BR" sz="1100" b="0" i="0" u="none" strike="noStrike" dirty="0">
                          <a:solidFill>
                            <a:srgbClr val="000000"/>
                          </a:solidFill>
                          <a:latin typeface="Calibri"/>
                        </a:rPr>
                        <a:t>R$</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012"/>
                  </a:ext>
                </a:extLst>
              </a:tr>
            </a:tbl>
          </a:graphicData>
        </a:graphic>
      </p:graphicFrame>
      <p:graphicFrame>
        <p:nvGraphicFramePr>
          <p:cNvPr id="21" name="Tabela 20"/>
          <p:cNvGraphicFramePr>
            <a:graphicFrameLocks noGrp="1"/>
          </p:cNvGraphicFramePr>
          <p:nvPr/>
        </p:nvGraphicFramePr>
        <p:xfrm>
          <a:off x="251520" y="1628800"/>
          <a:ext cx="3816423" cy="2194560"/>
        </p:xfrm>
        <a:graphic>
          <a:graphicData uri="http://schemas.openxmlformats.org/drawingml/2006/table">
            <a:tbl>
              <a:tblPr/>
              <a:tblGrid>
                <a:gridCol w="2226247">
                  <a:extLst>
                    <a:ext uri="{9D8B030D-6E8A-4147-A177-3AD203B41FA5}">
                      <a16:colId xmlns:a16="http://schemas.microsoft.com/office/drawing/2014/main" val="20000"/>
                    </a:ext>
                  </a:extLst>
                </a:gridCol>
                <a:gridCol w="896281">
                  <a:extLst>
                    <a:ext uri="{9D8B030D-6E8A-4147-A177-3AD203B41FA5}">
                      <a16:colId xmlns:a16="http://schemas.microsoft.com/office/drawing/2014/main" val="20001"/>
                    </a:ext>
                  </a:extLst>
                </a:gridCol>
                <a:gridCol w="693895">
                  <a:extLst>
                    <a:ext uri="{9D8B030D-6E8A-4147-A177-3AD203B41FA5}">
                      <a16:colId xmlns:a16="http://schemas.microsoft.com/office/drawing/2014/main" val="20002"/>
                    </a:ext>
                  </a:extLst>
                </a:gridCol>
              </a:tblGrid>
              <a:tr h="182880">
                <a:tc>
                  <a:txBody>
                    <a:bodyPr/>
                    <a:lstStyle/>
                    <a:p>
                      <a:pPr algn="l" fontAlgn="b"/>
                      <a:r>
                        <a:rPr lang="pt-BR" sz="1100" b="0" i="0" u="none" strike="noStrike">
                          <a:solidFill>
                            <a:srgbClr val="FF0000"/>
                          </a:solidFill>
                          <a:latin typeface="Calibri"/>
                        </a:rPr>
                        <a:t>resumo</a:t>
                      </a:r>
                    </a:p>
                  </a:txBody>
                  <a:tcPr marL="7620" marR="7620" marT="7620" marB="0" anchor="b">
                    <a:lnL>
                      <a:noFill/>
                    </a:lnL>
                    <a:lnR>
                      <a:noFill/>
                    </a:lnR>
                    <a:lnT>
                      <a:noFill/>
                    </a:lnT>
                    <a:lnB>
                      <a:noFill/>
                    </a:lnB>
                  </a:tcPr>
                </a:tc>
                <a:tc>
                  <a:txBody>
                    <a:bodyPr/>
                    <a:lstStyle/>
                    <a:p>
                      <a:pPr algn="l" fontAlgn="b"/>
                      <a:endParaRPr lang="pt-B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pt-BR" sz="1100" b="0" i="0" u="none" strike="noStrike">
                        <a:solidFill>
                          <a:srgbClr val="000000"/>
                        </a:solidFill>
                        <a:latin typeface="Calibri"/>
                      </a:endParaRPr>
                    </a:p>
                  </a:txBody>
                  <a:tcPr marL="7620" marR="7620" marT="7620" marB="0" anchor="b">
                    <a:lnL>
                      <a:noFill/>
                    </a:lnL>
                    <a:lnR>
                      <a:noFill/>
                    </a:lnR>
                    <a:lnT>
                      <a:noFill/>
                    </a:lnT>
                    <a:lnB>
                      <a:noFill/>
                    </a:lnB>
                  </a:tcPr>
                </a:tc>
                <a:extLst>
                  <a:ext uri="{0D108BD9-81ED-4DB2-BD59-A6C34878D82A}">
                    <a16:rowId xmlns:a16="http://schemas.microsoft.com/office/drawing/2014/main" val="10000"/>
                  </a:ext>
                </a:extLst>
              </a:tr>
              <a:tr h="182880">
                <a:tc>
                  <a:txBody>
                    <a:bodyPr/>
                    <a:lstStyle/>
                    <a:p>
                      <a:pPr algn="l" fontAlgn="b"/>
                      <a:r>
                        <a:rPr lang="pt-BR" sz="1100" b="0" i="0" u="none" strike="noStrike">
                          <a:solidFill>
                            <a:srgbClr val="000000"/>
                          </a:solidFill>
                          <a:latin typeface="Calibri"/>
                        </a:rPr>
                        <a:t>orçamento (conc. 40MPa bombeável)</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325.0</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R$/m³</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2880">
                <a:tc>
                  <a:txBody>
                    <a:bodyPr/>
                    <a:lstStyle/>
                    <a:p>
                      <a:pPr algn="l" fontAlgn="b"/>
                      <a:endParaRPr lang="pt-BR"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82880">
                <a:tc>
                  <a:txBody>
                    <a:bodyPr/>
                    <a:lstStyle/>
                    <a:p>
                      <a:pPr algn="l" fontAlgn="b"/>
                      <a:r>
                        <a:rPr lang="pt-BR" sz="1100" b="0" i="0" u="none" strike="noStrike">
                          <a:solidFill>
                            <a:srgbClr val="000000"/>
                          </a:solidFill>
                          <a:latin typeface="Calibri"/>
                        </a:rPr>
                        <a:t>investimento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15.77</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R$/m³</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2880">
                <a:tc>
                  <a:txBody>
                    <a:bodyPr/>
                    <a:lstStyle/>
                    <a:p>
                      <a:pPr algn="l" fontAlgn="b"/>
                      <a:r>
                        <a:rPr lang="pt-BR" sz="1100" b="0" i="0" u="none" strike="noStrike">
                          <a:solidFill>
                            <a:srgbClr val="000000"/>
                          </a:solidFill>
                          <a:latin typeface="Calibri"/>
                        </a:rPr>
                        <a:t>materiais primas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241.0</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R$/m³</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2880">
                <a:tc>
                  <a:txBody>
                    <a:bodyPr/>
                    <a:lstStyle/>
                    <a:p>
                      <a:pPr algn="l" fontAlgn="b"/>
                      <a:r>
                        <a:rPr lang="pt-BR" sz="1100" b="0" i="0" u="none" strike="noStrike">
                          <a:solidFill>
                            <a:srgbClr val="000000"/>
                          </a:solidFill>
                          <a:latin typeface="Calibri"/>
                        </a:rPr>
                        <a:t>gerenciamento</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36.62</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R$/m³</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2880">
                <a:tc>
                  <a:txBody>
                    <a:bodyPr/>
                    <a:lstStyle/>
                    <a:p>
                      <a:pPr algn="l" fontAlgn="b"/>
                      <a:endParaRPr lang="pt-BR"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6"/>
                  </a:ext>
                </a:extLst>
              </a:tr>
              <a:tr h="182880">
                <a:tc>
                  <a:txBody>
                    <a:bodyPr/>
                    <a:lstStyle/>
                    <a:p>
                      <a:pPr algn="l" fontAlgn="b"/>
                      <a:r>
                        <a:rPr lang="pt-BR" sz="1100" b="0" i="0" u="none" strike="noStrike">
                          <a:solidFill>
                            <a:srgbClr val="000000"/>
                          </a:solidFill>
                          <a:latin typeface="Calibri"/>
                        </a:rPr>
                        <a:t>total</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293</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R$/m³</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2880">
                <a:tc>
                  <a:txBody>
                    <a:bodyPr/>
                    <a:lstStyle/>
                    <a:p>
                      <a:pPr algn="l" fontAlgn="b"/>
                      <a:endParaRPr lang="pt-BR"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8"/>
                  </a:ext>
                </a:extLst>
              </a:tr>
              <a:tr h="182880">
                <a:tc>
                  <a:txBody>
                    <a:bodyPr/>
                    <a:lstStyle/>
                    <a:p>
                      <a:pPr algn="l" fontAlgn="b"/>
                      <a:r>
                        <a:rPr lang="pt-BR" sz="1100" b="0" i="0" u="none" strike="noStrike">
                          <a:solidFill>
                            <a:srgbClr val="000000"/>
                          </a:solidFill>
                          <a:latin typeface="Calibri"/>
                        </a:rPr>
                        <a:t>saldo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32</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R$/m³</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82880">
                <a:tc>
                  <a:txBody>
                    <a:bodyPr/>
                    <a:lstStyle/>
                    <a:p>
                      <a:pPr algn="l" fontAlgn="b"/>
                      <a:r>
                        <a:rPr lang="pt-BR" sz="1100" b="0" i="0" u="none" strike="noStrike">
                          <a:solidFill>
                            <a:srgbClr val="000000"/>
                          </a:solidFill>
                          <a:latin typeface="Calibri"/>
                        </a:rPr>
                        <a:t>revenda dos equipamentos (30%)</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latin typeface="Calibri"/>
                        </a:rPr>
                        <a:t>4.73</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R$/m³</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82880">
                <a:tc>
                  <a:txBody>
                    <a:bodyPr/>
                    <a:lstStyle/>
                    <a:p>
                      <a:pPr algn="l" fontAlgn="b"/>
                      <a:r>
                        <a:rPr lang="pt-BR" sz="1100" b="0" i="0" u="none" strike="noStrike">
                          <a:solidFill>
                            <a:srgbClr val="000000"/>
                          </a:solidFill>
                          <a:latin typeface="Calibri"/>
                        </a:rPr>
                        <a:t>saving potencial</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r" fontAlgn="b"/>
                      <a:r>
                        <a:rPr lang="pt-BR" sz="1100" b="0" i="0" u="none" strike="noStrike">
                          <a:solidFill>
                            <a:srgbClr val="000000"/>
                          </a:solidFill>
                          <a:latin typeface="Calibri"/>
                        </a:rPr>
                        <a:t>$3,457,421</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l" fontAlgn="b"/>
                      <a:r>
                        <a:rPr lang="pt-BR" sz="1100" b="0" i="0" u="none" strike="noStrike" dirty="0">
                          <a:solidFill>
                            <a:srgbClr val="000000"/>
                          </a:solidFill>
                          <a:latin typeface="Calibri"/>
                        </a:rPr>
                        <a:t>R$</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011"/>
                  </a:ext>
                </a:extLst>
              </a:tr>
            </a:tbl>
          </a:graphicData>
        </a:graphic>
      </p:graphicFrame>
      <p:graphicFrame>
        <p:nvGraphicFramePr>
          <p:cNvPr id="22" name="Tabela 21"/>
          <p:cNvGraphicFramePr>
            <a:graphicFrameLocks noGrp="1"/>
          </p:cNvGraphicFramePr>
          <p:nvPr/>
        </p:nvGraphicFramePr>
        <p:xfrm>
          <a:off x="1907704" y="4005064"/>
          <a:ext cx="4536504" cy="2088235"/>
        </p:xfrm>
        <a:graphic>
          <a:graphicData uri="http://schemas.openxmlformats.org/drawingml/2006/table">
            <a:tbl>
              <a:tblPr/>
              <a:tblGrid>
                <a:gridCol w="1476199">
                  <a:extLst>
                    <a:ext uri="{9D8B030D-6E8A-4147-A177-3AD203B41FA5}">
                      <a16:colId xmlns:a16="http://schemas.microsoft.com/office/drawing/2014/main" val="20000"/>
                    </a:ext>
                  </a:extLst>
                </a:gridCol>
                <a:gridCol w="1269012">
                  <a:extLst>
                    <a:ext uri="{9D8B030D-6E8A-4147-A177-3AD203B41FA5}">
                      <a16:colId xmlns:a16="http://schemas.microsoft.com/office/drawing/2014/main" val="20001"/>
                    </a:ext>
                  </a:extLst>
                </a:gridCol>
                <a:gridCol w="1791293">
                  <a:extLst>
                    <a:ext uri="{9D8B030D-6E8A-4147-A177-3AD203B41FA5}">
                      <a16:colId xmlns:a16="http://schemas.microsoft.com/office/drawing/2014/main" val="20002"/>
                    </a:ext>
                  </a:extLst>
                </a:gridCol>
              </a:tblGrid>
              <a:tr h="433407">
                <a:tc gridSpan="2">
                  <a:txBody>
                    <a:bodyPr/>
                    <a:lstStyle/>
                    <a:p>
                      <a:pPr algn="l" fontAlgn="b"/>
                      <a:r>
                        <a:rPr lang="pt-BR" sz="1200" b="0" i="0" u="none" strike="noStrike" dirty="0">
                          <a:solidFill>
                            <a:srgbClr val="FF0000"/>
                          </a:solidFill>
                          <a:latin typeface="Calibri"/>
                        </a:rPr>
                        <a:t>resumo das </a:t>
                      </a:r>
                      <a:r>
                        <a:rPr lang="pt-BR" sz="1200" b="0" i="0" u="none" strike="noStrike" dirty="0" err="1">
                          <a:solidFill>
                            <a:srgbClr val="FF0000"/>
                          </a:solidFill>
                          <a:latin typeface="Calibri"/>
                        </a:rPr>
                        <a:t>emisões</a:t>
                      </a:r>
                      <a:r>
                        <a:rPr lang="pt-BR" sz="1200" b="0" i="0" u="none" strike="noStrike" dirty="0">
                          <a:solidFill>
                            <a:srgbClr val="FF0000"/>
                          </a:solidFill>
                          <a:latin typeface="Calibri"/>
                        </a:rPr>
                        <a:t> (</a:t>
                      </a:r>
                      <a:r>
                        <a:rPr lang="pt-BR" sz="1200" b="0" i="0" u="none" strike="noStrike" dirty="0" err="1">
                          <a:solidFill>
                            <a:srgbClr val="FF0000"/>
                          </a:solidFill>
                          <a:latin typeface="Calibri"/>
                        </a:rPr>
                        <a:t>ton</a:t>
                      </a:r>
                      <a:r>
                        <a:rPr lang="pt-BR" sz="1200" b="0" i="0" u="none" strike="noStrike" dirty="0">
                          <a:solidFill>
                            <a:srgbClr val="FF0000"/>
                          </a:solidFill>
                          <a:latin typeface="Calibri"/>
                        </a:rPr>
                        <a:t> de CO2)</a:t>
                      </a:r>
                    </a:p>
                  </a:txBody>
                  <a:tcPr marL="0" marR="0" marT="0" marB="0" anchor="b">
                    <a:lnL>
                      <a:noFill/>
                    </a:lnL>
                    <a:lnR>
                      <a:noFill/>
                    </a:lnR>
                    <a:lnT>
                      <a:noFill/>
                    </a:lnT>
                    <a:lnB>
                      <a:noFill/>
                    </a:lnB>
                  </a:tcPr>
                </a:tc>
                <a:tc hMerge="1">
                  <a:txBody>
                    <a:bodyPr/>
                    <a:lstStyle/>
                    <a:p>
                      <a:endParaRPr lang="pt-BR"/>
                    </a:p>
                  </a:txBody>
                  <a:tcPr/>
                </a:tc>
                <a:tc>
                  <a:txBody>
                    <a:bodyPr/>
                    <a:lstStyle/>
                    <a:p>
                      <a:pPr algn="l" fontAlgn="b"/>
                      <a:endParaRPr lang="pt-BR" sz="1200" b="0" i="0" u="none" strike="noStrike" dirty="0">
                        <a:solidFill>
                          <a:srgbClr val="FF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0"/>
                  </a:ext>
                </a:extLst>
              </a:tr>
              <a:tr h="236404">
                <a:tc>
                  <a:txBody>
                    <a:bodyPr/>
                    <a:lstStyle/>
                    <a:p>
                      <a:pPr algn="l" fontAlgn="b"/>
                      <a:r>
                        <a:rPr lang="pt-BR" sz="1200" b="0" i="0" u="none" strike="noStrike">
                          <a:solidFill>
                            <a:srgbClr val="000000"/>
                          </a:solidFill>
                          <a:latin typeface="Calibri"/>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a:solidFill>
                            <a:srgbClr val="000000"/>
                          </a:solidFill>
                          <a:latin typeface="Calibri"/>
                        </a:rPr>
                        <a:t>dosadora</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a:solidFill>
                            <a:srgbClr val="000000"/>
                          </a:solidFill>
                          <a:latin typeface="Calibri"/>
                        </a:rPr>
                        <a:t>misturadora</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6404">
                <a:tc>
                  <a:txBody>
                    <a:bodyPr/>
                    <a:lstStyle/>
                    <a:p>
                      <a:pPr algn="l" fontAlgn="b"/>
                      <a:r>
                        <a:rPr lang="pt-BR" sz="1200" b="0" i="0" u="none" strike="noStrike">
                          <a:solidFill>
                            <a:srgbClr val="000000"/>
                          </a:solidFill>
                          <a:latin typeface="Calibri"/>
                        </a:rPr>
                        <a:t>cimento</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200" b="0" i="0" u="none" strike="noStrike" dirty="0">
                          <a:solidFill>
                            <a:srgbClr val="000000"/>
                          </a:solidFill>
                          <a:latin typeface="Calibri"/>
                        </a:rPr>
                        <a:t>28408</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200" b="0" i="0" u="none" strike="noStrike">
                          <a:solidFill>
                            <a:srgbClr val="000000"/>
                          </a:solidFill>
                          <a:latin typeface="Calibri"/>
                        </a:rPr>
                        <a:t>24629</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6404">
                <a:tc>
                  <a:txBody>
                    <a:bodyPr/>
                    <a:lstStyle/>
                    <a:p>
                      <a:pPr algn="l" fontAlgn="b"/>
                      <a:r>
                        <a:rPr lang="pt-BR" sz="1200" b="0" i="0" u="none" strike="noStrike">
                          <a:solidFill>
                            <a:srgbClr val="000000"/>
                          </a:solidFill>
                          <a:latin typeface="Calibri"/>
                        </a:rPr>
                        <a:t>areia</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200" b="0" i="0" u="none" strike="noStrike">
                          <a:solidFill>
                            <a:srgbClr val="000000"/>
                          </a:solidFill>
                          <a:latin typeface="Calibri"/>
                        </a:rPr>
                        <a:t>2316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6404">
                <a:tc>
                  <a:txBody>
                    <a:bodyPr/>
                    <a:lstStyle/>
                    <a:p>
                      <a:pPr algn="l" fontAlgn="b"/>
                      <a:r>
                        <a:rPr lang="pt-BR" sz="1200" b="0" i="0" u="none" strike="noStrike">
                          <a:solidFill>
                            <a:srgbClr val="000000"/>
                          </a:solidFill>
                          <a:latin typeface="Calibri"/>
                        </a:rPr>
                        <a:t>brita</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200" b="0" i="0" u="none" strike="noStrike">
                          <a:solidFill>
                            <a:srgbClr val="000000"/>
                          </a:solidFill>
                          <a:latin typeface="Calibri"/>
                        </a:rPr>
                        <a:t>425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6404">
                <a:tc>
                  <a:txBody>
                    <a:bodyPr/>
                    <a:lstStyle/>
                    <a:p>
                      <a:pPr algn="l" fontAlgn="b"/>
                      <a:r>
                        <a:rPr lang="pt-BR" sz="1200" b="0" i="0" u="none" strike="noStrike">
                          <a:solidFill>
                            <a:srgbClr val="000000"/>
                          </a:solidFill>
                          <a:latin typeface="Calibri"/>
                        </a:rPr>
                        <a:t>demais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200" b="0" i="0" u="none" strike="noStrike">
                          <a:solidFill>
                            <a:srgbClr val="000000"/>
                          </a:solidFill>
                          <a:latin typeface="Calibri"/>
                        </a:rPr>
                        <a:t>4866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6404">
                <a:tc>
                  <a:txBody>
                    <a:bodyPr/>
                    <a:lstStyle/>
                    <a:p>
                      <a:pPr algn="l" fontAlgn="b"/>
                      <a:endParaRPr lang="pt-BR" sz="12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pt-BR" sz="12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pt-BR" sz="12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6404">
                <a:tc>
                  <a:txBody>
                    <a:bodyPr/>
                    <a:lstStyle/>
                    <a:p>
                      <a:pPr algn="l" fontAlgn="b"/>
                      <a:r>
                        <a:rPr lang="pt-BR" sz="1200" b="0" i="0" u="none" strike="noStrike">
                          <a:solidFill>
                            <a:srgbClr val="000000"/>
                          </a:solidFill>
                          <a:latin typeface="Calibri"/>
                        </a:rPr>
                        <a:t>concreto</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r" fontAlgn="b"/>
                      <a:r>
                        <a:rPr lang="pt-BR" sz="1200" b="0" i="0" u="none" strike="noStrike">
                          <a:solidFill>
                            <a:srgbClr val="000000"/>
                          </a:solidFill>
                          <a:latin typeface="Calibri"/>
                        </a:rPr>
                        <a:t>33274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r" fontAlgn="b"/>
                      <a:r>
                        <a:rPr lang="pt-BR" sz="1200" b="0" i="0" u="none" strike="noStrike" dirty="0">
                          <a:solidFill>
                            <a:srgbClr val="000000"/>
                          </a:solidFill>
                          <a:latin typeface="Calibri"/>
                        </a:rPr>
                        <a:t>27370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63412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Título 3">
            <a:extLst>
              <a:ext uri="{FF2B5EF4-FFF2-40B4-BE49-F238E27FC236}">
                <a16:creationId xmlns:a16="http://schemas.microsoft.com/office/drawing/2014/main" id="{53AF0A94-FE45-41D8-858E-AB7658C00045}"/>
              </a:ext>
            </a:extLst>
          </p:cNvPr>
          <p:cNvSpPr txBox="1">
            <a:spLocks/>
          </p:cNvSpPr>
          <p:nvPr/>
        </p:nvSpPr>
        <p:spPr>
          <a:xfrm>
            <a:off x="4948" y="188640"/>
            <a:ext cx="8959539" cy="64294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sz="3600" dirty="0"/>
              <a:t>Pontos de Atenção</a:t>
            </a:r>
          </a:p>
        </p:txBody>
      </p:sp>
      <p:sp>
        <p:nvSpPr>
          <p:cNvPr id="3" name="CaixaDeTexto 2">
            <a:extLst>
              <a:ext uri="{FF2B5EF4-FFF2-40B4-BE49-F238E27FC236}">
                <a16:creationId xmlns:a16="http://schemas.microsoft.com/office/drawing/2014/main" id="{60C6F182-0E8A-4D87-A803-7F41FC9077F8}"/>
              </a:ext>
            </a:extLst>
          </p:cNvPr>
          <p:cNvSpPr txBox="1"/>
          <p:nvPr/>
        </p:nvSpPr>
        <p:spPr>
          <a:xfrm>
            <a:off x="467544" y="1772816"/>
            <a:ext cx="7272808" cy="2943563"/>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pt-BR" sz="2400" dirty="0"/>
              <a:t>Dimensionamento dos equipamentos e insumos</a:t>
            </a:r>
          </a:p>
          <a:p>
            <a:pPr marL="285750" indent="-285750">
              <a:lnSpc>
                <a:spcPct val="200000"/>
              </a:lnSpc>
              <a:buFont typeface="Arial" panose="020B0604020202020204" pitchFamily="34" charset="0"/>
              <a:buChar char="•"/>
            </a:pPr>
            <a:r>
              <a:rPr lang="pt-BR" sz="2400" dirty="0">
                <a:solidFill>
                  <a:srgbClr val="FF0000"/>
                </a:solidFill>
              </a:rPr>
              <a:t>Cuidados com as matérias primas</a:t>
            </a:r>
          </a:p>
          <a:p>
            <a:pPr marL="285750" indent="-285750">
              <a:lnSpc>
                <a:spcPct val="200000"/>
              </a:lnSpc>
              <a:buFont typeface="Arial" panose="020B0604020202020204" pitchFamily="34" charset="0"/>
              <a:buChar char="•"/>
            </a:pPr>
            <a:r>
              <a:rPr lang="pt-BR" sz="2400" dirty="0"/>
              <a:t>Cuidados com o concreto</a:t>
            </a:r>
          </a:p>
          <a:p>
            <a:pPr marL="285750" indent="-285750">
              <a:lnSpc>
                <a:spcPct val="200000"/>
              </a:lnSpc>
              <a:buFont typeface="Arial" panose="020B0604020202020204" pitchFamily="34" charset="0"/>
              <a:buChar char="•"/>
            </a:pPr>
            <a:r>
              <a:rPr lang="pt-BR" sz="2400" dirty="0"/>
              <a:t>Cuidados com a execução e controle</a:t>
            </a:r>
          </a:p>
        </p:txBody>
      </p:sp>
    </p:spTree>
    <p:extLst>
      <p:ext uri="{BB962C8B-B14F-4D97-AF65-F5344CB8AC3E}">
        <p14:creationId xmlns:p14="http://schemas.microsoft.com/office/powerpoint/2010/main" val="3307903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Título 3">
            <a:extLst>
              <a:ext uri="{FF2B5EF4-FFF2-40B4-BE49-F238E27FC236}">
                <a16:creationId xmlns:a16="http://schemas.microsoft.com/office/drawing/2014/main" id="{53AF0A94-FE45-41D8-858E-AB7658C00045}"/>
              </a:ext>
            </a:extLst>
          </p:cNvPr>
          <p:cNvSpPr txBox="1">
            <a:spLocks/>
          </p:cNvSpPr>
          <p:nvPr/>
        </p:nvSpPr>
        <p:spPr>
          <a:xfrm>
            <a:off x="4948" y="188640"/>
            <a:ext cx="8959539" cy="64294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sz="3600" dirty="0"/>
              <a:t>Matérias Primas e Insumos</a:t>
            </a:r>
          </a:p>
        </p:txBody>
      </p:sp>
      <p:pic>
        <p:nvPicPr>
          <p:cNvPr id="2" name="Imagem 1">
            <a:extLst>
              <a:ext uri="{FF2B5EF4-FFF2-40B4-BE49-F238E27FC236}">
                <a16:creationId xmlns:a16="http://schemas.microsoft.com/office/drawing/2014/main" id="{3C3222B1-49D4-4479-8658-C0ABED7D51A9}"/>
              </a:ext>
            </a:extLst>
          </p:cNvPr>
          <p:cNvPicPr>
            <a:picLocks noChangeAspect="1"/>
          </p:cNvPicPr>
          <p:nvPr/>
        </p:nvPicPr>
        <p:blipFill rotWithShape="1">
          <a:blip r:embed="rId2"/>
          <a:srcRect l="21651" t="11430" r="37400" b="6013"/>
          <a:stretch/>
        </p:blipFill>
        <p:spPr>
          <a:xfrm>
            <a:off x="124874" y="2060848"/>
            <a:ext cx="3475526" cy="3939472"/>
          </a:xfrm>
          <a:prstGeom prst="rect">
            <a:avLst/>
          </a:prstGeom>
        </p:spPr>
      </p:pic>
      <p:pic>
        <p:nvPicPr>
          <p:cNvPr id="4" name="Imagem 3">
            <a:extLst>
              <a:ext uri="{FF2B5EF4-FFF2-40B4-BE49-F238E27FC236}">
                <a16:creationId xmlns:a16="http://schemas.microsoft.com/office/drawing/2014/main" id="{F65ED98D-0BFA-4F23-AE3E-E9DF64CB826E}"/>
              </a:ext>
            </a:extLst>
          </p:cNvPr>
          <p:cNvPicPr>
            <a:picLocks noChangeAspect="1"/>
          </p:cNvPicPr>
          <p:nvPr/>
        </p:nvPicPr>
        <p:blipFill rotWithShape="1">
          <a:blip r:embed="rId3"/>
          <a:srcRect l="12201" t="32069" r="36613" b="14885"/>
          <a:stretch/>
        </p:blipFill>
        <p:spPr>
          <a:xfrm>
            <a:off x="4139952" y="1154451"/>
            <a:ext cx="4680520" cy="2727045"/>
          </a:xfrm>
          <a:prstGeom prst="rect">
            <a:avLst/>
          </a:prstGeom>
        </p:spPr>
      </p:pic>
      <p:pic>
        <p:nvPicPr>
          <p:cNvPr id="8" name="Imagem 7">
            <a:extLst>
              <a:ext uri="{FF2B5EF4-FFF2-40B4-BE49-F238E27FC236}">
                <a16:creationId xmlns:a16="http://schemas.microsoft.com/office/drawing/2014/main" id="{3F4A6A02-854E-45AD-B8C0-5FF9A21FC98C}"/>
              </a:ext>
            </a:extLst>
          </p:cNvPr>
          <p:cNvPicPr>
            <a:picLocks noChangeAspect="1"/>
          </p:cNvPicPr>
          <p:nvPr/>
        </p:nvPicPr>
        <p:blipFill rotWithShape="1">
          <a:blip r:embed="rId4"/>
          <a:srcRect l="19288" t="23387" r="31100" b="29515"/>
          <a:stretch/>
        </p:blipFill>
        <p:spPr>
          <a:xfrm>
            <a:off x="4283968" y="4030584"/>
            <a:ext cx="4536504" cy="2421276"/>
          </a:xfrm>
          <a:prstGeom prst="rect">
            <a:avLst/>
          </a:prstGeom>
        </p:spPr>
      </p:pic>
    </p:spTree>
    <p:extLst>
      <p:ext uri="{BB962C8B-B14F-4D97-AF65-F5344CB8AC3E}">
        <p14:creationId xmlns:p14="http://schemas.microsoft.com/office/powerpoint/2010/main" val="2186506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Título 3">
            <a:extLst>
              <a:ext uri="{FF2B5EF4-FFF2-40B4-BE49-F238E27FC236}">
                <a16:creationId xmlns:a16="http://schemas.microsoft.com/office/drawing/2014/main" id="{53AF0A94-FE45-41D8-858E-AB7658C00045}"/>
              </a:ext>
            </a:extLst>
          </p:cNvPr>
          <p:cNvSpPr txBox="1">
            <a:spLocks/>
          </p:cNvSpPr>
          <p:nvPr/>
        </p:nvSpPr>
        <p:spPr>
          <a:xfrm>
            <a:off x="4948" y="188640"/>
            <a:ext cx="8959539" cy="64294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sz="3600" dirty="0"/>
              <a:t>Matérias Primas e Insumos</a:t>
            </a:r>
          </a:p>
        </p:txBody>
      </p:sp>
      <p:pic>
        <p:nvPicPr>
          <p:cNvPr id="2" name="Imagem 1">
            <a:extLst>
              <a:ext uri="{FF2B5EF4-FFF2-40B4-BE49-F238E27FC236}">
                <a16:creationId xmlns:a16="http://schemas.microsoft.com/office/drawing/2014/main" id="{3C3222B1-49D4-4479-8658-C0ABED7D51A9}"/>
              </a:ext>
            </a:extLst>
          </p:cNvPr>
          <p:cNvPicPr>
            <a:picLocks noChangeAspect="1"/>
          </p:cNvPicPr>
          <p:nvPr/>
        </p:nvPicPr>
        <p:blipFill rotWithShape="1">
          <a:blip r:embed="rId2"/>
          <a:srcRect l="21651" t="11430" r="37400" b="6013"/>
          <a:stretch/>
        </p:blipFill>
        <p:spPr>
          <a:xfrm>
            <a:off x="124874" y="2060848"/>
            <a:ext cx="3475526" cy="3939472"/>
          </a:xfrm>
          <a:prstGeom prst="rect">
            <a:avLst/>
          </a:prstGeom>
        </p:spPr>
      </p:pic>
      <p:pic>
        <p:nvPicPr>
          <p:cNvPr id="4" name="Imagem 3">
            <a:extLst>
              <a:ext uri="{FF2B5EF4-FFF2-40B4-BE49-F238E27FC236}">
                <a16:creationId xmlns:a16="http://schemas.microsoft.com/office/drawing/2014/main" id="{F65ED98D-0BFA-4F23-AE3E-E9DF64CB826E}"/>
              </a:ext>
            </a:extLst>
          </p:cNvPr>
          <p:cNvPicPr>
            <a:picLocks noChangeAspect="1"/>
          </p:cNvPicPr>
          <p:nvPr/>
        </p:nvPicPr>
        <p:blipFill rotWithShape="1">
          <a:blip r:embed="rId3"/>
          <a:srcRect l="12201" t="32069" r="36613" b="14885"/>
          <a:stretch/>
        </p:blipFill>
        <p:spPr>
          <a:xfrm>
            <a:off x="4139952" y="1154451"/>
            <a:ext cx="4680520" cy="2727045"/>
          </a:xfrm>
          <a:prstGeom prst="rect">
            <a:avLst/>
          </a:prstGeom>
        </p:spPr>
      </p:pic>
      <p:sp>
        <p:nvSpPr>
          <p:cNvPr id="5" name="Retângulo 4">
            <a:extLst>
              <a:ext uri="{FF2B5EF4-FFF2-40B4-BE49-F238E27FC236}">
                <a16:creationId xmlns:a16="http://schemas.microsoft.com/office/drawing/2014/main" id="{5AEFB78F-8735-4350-8C3B-6D7A31E5C7B9}"/>
              </a:ext>
            </a:extLst>
          </p:cNvPr>
          <p:cNvSpPr/>
          <p:nvPr/>
        </p:nvSpPr>
        <p:spPr>
          <a:xfrm>
            <a:off x="3923928" y="4365104"/>
            <a:ext cx="5543600" cy="2031325"/>
          </a:xfrm>
          <a:prstGeom prst="rect">
            <a:avLst/>
          </a:prstGeom>
        </p:spPr>
        <p:txBody>
          <a:bodyPr wrap="square">
            <a:spAutoFit/>
          </a:bodyPr>
          <a:lstStyle/>
          <a:p>
            <a:r>
              <a:rPr lang="pt-BR" dirty="0">
                <a:solidFill>
                  <a:srgbClr val="B4422D"/>
                </a:solidFill>
                <a:latin typeface="Wingdings-Regular"/>
              </a:rPr>
              <a:t>n </a:t>
            </a:r>
            <a:r>
              <a:rPr lang="pt-BR" dirty="0">
                <a:solidFill>
                  <a:srgbClr val="000000"/>
                </a:solidFill>
                <a:latin typeface="TrebuchetMS"/>
              </a:rPr>
              <a:t>Análise petrográfica;</a:t>
            </a:r>
          </a:p>
          <a:p>
            <a:r>
              <a:rPr lang="pt-BR" dirty="0">
                <a:solidFill>
                  <a:srgbClr val="B4422D"/>
                </a:solidFill>
                <a:latin typeface="Wingdings-Regular"/>
              </a:rPr>
              <a:t>n </a:t>
            </a:r>
            <a:r>
              <a:rPr lang="pt-BR" dirty="0">
                <a:solidFill>
                  <a:srgbClr val="000000"/>
                </a:solidFill>
                <a:latin typeface="TrebuchetMS"/>
              </a:rPr>
              <a:t>Massa específica e absorção;</a:t>
            </a:r>
          </a:p>
          <a:p>
            <a:r>
              <a:rPr lang="pt-BR" dirty="0">
                <a:solidFill>
                  <a:srgbClr val="B4422D"/>
                </a:solidFill>
                <a:latin typeface="Wingdings-Regular"/>
              </a:rPr>
              <a:t>n </a:t>
            </a:r>
            <a:r>
              <a:rPr lang="pt-BR" dirty="0">
                <a:solidFill>
                  <a:srgbClr val="000000"/>
                </a:solidFill>
                <a:latin typeface="TrebuchetMS"/>
              </a:rPr>
              <a:t>Reatividade potencial álcali-agregado – RAA;</a:t>
            </a:r>
          </a:p>
          <a:p>
            <a:r>
              <a:rPr lang="pt-BR" dirty="0">
                <a:solidFill>
                  <a:srgbClr val="B4422D"/>
                </a:solidFill>
                <a:latin typeface="Wingdings-Regular"/>
              </a:rPr>
              <a:t>n </a:t>
            </a:r>
            <a:r>
              <a:rPr lang="pt-BR" dirty="0">
                <a:solidFill>
                  <a:srgbClr val="000000"/>
                </a:solidFill>
                <a:latin typeface="TrebuchetMS"/>
              </a:rPr>
              <a:t>Teores de cloretos e sulfatos;</a:t>
            </a:r>
          </a:p>
          <a:p>
            <a:r>
              <a:rPr lang="pt-BR" dirty="0">
                <a:solidFill>
                  <a:srgbClr val="B4422D"/>
                </a:solidFill>
                <a:latin typeface="Wingdings-Regular"/>
              </a:rPr>
              <a:t>n </a:t>
            </a:r>
            <a:r>
              <a:rPr lang="pt-BR" dirty="0">
                <a:solidFill>
                  <a:srgbClr val="000000"/>
                </a:solidFill>
                <a:latin typeface="TrebuchetMS"/>
              </a:rPr>
              <a:t>Abrasão Los Angeles;</a:t>
            </a:r>
          </a:p>
          <a:p>
            <a:r>
              <a:rPr lang="pt-BR" dirty="0">
                <a:solidFill>
                  <a:srgbClr val="B4422D"/>
                </a:solidFill>
                <a:latin typeface="Wingdings-Regular"/>
              </a:rPr>
              <a:t>n </a:t>
            </a:r>
            <a:r>
              <a:rPr lang="pt-BR" dirty="0">
                <a:solidFill>
                  <a:srgbClr val="000000"/>
                </a:solidFill>
                <a:latin typeface="TrebuchetMS"/>
              </a:rPr>
              <a:t>Resistência à compressão e módulo de</a:t>
            </a:r>
          </a:p>
          <a:p>
            <a:r>
              <a:rPr lang="pt-BR" dirty="0">
                <a:solidFill>
                  <a:srgbClr val="000000"/>
                </a:solidFill>
                <a:latin typeface="TrebuchetMS"/>
              </a:rPr>
              <a:t>deformação;</a:t>
            </a:r>
            <a:endParaRPr lang="pt-BR" dirty="0"/>
          </a:p>
        </p:txBody>
      </p:sp>
    </p:spTree>
    <p:extLst>
      <p:ext uri="{BB962C8B-B14F-4D97-AF65-F5344CB8AC3E}">
        <p14:creationId xmlns:p14="http://schemas.microsoft.com/office/powerpoint/2010/main" val="1838147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285720" y="857232"/>
            <a:ext cx="8429684" cy="707886"/>
          </a:xfrm>
          <a:prstGeom prst="rect">
            <a:avLst/>
          </a:prstGeom>
          <a:noFill/>
        </p:spPr>
        <p:txBody>
          <a:bodyPr wrap="square" rtlCol="0">
            <a:spAutoFit/>
          </a:bodyPr>
          <a:lstStyle/>
          <a:p>
            <a:r>
              <a:rPr lang="pt-BR" sz="2000" u="sng" dirty="0"/>
              <a:t>Reação Álcali-agregado</a:t>
            </a:r>
            <a:r>
              <a:rPr lang="pt-BR" sz="2000" dirty="0"/>
              <a:t>:</a:t>
            </a:r>
          </a:p>
          <a:p>
            <a:endParaRPr lang="pt-BR" sz="2000" dirty="0"/>
          </a:p>
        </p:txBody>
      </p:sp>
      <p:sp>
        <p:nvSpPr>
          <p:cNvPr id="9" name="Retângulo 8"/>
          <p:cNvSpPr/>
          <p:nvPr/>
        </p:nvSpPr>
        <p:spPr>
          <a:xfrm>
            <a:off x="214282" y="1428736"/>
            <a:ext cx="8429684" cy="1421928"/>
          </a:xfrm>
          <a:prstGeom prst="rect">
            <a:avLst/>
          </a:prstGeom>
        </p:spPr>
        <p:txBody>
          <a:bodyPr wrap="square">
            <a:spAutoFit/>
          </a:bodyPr>
          <a:lstStyle/>
          <a:p>
            <a:pPr algn="just">
              <a:lnSpc>
                <a:spcPct val="120000"/>
              </a:lnSpc>
              <a:spcBef>
                <a:spcPct val="50000"/>
              </a:spcBef>
            </a:pPr>
            <a:r>
              <a:rPr lang="pt-BR" b="1" dirty="0"/>
              <a:t>REAÇÃO QUÍMICA NO CONCRETO  GERADA ENTRE OS ÍONS HIDROXILAS (OH</a:t>
            </a:r>
            <a:r>
              <a:rPr lang="pt-BR" b="1" baseline="30000" dirty="0"/>
              <a:t>-</a:t>
            </a:r>
            <a:r>
              <a:rPr lang="pt-BR" b="1" dirty="0"/>
              <a:t>), ASSOCIADOS COM O SÓDIO E POTÁSSIO DO CIMENTO OU DE OUTRAS FONTES, E CERTAS FASES MINERAIS QUE PODEM ESTAR PRESENTES NOS AGREGADOS MIÚDOS OU GRAÚDOS.</a:t>
            </a:r>
          </a:p>
        </p:txBody>
      </p:sp>
      <p:pic>
        <p:nvPicPr>
          <p:cNvPr id="22" name="Picture 3" descr="Imagem 013"/>
          <p:cNvPicPr>
            <a:picLocks noChangeAspect="1" noChangeArrowheads="1"/>
          </p:cNvPicPr>
          <p:nvPr/>
        </p:nvPicPr>
        <p:blipFill>
          <a:blip r:embed="rId2" cstate="print"/>
          <a:srcRect/>
          <a:stretch>
            <a:fillRect/>
          </a:stretch>
        </p:blipFill>
        <p:spPr bwMode="auto">
          <a:xfrm>
            <a:off x="142844" y="2928934"/>
            <a:ext cx="4381499" cy="3286124"/>
          </a:xfrm>
          <a:prstGeom prst="rect">
            <a:avLst/>
          </a:prstGeom>
          <a:noFill/>
        </p:spPr>
      </p:pic>
      <p:pic>
        <p:nvPicPr>
          <p:cNvPr id="23" name="Picture 2" descr="Imagem 009"/>
          <p:cNvPicPr>
            <a:picLocks noChangeAspect="1" noChangeArrowheads="1"/>
          </p:cNvPicPr>
          <p:nvPr/>
        </p:nvPicPr>
        <p:blipFill>
          <a:blip r:embed="rId3" cstate="print"/>
          <a:srcRect/>
          <a:stretch>
            <a:fillRect/>
          </a:stretch>
        </p:blipFill>
        <p:spPr>
          <a:xfrm>
            <a:off x="4599663" y="2912353"/>
            <a:ext cx="4346285" cy="3286124"/>
          </a:xfrm>
          <a:prstGeom prst="rect">
            <a:avLst/>
          </a:prstGeom>
          <a:noFill/>
          <a:ln/>
        </p:spPr>
      </p:pic>
      <p:sp>
        <p:nvSpPr>
          <p:cNvPr id="24" name="CaixaDeTexto 23"/>
          <p:cNvSpPr txBox="1"/>
          <p:nvPr/>
        </p:nvSpPr>
        <p:spPr>
          <a:xfrm>
            <a:off x="6643702" y="5786454"/>
            <a:ext cx="2285984" cy="369332"/>
          </a:xfrm>
          <a:prstGeom prst="rect">
            <a:avLst/>
          </a:prstGeom>
          <a:solidFill>
            <a:schemeClr val="bg1"/>
          </a:solidFill>
        </p:spPr>
        <p:txBody>
          <a:bodyPr wrap="square" rtlCol="0">
            <a:spAutoFit/>
          </a:bodyPr>
          <a:lstStyle/>
          <a:p>
            <a:r>
              <a:rPr lang="pt-BR" dirty="0"/>
              <a:t>Fonte: Andrade (2007)</a:t>
            </a:r>
          </a:p>
        </p:txBody>
      </p:sp>
      <p:sp>
        <p:nvSpPr>
          <p:cNvPr id="25" name="CaixaDeTexto 24"/>
          <p:cNvSpPr txBox="1"/>
          <p:nvPr/>
        </p:nvSpPr>
        <p:spPr>
          <a:xfrm>
            <a:off x="2214578" y="5786454"/>
            <a:ext cx="2285984" cy="369332"/>
          </a:xfrm>
          <a:prstGeom prst="rect">
            <a:avLst/>
          </a:prstGeom>
          <a:solidFill>
            <a:schemeClr val="bg1"/>
          </a:solidFill>
        </p:spPr>
        <p:txBody>
          <a:bodyPr wrap="square" rtlCol="0">
            <a:spAutoFit/>
          </a:bodyPr>
          <a:lstStyle/>
          <a:p>
            <a:r>
              <a:rPr lang="pt-BR" dirty="0"/>
              <a:t>Fonte: Andrade (2007)</a:t>
            </a:r>
          </a:p>
        </p:txBody>
      </p:sp>
      <p:cxnSp>
        <p:nvCxnSpPr>
          <p:cNvPr id="27" name="Conector de seta reta 26"/>
          <p:cNvCxnSpPr/>
          <p:nvPr/>
        </p:nvCxnSpPr>
        <p:spPr>
          <a:xfrm rot="10800000" flipV="1">
            <a:off x="2071670" y="3286124"/>
            <a:ext cx="714380" cy="28575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32" name="Conector de seta reta 31"/>
          <p:cNvCxnSpPr/>
          <p:nvPr/>
        </p:nvCxnSpPr>
        <p:spPr>
          <a:xfrm>
            <a:off x="5429256" y="4214818"/>
            <a:ext cx="642942" cy="21431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7" name="Subtítulo 6">
            <a:extLst>
              <a:ext uri="{FF2B5EF4-FFF2-40B4-BE49-F238E27FC236}">
                <a16:creationId xmlns:a16="http://schemas.microsoft.com/office/drawing/2014/main" id="{DE83FCF9-695D-493F-A607-0BA13AE2DE1B}"/>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3062384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28" descr="C:\My Documents\Job\close up crack 011203 COPY.jpg"/>
          <p:cNvPicPr>
            <a:picLocks noChangeAspect="1" noChangeArrowheads="1"/>
          </p:cNvPicPr>
          <p:nvPr/>
        </p:nvPicPr>
        <p:blipFill>
          <a:blip r:embed="rId2" cstate="print"/>
          <a:srcRect/>
          <a:stretch>
            <a:fillRect/>
          </a:stretch>
        </p:blipFill>
        <p:spPr bwMode="auto">
          <a:xfrm>
            <a:off x="285720" y="2928934"/>
            <a:ext cx="3962411" cy="2971808"/>
          </a:xfrm>
          <a:prstGeom prst="rect">
            <a:avLst/>
          </a:prstGeom>
          <a:noFill/>
          <a:ln w="9525">
            <a:noFill/>
            <a:miter lim="800000"/>
            <a:headEnd/>
            <a:tailEnd/>
          </a:ln>
        </p:spPr>
      </p:pic>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285720" y="857232"/>
            <a:ext cx="8429684" cy="707886"/>
          </a:xfrm>
          <a:prstGeom prst="rect">
            <a:avLst/>
          </a:prstGeom>
          <a:noFill/>
        </p:spPr>
        <p:txBody>
          <a:bodyPr wrap="square" rtlCol="0">
            <a:spAutoFit/>
          </a:bodyPr>
          <a:lstStyle/>
          <a:p>
            <a:r>
              <a:rPr lang="pt-BR" sz="2000" u="sng" dirty="0"/>
              <a:t>Reação Álcali-agregado</a:t>
            </a:r>
            <a:r>
              <a:rPr lang="pt-BR" sz="2000" dirty="0"/>
              <a:t>:</a:t>
            </a:r>
          </a:p>
          <a:p>
            <a:endParaRPr lang="pt-BR" sz="2000" dirty="0"/>
          </a:p>
        </p:txBody>
      </p:sp>
      <p:sp>
        <p:nvSpPr>
          <p:cNvPr id="9" name="Retângulo 8"/>
          <p:cNvSpPr/>
          <p:nvPr/>
        </p:nvSpPr>
        <p:spPr>
          <a:xfrm>
            <a:off x="214282" y="1428736"/>
            <a:ext cx="8429684" cy="1421928"/>
          </a:xfrm>
          <a:prstGeom prst="rect">
            <a:avLst/>
          </a:prstGeom>
        </p:spPr>
        <p:txBody>
          <a:bodyPr wrap="square">
            <a:spAutoFit/>
          </a:bodyPr>
          <a:lstStyle/>
          <a:p>
            <a:pPr algn="just">
              <a:lnSpc>
                <a:spcPct val="120000"/>
              </a:lnSpc>
              <a:spcBef>
                <a:spcPct val="50000"/>
              </a:spcBef>
            </a:pPr>
            <a:r>
              <a:rPr lang="pt-BR" b="1" dirty="0"/>
              <a:t>REAÇÃO QUÍMICA NO CONCRETO  GERADA ENTRE OS ÍONS HIDROXILAS (OH</a:t>
            </a:r>
            <a:r>
              <a:rPr lang="pt-BR" b="1" baseline="30000" dirty="0"/>
              <a:t>-</a:t>
            </a:r>
            <a:r>
              <a:rPr lang="pt-BR" b="1" dirty="0"/>
              <a:t>), ASSOCIADOS COM O SÓDIO E POTÁSSIO DO CIMENTO OU DE OUTRAS FONTES, E CERTAS FASES MINERAIS QUE PODEM ESTAR PRESENTES NOS AGREGADOS MIÚDOS OU GRAÚDOS.</a:t>
            </a:r>
          </a:p>
        </p:txBody>
      </p:sp>
      <p:cxnSp>
        <p:nvCxnSpPr>
          <p:cNvPr id="32" name="Conector de seta reta 31"/>
          <p:cNvCxnSpPr/>
          <p:nvPr/>
        </p:nvCxnSpPr>
        <p:spPr>
          <a:xfrm>
            <a:off x="5429256" y="4214818"/>
            <a:ext cx="642942" cy="21431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15" name="Picture 10" descr="C:\My Documents\Job\surf map crack 020117.jpg"/>
          <p:cNvPicPr>
            <a:picLocks noChangeAspect="1" noChangeArrowheads="1"/>
          </p:cNvPicPr>
          <p:nvPr/>
        </p:nvPicPr>
        <p:blipFill>
          <a:blip r:embed="rId3" cstate="print"/>
          <a:srcRect/>
          <a:stretch>
            <a:fillRect/>
          </a:stretch>
        </p:blipFill>
        <p:spPr bwMode="auto">
          <a:xfrm>
            <a:off x="4643438" y="2857496"/>
            <a:ext cx="4071966" cy="3053975"/>
          </a:xfrm>
          <a:prstGeom prst="rect">
            <a:avLst/>
          </a:prstGeom>
          <a:noFill/>
          <a:ln w="9525">
            <a:noFill/>
            <a:miter lim="800000"/>
            <a:headEnd/>
            <a:tailEnd/>
          </a:ln>
        </p:spPr>
      </p:pic>
      <p:sp>
        <p:nvSpPr>
          <p:cNvPr id="7" name="Subtítulo 6">
            <a:extLst>
              <a:ext uri="{FF2B5EF4-FFF2-40B4-BE49-F238E27FC236}">
                <a16:creationId xmlns:a16="http://schemas.microsoft.com/office/drawing/2014/main" id="{D3D06485-A98F-43C9-BCAC-A71D983E1E76}"/>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2643772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285720" y="857232"/>
            <a:ext cx="8429684" cy="707886"/>
          </a:xfrm>
          <a:prstGeom prst="rect">
            <a:avLst/>
          </a:prstGeom>
          <a:noFill/>
        </p:spPr>
        <p:txBody>
          <a:bodyPr wrap="square" rtlCol="0">
            <a:spAutoFit/>
          </a:bodyPr>
          <a:lstStyle/>
          <a:p>
            <a:r>
              <a:rPr lang="pt-BR" sz="2000" u="sng" dirty="0"/>
              <a:t>Reação Álcali-agregado</a:t>
            </a:r>
            <a:r>
              <a:rPr lang="pt-BR" sz="2000" dirty="0"/>
              <a:t>:</a:t>
            </a:r>
          </a:p>
          <a:p>
            <a:endParaRPr lang="pt-BR" sz="2000" dirty="0"/>
          </a:p>
        </p:txBody>
      </p:sp>
      <p:sp>
        <p:nvSpPr>
          <p:cNvPr id="10" name="Rectangle 12"/>
          <p:cNvSpPr>
            <a:spLocks noChangeArrowheads="1"/>
          </p:cNvSpPr>
          <p:nvPr/>
        </p:nvSpPr>
        <p:spPr bwMode="auto">
          <a:xfrm>
            <a:off x="0" y="1214422"/>
            <a:ext cx="9144000" cy="914400"/>
          </a:xfrm>
          <a:prstGeom prst="rect">
            <a:avLst/>
          </a:prstGeom>
          <a:gradFill rotWithShape="1">
            <a:gsLst>
              <a:gs pos="0">
                <a:srgbClr val="FF3300">
                  <a:alpha val="41000"/>
                </a:srgbClr>
              </a:gs>
              <a:gs pos="100000">
                <a:srgbClr val="FF3300">
                  <a:gamma/>
                  <a:shade val="46275"/>
                  <a:invGamma/>
                  <a:alpha val="30000"/>
                </a:srgbClr>
              </a:gs>
            </a:gsLst>
            <a:lin ang="5400000" scaled="1"/>
          </a:gradFill>
          <a:ln w="9525">
            <a:solidFill>
              <a:srgbClr val="FF3300"/>
            </a:solidFill>
            <a:miter lim="800000"/>
            <a:headEnd/>
            <a:tailEnd/>
          </a:ln>
          <a:effectLst/>
        </p:spPr>
        <p:txBody>
          <a:bodyPr wrap="none" anchor="ctr"/>
          <a:lstStyle/>
          <a:p>
            <a:endParaRPr lang="pt-BR"/>
          </a:p>
        </p:txBody>
      </p:sp>
      <p:sp>
        <p:nvSpPr>
          <p:cNvPr id="11" name="AutoShape 2"/>
          <p:cNvSpPr>
            <a:spLocks noChangeArrowheads="1"/>
          </p:cNvSpPr>
          <p:nvPr/>
        </p:nvSpPr>
        <p:spPr bwMode="auto">
          <a:xfrm rot="5400000">
            <a:off x="3036888" y="4098925"/>
            <a:ext cx="2781300" cy="720725"/>
          </a:xfrm>
          <a:prstGeom prst="rightArrow">
            <a:avLst>
              <a:gd name="adj1" fmla="val 50000"/>
              <a:gd name="adj2" fmla="val 96476"/>
            </a:avLst>
          </a:prstGeom>
          <a:solidFill>
            <a:srgbClr val="FF3300">
              <a:alpha val="50999"/>
            </a:srgbClr>
          </a:solidFill>
          <a:ln w="9525" algn="ctr">
            <a:noFill/>
            <a:miter lim="800000"/>
            <a:headEnd/>
            <a:tailEnd/>
          </a:ln>
          <a:effectLst/>
        </p:spPr>
        <p:txBody>
          <a:bodyPr wrap="none" anchor="ctr"/>
          <a:lstStyle/>
          <a:p>
            <a:endParaRPr lang="pt-BR"/>
          </a:p>
        </p:txBody>
      </p:sp>
      <p:sp>
        <p:nvSpPr>
          <p:cNvPr id="12" name="AutoShape 3"/>
          <p:cNvSpPr>
            <a:spLocks noChangeArrowheads="1"/>
          </p:cNvSpPr>
          <p:nvPr/>
        </p:nvSpPr>
        <p:spPr bwMode="auto">
          <a:xfrm rot="13339927">
            <a:off x="2555875" y="3284538"/>
            <a:ext cx="2952750" cy="720725"/>
          </a:xfrm>
          <a:prstGeom prst="rightArrow">
            <a:avLst>
              <a:gd name="adj1" fmla="val 50000"/>
              <a:gd name="adj2" fmla="val 102423"/>
            </a:avLst>
          </a:prstGeom>
          <a:solidFill>
            <a:srgbClr val="FF3300">
              <a:alpha val="50999"/>
            </a:srgbClr>
          </a:solidFill>
          <a:ln w="9525" algn="ctr">
            <a:noFill/>
            <a:miter lim="800000"/>
            <a:headEnd/>
            <a:tailEnd/>
          </a:ln>
          <a:effectLst/>
        </p:spPr>
        <p:txBody>
          <a:bodyPr wrap="none" anchor="ctr"/>
          <a:lstStyle/>
          <a:p>
            <a:endParaRPr lang="pt-BR"/>
          </a:p>
        </p:txBody>
      </p:sp>
      <p:sp>
        <p:nvSpPr>
          <p:cNvPr id="13" name="AutoShape 4"/>
          <p:cNvSpPr>
            <a:spLocks noChangeArrowheads="1"/>
          </p:cNvSpPr>
          <p:nvPr/>
        </p:nvSpPr>
        <p:spPr bwMode="auto">
          <a:xfrm rot="19456812">
            <a:off x="3348038" y="3357563"/>
            <a:ext cx="2894012" cy="720725"/>
          </a:xfrm>
          <a:prstGeom prst="rightArrow">
            <a:avLst>
              <a:gd name="adj1" fmla="val 50000"/>
              <a:gd name="adj2" fmla="val 100385"/>
            </a:avLst>
          </a:prstGeom>
          <a:solidFill>
            <a:srgbClr val="FF3300">
              <a:alpha val="50999"/>
            </a:srgbClr>
          </a:solidFill>
          <a:ln w="9525" algn="ctr">
            <a:noFill/>
            <a:miter lim="800000"/>
            <a:headEnd/>
            <a:tailEnd/>
          </a:ln>
          <a:effectLst/>
        </p:spPr>
        <p:txBody>
          <a:bodyPr wrap="none" anchor="ctr"/>
          <a:lstStyle/>
          <a:p>
            <a:endParaRPr lang="pt-BR"/>
          </a:p>
        </p:txBody>
      </p:sp>
      <p:sp>
        <p:nvSpPr>
          <p:cNvPr id="14" name="Text Box 5"/>
          <p:cNvSpPr txBox="1">
            <a:spLocks noChangeArrowheads="1"/>
          </p:cNvSpPr>
          <p:nvPr/>
        </p:nvSpPr>
        <p:spPr bwMode="auto">
          <a:xfrm>
            <a:off x="250825" y="1989138"/>
            <a:ext cx="5329238" cy="366712"/>
          </a:xfrm>
          <a:prstGeom prst="rect">
            <a:avLst/>
          </a:prstGeom>
          <a:noFill/>
          <a:ln w="9525">
            <a:noFill/>
            <a:miter lim="800000"/>
            <a:headEnd/>
            <a:tailEnd/>
          </a:ln>
          <a:effectLst/>
        </p:spPr>
        <p:txBody>
          <a:bodyPr>
            <a:spAutoFit/>
          </a:bodyPr>
          <a:lstStyle/>
          <a:p>
            <a:pPr>
              <a:spcBef>
                <a:spcPct val="50000"/>
              </a:spcBef>
            </a:pPr>
            <a:endParaRPr lang="pt-BR" sz="1800">
              <a:effectLst/>
            </a:endParaRPr>
          </a:p>
        </p:txBody>
      </p:sp>
      <p:sp>
        <p:nvSpPr>
          <p:cNvPr id="15" name="Text Box 6"/>
          <p:cNvSpPr txBox="1">
            <a:spLocks noChangeArrowheads="1"/>
          </p:cNvSpPr>
          <p:nvPr/>
        </p:nvSpPr>
        <p:spPr bwMode="auto">
          <a:xfrm>
            <a:off x="303213" y="1647825"/>
            <a:ext cx="5205412" cy="366713"/>
          </a:xfrm>
          <a:prstGeom prst="rect">
            <a:avLst/>
          </a:prstGeom>
          <a:noFill/>
          <a:ln w="9525">
            <a:noFill/>
            <a:miter lim="800000"/>
            <a:headEnd/>
            <a:tailEnd/>
          </a:ln>
          <a:effectLst/>
        </p:spPr>
        <p:txBody>
          <a:bodyPr>
            <a:spAutoFit/>
          </a:bodyPr>
          <a:lstStyle/>
          <a:p>
            <a:endParaRPr lang="pt-BR" sz="1800">
              <a:effectLst/>
            </a:endParaRPr>
          </a:p>
        </p:txBody>
      </p:sp>
      <p:sp>
        <p:nvSpPr>
          <p:cNvPr id="16" name="Text Box 7"/>
          <p:cNvSpPr txBox="1">
            <a:spLocks noChangeArrowheads="1"/>
          </p:cNvSpPr>
          <p:nvPr/>
        </p:nvSpPr>
        <p:spPr bwMode="auto">
          <a:xfrm>
            <a:off x="2195513" y="1349365"/>
            <a:ext cx="4932362" cy="579437"/>
          </a:xfrm>
          <a:prstGeom prst="rect">
            <a:avLst/>
          </a:prstGeom>
          <a:noFill/>
          <a:ln w="9525">
            <a:noFill/>
            <a:miter lim="800000"/>
            <a:headEnd/>
            <a:tailEnd/>
          </a:ln>
          <a:effectLst/>
        </p:spPr>
        <p:txBody>
          <a:bodyPr>
            <a:spAutoFit/>
          </a:bodyPr>
          <a:lstStyle/>
          <a:p>
            <a:r>
              <a:rPr lang="pt-BR" sz="3200" b="1" dirty="0">
                <a:effectLst>
                  <a:outerShdw blurRad="38100" dist="38100" dir="2700000" algn="tl">
                    <a:srgbClr val="C0C0C0"/>
                  </a:outerShdw>
                </a:effectLst>
                <a:latin typeface="Verdana" pitchFamily="34" charset="0"/>
              </a:rPr>
              <a:t>TRÍPLICE ALIANÇA</a:t>
            </a:r>
          </a:p>
        </p:txBody>
      </p:sp>
      <p:sp>
        <p:nvSpPr>
          <p:cNvPr id="17" name="Oval 8"/>
          <p:cNvSpPr>
            <a:spLocks noChangeArrowheads="1"/>
          </p:cNvSpPr>
          <p:nvPr/>
        </p:nvSpPr>
        <p:spPr bwMode="auto">
          <a:xfrm>
            <a:off x="3276600" y="2997200"/>
            <a:ext cx="2160588" cy="2089150"/>
          </a:xfrm>
          <a:prstGeom prst="ellipse">
            <a:avLst/>
          </a:prstGeom>
          <a:solidFill>
            <a:schemeClr val="bg2">
              <a:lumMod val="90000"/>
              <a:alpha val="85000"/>
            </a:schemeClr>
          </a:solidFill>
          <a:ln w="9525">
            <a:noFill/>
            <a:round/>
            <a:headEnd/>
            <a:tailEnd/>
          </a:ln>
          <a:effectLst/>
        </p:spPr>
        <p:txBody>
          <a:bodyPr wrap="none" anchor="ctr"/>
          <a:lstStyle/>
          <a:p>
            <a:pPr algn="ctr"/>
            <a:r>
              <a:rPr lang="pt-BR" sz="4400" b="1" dirty="0">
                <a:effectLst/>
              </a:rPr>
              <a:t>RAS</a:t>
            </a:r>
          </a:p>
        </p:txBody>
      </p:sp>
      <p:sp>
        <p:nvSpPr>
          <p:cNvPr id="18" name="Text Box 9"/>
          <p:cNvSpPr txBox="1">
            <a:spLocks noChangeArrowheads="1"/>
          </p:cNvSpPr>
          <p:nvPr/>
        </p:nvSpPr>
        <p:spPr bwMode="auto">
          <a:xfrm>
            <a:off x="755650" y="2133600"/>
            <a:ext cx="2087563" cy="946150"/>
          </a:xfrm>
          <a:prstGeom prst="rect">
            <a:avLst/>
          </a:prstGeom>
          <a:noFill/>
          <a:ln w="9525">
            <a:noFill/>
            <a:miter lim="800000"/>
            <a:headEnd/>
            <a:tailEnd/>
          </a:ln>
          <a:effectLst/>
        </p:spPr>
        <p:txBody>
          <a:bodyPr>
            <a:spAutoFit/>
          </a:bodyPr>
          <a:lstStyle/>
          <a:p>
            <a:pPr algn="ctr">
              <a:spcBef>
                <a:spcPct val="50000"/>
              </a:spcBef>
            </a:pPr>
            <a:r>
              <a:rPr lang="pt-BR" sz="2800" b="1">
                <a:effectLst/>
              </a:rPr>
              <a:t>Agregado reativo</a:t>
            </a:r>
          </a:p>
        </p:txBody>
      </p:sp>
      <p:sp>
        <p:nvSpPr>
          <p:cNvPr id="19" name="Text Box 10"/>
          <p:cNvSpPr txBox="1">
            <a:spLocks noChangeArrowheads="1"/>
          </p:cNvSpPr>
          <p:nvPr/>
        </p:nvSpPr>
        <p:spPr bwMode="auto">
          <a:xfrm>
            <a:off x="5724525" y="2205038"/>
            <a:ext cx="2951163" cy="946150"/>
          </a:xfrm>
          <a:prstGeom prst="rect">
            <a:avLst/>
          </a:prstGeom>
          <a:noFill/>
          <a:ln w="9525">
            <a:noFill/>
            <a:miter lim="800000"/>
            <a:headEnd/>
            <a:tailEnd/>
          </a:ln>
          <a:effectLst/>
        </p:spPr>
        <p:txBody>
          <a:bodyPr>
            <a:spAutoFit/>
          </a:bodyPr>
          <a:lstStyle/>
          <a:p>
            <a:pPr algn="ctr">
              <a:spcBef>
                <a:spcPct val="50000"/>
              </a:spcBef>
            </a:pPr>
            <a:r>
              <a:rPr lang="pt-BR" sz="2800" b="1">
                <a:effectLst/>
              </a:rPr>
              <a:t>Disponibilidade de álcalis</a:t>
            </a:r>
          </a:p>
        </p:txBody>
      </p:sp>
      <p:sp>
        <p:nvSpPr>
          <p:cNvPr id="20" name="Text Box 11"/>
          <p:cNvSpPr txBox="1">
            <a:spLocks noChangeArrowheads="1"/>
          </p:cNvSpPr>
          <p:nvPr/>
        </p:nvSpPr>
        <p:spPr bwMode="auto">
          <a:xfrm>
            <a:off x="3563938" y="5786454"/>
            <a:ext cx="1704313" cy="584775"/>
          </a:xfrm>
          <a:prstGeom prst="rect">
            <a:avLst/>
          </a:prstGeom>
          <a:noFill/>
          <a:ln w="9525">
            <a:noFill/>
            <a:miter lim="800000"/>
            <a:headEnd/>
            <a:tailEnd/>
          </a:ln>
          <a:effectLst/>
        </p:spPr>
        <p:txBody>
          <a:bodyPr wrap="none">
            <a:spAutoFit/>
          </a:bodyPr>
          <a:lstStyle/>
          <a:p>
            <a:r>
              <a:rPr lang="pt-BR" sz="3200" dirty="0">
                <a:effectLst/>
              </a:rPr>
              <a:t>Umidade</a:t>
            </a:r>
          </a:p>
        </p:txBody>
      </p:sp>
      <p:sp>
        <p:nvSpPr>
          <p:cNvPr id="21" name="CaixaDeTexto 20"/>
          <p:cNvSpPr txBox="1"/>
          <p:nvPr/>
        </p:nvSpPr>
        <p:spPr>
          <a:xfrm>
            <a:off x="6572296" y="5774312"/>
            <a:ext cx="2285984" cy="369332"/>
          </a:xfrm>
          <a:prstGeom prst="rect">
            <a:avLst/>
          </a:prstGeom>
          <a:noFill/>
        </p:spPr>
        <p:txBody>
          <a:bodyPr wrap="square" rtlCol="0">
            <a:spAutoFit/>
          </a:bodyPr>
          <a:lstStyle/>
          <a:p>
            <a:r>
              <a:rPr lang="pt-BR" dirty="0"/>
              <a:t>Fonte: Andrade (2007)</a:t>
            </a:r>
          </a:p>
        </p:txBody>
      </p:sp>
      <p:sp>
        <p:nvSpPr>
          <p:cNvPr id="7" name="Subtítulo 6">
            <a:extLst>
              <a:ext uri="{FF2B5EF4-FFF2-40B4-BE49-F238E27FC236}">
                <a16:creationId xmlns:a16="http://schemas.microsoft.com/office/drawing/2014/main" id="{F12EB371-FDE5-4604-B2AC-597EC44422CB}"/>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3826025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2" name="Imagem 1"/>
          <p:cNvPicPr>
            <a:picLocks noChangeAspect="1"/>
          </p:cNvPicPr>
          <p:nvPr/>
        </p:nvPicPr>
        <p:blipFill rotWithShape="1">
          <a:blip r:embed="rId2"/>
          <a:srcRect l="23989" t="22438" r="19561" b="30312"/>
          <a:stretch/>
        </p:blipFill>
        <p:spPr>
          <a:xfrm>
            <a:off x="251519" y="1484784"/>
            <a:ext cx="8712967" cy="4100220"/>
          </a:xfrm>
          <a:prstGeom prst="rect">
            <a:avLst/>
          </a:prstGeom>
        </p:spPr>
      </p:pic>
      <p:sp>
        <p:nvSpPr>
          <p:cNvPr id="7" name="Título 3">
            <a:extLst>
              <a:ext uri="{FF2B5EF4-FFF2-40B4-BE49-F238E27FC236}">
                <a16:creationId xmlns:a16="http://schemas.microsoft.com/office/drawing/2014/main" id="{53AF0A94-FE45-41D8-858E-AB7658C00045}"/>
              </a:ext>
            </a:extLst>
          </p:cNvPr>
          <p:cNvSpPr txBox="1">
            <a:spLocks/>
          </p:cNvSpPr>
          <p:nvPr/>
        </p:nvSpPr>
        <p:spPr>
          <a:xfrm>
            <a:off x="4948" y="188640"/>
            <a:ext cx="8959539" cy="64294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sz="3600"/>
              <a:t>Portos – Blocos de fundações</a:t>
            </a:r>
            <a:endParaRPr lang="pt-BR" sz="3600" dirty="0"/>
          </a:p>
        </p:txBody>
      </p:sp>
    </p:spTree>
    <p:extLst>
      <p:ext uri="{BB962C8B-B14F-4D97-AF65-F5344CB8AC3E}">
        <p14:creationId xmlns:p14="http://schemas.microsoft.com/office/powerpoint/2010/main" val="2071963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69634" name="Picture 2"/>
          <p:cNvPicPr>
            <a:picLocks noChangeAspect="1" noChangeArrowheads="1"/>
          </p:cNvPicPr>
          <p:nvPr/>
        </p:nvPicPr>
        <p:blipFill>
          <a:blip r:embed="rId2" cstate="print"/>
          <a:srcRect l="24798" t="20968" r="7762" b="13306"/>
          <a:stretch>
            <a:fillRect/>
          </a:stretch>
        </p:blipFill>
        <p:spPr bwMode="auto">
          <a:xfrm>
            <a:off x="1162316" y="914368"/>
            <a:ext cx="6939129" cy="5072098"/>
          </a:xfrm>
          <a:prstGeom prst="rect">
            <a:avLst/>
          </a:prstGeom>
          <a:noFill/>
          <a:ln w="9525">
            <a:noFill/>
            <a:miter lim="800000"/>
            <a:headEnd/>
            <a:tailEnd/>
          </a:ln>
          <a:effectLst/>
        </p:spPr>
      </p:pic>
      <p:sp>
        <p:nvSpPr>
          <p:cNvPr id="7" name="Subtítulo 6">
            <a:extLst>
              <a:ext uri="{FF2B5EF4-FFF2-40B4-BE49-F238E27FC236}">
                <a16:creationId xmlns:a16="http://schemas.microsoft.com/office/drawing/2014/main" id="{3F70B1FC-E3A8-4926-BA09-F9BE36CCCAFC}"/>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533283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285720" y="857232"/>
            <a:ext cx="8429684" cy="707886"/>
          </a:xfrm>
          <a:prstGeom prst="rect">
            <a:avLst/>
          </a:prstGeom>
          <a:noFill/>
        </p:spPr>
        <p:txBody>
          <a:bodyPr wrap="square" rtlCol="0">
            <a:spAutoFit/>
          </a:bodyPr>
          <a:lstStyle/>
          <a:p>
            <a:r>
              <a:rPr lang="pt-BR" sz="2000" u="sng" dirty="0"/>
              <a:t>Reação Álcali-agregado</a:t>
            </a:r>
            <a:r>
              <a:rPr lang="pt-BR" sz="2000" dirty="0"/>
              <a:t>:</a:t>
            </a:r>
          </a:p>
          <a:p>
            <a:endParaRPr lang="pt-BR" sz="2000" dirty="0"/>
          </a:p>
        </p:txBody>
      </p:sp>
      <p:pic>
        <p:nvPicPr>
          <p:cNvPr id="70658" name="Picture 2"/>
          <p:cNvPicPr>
            <a:picLocks noChangeAspect="1" noChangeArrowheads="1"/>
          </p:cNvPicPr>
          <p:nvPr/>
        </p:nvPicPr>
        <p:blipFill>
          <a:blip r:embed="rId2" cstate="print"/>
          <a:srcRect l="24950" t="30847" r="11542" b="11895"/>
          <a:stretch>
            <a:fillRect/>
          </a:stretch>
        </p:blipFill>
        <p:spPr bwMode="auto">
          <a:xfrm>
            <a:off x="689020" y="1538432"/>
            <a:ext cx="6669061" cy="4509556"/>
          </a:xfrm>
          <a:prstGeom prst="rect">
            <a:avLst/>
          </a:prstGeom>
          <a:noFill/>
          <a:ln w="9525">
            <a:noFill/>
            <a:miter lim="800000"/>
            <a:headEnd/>
            <a:tailEnd/>
          </a:ln>
          <a:effectLst/>
        </p:spPr>
      </p:pic>
      <p:sp>
        <p:nvSpPr>
          <p:cNvPr id="7" name="Subtítulo 6">
            <a:extLst>
              <a:ext uri="{FF2B5EF4-FFF2-40B4-BE49-F238E27FC236}">
                <a16:creationId xmlns:a16="http://schemas.microsoft.com/office/drawing/2014/main" id="{5CD797DC-CFD4-4360-A89B-35B14B551734}"/>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23481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285720" y="857232"/>
            <a:ext cx="8429684" cy="707886"/>
          </a:xfrm>
          <a:prstGeom prst="rect">
            <a:avLst/>
          </a:prstGeom>
          <a:noFill/>
        </p:spPr>
        <p:txBody>
          <a:bodyPr wrap="square" rtlCol="0">
            <a:spAutoFit/>
          </a:bodyPr>
          <a:lstStyle/>
          <a:p>
            <a:r>
              <a:rPr lang="pt-BR" sz="2000" u="sng" dirty="0"/>
              <a:t>Reação Álcali-agregado</a:t>
            </a:r>
            <a:r>
              <a:rPr lang="pt-BR" sz="2000" dirty="0"/>
              <a:t>:</a:t>
            </a:r>
          </a:p>
          <a:p>
            <a:endParaRPr lang="pt-BR" sz="2000" dirty="0"/>
          </a:p>
        </p:txBody>
      </p:sp>
      <p:pic>
        <p:nvPicPr>
          <p:cNvPr id="75778" name="Picture 2"/>
          <p:cNvPicPr>
            <a:picLocks noChangeAspect="1" noChangeArrowheads="1"/>
          </p:cNvPicPr>
          <p:nvPr/>
        </p:nvPicPr>
        <p:blipFill>
          <a:blip r:embed="rId2" cstate="print"/>
          <a:srcRect l="8317" t="10282" r="5796" b="4032"/>
          <a:stretch>
            <a:fillRect/>
          </a:stretch>
        </p:blipFill>
        <p:spPr bwMode="auto">
          <a:xfrm>
            <a:off x="678425" y="1238864"/>
            <a:ext cx="6346277" cy="4748534"/>
          </a:xfrm>
          <a:prstGeom prst="rect">
            <a:avLst/>
          </a:prstGeom>
          <a:noFill/>
          <a:ln w="9525">
            <a:noFill/>
            <a:miter lim="800000"/>
            <a:headEnd/>
            <a:tailEnd/>
          </a:ln>
          <a:effectLst/>
        </p:spPr>
      </p:pic>
      <p:sp>
        <p:nvSpPr>
          <p:cNvPr id="9" name="CaixaDeTexto 8"/>
          <p:cNvSpPr txBox="1"/>
          <p:nvPr/>
        </p:nvSpPr>
        <p:spPr>
          <a:xfrm>
            <a:off x="7740352" y="3861048"/>
            <a:ext cx="1403648" cy="584775"/>
          </a:xfrm>
          <a:prstGeom prst="rect">
            <a:avLst/>
          </a:prstGeom>
          <a:noFill/>
        </p:spPr>
        <p:txBody>
          <a:bodyPr wrap="square" rtlCol="0">
            <a:spAutoFit/>
          </a:bodyPr>
          <a:lstStyle/>
          <a:p>
            <a:r>
              <a:rPr lang="en-US" sz="3200" b="1" dirty="0">
                <a:solidFill>
                  <a:srgbClr val="FF0000"/>
                </a:solidFill>
              </a:rPr>
              <a:t>?</a:t>
            </a:r>
            <a:endParaRPr lang="pt-BR" sz="3200" b="1" dirty="0">
              <a:solidFill>
                <a:srgbClr val="FF0000"/>
              </a:solidFill>
            </a:endParaRPr>
          </a:p>
        </p:txBody>
      </p:sp>
      <p:cxnSp>
        <p:nvCxnSpPr>
          <p:cNvPr id="11" name="Conector de seta reta 10"/>
          <p:cNvCxnSpPr>
            <a:stCxn id="9" idx="1"/>
          </p:cNvCxnSpPr>
          <p:nvPr/>
        </p:nvCxnSpPr>
        <p:spPr>
          <a:xfrm flipH="1" flipV="1">
            <a:off x="4067944" y="4149080"/>
            <a:ext cx="3672408" cy="435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Subtítulo 6">
            <a:extLst>
              <a:ext uri="{FF2B5EF4-FFF2-40B4-BE49-F238E27FC236}">
                <a16:creationId xmlns:a16="http://schemas.microsoft.com/office/drawing/2014/main" id="{67ADF6B3-4E26-42D3-92DA-E7B60E48F950}"/>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2748265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285720" y="857232"/>
            <a:ext cx="8429684" cy="707886"/>
          </a:xfrm>
          <a:prstGeom prst="rect">
            <a:avLst/>
          </a:prstGeom>
          <a:noFill/>
        </p:spPr>
        <p:txBody>
          <a:bodyPr wrap="square" rtlCol="0">
            <a:spAutoFit/>
          </a:bodyPr>
          <a:lstStyle/>
          <a:p>
            <a:r>
              <a:rPr lang="pt-BR" sz="2000" u="sng" dirty="0"/>
              <a:t>Reação Álcali-agregado</a:t>
            </a:r>
            <a:r>
              <a:rPr lang="pt-BR" sz="2000" dirty="0"/>
              <a:t>:</a:t>
            </a:r>
          </a:p>
          <a:p>
            <a:endParaRPr lang="pt-BR" sz="2000" dirty="0"/>
          </a:p>
        </p:txBody>
      </p:sp>
      <p:pic>
        <p:nvPicPr>
          <p:cNvPr id="72706" name="Picture 2"/>
          <p:cNvPicPr>
            <a:picLocks noChangeAspect="1" noChangeArrowheads="1"/>
          </p:cNvPicPr>
          <p:nvPr/>
        </p:nvPicPr>
        <p:blipFill>
          <a:blip r:embed="rId2" cstate="print"/>
          <a:srcRect l="22681" t="19355" r="14869" b="9476"/>
          <a:stretch>
            <a:fillRect/>
          </a:stretch>
        </p:blipFill>
        <p:spPr bwMode="auto">
          <a:xfrm>
            <a:off x="3038168" y="870155"/>
            <a:ext cx="6091084" cy="5206181"/>
          </a:xfrm>
          <a:prstGeom prst="rect">
            <a:avLst/>
          </a:prstGeom>
          <a:noFill/>
          <a:ln w="9525">
            <a:noFill/>
            <a:miter lim="800000"/>
            <a:headEnd/>
            <a:tailEnd/>
          </a:ln>
          <a:effectLst/>
        </p:spPr>
      </p:pic>
      <p:sp>
        <p:nvSpPr>
          <p:cNvPr id="9" name="CaixaDeTexto 8"/>
          <p:cNvSpPr txBox="1"/>
          <p:nvPr/>
        </p:nvSpPr>
        <p:spPr>
          <a:xfrm>
            <a:off x="357158" y="2714620"/>
            <a:ext cx="1785950" cy="1477328"/>
          </a:xfrm>
          <a:prstGeom prst="rect">
            <a:avLst/>
          </a:prstGeom>
          <a:noFill/>
        </p:spPr>
        <p:txBody>
          <a:bodyPr wrap="square" rtlCol="0">
            <a:spAutoFit/>
          </a:bodyPr>
          <a:lstStyle/>
          <a:p>
            <a:r>
              <a:rPr lang="pt-BR" dirty="0"/>
              <a:t>O tipo de álcali exerce grande influência na composição do gel e na </a:t>
            </a:r>
            <a:r>
              <a:rPr lang="pt-BR" dirty="0" err="1"/>
              <a:t>exposão</a:t>
            </a:r>
            <a:endParaRPr lang="pt-BR" dirty="0"/>
          </a:p>
        </p:txBody>
      </p:sp>
      <p:sp>
        <p:nvSpPr>
          <p:cNvPr id="7" name="Subtítulo 6">
            <a:extLst>
              <a:ext uri="{FF2B5EF4-FFF2-40B4-BE49-F238E27FC236}">
                <a16:creationId xmlns:a16="http://schemas.microsoft.com/office/drawing/2014/main" id="{225FF2C1-1BCD-4745-A4A7-0B5EC0F237D8}"/>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2794810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285720" y="857232"/>
            <a:ext cx="8429684" cy="707886"/>
          </a:xfrm>
          <a:prstGeom prst="rect">
            <a:avLst/>
          </a:prstGeom>
          <a:noFill/>
        </p:spPr>
        <p:txBody>
          <a:bodyPr wrap="square" rtlCol="0">
            <a:spAutoFit/>
          </a:bodyPr>
          <a:lstStyle/>
          <a:p>
            <a:r>
              <a:rPr lang="pt-BR" sz="2000" u="sng" dirty="0"/>
              <a:t>Reação Álcali-agregado</a:t>
            </a:r>
            <a:r>
              <a:rPr lang="pt-BR" sz="2000" dirty="0"/>
              <a:t>:</a:t>
            </a:r>
          </a:p>
          <a:p>
            <a:endParaRPr lang="pt-BR" sz="2000" dirty="0"/>
          </a:p>
        </p:txBody>
      </p:sp>
      <p:pic>
        <p:nvPicPr>
          <p:cNvPr id="71682" name="Picture 2"/>
          <p:cNvPicPr>
            <a:picLocks noChangeAspect="1" noChangeArrowheads="1"/>
          </p:cNvPicPr>
          <p:nvPr/>
        </p:nvPicPr>
        <p:blipFill>
          <a:blip r:embed="rId2" cstate="print"/>
          <a:srcRect l="25101" t="22984" r="7913" b="12500"/>
          <a:stretch>
            <a:fillRect/>
          </a:stretch>
        </p:blipFill>
        <p:spPr bwMode="auto">
          <a:xfrm>
            <a:off x="1607574" y="1297858"/>
            <a:ext cx="6533536" cy="4719484"/>
          </a:xfrm>
          <a:prstGeom prst="rect">
            <a:avLst/>
          </a:prstGeom>
          <a:noFill/>
          <a:ln w="9525">
            <a:noFill/>
            <a:miter lim="800000"/>
            <a:headEnd/>
            <a:tailEnd/>
          </a:ln>
          <a:effectLst/>
        </p:spPr>
      </p:pic>
      <p:sp>
        <p:nvSpPr>
          <p:cNvPr id="7" name="Subtítulo 6">
            <a:extLst>
              <a:ext uri="{FF2B5EF4-FFF2-40B4-BE49-F238E27FC236}">
                <a16:creationId xmlns:a16="http://schemas.microsoft.com/office/drawing/2014/main" id="{92E3D624-9CA7-40A7-9C4B-DDC0FEBCA74F}"/>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826709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285720" y="857232"/>
            <a:ext cx="8429684" cy="707886"/>
          </a:xfrm>
          <a:prstGeom prst="rect">
            <a:avLst/>
          </a:prstGeom>
          <a:noFill/>
        </p:spPr>
        <p:txBody>
          <a:bodyPr wrap="square" rtlCol="0">
            <a:spAutoFit/>
          </a:bodyPr>
          <a:lstStyle/>
          <a:p>
            <a:r>
              <a:rPr lang="pt-BR" sz="2000" u="sng" dirty="0"/>
              <a:t>Reação Álcali-agregado</a:t>
            </a:r>
            <a:r>
              <a:rPr lang="pt-BR" sz="2000" dirty="0"/>
              <a:t>:</a:t>
            </a:r>
          </a:p>
          <a:p>
            <a:endParaRPr lang="pt-BR" sz="2000" dirty="0"/>
          </a:p>
        </p:txBody>
      </p:sp>
      <p:pic>
        <p:nvPicPr>
          <p:cNvPr id="73730" name="Picture 2"/>
          <p:cNvPicPr>
            <a:picLocks noChangeAspect="1" noChangeArrowheads="1"/>
          </p:cNvPicPr>
          <p:nvPr/>
        </p:nvPicPr>
        <p:blipFill>
          <a:blip r:embed="rId2" cstate="print"/>
          <a:srcRect l="8317" t="10081" r="6250" b="9476"/>
          <a:stretch>
            <a:fillRect/>
          </a:stretch>
        </p:blipFill>
        <p:spPr bwMode="auto">
          <a:xfrm>
            <a:off x="602834" y="1321360"/>
            <a:ext cx="6475483" cy="4572952"/>
          </a:xfrm>
          <a:prstGeom prst="rect">
            <a:avLst/>
          </a:prstGeom>
          <a:noFill/>
          <a:ln w="9525">
            <a:noFill/>
            <a:miter lim="800000"/>
            <a:headEnd/>
            <a:tailEnd/>
          </a:ln>
          <a:effectLst/>
        </p:spPr>
      </p:pic>
      <p:sp>
        <p:nvSpPr>
          <p:cNvPr id="7" name="Subtítulo 6">
            <a:extLst>
              <a:ext uri="{FF2B5EF4-FFF2-40B4-BE49-F238E27FC236}">
                <a16:creationId xmlns:a16="http://schemas.microsoft.com/office/drawing/2014/main" id="{22A29795-FB5D-4D8C-BFF3-C61409DB112D}"/>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3352428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285720" y="857232"/>
            <a:ext cx="8429684" cy="707886"/>
          </a:xfrm>
          <a:prstGeom prst="rect">
            <a:avLst/>
          </a:prstGeom>
          <a:noFill/>
        </p:spPr>
        <p:txBody>
          <a:bodyPr wrap="square" rtlCol="0">
            <a:spAutoFit/>
          </a:bodyPr>
          <a:lstStyle/>
          <a:p>
            <a:r>
              <a:rPr lang="pt-BR" sz="2000" u="sng" dirty="0"/>
              <a:t>Reação Álcali-agregado</a:t>
            </a:r>
            <a:r>
              <a:rPr lang="pt-BR" sz="2000" dirty="0"/>
              <a:t>:</a:t>
            </a:r>
          </a:p>
          <a:p>
            <a:endParaRPr lang="pt-BR" sz="2000" dirty="0"/>
          </a:p>
        </p:txBody>
      </p:sp>
      <p:pic>
        <p:nvPicPr>
          <p:cNvPr id="77826" name="Picture 2"/>
          <p:cNvPicPr>
            <a:picLocks noChangeAspect="1" noChangeArrowheads="1"/>
          </p:cNvPicPr>
          <p:nvPr/>
        </p:nvPicPr>
        <p:blipFill>
          <a:blip r:embed="rId2" cstate="print"/>
          <a:srcRect l="17692" t="12500" r="14869" b="19355"/>
          <a:stretch>
            <a:fillRect/>
          </a:stretch>
        </p:blipFill>
        <p:spPr bwMode="auto">
          <a:xfrm>
            <a:off x="1460090" y="1194619"/>
            <a:ext cx="6577781" cy="4984955"/>
          </a:xfrm>
          <a:prstGeom prst="rect">
            <a:avLst/>
          </a:prstGeom>
          <a:noFill/>
          <a:ln w="9525">
            <a:noFill/>
            <a:miter lim="800000"/>
            <a:headEnd/>
            <a:tailEnd/>
          </a:ln>
          <a:effectLst/>
        </p:spPr>
      </p:pic>
      <p:sp>
        <p:nvSpPr>
          <p:cNvPr id="7" name="Subtítulo 6">
            <a:extLst>
              <a:ext uri="{FF2B5EF4-FFF2-40B4-BE49-F238E27FC236}">
                <a16:creationId xmlns:a16="http://schemas.microsoft.com/office/drawing/2014/main" id="{DCEFF971-0DDC-4A8D-8624-9857ACEE1FF9}"/>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2266372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285720" y="857232"/>
            <a:ext cx="8429684" cy="707886"/>
          </a:xfrm>
          <a:prstGeom prst="rect">
            <a:avLst/>
          </a:prstGeom>
          <a:noFill/>
        </p:spPr>
        <p:txBody>
          <a:bodyPr wrap="square" rtlCol="0">
            <a:spAutoFit/>
          </a:bodyPr>
          <a:lstStyle/>
          <a:p>
            <a:r>
              <a:rPr lang="pt-BR" sz="2000" u="sng" dirty="0"/>
              <a:t>Reação Álcali-agregado</a:t>
            </a:r>
            <a:r>
              <a:rPr lang="pt-BR" sz="2000" dirty="0"/>
              <a:t>:</a:t>
            </a:r>
          </a:p>
          <a:p>
            <a:endParaRPr lang="pt-BR" sz="2000" dirty="0"/>
          </a:p>
        </p:txBody>
      </p:sp>
      <p:pic>
        <p:nvPicPr>
          <p:cNvPr id="78850" name="Picture 2"/>
          <p:cNvPicPr>
            <a:picLocks noChangeAspect="1" noChangeArrowheads="1"/>
          </p:cNvPicPr>
          <p:nvPr/>
        </p:nvPicPr>
        <p:blipFill>
          <a:blip r:embed="rId2" cstate="print"/>
          <a:srcRect l="17238" t="15323" r="14869" b="17137"/>
          <a:stretch>
            <a:fillRect/>
          </a:stretch>
        </p:blipFill>
        <p:spPr bwMode="auto">
          <a:xfrm>
            <a:off x="1681316" y="1238864"/>
            <a:ext cx="6622026" cy="4940710"/>
          </a:xfrm>
          <a:prstGeom prst="rect">
            <a:avLst/>
          </a:prstGeom>
          <a:noFill/>
          <a:ln w="9525">
            <a:noFill/>
            <a:miter lim="800000"/>
            <a:headEnd/>
            <a:tailEnd/>
          </a:ln>
          <a:effectLst/>
        </p:spPr>
      </p:pic>
      <p:sp>
        <p:nvSpPr>
          <p:cNvPr id="7" name="Subtítulo 6">
            <a:extLst>
              <a:ext uri="{FF2B5EF4-FFF2-40B4-BE49-F238E27FC236}">
                <a16:creationId xmlns:a16="http://schemas.microsoft.com/office/drawing/2014/main" id="{C7649AFE-0CB6-45BE-AD2F-381DA31D72FE}"/>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2811367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63490" name="Picture 2"/>
          <p:cNvPicPr>
            <a:picLocks noChangeAspect="1" noChangeArrowheads="1"/>
          </p:cNvPicPr>
          <p:nvPr/>
        </p:nvPicPr>
        <p:blipFill>
          <a:blip r:embed="rId2" cstate="print"/>
          <a:srcRect l="8468" t="10081" r="6401" b="4234"/>
          <a:stretch>
            <a:fillRect/>
          </a:stretch>
        </p:blipFill>
        <p:spPr bwMode="auto">
          <a:xfrm>
            <a:off x="825910" y="737419"/>
            <a:ext cx="7189717" cy="5427407"/>
          </a:xfrm>
          <a:prstGeom prst="rect">
            <a:avLst/>
          </a:prstGeom>
          <a:noFill/>
          <a:ln w="9525">
            <a:noFill/>
            <a:miter lim="800000"/>
            <a:headEnd/>
            <a:tailEnd/>
          </a:ln>
          <a:effectLst/>
        </p:spPr>
      </p:pic>
      <p:sp>
        <p:nvSpPr>
          <p:cNvPr id="7" name="Subtítulo 6">
            <a:extLst>
              <a:ext uri="{FF2B5EF4-FFF2-40B4-BE49-F238E27FC236}">
                <a16:creationId xmlns:a16="http://schemas.microsoft.com/office/drawing/2014/main" id="{DDF78EBB-D3A0-4EBA-BBC5-A96A2656672B}"/>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1160525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Picture 2" descr="16-08-2005 008"/>
          <p:cNvPicPr>
            <a:picLocks noChangeAspect="1" noChangeArrowheads="1"/>
          </p:cNvPicPr>
          <p:nvPr/>
        </p:nvPicPr>
        <p:blipFill>
          <a:blip r:embed="rId2" cstate="print"/>
          <a:srcRect/>
          <a:stretch>
            <a:fillRect/>
          </a:stretch>
        </p:blipFill>
        <p:spPr>
          <a:xfrm>
            <a:off x="285720" y="714356"/>
            <a:ext cx="4429124" cy="3336453"/>
          </a:xfrm>
          <a:prstGeom prst="rect">
            <a:avLst/>
          </a:prstGeom>
          <a:noFill/>
          <a:ln/>
        </p:spPr>
      </p:pic>
      <p:pic>
        <p:nvPicPr>
          <p:cNvPr id="9" name="Picture 2" descr="FOTO 253"/>
          <p:cNvPicPr>
            <a:picLocks noChangeAspect="1" noChangeArrowheads="1"/>
          </p:cNvPicPr>
          <p:nvPr/>
        </p:nvPicPr>
        <p:blipFill>
          <a:blip r:embed="rId3" cstate="print"/>
          <a:srcRect/>
          <a:stretch>
            <a:fillRect/>
          </a:stretch>
        </p:blipFill>
        <p:spPr bwMode="auto">
          <a:xfrm>
            <a:off x="4352316" y="2728452"/>
            <a:ext cx="4505932" cy="3379449"/>
          </a:xfrm>
          <a:prstGeom prst="rect">
            <a:avLst/>
          </a:prstGeom>
          <a:noFill/>
        </p:spPr>
      </p:pic>
      <p:sp>
        <p:nvSpPr>
          <p:cNvPr id="10" name="CaixaDeTexto 9"/>
          <p:cNvSpPr txBox="1"/>
          <p:nvPr/>
        </p:nvSpPr>
        <p:spPr>
          <a:xfrm>
            <a:off x="500034" y="4714884"/>
            <a:ext cx="3071834" cy="1200329"/>
          </a:xfrm>
          <a:prstGeom prst="rect">
            <a:avLst/>
          </a:prstGeom>
          <a:noFill/>
          <a:ln>
            <a:solidFill>
              <a:schemeClr val="accent1"/>
            </a:solidFill>
          </a:ln>
        </p:spPr>
        <p:txBody>
          <a:bodyPr wrap="square" rtlCol="0">
            <a:spAutoFit/>
          </a:bodyPr>
          <a:lstStyle/>
          <a:p>
            <a:r>
              <a:rPr lang="pt-BR" sz="2400" dirty="0"/>
              <a:t>Vários casos relatados em blocos de fundação de edifícios e pontes</a:t>
            </a:r>
          </a:p>
        </p:txBody>
      </p:sp>
      <p:sp>
        <p:nvSpPr>
          <p:cNvPr id="11" name="CaixaDeTexto 10"/>
          <p:cNvSpPr txBox="1"/>
          <p:nvPr/>
        </p:nvSpPr>
        <p:spPr>
          <a:xfrm>
            <a:off x="6500826" y="2143116"/>
            <a:ext cx="2285984" cy="369332"/>
          </a:xfrm>
          <a:prstGeom prst="rect">
            <a:avLst/>
          </a:prstGeom>
          <a:solidFill>
            <a:schemeClr val="bg1"/>
          </a:solidFill>
        </p:spPr>
        <p:txBody>
          <a:bodyPr wrap="square" rtlCol="0">
            <a:spAutoFit/>
          </a:bodyPr>
          <a:lstStyle/>
          <a:p>
            <a:r>
              <a:rPr lang="pt-BR" dirty="0"/>
              <a:t>Fonte: Andrade (2007)</a:t>
            </a:r>
          </a:p>
        </p:txBody>
      </p:sp>
      <p:sp>
        <p:nvSpPr>
          <p:cNvPr id="7" name="Subtítulo 6">
            <a:extLst>
              <a:ext uri="{FF2B5EF4-FFF2-40B4-BE49-F238E27FC236}">
                <a16:creationId xmlns:a16="http://schemas.microsoft.com/office/drawing/2014/main" id="{0F8AC467-B770-4E96-86A5-8D056A15459C}"/>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1577503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00034" y="1"/>
            <a:ext cx="7772400" cy="642917"/>
          </a:xfrm>
        </p:spPr>
        <p:txBody>
          <a:bodyPr>
            <a:normAutofit fontScale="90000"/>
          </a:bodyPr>
          <a:lstStyle/>
          <a:p>
            <a:r>
              <a:rPr lang="pt-BR" dirty="0"/>
              <a:t>Laje de Fundo – Estação Moema</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Imagem 7">
            <a:extLst>
              <a:ext uri="{FF2B5EF4-FFF2-40B4-BE49-F238E27FC236}">
                <a16:creationId xmlns:a16="http://schemas.microsoft.com/office/drawing/2014/main" id="{20B77357-71D9-463E-9727-A99B4E9F24C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720" y="836712"/>
            <a:ext cx="4161155" cy="2879725"/>
          </a:xfrm>
          <a:prstGeom prst="rect">
            <a:avLst/>
          </a:prstGeom>
          <a:noFill/>
          <a:ln w="9525">
            <a:solidFill>
              <a:schemeClr val="tx1"/>
            </a:solidFill>
          </a:ln>
        </p:spPr>
      </p:pic>
      <p:pic>
        <p:nvPicPr>
          <p:cNvPr id="9" name="Imagem 8" descr="F:\6º AECN\TCC\fotos concretagem\21 Jun\CAM01985.jpg">
            <a:extLst>
              <a:ext uri="{FF2B5EF4-FFF2-40B4-BE49-F238E27FC236}">
                <a16:creationId xmlns:a16="http://schemas.microsoft.com/office/drawing/2014/main" id="{FC9AD6E4-E540-4692-A21B-86A1B16DB1C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6156" y="717522"/>
            <a:ext cx="3640300" cy="2783485"/>
          </a:xfrm>
          <a:prstGeom prst="rect">
            <a:avLst/>
          </a:prstGeom>
          <a:noFill/>
          <a:ln w="9525">
            <a:solidFill>
              <a:schemeClr val="tx1"/>
            </a:solidFill>
          </a:ln>
        </p:spPr>
      </p:pic>
      <p:pic>
        <p:nvPicPr>
          <p:cNvPr id="10" name="Imagem 9" descr="F:\tcc\2014-6-20\SAM_3395.JPG">
            <a:extLst>
              <a:ext uri="{FF2B5EF4-FFF2-40B4-BE49-F238E27FC236}">
                <a16:creationId xmlns:a16="http://schemas.microsoft.com/office/drawing/2014/main" id="{FAB6B099-EB8E-4407-A0DA-FFBF5A32276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3566190"/>
            <a:ext cx="3639665" cy="2655147"/>
          </a:xfrm>
          <a:prstGeom prst="rect">
            <a:avLst/>
          </a:prstGeom>
          <a:noFill/>
          <a:ln w="9525">
            <a:solidFill>
              <a:schemeClr val="tx1"/>
            </a:solidFill>
          </a:ln>
        </p:spPr>
      </p:pic>
      <p:sp>
        <p:nvSpPr>
          <p:cNvPr id="7" name="Subtítulo 6">
            <a:extLst>
              <a:ext uri="{FF2B5EF4-FFF2-40B4-BE49-F238E27FC236}">
                <a16:creationId xmlns:a16="http://schemas.microsoft.com/office/drawing/2014/main" id="{1F630082-AE91-48B2-83A7-C28A7827DC4C}"/>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1484930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r>
              <a:rPr lang="pt-BR" dirty="0"/>
              <a:t>Patologias em Concretos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64514" name="Picture 2"/>
          <p:cNvPicPr>
            <a:picLocks noChangeAspect="1" noChangeArrowheads="1"/>
          </p:cNvPicPr>
          <p:nvPr/>
        </p:nvPicPr>
        <p:blipFill>
          <a:blip r:embed="rId2" cstate="print"/>
          <a:srcRect l="8770" t="10282" r="6704" b="4234"/>
          <a:stretch>
            <a:fillRect/>
          </a:stretch>
        </p:blipFill>
        <p:spPr bwMode="auto">
          <a:xfrm>
            <a:off x="1061884" y="785794"/>
            <a:ext cx="7182465" cy="5447880"/>
          </a:xfrm>
          <a:prstGeom prst="rect">
            <a:avLst/>
          </a:prstGeom>
          <a:noFill/>
          <a:ln w="9525">
            <a:noFill/>
            <a:miter lim="800000"/>
            <a:headEnd/>
            <a:tailEnd/>
          </a:ln>
          <a:effectLst/>
        </p:spPr>
      </p:pic>
      <p:sp>
        <p:nvSpPr>
          <p:cNvPr id="7" name="Subtítulo 6">
            <a:extLst>
              <a:ext uri="{FF2B5EF4-FFF2-40B4-BE49-F238E27FC236}">
                <a16:creationId xmlns:a16="http://schemas.microsoft.com/office/drawing/2014/main" id="{98D768CA-AE2A-43E9-A188-31F797DAFEF4}"/>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3331426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600200" y="914400"/>
            <a:ext cx="3243004" cy="369332"/>
          </a:xfrm>
          <a:prstGeom prst="rect">
            <a:avLst/>
          </a:prstGeom>
          <a:noFill/>
          <a:ln w="9525">
            <a:noFill/>
            <a:miter lim="800000"/>
            <a:headEnd/>
            <a:tailEnd/>
          </a:ln>
        </p:spPr>
        <p:txBody>
          <a:bodyPr wrap="none">
            <a:spAutoFit/>
          </a:bodyPr>
          <a:lstStyle/>
          <a:p>
            <a:pPr algn="l"/>
            <a:r>
              <a:rPr lang="en-US" b="0"/>
              <a:t>1. Siliceous aggregate in solution</a:t>
            </a:r>
            <a:endParaRPr lang="en-US" sz="2400" b="0">
              <a:latin typeface="Times New Roman" pitchFamily="18" charset="0"/>
            </a:endParaRPr>
          </a:p>
        </p:txBody>
      </p:sp>
      <p:sp>
        <p:nvSpPr>
          <p:cNvPr id="15363" name="Text Box 3"/>
          <p:cNvSpPr txBox="1">
            <a:spLocks noChangeArrowheads="1"/>
          </p:cNvSpPr>
          <p:nvPr/>
        </p:nvSpPr>
        <p:spPr bwMode="auto">
          <a:xfrm>
            <a:off x="1584325" y="88900"/>
            <a:ext cx="2614690" cy="369332"/>
          </a:xfrm>
          <a:prstGeom prst="rect">
            <a:avLst/>
          </a:prstGeom>
          <a:noFill/>
          <a:ln w="9525">
            <a:noFill/>
            <a:miter lim="800000"/>
            <a:headEnd/>
            <a:tailEnd/>
          </a:ln>
        </p:spPr>
        <p:txBody>
          <a:bodyPr wrap="none">
            <a:spAutoFit/>
          </a:bodyPr>
          <a:lstStyle/>
          <a:p>
            <a:pPr algn="l"/>
            <a:r>
              <a:rPr lang="en-US" b="0"/>
              <a:t>Creation of alkali-silica gel</a:t>
            </a:r>
            <a:endParaRPr lang="en-US" sz="2400" b="0"/>
          </a:p>
        </p:txBody>
      </p:sp>
      <p:pic>
        <p:nvPicPr>
          <p:cNvPr id="15364" name="Picture 4" descr="C:\My Documents\Job\preASR.jpg"/>
          <p:cNvPicPr>
            <a:picLocks noChangeAspect="1" noChangeArrowheads="1"/>
          </p:cNvPicPr>
          <p:nvPr/>
        </p:nvPicPr>
        <p:blipFill>
          <a:blip r:embed="rId2" cstate="print"/>
          <a:srcRect/>
          <a:stretch>
            <a:fillRect/>
          </a:stretch>
        </p:blipFill>
        <p:spPr bwMode="auto">
          <a:xfrm>
            <a:off x="1981200" y="2362200"/>
            <a:ext cx="5715000" cy="4233863"/>
          </a:xfrm>
          <a:prstGeom prst="rect">
            <a:avLst/>
          </a:prstGeom>
          <a:noFill/>
          <a:ln w="9525">
            <a:noFill/>
            <a:miter lim="800000"/>
            <a:headEnd/>
            <a:tailEnd/>
          </a:ln>
        </p:spPr>
      </p:pic>
    </p:spTree>
    <p:extLst>
      <p:ext uri="{BB962C8B-B14F-4D97-AF65-F5344CB8AC3E}">
        <p14:creationId xmlns:p14="http://schemas.microsoft.com/office/powerpoint/2010/main" val="1442781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676400" y="762000"/>
            <a:ext cx="4055277" cy="369332"/>
          </a:xfrm>
          <a:prstGeom prst="rect">
            <a:avLst/>
          </a:prstGeom>
          <a:noFill/>
          <a:ln w="9525">
            <a:noFill/>
            <a:miter lim="800000"/>
            <a:headEnd/>
            <a:tailEnd/>
          </a:ln>
        </p:spPr>
        <p:txBody>
          <a:bodyPr wrap="none">
            <a:spAutoFit/>
          </a:bodyPr>
          <a:lstStyle/>
          <a:p>
            <a:pPr algn="l"/>
            <a:r>
              <a:rPr lang="en-US" b="0"/>
              <a:t>2. Surface of aggregate is attacked by OH</a:t>
            </a:r>
            <a:r>
              <a:rPr lang="en-US" b="0" baseline="30000"/>
              <a:t>-</a:t>
            </a:r>
            <a:endParaRPr lang="en-US" sz="2400" b="0">
              <a:latin typeface="Times New Roman" pitchFamily="18" charset="0"/>
            </a:endParaRPr>
          </a:p>
        </p:txBody>
      </p:sp>
      <p:sp>
        <p:nvSpPr>
          <p:cNvPr id="16387" name="Text Box 3"/>
          <p:cNvSpPr txBox="1">
            <a:spLocks noChangeArrowheads="1"/>
          </p:cNvSpPr>
          <p:nvPr/>
        </p:nvSpPr>
        <p:spPr bwMode="auto">
          <a:xfrm>
            <a:off x="1981200" y="1295400"/>
            <a:ext cx="1446230" cy="523220"/>
          </a:xfrm>
          <a:prstGeom prst="rect">
            <a:avLst/>
          </a:prstGeom>
          <a:noFill/>
          <a:ln w="9525">
            <a:noFill/>
            <a:miter lim="800000"/>
            <a:headEnd/>
            <a:tailEnd/>
          </a:ln>
        </p:spPr>
        <p:txBody>
          <a:bodyPr wrap="none">
            <a:spAutoFit/>
          </a:bodyPr>
          <a:lstStyle/>
          <a:p>
            <a:pPr algn="l"/>
            <a:r>
              <a:rPr lang="en-US" b="0"/>
              <a:t>H</a:t>
            </a:r>
            <a:r>
              <a:rPr lang="en-US" b="0" baseline="-25000"/>
              <a:t>2</a:t>
            </a:r>
            <a:r>
              <a:rPr lang="en-US" b="0"/>
              <a:t>0 + Si-O-Si</a:t>
            </a:r>
            <a:r>
              <a:rPr lang="en-US" sz="2800" b="0">
                <a:latin typeface="Times New Roman" pitchFamily="18" charset="0"/>
              </a:rPr>
              <a:t> </a:t>
            </a:r>
            <a:endParaRPr lang="en-US" sz="2400" b="0">
              <a:latin typeface="Times New Roman" pitchFamily="18" charset="0"/>
            </a:endParaRPr>
          </a:p>
        </p:txBody>
      </p:sp>
      <p:sp>
        <p:nvSpPr>
          <p:cNvPr id="16388" name="Text Box 4"/>
          <p:cNvSpPr txBox="1">
            <a:spLocks noChangeArrowheads="1"/>
          </p:cNvSpPr>
          <p:nvPr/>
        </p:nvSpPr>
        <p:spPr bwMode="auto">
          <a:xfrm>
            <a:off x="5334000" y="1295400"/>
            <a:ext cx="1484702" cy="523220"/>
          </a:xfrm>
          <a:prstGeom prst="rect">
            <a:avLst/>
          </a:prstGeom>
          <a:noFill/>
          <a:ln w="9525">
            <a:noFill/>
            <a:miter lim="800000"/>
            <a:headEnd/>
            <a:tailEnd/>
          </a:ln>
        </p:spPr>
        <p:txBody>
          <a:bodyPr wrap="none">
            <a:spAutoFit/>
          </a:bodyPr>
          <a:lstStyle/>
          <a:p>
            <a:pPr algn="l"/>
            <a:r>
              <a:rPr lang="en-US" b="0"/>
              <a:t>Si-OH…OH-Si</a:t>
            </a:r>
            <a:r>
              <a:rPr lang="en-US" sz="2800" b="0">
                <a:latin typeface="Times New Roman" pitchFamily="18" charset="0"/>
              </a:rPr>
              <a:t> </a:t>
            </a:r>
            <a:endParaRPr lang="en-US" sz="2400" b="0">
              <a:latin typeface="Times New Roman" pitchFamily="18" charset="0"/>
            </a:endParaRPr>
          </a:p>
        </p:txBody>
      </p:sp>
      <p:sp>
        <p:nvSpPr>
          <p:cNvPr id="16389" name="AutoShape 5"/>
          <p:cNvSpPr>
            <a:spLocks noChangeArrowheads="1"/>
          </p:cNvSpPr>
          <p:nvPr/>
        </p:nvSpPr>
        <p:spPr bwMode="auto">
          <a:xfrm>
            <a:off x="4495800" y="1371600"/>
            <a:ext cx="457200" cy="409575"/>
          </a:xfrm>
          <a:prstGeom prst="rightArrow">
            <a:avLst>
              <a:gd name="adj1" fmla="val 32676"/>
              <a:gd name="adj2" fmla="val 27953"/>
            </a:avLst>
          </a:prstGeom>
          <a:noFill/>
          <a:ln w="25400">
            <a:solidFill>
              <a:srgbClr val="CCFFFF"/>
            </a:solidFill>
            <a:miter lim="800000"/>
            <a:headEnd/>
            <a:tailEnd/>
          </a:ln>
        </p:spPr>
        <p:txBody>
          <a:bodyPr wrap="none" anchor="ctr"/>
          <a:lstStyle/>
          <a:p>
            <a:endParaRPr lang="pt-BR"/>
          </a:p>
        </p:txBody>
      </p:sp>
      <p:sp>
        <p:nvSpPr>
          <p:cNvPr id="16390" name="Text Box 6"/>
          <p:cNvSpPr txBox="1">
            <a:spLocks noChangeArrowheads="1"/>
          </p:cNvSpPr>
          <p:nvPr/>
        </p:nvSpPr>
        <p:spPr bwMode="auto">
          <a:xfrm>
            <a:off x="1660525" y="88900"/>
            <a:ext cx="2614690" cy="369332"/>
          </a:xfrm>
          <a:prstGeom prst="rect">
            <a:avLst/>
          </a:prstGeom>
          <a:noFill/>
          <a:ln w="9525">
            <a:noFill/>
            <a:miter lim="800000"/>
            <a:headEnd/>
            <a:tailEnd/>
          </a:ln>
        </p:spPr>
        <p:txBody>
          <a:bodyPr wrap="none">
            <a:spAutoFit/>
          </a:bodyPr>
          <a:lstStyle/>
          <a:p>
            <a:pPr algn="l"/>
            <a:r>
              <a:rPr lang="en-US" b="0"/>
              <a:t>Creation of alkali-silica gel</a:t>
            </a:r>
            <a:endParaRPr lang="en-US" sz="2400" b="0"/>
          </a:p>
        </p:txBody>
      </p:sp>
      <p:pic>
        <p:nvPicPr>
          <p:cNvPr id="16391" name="Picture 7" descr="C:\My Documents\Job\OHattack.jpg"/>
          <p:cNvPicPr>
            <a:picLocks noChangeAspect="1" noChangeArrowheads="1"/>
          </p:cNvPicPr>
          <p:nvPr/>
        </p:nvPicPr>
        <p:blipFill>
          <a:blip r:embed="rId2" cstate="print"/>
          <a:srcRect/>
          <a:stretch>
            <a:fillRect/>
          </a:stretch>
        </p:blipFill>
        <p:spPr bwMode="auto">
          <a:xfrm>
            <a:off x="1981200" y="2362200"/>
            <a:ext cx="5715000" cy="4238625"/>
          </a:xfrm>
          <a:prstGeom prst="rect">
            <a:avLst/>
          </a:prstGeom>
          <a:noFill/>
          <a:ln w="9525">
            <a:noFill/>
            <a:miter lim="800000"/>
            <a:headEnd/>
            <a:tailEnd/>
          </a:ln>
        </p:spPr>
      </p:pic>
    </p:spTree>
    <p:extLst>
      <p:ext uri="{BB962C8B-B14F-4D97-AF65-F5344CB8AC3E}">
        <p14:creationId xmlns:p14="http://schemas.microsoft.com/office/powerpoint/2010/main" val="247099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295400" y="762000"/>
            <a:ext cx="4590231" cy="646331"/>
          </a:xfrm>
          <a:prstGeom prst="rect">
            <a:avLst/>
          </a:prstGeom>
          <a:noFill/>
          <a:ln w="9525">
            <a:noFill/>
            <a:miter lim="800000"/>
            <a:headEnd/>
            <a:tailEnd/>
          </a:ln>
        </p:spPr>
        <p:txBody>
          <a:bodyPr wrap="none">
            <a:spAutoFit/>
          </a:bodyPr>
          <a:lstStyle/>
          <a:p>
            <a:pPr algn="l"/>
            <a:r>
              <a:rPr lang="en-US" b="0"/>
              <a:t>3. Silanol groups (Si-OH) on surface are broken </a:t>
            </a:r>
          </a:p>
          <a:p>
            <a:pPr algn="l"/>
            <a:r>
              <a:rPr lang="en-US" b="0"/>
              <a:t>    down by OH</a:t>
            </a:r>
            <a:r>
              <a:rPr lang="en-US" b="0" baseline="30000"/>
              <a:t>-</a:t>
            </a:r>
            <a:r>
              <a:rPr lang="en-US" b="0"/>
              <a:t> into SiO</a:t>
            </a:r>
            <a:r>
              <a:rPr lang="en-US" b="0" baseline="30000"/>
              <a:t>- </a:t>
            </a:r>
            <a:r>
              <a:rPr lang="en-US" b="0"/>
              <a:t>molecules</a:t>
            </a:r>
            <a:endParaRPr lang="en-US" sz="2400" b="0">
              <a:latin typeface="Times New Roman" pitchFamily="18" charset="0"/>
            </a:endParaRPr>
          </a:p>
        </p:txBody>
      </p:sp>
      <p:sp>
        <p:nvSpPr>
          <p:cNvPr id="17411" name="Text Box 3"/>
          <p:cNvSpPr txBox="1">
            <a:spLocks noChangeArrowheads="1"/>
          </p:cNvSpPr>
          <p:nvPr/>
        </p:nvSpPr>
        <p:spPr bwMode="auto">
          <a:xfrm>
            <a:off x="2209800" y="1676400"/>
            <a:ext cx="1364476" cy="523220"/>
          </a:xfrm>
          <a:prstGeom prst="rect">
            <a:avLst/>
          </a:prstGeom>
          <a:noFill/>
          <a:ln w="9525">
            <a:noFill/>
            <a:miter lim="800000"/>
            <a:headEnd/>
            <a:tailEnd/>
          </a:ln>
        </p:spPr>
        <p:txBody>
          <a:bodyPr wrap="none">
            <a:spAutoFit/>
          </a:bodyPr>
          <a:lstStyle/>
          <a:p>
            <a:pPr algn="l"/>
            <a:r>
              <a:rPr lang="en-US" b="0"/>
              <a:t>Si-OH + OH</a:t>
            </a:r>
            <a:r>
              <a:rPr lang="en-US" b="0" baseline="30000"/>
              <a:t>-</a:t>
            </a:r>
            <a:r>
              <a:rPr lang="en-US" sz="2800" b="0">
                <a:latin typeface="Times New Roman" pitchFamily="18" charset="0"/>
              </a:rPr>
              <a:t> </a:t>
            </a:r>
            <a:endParaRPr lang="en-US" sz="2400" b="0">
              <a:latin typeface="Times New Roman" pitchFamily="18" charset="0"/>
            </a:endParaRPr>
          </a:p>
        </p:txBody>
      </p:sp>
      <p:sp>
        <p:nvSpPr>
          <p:cNvPr id="17412" name="AutoShape 4"/>
          <p:cNvSpPr>
            <a:spLocks noChangeArrowheads="1"/>
          </p:cNvSpPr>
          <p:nvPr/>
        </p:nvSpPr>
        <p:spPr bwMode="auto">
          <a:xfrm>
            <a:off x="4648200" y="1752600"/>
            <a:ext cx="457200" cy="409575"/>
          </a:xfrm>
          <a:prstGeom prst="rightArrow">
            <a:avLst>
              <a:gd name="adj1" fmla="val 50000"/>
              <a:gd name="adj2" fmla="val 27907"/>
            </a:avLst>
          </a:prstGeom>
          <a:noFill/>
          <a:ln w="25400">
            <a:solidFill>
              <a:srgbClr val="CCFFFF"/>
            </a:solidFill>
            <a:miter lim="800000"/>
            <a:headEnd/>
            <a:tailEnd/>
          </a:ln>
        </p:spPr>
        <p:txBody>
          <a:bodyPr wrap="none" anchor="ctr"/>
          <a:lstStyle/>
          <a:p>
            <a:endParaRPr lang="pt-BR"/>
          </a:p>
        </p:txBody>
      </p:sp>
      <p:sp>
        <p:nvSpPr>
          <p:cNvPr id="17413" name="Text Box 5"/>
          <p:cNvSpPr txBox="1">
            <a:spLocks noChangeArrowheads="1"/>
          </p:cNvSpPr>
          <p:nvPr/>
        </p:nvSpPr>
        <p:spPr bwMode="auto">
          <a:xfrm>
            <a:off x="5486400" y="1676400"/>
            <a:ext cx="1917700" cy="523220"/>
          </a:xfrm>
          <a:prstGeom prst="rect">
            <a:avLst/>
          </a:prstGeom>
          <a:noFill/>
          <a:ln w="9525">
            <a:noFill/>
            <a:miter lim="800000"/>
            <a:headEnd/>
            <a:tailEnd/>
          </a:ln>
        </p:spPr>
        <p:txBody>
          <a:bodyPr>
            <a:spAutoFit/>
          </a:bodyPr>
          <a:lstStyle/>
          <a:p>
            <a:pPr algn="l"/>
            <a:r>
              <a:rPr lang="en-US" b="0"/>
              <a:t>SiO</a:t>
            </a:r>
            <a:r>
              <a:rPr lang="en-US" b="0" baseline="30000"/>
              <a:t>-</a:t>
            </a:r>
            <a:r>
              <a:rPr lang="en-US" b="0"/>
              <a:t> + H</a:t>
            </a:r>
            <a:r>
              <a:rPr lang="en-US" b="0" baseline="-25000"/>
              <a:t>2</a:t>
            </a:r>
            <a:r>
              <a:rPr lang="en-US" b="0"/>
              <a:t>0</a:t>
            </a:r>
            <a:r>
              <a:rPr lang="en-US" sz="2800" b="0">
                <a:latin typeface="Times New Roman" pitchFamily="18" charset="0"/>
              </a:rPr>
              <a:t> </a:t>
            </a:r>
            <a:endParaRPr lang="en-US" sz="2400" b="0">
              <a:latin typeface="Times New Roman" pitchFamily="18" charset="0"/>
            </a:endParaRPr>
          </a:p>
        </p:txBody>
      </p:sp>
      <p:sp>
        <p:nvSpPr>
          <p:cNvPr id="17414" name="Text Box 6"/>
          <p:cNvSpPr txBox="1">
            <a:spLocks noChangeArrowheads="1"/>
          </p:cNvSpPr>
          <p:nvPr/>
        </p:nvSpPr>
        <p:spPr bwMode="auto">
          <a:xfrm>
            <a:off x="1660525" y="88900"/>
            <a:ext cx="2614690" cy="369332"/>
          </a:xfrm>
          <a:prstGeom prst="rect">
            <a:avLst/>
          </a:prstGeom>
          <a:noFill/>
          <a:ln w="9525">
            <a:noFill/>
            <a:miter lim="800000"/>
            <a:headEnd/>
            <a:tailEnd/>
          </a:ln>
        </p:spPr>
        <p:txBody>
          <a:bodyPr wrap="none">
            <a:spAutoFit/>
          </a:bodyPr>
          <a:lstStyle/>
          <a:p>
            <a:pPr algn="l"/>
            <a:r>
              <a:rPr lang="en-US" b="0"/>
              <a:t>Creation of alkali-silica gel</a:t>
            </a:r>
            <a:endParaRPr lang="en-US" sz="2400" b="0"/>
          </a:p>
        </p:txBody>
      </p:sp>
      <p:pic>
        <p:nvPicPr>
          <p:cNvPr id="17415" name="Picture 7" descr="C:\My Documents\Job\OHbreakdown.jpg"/>
          <p:cNvPicPr>
            <a:picLocks noChangeAspect="1" noChangeArrowheads="1"/>
          </p:cNvPicPr>
          <p:nvPr/>
        </p:nvPicPr>
        <p:blipFill>
          <a:blip r:embed="rId2" cstate="print"/>
          <a:srcRect/>
          <a:stretch>
            <a:fillRect/>
          </a:stretch>
        </p:blipFill>
        <p:spPr bwMode="auto">
          <a:xfrm>
            <a:off x="1981200" y="2362200"/>
            <a:ext cx="5715000" cy="4221163"/>
          </a:xfrm>
          <a:prstGeom prst="rect">
            <a:avLst/>
          </a:prstGeom>
          <a:noFill/>
          <a:ln w="9525">
            <a:noFill/>
            <a:miter lim="800000"/>
            <a:headEnd/>
            <a:tailEnd/>
          </a:ln>
        </p:spPr>
      </p:pic>
    </p:spTree>
    <p:extLst>
      <p:ext uri="{BB962C8B-B14F-4D97-AF65-F5344CB8AC3E}">
        <p14:creationId xmlns:p14="http://schemas.microsoft.com/office/powerpoint/2010/main" val="4228980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219200" y="609600"/>
            <a:ext cx="7315200" cy="1292662"/>
          </a:xfrm>
          <a:prstGeom prst="rect">
            <a:avLst/>
          </a:prstGeom>
          <a:noFill/>
          <a:ln w="9525">
            <a:noFill/>
            <a:miter lim="800000"/>
            <a:headEnd/>
            <a:tailEnd/>
          </a:ln>
        </p:spPr>
        <p:txBody>
          <a:bodyPr>
            <a:spAutoFit/>
          </a:bodyPr>
          <a:lstStyle/>
          <a:p>
            <a:pPr algn="l"/>
            <a:r>
              <a:rPr lang="en-US" b="0"/>
              <a:t>4. Released SiO</a:t>
            </a:r>
            <a:r>
              <a:rPr lang="en-US" b="0" baseline="30000"/>
              <a:t>-</a:t>
            </a:r>
            <a:r>
              <a:rPr lang="en-US" b="0"/>
              <a:t> molecules attract alkali cations</a:t>
            </a:r>
          </a:p>
          <a:p>
            <a:pPr algn="l"/>
            <a:r>
              <a:rPr lang="en-US" b="0"/>
              <a:t>    in pore solution, forming an alkali-silica gel     </a:t>
            </a:r>
          </a:p>
          <a:p>
            <a:pPr algn="l"/>
            <a:r>
              <a:rPr lang="en-US" b="0"/>
              <a:t>    around the aggregate.</a:t>
            </a:r>
          </a:p>
          <a:p>
            <a:pPr algn="l"/>
            <a:endParaRPr lang="en-US" sz="2400" b="0">
              <a:latin typeface="Times New Roman" pitchFamily="18" charset="0"/>
            </a:endParaRPr>
          </a:p>
        </p:txBody>
      </p:sp>
      <p:sp>
        <p:nvSpPr>
          <p:cNvPr id="18435" name="Text Box 3"/>
          <p:cNvSpPr txBox="1">
            <a:spLocks noChangeArrowheads="1"/>
          </p:cNvSpPr>
          <p:nvPr/>
        </p:nvSpPr>
        <p:spPr bwMode="auto">
          <a:xfrm>
            <a:off x="1676400" y="88900"/>
            <a:ext cx="2614690" cy="369332"/>
          </a:xfrm>
          <a:prstGeom prst="rect">
            <a:avLst/>
          </a:prstGeom>
          <a:noFill/>
          <a:ln w="9525">
            <a:noFill/>
            <a:miter lim="800000"/>
            <a:headEnd/>
            <a:tailEnd/>
          </a:ln>
        </p:spPr>
        <p:txBody>
          <a:bodyPr wrap="none">
            <a:spAutoFit/>
          </a:bodyPr>
          <a:lstStyle/>
          <a:p>
            <a:pPr algn="l"/>
            <a:r>
              <a:rPr lang="en-US" b="0"/>
              <a:t>Creation of alkali-silica gel</a:t>
            </a:r>
            <a:endParaRPr lang="en-US" sz="2400" b="0"/>
          </a:p>
        </p:txBody>
      </p:sp>
      <p:pic>
        <p:nvPicPr>
          <p:cNvPr id="18436" name="Picture 4" descr="C:\My Documents\Job\Gel creation.jpg"/>
          <p:cNvPicPr>
            <a:picLocks noChangeAspect="1" noChangeArrowheads="1"/>
          </p:cNvPicPr>
          <p:nvPr/>
        </p:nvPicPr>
        <p:blipFill>
          <a:blip r:embed="rId2" cstate="print"/>
          <a:srcRect/>
          <a:stretch>
            <a:fillRect/>
          </a:stretch>
        </p:blipFill>
        <p:spPr bwMode="auto">
          <a:xfrm>
            <a:off x="1905000" y="2362200"/>
            <a:ext cx="6172200" cy="4219575"/>
          </a:xfrm>
          <a:prstGeom prst="rect">
            <a:avLst/>
          </a:prstGeom>
          <a:noFill/>
          <a:ln w="9525">
            <a:noFill/>
            <a:miter lim="800000"/>
            <a:headEnd/>
            <a:tailEnd/>
          </a:ln>
        </p:spPr>
      </p:pic>
      <p:sp>
        <p:nvSpPr>
          <p:cNvPr id="18437" name="Text Box 5"/>
          <p:cNvSpPr txBox="1">
            <a:spLocks noChangeArrowheads="1"/>
          </p:cNvSpPr>
          <p:nvPr/>
        </p:nvSpPr>
        <p:spPr bwMode="auto">
          <a:xfrm>
            <a:off x="1752600" y="1828800"/>
            <a:ext cx="1922321" cy="523220"/>
          </a:xfrm>
          <a:prstGeom prst="rect">
            <a:avLst/>
          </a:prstGeom>
          <a:noFill/>
          <a:ln w="9525">
            <a:noFill/>
            <a:miter lim="800000"/>
            <a:headEnd/>
            <a:tailEnd/>
          </a:ln>
        </p:spPr>
        <p:txBody>
          <a:bodyPr wrap="none">
            <a:spAutoFit/>
          </a:bodyPr>
          <a:lstStyle/>
          <a:p>
            <a:pPr algn="l"/>
            <a:r>
              <a:rPr lang="en-US" b="0"/>
              <a:t>Si-OH + Na</a:t>
            </a:r>
            <a:r>
              <a:rPr lang="en-US" b="0" baseline="30000"/>
              <a:t>+</a:t>
            </a:r>
            <a:r>
              <a:rPr lang="en-US" b="0"/>
              <a:t> + OH</a:t>
            </a:r>
            <a:r>
              <a:rPr lang="en-US" b="0" baseline="30000"/>
              <a:t>-</a:t>
            </a:r>
            <a:r>
              <a:rPr lang="en-US" sz="2800" b="0">
                <a:latin typeface="Times New Roman" pitchFamily="18" charset="0"/>
              </a:rPr>
              <a:t> </a:t>
            </a:r>
            <a:endParaRPr lang="en-US" sz="2400" b="0">
              <a:latin typeface="Times New Roman" pitchFamily="18" charset="0"/>
            </a:endParaRPr>
          </a:p>
        </p:txBody>
      </p:sp>
      <p:sp>
        <p:nvSpPr>
          <p:cNvPr id="18438" name="AutoShape 6"/>
          <p:cNvSpPr>
            <a:spLocks noChangeArrowheads="1"/>
          </p:cNvSpPr>
          <p:nvPr/>
        </p:nvSpPr>
        <p:spPr bwMode="auto">
          <a:xfrm>
            <a:off x="4953000" y="1905000"/>
            <a:ext cx="457200" cy="409575"/>
          </a:xfrm>
          <a:prstGeom prst="rightArrow">
            <a:avLst>
              <a:gd name="adj1" fmla="val 50000"/>
              <a:gd name="adj2" fmla="val 27907"/>
            </a:avLst>
          </a:prstGeom>
          <a:noFill/>
          <a:ln w="25400">
            <a:solidFill>
              <a:srgbClr val="CCFFFF"/>
            </a:solidFill>
            <a:miter lim="800000"/>
            <a:headEnd/>
            <a:tailEnd/>
          </a:ln>
        </p:spPr>
        <p:txBody>
          <a:bodyPr wrap="none" anchor="ctr"/>
          <a:lstStyle/>
          <a:p>
            <a:endParaRPr lang="pt-BR"/>
          </a:p>
        </p:txBody>
      </p:sp>
      <p:sp>
        <p:nvSpPr>
          <p:cNvPr id="18439" name="Text Box 7"/>
          <p:cNvSpPr txBox="1">
            <a:spLocks noChangeArrowheads="1"/>
          </p:cNvSpPr>
          <p:nvPr/>
        </p:nvSpPr>
        <p:spPr bwMode="auto">
          <a:xfrm>
            <a:off x="5638800" y="1828800"/>
            <a:ext cx="2362200" cy="523220"/>
          </a:xfrm>
          <a:prstGeom prst="rect">
            <a:avLst/>
          </a:prstGeom>
          <a:noFill/>
          <a:ln w="9525">
            <a:noFill/>
            <a:miter lim="800000"/>
            <a:headEnd/>
            <a:tailEnd/>
          </a:ln>
        </p:spPr>
        <p:txBody>
          <a:bodyPr>
            <a:spAutoFit/>
          </a:bodyPr>
          <a:lstStyle/>
          <a:p>
            <a:pPr algn="l"/>
            <a:r>
              <a:rPr lang="en-US" b="0"/>
              <a:t>Si-O-Na + H</a:t>
            </a:r>
            <a:r>
              <a:rPr lang="en-US" b="0" baseline="-25000"/>
              <a:t>2</a:t>
            </a:r>
            <a:r>
              <a:rPr lang="en-US" b="0"/>
              <a:t>0</a:t>
            </a:r>
            <a:r>
              <a:rPr lang="en-US" sz="2800" b="0">
                <a:latin typeface="Times New Roman" pitchFamily="18" charset="0"/>
              </a:rPr>
              <a:t> </a:t>
            </a:r>
            <a:endParaRPr lang="en-US" sz="2400" b="0">
              <a:latin typeface="Times New Roman" pitchFamily="18" charset="0"/>
            </a:endParaRPr>
          </a:p>
        </p:txBody>
      </p:sp>
    </p:spTree>
    <p:extLst>
      <p:ext uri="{BB962C8B-B14F-4D97-AF65-F5344CB8AC3E}">
        <p14:creationId xmlns:p14="http://schemas.microsoft.com/office/powerpoint/2010/main" val="1489258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295400" y="762000"/>
            <a:ext cx="4598888" cy="923330"/>
          </a:xfrm>
          <a:prstGeom prst="rect">
            <a:avLst/>
          </a:prstGeom>
          <a:noFill/>
          <a:ln w="9525">
            <a:noFill/>
            <a:miter lim="800000"/>
            <a:headEnd/>
            <a:tailEnd/>
          </a:ln>
        </p:spPr>
        <p:txBody>
          <a:bodyPr wrap="none">
            <a:spAutoFit/>
          </a:bodyPr>
          <a:lstStyle/>
          <a:p>
            <a:pPr algn="l"/>
            <a:r>
              <a:rPr lang="en-US" b="0"/>
              <a:t>5. Alkali-silica gel takes in water, expanding and</a:t>
            </a:r>
          </a:p>
          <a:p>
            <a:pPr algn="l"/>
            <a:r>
              <a:rPr lang="en-US" b="0"/>
              <a:t>    exerting an osmotic pressure against the </a:t>
            </a:r>
          </a:p>
          <a:p>
            <a:pPr algn="l"/>
            <a:r>
              <a:rPr lang="en-US" b="0"/>
              <a:t>    surrounding paste or aggregate.</a:t>
            </a:r>
            <a:endParaRPr lang="en-US" sz="2400" b="0">
              <a:latin typeface="Times New Roman" pitchFamily="18" charset="0"/>
            </a:endParaRPr>
          </a:p>
        </p:txBody>
      </p:sp>
      <p:sp>
        <p:nvSpPr>
          <p:cNvPr id="19459" name="Text Box 3"/>
          <p:cNvSpPr txBox="1">
            <a:spLocks noChangeArrowheads="1"/>
          </p:cNvSpPr>
          <p:nvPr/>
        </p:nvSpPr>
        <p:spPr bwMode="auto">
          <a:xfrm>
            <a:off x="1676400" y="88900"/>
            <a:ext cx="2614690" cy="369332"/>
          </a:xfrm>
          <a:prstGeom prst="rect">
            <a:avLst/>
          </a:prstGeom>
          <a:noFill/>
          <a:ln w="9525">
            <a:noFill/>
            <a:miter lim="800000"/>
            <a:headEnd/>
            <a:tailEnd/>
          </a:ln>
        </p:spPr>
        <p:txBody>
          <a:bodyPr wrap="none">
            <a:spAutoFit/>
          </a:bodyPr>
          <a:lstStyle/>
          <a:p>
            <a:pPr algn="l"/>
            <a:r>
              <a:rPr lang="en-US" b="0"/>
              <a:t>Creation of alkali-silica gel</a:t>
            </a:r>
            <a:endParaRPr lang="en-US" sz="2400" b="0"/>
          </a:p>
        </p:txBody>
      </p:sp>
      <p:pic>
        <p:nvPicPr>
          <p:cNvPr id="19460" name="Picture 4" descr="C:\My Documents\Job\Gel Expansion.jpg"/>
          <p:cNvPicPr>
            <a:picLocks noChangeAspect="1" noChangeArrowheads="1"/>
          </p:cNvPicPr>
          <p:nvPr/>
        </p:nvPicPr>
        <p:blipFill>
          <a:blip r:embed="rId2" cstate="print"/>
          <a:srcRect/>
          <a:stretch>
            <a:fillRect/>
          </a:stretch>
        </p:blipFill>
        <p:spPr bwMode="auto">
          <a:xfrm>
            <a:off x="1905000" y="2362200"/>
            <a:ext cx="6096000" cy="4265613"/>
          </a:xfrm>
          <a:prstGeom prst="rect">
            <a:avLst/>
          </a:prstGeom>
          <a:noFill/>
          <a:ln w="9525">
            <a:noFill/>
            <a:miter lim="800000"/>
            <a:headEnd/>
            <a:tailEnd/>
          </a:ln>
        </p:spPr>
      </p:pic>
    </p:spTree>
    <p:extLst>
      <p:ext uri="{BB962C8B-B14F-4D97-AF65-F5344CB8AC3E}">
        <p14:creationId xmlns:p14="http://schemas.microsoft.com/office/powerpoint/2010/main" val="3210698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219200" y="838200"/>
            <a:ext cx="7239000" cy="923330"/>
          </a:xfrm>
          <a:prstGeom prst="rect">
            <a:avLst/>
          </a:prstGeom>
          <a:noFill/>
          <a:ln w="9525">
            <a:noFill/>
            <a:miter lim="800000"/>
            <a:headEnd/>
            <a:tailEnd/>
          </a:ln>
        </p:spPr>
        <p:txBody>
          <a:bodyPr>
            <a:spAutoFit/>
          </a:bodyPr>
          <a:lstStyle/>
          <a:p>
            <a:pPr algn="l"/>
            <a:r>
              <a:rPr lang="en-US" b="0"/>
              <a:t>6. When the expansionary pressure exceeds </a:t>
            </a:r>
          </a:p>
          <a:p>
            <a:pPr algn="l"/>
            <a:r>
              <a:rPr lang="en-US" b="0"/>
              <a:t>    the tensile strength of the concrete, the</a:t>
            </a:r>
          </a:p>
          <a:p>
            <a:pPr algn="l"/>
            <a:r>
              <a:rPr lang="en-US" b="0"/>
              <a:t>    concrete cracks.</a:t>
            </a:r>
            <a:endParaRPr lang="en-US" sz="2400" b="0">
              <a:latin typeface="Times New Roman" pitchFamily="18" charset="0"/>
            </a:endParaRPr>
          </a:p>
        </p:txBody>
      </p:sp>
      <p:sp>
        <p:nvSpPr>
          <p:cNvPr id="20483" name="Text Box 3"/>
          <p:cNvSpPr txBox="1">
            <a:spLocks noChangeArrowheads="1"/>
          </p:cNvSpPr>
          <p:nvPr/>
        </p:nvSpPr>
        <p:spPr bwMode="auto">
          <a:xfrm>
            <a:off x="1660525" y="88900"/>
            <a:ext cx="2614690" cy="369332"/>
          </a:xfrm>
          <a:prstGeom prst="rect">
            <a:avLst/>
          </a:prstGeom>
          <a:noFill/>
          <a:ln w="9525">
            <a:noFill/>
            <a:miter lim="800000"/>
            <a:headEnd/>
            <a:tailEnd/>
          </a:ln>
        </p:spPr>
        <p:txBody>
          <a:bodyPr wrap="none">
            <a:spAutoFit/>
          </a:bodyPr>
          <a:lstStyle/>
          <a:p>
            <a:pPr algn="l"/>
            <a:r>
              <a:rPr lang="en-US" b="0"/>
              <a:t>Creation of alkali-silica gel</a:t>
            </a:r>
            <a:endParaRPr lang="en-US" sz="2400" b="0"/>
          </a:p>
        </p:txBody>
      </p:sp>
      <p:pic>
        <p:nvPicPr>
          <p:cNvPr id="143364" name="cracking.avi">
            <a:hlinkClick r:id="" action="ppaction://media"/>
          </p:cNvPr>
          <p:cNvPicPr>
            <a:picLocks noRot="1" noChangeAspect="1" noChangeArrowheads="1"/>
          </p:cNvPicPr>
          <p:nvPr>
            <a:videoFile r:link="rId1"/>
          </p:nvPr>
        </p:nvPicPr>
        <p:blipFill>
          <a:blip r:embed="rId3" cstate="print"/>
          <a:srcRect/>
          <a:stretch>
            <a:fillRect/>
          </a:stretch>
        </p:blipFill>
        <p:spPr bwMode="auto">
          <a:xfrm>
            <a:off x="2057400" y="2590800"/>
            <a:ext cx="5238750" cy="3810000"/>
          </a:xfrm>
          <a:prstGeom prst="rect">
            <a:avLst/>
          </a:prstGeom>
          <a:noFill/>
          <a:ln w="9525">
            <a:noFill/>
            <a:miter lim="800000"/>
            <a:headEnd/>
            <a:tailEnd/>
          </a:ln>
        </p:spPr>
      </p:pic>
    </p:spTree>
    <p:extLst>
      <p:ext uri="{BB962C8B-B14F-4D97-AF65-F5344CB8AC3E}">
        <p14:creationId xmlns:p14="http://schemas.microsoft.com/office/powerpoint/2010/main" val="1670899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336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3364"/>
                                        </p:tgtEl>
                                      </p:cBhvr>
                                    </p:cmd>
                                  </p:childTnLst>
                                </p:cTn>
                              </p:par>
                            </p:childTnLst>
                          </p:cTn>
                        </p:par>
                      </p:childTnLst>
                    </p:cTn>
                  </p:par>
                </p:childTnLst>
              </p:cTn>
              <p:nextCondLst>
                <p:cond evt="onClick" delay="0">
                  <p:tgtEl>
                    <p:spTgt spid="143364"/>
                  </p:tgtEl>
                </p:cond>
              </p:nextCondLst>
            </p:seq>
            <p:video>
              <p:cMediaNode>
                <p:cTn id="7" fill="hold" display="0">
                  <p:stCondLst>
                    <p:cond delay="indefinite"/>
                  </p:stCondLst>
                  <p:endCondLst>
                    <p:cond evt="onNext" delay="0">
                      <p:tgtEl>
                        <p:sldTgt/>
                      </p:tgtEl>
                    </p:cond>
                    <p:cond evt="onPrev" delay="0">
                      <p:tgtEl>
                        <p:sldTgt/>
                      </p:tgtEl>
                    </p:cond>
                  </p:endCondLst>
                </p:cTn>
                <p:tgtEl>
                  <p:spTgt spid="14336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285720" y="857232"/>
            <a:ext cx="8429684" cy="400110"/>
          </a:xfrm>
          <a:prstGeom prst="rect">
            <a:avLst/>
          </a:prstGeom>
          <a:noFill/>
        </p:spPr>
        <p:txBody>
          <a:bodyPr wrap="square" rtlCol="0">
            <a:spAutoFit/>
          </a:bodyPr>
          <a:lstStyle/>
          <a:p>
            <a:r>
              <a:rPr lang="pt-BR" sz="2000" u="sng" dirty="0"/>
              <a:t>Reação Álcali-agregado</a:t>
            </a:r>
            <a:r>
              <a:rPr lang="pt-BR" sz="2000" dirty="0"/>
              <a:t>:</a:t>
            </a:r>
          </a:p>
        </p:txBody>
      </p:sp>
      <p:pic>
        <p:nvPicPr>
          <p:cNvPr id="74754" name="Picture 2"/>
          <p:cNvPicPr>
            <a:picLocks noChangeAspect="1" noChangeArrowheads="1"/>
          </p:cNvPicPr>
          <p:nvPr/>
        </p:nvPicPr>
        <p:blipFill>
          <a:blip r:embed="rId2" cstate="print"/>
          <a:srcRect l="8770" t="9476" r="6401" b="4637"/>
          <a:stretch>
            <a:fillRect/>
          </a:stretch>
        </p:blipFill>
        <p:spPr bwMode="auto">
          <a:xfrm>
            <a:off x="294967" y="1563329"/>
            <a:ext cx="5131985" cy="3897015"/>
          </a:xfrm>
          <a:prstGeom prst="rect">
            <a:avLst/>
          </a:prstGeom>
          <a:noFill/>
          <a:ln w="9525">
            <a:noFill/>
            <a:miter lim="800000"/>
            <a:headEnd/>
            <a:tailEnd/>
          </a:ln>
          <a:effectLst/>
        </p:spPr>
      </p:pic>
      <p:sp>
        <p:nvSpPr>
          <p:cNvPr id="7" name="Subtítulo 6">
            <a:extLst>
              <a:ext uri="{FF2B5EF4-FFF2-40B4-BE49-F238E27FC236}">
                <a16:creationId xmlns:a16="http://schemas.microsoft.com/office/drawing/2014/main" id="{2A7352E7-8EFF-4762-8A25-2C5C63176C3D}"/>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1182275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65538" name="Picture 2"/>
          <p:cNvPicPr>
            <a:picLocks noChangeAspect="1" noChangeArrowheads="1"/>
          </p:cNvPicPr>
          <p:nvPr/>
        </p:nvPicPr>
        <p:blipFill>
          <a:blip r:embed="rId2" cstate="print"/>
          <a:srcRect l="8770" t="10484" r="6401" b="4032"/>
          <a:stretch>
            <a:fillRect/>
          </a:stretch>
        </p:blipFill>
        <p:spPr bwMode="auto">
          <a:xfrm>
            <a:off x="855406" y="766916"/>
            <a:ext cx="7123471" cy="5383871"/>
          </a:xfrm>
          <a:prstGeom prst="rect">
            <a:avLst/>
          </a:prstGeom>
          <a:noFill/>
          <a:ln w="9525">
            <a:noFill/>
            <a:miter lim="800000"/>
            <a:headEnd/>
            <a:tailEnd/>
          </a:ln>
          <a:effectLst/>
        </p:spPr>
      </p:pic>
      <p:sp>
        <p:nvSpPr>
          <p:cNvPr id="7" name="Subtítulo 6">
            <a:extLst>
              <a:ext uri="{FF2B5EF4-FFF2-40B4-BE49-F238E27FC236}">
                <a16:creationId xmlns:a16="http://schemas.microsoft.com/office/drawing/2014/main" id="{B4DA9D45-FA34-4206-97E6-D96D0E656ACC}"/>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2259390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66562" name="Picture 2"/>
          <p:cNvPicPr>
            <a:picLocks noChangeAspect="1" noChangeArrowheads="1"/>
          </p:cNvPicPr>
          <p:nvPr/>
        </p:nvPicPr>
        <p:blipFill>
          <a:blip r:embed="rId2" cstate="print"/>
          <a:srcRect l="8619" t="10282" r="6552" b="4435"/>
          <a:stretch>
            <a:fillRect/>
          </a:stretch>
        </p:blipFill>
        <p:spPr bwMode="auto">
          <a:xfrm>
            <a:off x="840658" y="752169"/>
            <a:ext cx="7080691" cy="5338916"/>
          </a:xfrm>
          <a:prstGeom prst="rect">
            <a:avLst/>
          </a:prstGeom>
          <a:noFill/>
          <a:ln w="9525">
            <a:noFill/>
            <a:miter lim="800000"/>
            <a:headEnd/>
            <a:tailEnd/>
          </a:ln>
          <a:effectLst/>
        </p:spPr>
      </p:pic>
      <p:sp>
        <p:nvSpPr>
          <p:cNvPr id="7" name="Subtítulo 6">
            <a:extLst>
              <a:ext uri="{FF2B5EF4-FFF2-40B4-BE49-F238E27FC236}">
                <a16:creationId xmlns:a16="http://schemas.microsoft.com/office/drawing/2014/main" id="{17D05495-1789-478E-9922-EE90EE8DEDA9}"/>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619998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Título 3">
            <a:extLst>
              <a:ext uri="{FF2B5EF4-FFF2-40B4-BE49-F238E27FC236}">
                <a16:creationId xmlns:a16="http://schemas.microsoft.com/office/drawing/2014/main" id="{53AF0A94-FE45-41D8-858E-AB7658C00045}"/>
              </a:ext>
            </a:extLst>
          </p:cNvPr>
          <p:cNvSpPr txBox="1">
            <a:spLocks/>
          </p:cNvSpPr>
          <p:nvPr/>
        </p:nvSpPr>
        <p:spPr>
          <a:xfrm>
            <a:off x="4948" y="188640"/>
            <a:ext cx="8959539" cy="64294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sz="3600" dirty="0"/>
              <a:t>Pontos de Atenção</a:t>
            </a:r>
          </a:p>
        </p:txBody>
      </p:sp>
      <p:sp>
        <p:nvSpPr>
          <p:cNvPr id="3" name="CaixaDeTexto 2">
            <a:extLst>
              <a:ext uri="{FF2B5EF4-FFF2-40B4-BE49-F238E27FC236}">
                <a16:creationId xmlns:a16="http://schemas.microsoft.com/office/drawing/2014/main" id="{60C6F182-0E8A-4D87-A803-7F41FC9077F8}"/>
              </a:ext>
            </a:extLst>
          </p:cNvPr>
          <p:cNvSpPr txBox="1"/>
          <p:nvPr/>
        </p:nvSpPr>
        <p:spPr>
          <a:xfrm>
            <a:off x="467544" y="1772816"/>
            <a:ext cx="7272808" cy="2943563"/>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pt-BR" sz="2400" dirty="0"/>
              <a:t>Dimensionamento dos equipamentos e insumos</a:t>
            </a:r>
          </a:p>
          <a:p>
            <a:pPr marL="285750" indent="-285750">
              <a:lnSpc>
                <a:spcPct val="200000"/>
              </a:lnSpc>
              <a:buFont typeface="Arial" panose="020B0604020202020204" pitchFamily="34" charset="0"/>
              <a:buChar char="•"/>
            </a:pPr>
            <a:r>
              <a:rPr lang="pt-BR" sz="2400" dirty="0"/>
              <a:t>Cuidados com as matérias primas</a:t>
            </a:r>
          </a:p>
          <a:p>
            <a:pPr marL="285750" indent="-285750">
              <a:lnSpc>
                <a:spcPct val="200000"/>
              </a:lnSpc>
              <a:buFont typeface="Arial" panose="020B0604020202020204" pitchFamily="34" charset="0"/>
              <a:buChar char="•"/>
            </a:pPr>
            <a:r>
              <a:rPr lang="pt-BR" sz="2400" dirty="0"/>
              <a:t>Cuidados com o concreto</a:t>
            </a:r>
          </a:p>
          <a:p>
            <a:pPr marL="285750" indent="-285750">
              <a:lnSpc>
                <a:spcPct val="200000"/>
              </a:lnSpc>
              <a:buFont typeface="Arial" panose="020B0604020202020204" pitchFamily="34" charset="0"/>
              <a:buChar char="•"/>
            </a:pPr>
            <a:r>
              <a:rPr lang="pt-BR" sz="2400" dirty="0"/>
              <a:t>Cuidados com a execução e controle</a:t>
            </a:r>
          </a:p>
        </p:txBody>
      </p:sp>
    </p:spTree>
    <p:extLst>
      <p:ext uri="{BB962C8B-B14F-4D97-AF65-F5344CB8AC3E}">
        <p14:creationId xmlns:p14="http://schemas.microsoft.com/office/powerpoint/2010/main" val="1522585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r>
              <a:rPr lang="pt-BR" dirty="0"/>
              <a:t>Patologias em Concretos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67586" name="Picture 2"/>
          <p:cNvPicPr>
            <a:picLocks noChangeAspect="1" noChangeArrowheads="1"/>
          </p:cNvPicPr>
          <p:nvPr/>
        </p:nvPicPr>
        <p:blipFill>
          <a:blip r:embed="rId2" cstate="print"/>
          <a:srcRect l="8770" t="10484" r="6401" b="4435"/>
          <a:stretch>
            <a:fillRect/>
          </a:stretch>
        </p:blipFill>
        <p:spPr bwMode="auto">
          <a:xfrm>
            <a:off x="855406" y="766916"/>
            <a:ext cx="7152968" cy="5380663"/>
          </a:xfrm>
          <a:prstGeom prst="rect">
            <a:avLst/>
          </a:prstGeom>
          <a:noFill/>
          <a:ln w="9525">
            <a:noFill/>
            <a:miter lim="800000"/>
            <a:headEnd/>
            <a:tailEnd/>
          </a:ln>
          <a:effectLst/>
        </p:spPr>
      </p:pic>
      <p:sp>
        <p:nvSpPr>
          <p:cNvPr id="7" name="Subtítulo 6">
            <a:extLst>
              <a:ext uri="{FF2B5EF4-FFF2-40B4-BE49-F238E27FC236}">
                <a16:creationId xmlns:a16="http://schemas.microsoft.com/office/drawing/2014/main" id="{9A6C6DAD-1FA5-4A97-8E69-781F4C6CCEC1}"/>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1018900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6802" name="Picture 2"/>
          <p:cNvPicPr>
            <a:picLocks noChangeAspect="1" noChangeArrowheads="1"/>
          </p:cNvPicPr>
          <p:nvPr/>
        </p:nvPicPr>
        <p:blipFill>
          <a:blip r:embed="rId2" cstate="print"/>
          <a:srcRect l="17578" t="18554" r="15039" b="13086"/>
          <a:stretch>
            <a:fillRect/>
          </a:stretch>
        </p:blipFill>
        <p:spPr bwMode="auto">
          <a:xfrm>
            <a:off x="690400" y="966936"/>
            <a:ext cx="6572296" cy="5000660"/>
          </a:xfrm>
          <a:prstGeom prst="rect">
            <a:avLst/>
          </a:prstGeom>
          <a:noFill/>
          <a:ln w="9525">
            <a:noFill/>
            <a:miter lim="800000"/>
            <a:headEnd/>
            <a:tailEnd/>
          </a:ln>
          <a:effectLst/>
        </p:spPr>
      </p:pic>
      <p:sp>
        <p:nvSpPr>
          <p:cNvPr id="7" name="Subtítulo 6">
            <a:extLst>
              <a:ext uri="{FF2B5EF4-FFF2-40B4-BE49-F238E27FC236}">
                <a16:creationId xmlns:a16="http://schemas.microsoft.com/office/drawing/2014/main" id="{15E4CF98-431D-4A40-9804-BD65AABE2832}"/>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429302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sp>
        <p:nvSpPr>
          <p:cNvPr id="3" name="Subtítulo 2"/>
          <p:cNvSpPr>
            <a:spLocks noGrp="1"/>
          </p:cNvSpPr>
          <p:nvPr>
            <p:ph type="subTitle" idx="1"/>
          </p:nvPr>
        </p:nvSpPr>
        <p:spPr>
          <a:xfrm>
            <a:off x="0" y="6362712"/>
            <a:ext cx="9144000" cy="495288"/>
          </a:xfrm>
        </p:spPr>
        <p:txBody>
          <a:bodyPr>
            <a:normAutofit fontScale="77500" lnSpcReduction="20000"/>
          </a:bodyPr>
          <a:lstStyle/>
          <a:p>
            <a:r>
              <a:rPr lang="pt-BR" dirty="0"/>
              <a:t>Patologia em concretos                                            Eng. Flávio Maranhão</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CaixaDeTexto 6"/>
          <p:cNvSpPr txBox="1"/>
          <p:nvPr/>
        </p:nvSpPr>
        <p:spPr>
          <a:xfrm>
            <a:off x="642910" y="2428868"/>
            <a:ext cx="7572428" cy="461665"/>
          </a:xfrm>
          <a:prstGeom prst="rect">
            <a:avLst/>
          </a:prstGeom>
          <a:noFill/>
        </p:spPr>
        <p:txBody>
          <a:bodyPr wrap="square" rtlCol="0">
            <a:spAutoFit/>
          </a:bodyPr>
          <a:lstStyle/>
          <a:p>
            <a:r>
              <a:rPr lang="pt-BR" sz="2400" dirty="0"/>
              <a:t>O que já se sabe sobre o tema?</a:t>
            </a:r>
          </a:p>
        </p:txBody>
      </p:sp>
    </p:spTree>
    <p:extLst>
      <p:ext uri="{BB962C8B-B14F-4D97-AF65-F5344CB8AC3E}">
        <p14:creationId xmlns:p14="http://schemas.microsoft.com/office/powerpoint/2010/main" val="2840793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9875" name="Picture 3"/>
          <p:cNvPicPr>
            <a:picLocks noChangeAspect="1" noChangeArrowheads="1"/>
          </p:cNvPicPr>
          <p:nvPr/>
        </p:nvPicPr>
        <p:blipFill>
          <a:blip r:embed="rId2" cstate="print"/>
          <a:srcRect l="17792" t="23488" r="14617" b="8569"/>
          <a:stretch>
            <a:fillRect/>
          </a:stretch>
        </p:blipFill>
        <p:spPr bwMode="auto">
          <a:xfrm>
            <a:off x="1017640" y="884903"/>
            <a:ext cx="6946489" cy="5237063"/>
          </a:xfrm>
          <a:prstGeom prst="rect">
            <a:avLst/>
          </a:prstGeom>
          <a:noFill/>
          <a:ln w="9525">
            <a:noFill/>
            <a:miter lim="800000"/>
            <a:headEnd/>
            <a:tailEnd/>
          </a:ln>
          <a:effectLst/>
        </p:spPr>
      </p:pic>
      <p:sp>
        <p:nvSpPr>
          <p:cNvPr id="7" name="Subtítulo 6">
            <a:extLst>
              <a:ext uri="{FF2B5EF4-FFF2-40B4-BE49-F238E27FC236}">
                <a16:creationId xmlns:a16="http://schemas.microsoft.com/office/drawing/2014/main" id="{2E2B1F58-AE07-4D6E-BCFD-568AB9B193D5}"/>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3599719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0899" name="Picture 3"/>
          <p:cNvPicPr>
            <a:picLocks noChangeAspect="1" noChangeArrowheads="1"/>
          </p:cNvPicPr>
          <p:nvPr/>
        </p:nvPicPr>
        <p:blipFill>
          <a:blip r:embed="rId2" cstate="print"/>
          <a:srcRect l="17490" t="24899" r="14466" b="6149"/>
          <a:stretch>
            <a:fillRect/>
          </a:stretch>
        </p:blipFill>
        <p:spPr bwMode="auto">
          <a:xfrm>
            <a:off x="4424516" y="2713704"/>
            <a:ext cx="4671955" cy="3550686"/>
          </a:xfrm>
          <a:prstGeom prst="rect">
            <a:avLst/>
          </a:prstGeom>
          <a:noFill/>
          <a:ln w="9525">
            <a:noFill/>
            <a:miter lim="800000"/>
            <a:headEnd/>
            <a:tailEnd/>
          </a:ln>
          <a:effectLst/>
        </p:spPr>
      </p:pic>
      <p:pic>
        <p:nvPicPr>
          <p:cNvPr id="80898" name="Picture 2"/>
          <p:cNvPicPr>
            <a:picLocks noChangeAspect="1" noChangeArrowheads="1"/>
          </p:cNvPicPr>
          <p:nvPr/>
        </p:nvPicPr>
        <p:blipFill>
          <a:blip r:embed="rId3" cstate="print"/>
          <a:srcRect l="17691" t="27218" r="14567" b="5242"/>
          <a:stretch>
            <a:fillRect/>
          </a:stretch>
        </p:blipFill>
        <p:spPr bwMode="auto">
          <a:xfrm>
            <a:off x="288980" y="781201"/>
            <a:ext cx="4591822" cy="3433617"/>
          </a:xfrm>
          <a:prstGeom prst="rect">
            <a:avLst/>
          </a:prstGeom>
          <a:noFill/>
          <a:ln w="9525">
            <a:noFill/>
            <a:miter lim="800000"/>
            <a:headEnd/>
            <a:tailEnd/>
          </a:ln>
          <a:effectLst/>
        </p:spPr>
      </p:pic>
      <p:sp>
        <p:nvSpPr>
          <p:cNvPr id="7" name="Subtítulo 6">
            <a:extLst>
              <a:ext uri="{FF2B5EF4-FFF2-40B4-BE49-F238E27FC236}">
                <a16:creationId xmlns:a16="http://schemas.microsoft.com/office/drawing/2014/main" id="{761EE376-3228-4FA5-AB62-9DD3175AC954}"/>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2625897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Subtítulo 6">
            <a:extLst>
              <a:ext uri="{FF2B5EF4-FFF2-40B4-BE49-F238E27FC236}">
                <a16:creationId xmlns:a16="http://schemas.microsoft.com/office/drawing/2014/main" id="{761EE376-3228-4FA5-AB62-9DD3175AC954}"/>
              </a:ext>
            </a:extLst>
          </p:cNvPr>
          <p:cNvSpPr>
            <a:spLocks noGrp="1"/>
          </p:cNvSpPr>
          <p:nvPr>
            <p:ph type="subTitle" idx="1"/>
          </p:nvPr>
        </p:nvSpPr>
        <p:spPr>
          <a:xfrm>
            <a:off x="1115616" y="2924944"/>
            <a:ext cx="6400800" cy="1752600"/>
          </a:xfrm>
        </p:spPr>
        <p:txBody>
          <a:bodyPr/>
          <a:lstStyle/>
          <a:p>
            <a:r>
              <a:rPr lang="pt-BR" dirty="0"/>
              <a:t>Mas não é apenas o RAA</a:t>
            </a:r>
          </a:p>
        </p:txBody>
      </p:sp>
    </p:spTree>
    <p:extLst>
      <p:ext uri="{BB962C8B-B14F-4D97-AF65-F5344CB8AC3E}">
        <p14:creationId xmlns:p14="http://schemas.microsoft.com/office/powerpoint/2010/main" val="35209612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642917"/>
          </a:xfrm>
        </p:spPr>
        <p:txBody>
          <a:bodyPr>
            <a:normAutofit fontScale="90000"/>
          </a:bodyPr>
          <a:lstStyle/>
          <a:p>
            <a:pPr algn="l"/>
            <a:r>
              <a:rPr lang="pt-BR" dirty="0"/>
              <a:t>Matérias Primas e Insumos</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3" name="Imagem 2">
            <a:extLst>
              <a:ext uri="{FF2B5EF4-FFF2-40B4-BE49-F238E27FC236}">
                <a16:creationId xmlns:a16="http://schemas.microsoft.com/office/drawing/2014/main" id="{874CC205-3CEB-4414-9FD0-BE2A20C16297}"/>
              </a:ext>
            </a:extLst>
          </p:cNvPr>
          <p:cNvPicPr>
            <a:picLocks noChangeAspect="1"/>
          </p:cNvPicPr>
          <p:nvPr/>
        </p:nvPicPr>
        <p:blipFill rotWithShape="1">
          <a:blip r:embed="rId2"/>
          <a:srcRect l="38465" t="33593" r="38539" b="35345"/>
          <a:stretch/>
        </p:blipFill>
        <p:spPr>
          <a:xfrm>
            <a:off x="-776" y="1895565"/>
            <a:ext cx="3947776" cy="2998106"/>
          </a:xfrm>
          <a:prstGeom prst="rect">
            <a:avLst/>
          </a:prstGeom>
        </p:spPr>
      </p:pic>
      <p:pic>
        <p:nvPicPr>
          <p:cNvPr id="4" name="Imagem 3">
            <a:extLst>
              <a:ext uri="{FF2B5EF4-FFF2-40B4-BE49-F238E27FC236}">
                <a16:creationId xmlns:a16="http://schemas.microsoft.com/office/drawing/2014/main" id="{57C82921-2B66-4D40-A872-E46F085CB47F}"/>
              </a:ext>
            </a:extLst>
          </p:cNvPr>
          <p:cNvPicPr>
            <a:picLocks noChangeAspect="1"/>
          </p:cNvPicPr>
          <p:nvPr/>
        </p:nvPicPr>
        <p:blipFill rotWithShape="1">
          <a:blip r:embed="rId3"/>
          <a:srcRect l="26375" t="40196" r="26114" b="26559"/>
          <a:stretch/>
        </p:blipFill>
        <p:spPr>
          <a:xfrm>
            <a:off x="4139952" y="1125508"/>
            <a:ext cx="4627437" cy="1820516"/>
          </a:xfrm>
          <a:prstGeom prst="rect">
            <a:avLst/>
          </a:prstGeom>
        </p:spPr>
      </p:pic>
      <p:pic>
        <p:nvPicPr>
          <p:cNvPr id="8" name="Imagem 7">
            <a:extLst>
              <a:ext uri="{FF2B5EF4-FFF2-40B4-BE49-F238E27FC236}">
                <a16:creationId xmlns:a16="http://schemas.microsoft.com/office/drawing/2014/main" id="{6DDA17EB-5817-4727-8A49-7B56A141D41E}"/>
              </a:ext>
            </a:extLst>
          </p:cNvPr>
          <p:cNvPicPr>
            <a:picLocks noChangeAspect="1"/>
          </p:cNvPicPr>
          <p:nvPr/>
        </p:nvPicPr>
        <p:blipFill rotWithShape="1">
          <a:blip r:embed="rId4"/>
          <a:srcRect l="36042" t="44441" r="35208" b="18503"/>
          <a:stretch/>
        </p:blipFill>
        <p:spPr>
          <a:xfrm>
            <a:off x="4387602" y="3107112"/>
            <a:ext cx="4104456" cy="2974243"/>
          </a:xfrm>
          <a:prstGeom prst="rect">
            <a:avLst/>
          </a:prstGeom>
        </p:spPr>
      </p:pic>
    </p:spTree>
    <p:extLst>
      <p:ext uri="{BB962C8B-B14F-4D97-AF65-F5344CB8AC3E}">
        <p14:creationId xmlns:p14="http://schemas.microsoft.com/office/powerpoint/2010/main" val="1530831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Título 3">
            <a:extLst>
              <a:ext uri="{FF2B5EF4-FFF2-40B4-BE49-F238E27FC236}">
                <a16:creationId xmlns:a16="http://schemas.microsoft.com/office/drawing/2014/main" id="{53AF0A94-FE45-41D8-858E-AB7658C00045}"/>
              </a:ext>
            </a:extLst>
          </p:cNvPr>
          <p:cNvSpPr txBox="1">
            <a:spLocks/>
          </p:cNvSpPr>
          <p:nvPr/>
        </p:nvSpPr>
        <p:spPr>
          <a:xfrm>
            <a:off x="4948" y="188640"/>
            <a:ext cx="8959539" cy="64294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sz="3600" dirty="0"/>
              <a:t>Pontos de Atenção</a:t>
            </a:r>
          </a:p>
        </p:txBody>
      </p:sp>
      <p:sp>
        <p:nvSpPr>
          <p:cNvPr id="3" name="CaixaDeTexto 2">
            <a:extLst>
              <a:ext uri="{FF2B5EF4-FFF2-40B4-BE49-F238E27FC236}">
                <a16:creationId xmlns:a16="http://schemas.microsoft.com/office/drawing/2014/main" id="{60C6F182-0E8A-4D87-A803-7F41FC9077F8}"/>
              </a:ext>
            </a:extLst>
          </p:cNvPr>
          <p:cNvSpPr txBox="1"/>
          <p:nvPr/>
        </p:nvSpPr>
        <p:spPr>
          <a:xfrm>
            <a:off x="467544" y="1772816"/>
            <a:ext cx="7272808" cy="2943563"/>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pt-BR" sz="2400" dirty="0"/>
              <a:t>Dimensionamento dos equipamentos e insumos</a:t>
            </a:r>
          </a:p>
          <a:p>
            <a:pPr marL="285750" indent="-285750">
              <a:lnSpc>
                <a:spcPct val="200000"/>
              </a:lnSpc>
              <a:buFont typeface="Arial" panose="020B0604020202020204" pitchFamily="34" charset="0"/>
              <a:buChar char="•"/>
            </a:pPr>
            <a:r>
              <a:rPr lang="pt-BR" sz="2400" dirty="0"/>
              <a:t>Cuidados com as matérias primas</a:t>
            </a:r>
          </a:p>
          <a:p>
            <a:pPr marL="285750" indent="-285750">
              <a:lnSpc>
                <a:spcPct val="200000"/>
              </a:lnSpc>
              <a:buFont typeface="Arial" panose="020B0604020202020204" pitchFamily="34" charset="0"/>
              <a:buChar char="•"/>
            </a:pPr>
            <a:r>
              <a:rPr lang="pt-BR" sz="2400" dirty="0">
                <a:solidFill>
                  <a:srgbClr val="FF0000"/>
                </a:solidFill>
              </a:rPr>
              <a:t>Cuidados com o concreto</a:t>
            </a:r>
          </a:p>
          <a:p>
            <a:pPr marL="285750" indent="-285750">
              <a:lnSpc>
                <a:spcPct val="200000"/>
              </a:lnSpc>
              <a:buFont typeface="Arial" panose="020B0604020202020204" pitchFamily="34" charset="0"/>
              <a:buChar char="•"/>
            </a:pPr>
            <a:r>
              <a:rPr lang="pt-BR" sz="2400" dirty="0"/>
              <a:t>Cuidados com a execução e controle</a:t>
            </a:r>
          </a:p>
        </p:txBody>
      </p:sp>
    </p:spTree>
    <p:extLst>
      <p:ext uri="{BB962C8B-B14F-4D97-AF65-F5344CB8AC3E}">
        <p14:creationId xmlns:p14="http://schemas.microsoft.com/office/powerpoint/2010/main" val="3013694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ço Reservado para Número de Slid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A24202CF-BD27-42E7-BB84-7E1695515394}" type="slidenum">
              <a:rPr lang="pt-BR" altLang="en-US" sz="1200">
                <a:latin typeface="Garamond" panose="02020404030301010803" pitchFamily="18" charset="0"/>
              </a:rPr>
              <a:pPr>
                <a:spcBef>
                  <a:spcPct val="0"/>
                </a:spcBef>
                <a:buClrTx/>
                <a:buSzTx/>
                <a:buFontTx/>
                <a:buNone/>
              </a:pPr>
              <a:t>48</a:t>
            </a:fld>
            <a:endParaRPr lang="pt-BR" altLang="en-US" sz="1200">
              <a:latin typeface="Garamond" panose="02020404030301010803" pitchFamily="18" charset="0"/>
            </a:endParaRPr>
          </a:p>
        </p:txBody>
      </p:sp>
      <p:sp>
        <p:nvSpPr>
          <p:cNvPr id="16387" name="Rectangle 2"/>
          <p:cNvSpPr>
            <a:spLocks noGrp="1" noChangeArrowheads="1"/>
          </p:cNvSpPr>
          <p:nvPr>
            <p:ph type="title"/>
          </p:nvPr>
        </p:nvSpPr>
        <p:spPr/>
        <p:txBody>
          <a:bodyPr/>
          <a:lstStyle/>
          <a:p>
            <a:pPr eaLnBrk="1" hangingPunct="1"/>
            <a:r>
              <a:rPr lang="pt-BR" altLang="pt-BR" sz="3600">
                <a:latin typeface="Arial" panose="020B0604020202020204" pitchFamily="34" charset="0"/>
              </a:rPr>
              <a:t>EFEITO TÉRMICO DO CONCRETO</a:t>
            </a:r>
          </a:p>
        </p:txBody>
      </p:sp>
      <p:pic>
        <p:nvPicPr>
          <p:cNvPr id="3" name="Espaço Reservado para Conteúdo 2"/>
          <p:cNvPicPr>
            <a:picLocks noGrp="1" noChangeAspect="1"/>
          </p:cNvPicPr>
          <p:nvPr>
            <p:ph idx="1"/>
          </p:nvPr>
        </p:nvPicPr>
        <p:blipFill>
          <a:blip r:embed="rId2"/>
          <a:stretch>
            <a:fillRect/>
          </a:stretch>
        </p:blipFill>
        <p:spPr>
          <a:xfrm>
            <a:off x="629251" y="1268760"/>
            <a:ext cx="5895884" cy="4395281"/>
          </a:xfrm>
          <a:prstGeom prst="rect">
            <a:avLst/>
          </a:prstGeom>
        </p:spPr>
      </p:pic>
      <p:sp>
        <p:nvSpPr>
          <p:cNvPr id="7" name="CaixaDeTexto 6"/>
          <p:cNvSpPr txBox="1"/>
          <p:nvPr/>
        </p:nvSpPr>
        <p:spPr>
          <a:xfrm>
            <a:off x="5196675" y="6288831"/>
            <a:ext cx="2656919" cy="369332"/>
          </a:xfrm>
          <a:prstGeom prst="rect">
            <a:avLst/>
          </a:prstGeom>
          <a:noFill/>
        </p:spPr>
        <p:txBody>
          <a:bodyPr wrap="square" rtlCol="0">
            <a:spAutoFit/>
          </a:bodyPr>
          <a:lstStyle/>
          <a:p>
            <a:r>
              <a:rPr lang="pt-BR" dirty="0"/>
              <a:t>Fonte: </a:t>
            </a:r>
            <a:r>
              <a:rPr lang="pt-BR" dirty="0" err="1"/>
              <a:t>Kuperman</a:t>
            </a:r>
            <a:r>
              <a:rPr lang="pt-BR" dirty="0"/>
              <a:t> (2014)</a:t>
            </a:r>
          </a:p>
        </p:txBody>
      </p:sp>
    </p:spTree>
    <p:extLst>
      <p:ext uri="{BB962C8B-B14F-4D97-AF65-F5344CB8AC3E}">
        <p14:creationId xmlns:p14="http://schemas.microsoft.com/office/powerpoint/2010/main" val="29011313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2" name="Imagem 1"/>
          <p:cNvPicPr>
            <a:picLocks noChangeAspect="1"/>
          </p:cNvPicPr>
          <p:nvPr/>
        </p:nvPicPr>
        <p:blipFill rotWithShape="1">
          <a:blip r:embed="rId2"/>
          <a:srcRect l="23989" t="22438" r="19561" b="30312"/>
          <a:stretch/>
        </p:blipFill>
        <p:spPr>
          <a:xfrm>
            <a:off x="251519" y="1484784"/>
            <a:ext cx="8712967" cy="4100220"/>
          </a:xfrm>
          <a:prstGeom prst="rect">
            <a:avLst/>
          </a:prstGeom>
        </p:spPr>
      </p:pic>
      <p:sp>
        <p:nvSpPr>
          <p:cNvPr id="5" name="Título 4">
            <a:extLst>
              <a:ext uri="{FF2B5EF4-FFF2-40B4-BE49-F238E27FC236}">
                <a16:creationId xmlns:a16="http://schemas.microsoft.com/office/drawing/2014/main" id="{DF6F7816-8643-47D9-BE70-8B6BE1963E78}"/>
              </a:ext>
            </a:extLst>
          </p:cNvPr>
          <p:cNvSpPr>
            <a:spLocks noGrp="1"/>
          </p:cNvSpPr>
          <p:nvPr>
            <p:ph type="ctrTitle"/>
          </p:nvPr>
        </p:nvSpPr>
        <p:spPr/>
        <p:txBody>
          <a:bodyPr/>
          <a:lstStyle/>
          <a:p>
            <a:endParaRPr lang="pt-BR"/>
          </a:p>
        </p:txBody>
      </p:sp>
      <p:sp>
        <p:nvSpPr>
          <p:cNvPr id="7" name="Título 3">
            <a:extLst>
              <a:ext uri="{FF2B5EF4-FFF2-40B4-BE49-F238E27FC236}">
                <a16:creationId xmlns:a16="http://schemas.microsoft.com/office/drawing/2014/main" id="{53AF0A94-FE45-41D8-858E-AB7658C00045}"/>
              </a:ext>
            </a:extLst>
          </p:cNvPr>
          <p:cNvSpPr txBox="1">
            <a:spLocks/>
          </p:cNvSpPr>
          <p:nvPr/>
        </p:nvSpPr>
        <p:spPr>
          <a:xfrm>
            <a:off x="4948" y="188640"/>
            <a:ext cx="8959539" cy="64294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sz="3600"/>
              <a:t>Portos – Blocos de fundações</a:t>
            </a:r>
            <a:endParaRPr lang="pt-BR" sz="3600" dirty="0"/>
          </a:p>
        </p:txBody>
      </p:sp>
    </p:spTree>
    <p:extLst>
      <p:ext uri="{BB962C8B-B14F-4D97-AF65-F5344CB8AC3E}">
        <p14:creationId xmlns:p14="http://schemas.microsoft.com/office/powerpoint/2010/main" val="406050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0" y="0"/>
            <a:ext cx="9144000" cy="838200"/>
          </a:xfrm>
        </p:spPr>
        <p:txBody>
          <a:bodyPr>
            <a:normAutofit/>
          </a:bodyPr>
          <a:lstStyle/>
          <a:p>
            <a:pPr algn="l" eaLnBrk="1" hangingPunct="1"/>
            <a:r>
              <a:rPr lang="pt-BR" dirty="0"/>
              <a:t>Dimensionamento de equipamentos</a:t>
            </a:r>
            <a:endParaRPr lang="en-US" dirty="0"/>
          </a:p>
        </p:txBody>
      </p:sp>
      <p:cxnSp>
        <p:nvCxnSpPr>
          <p:cNvPr id="7" name="Conector reto 6"/>
          <p:cNvCxnSpPr/>
          <p:nvPr/>
        </p:nvCxnSpPr>
        <p:spPr>
          <a:xfrm>
            <a:off x="0" y="838200"/>
            <a:ext cx="9144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Conector reto 8"/>
          <p:cNvCxnSpPr/>
          <p:nvPr/>
        </p:nvCxnSpPr>
        <p:spPr>
          <a:xfrm>
            <a:off x="0" y="6248400"/>
            <a:ext cx="9144000" cy="0"/>
          </a:xfrm>
          <a:prstGeom prst="line">
            <a:avLst/>
          </a:prstGeom>
        </p:spPr>
        <p:style>
          <a:lnRef idx="3">
            <a:schemeClr val="accent2"/>
          </a:lnRef>
          <a:fillRef idx="0">
            <a:schemeClr val="accent2"/>
          </a:fillRef>
          <a:effectRef idx="2">
            <a:schemeClr val="accent2"/>
          </a:effectRef>
          <a:fontRef idx="minor">
            <a:schemeClr val="tx1"/>
          </a:fontRef>
        </p:style>
      </p:cxnSp>
      <p:sp>
        <p:nvSpPr>
          <p:cNvPr id="2" name="CaixaDeTexto 1">
            <a:extLst>
              <a:ext uri="{FF2B5EF4-FFF2-40B4-BE49-F238E27FC236}">
                <a16:creationId xmlns:a16="http://schemas.microsoft.com/office/drawing/2014/main" id="{9511FD1D-B5A8-461C-B5C3-30E874C2381D}"/>
              </a:ext>
            </a:extLst>
          </p:cNvPr>
          <p:cNvSpPr txBox="1"/>
          <p:nvPr/>
        </p:nvSpPr>
        <p:spPr>
          <a:xfrm>
            <a:off x="755576" y="1340768"/>
            <a:ext cx="7056784" cy="3418756"/>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pt-BR" sz="2800" dirty="0"/>
              <a:t>Estoques de insumos</a:t>
            </a:r>
          </a:p>
          <a:p>
            <a:pPr marL="285750" indent="-285750">
              <a:lnSpc>
                <a:spcPct val="200000"/>
              </a:lnSpc>
              <a:buFont typeface="Arial" panose="020B0604020202020204" pitchFamily="34" charset="0"/>
              <a:buChar char="•"/>
            </a:pPr>
            <a:r>
              <a:rPr lang="pt-BR" sz="2800" dirty="0"/>
              <a:t>Central de concreto</a:t>
            </a:r>
          </a:p>
          <a:p>
            <a:pPr marL="285750" indent="-285750">
              <a:lnSpc>
                <a:spcPct val="200000"/>
              </a:lnSpc>
              <a:buFont typeface="Arial" panose="020B0604020202020204" pitchFamily="34" charset="0"/>
              <a:buChar char="•"/>
            </a:pPr>
            <a:r>
              <a:rPr lang="pt-BR" sz="2800" dirty="0"/>
              <a:t>Pá carregadeira</a:t>
            </a:r>
          </a:p>
          <a:p>
            <a:pPr marL="285750" indent="-285750">
              <a:lnSpc>
                <a:spcPct val="200000"/>
              </a:lnSpc>
              <a:buFont typeface="Arial" panose="020B0604020202020204" pitchFamily="34" charset="0"/>
              <a:buChar char="•"/>
            </a:pPr>
            <a:r>
              <a:rPr lang="pt-BR" sz="2800" dirty="0"/>
              <a:t>Caminhões betoneira</a:t>
            </a:r>
          </a:p>
        </p:txBody>
      </p:sp>
    </p:spTree>
    <p:extLst>
      <p:ext uri="{BB962C8B-B14F-4D97-AF65-F5344CB8AC3E}">
        <p14:creationId xmlns:p14="http://schemas.microsoft.com/office/powerpoint/2010/main" val="2437105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948" y="188640"/>
            <a:ext cx="8959539" cy="642941"/>
          </a:xfrm>
        </p:spPr>
        <p:txBody>
          <a:bodyPr>
            <a:normAutofit/>
          </a:bodyPr>
          <a:lstStyle/>
          <a:p>
            <a:pPr algn="l"/>
            <a:r>
              <a:rPr lang="pt-BR" sz="3600" dirty="0"/>
              <a:t>Portos – Blocos de fundações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3" name="Imagem 2"/>
          <p:cNvPicPr>
            <a:picLocks noChangeAspect="1"/>
          </p:cNvPicPr>
          <p:nvPr/>
        </p:nvPicPr>
        <p:blipFill rotWithShape="1">
          <a:blip r:embed="rId2"/>
          <a:srcRect l="35611" t="22438" r="30630" b="24406"/>
          <a:stretch/>
        </p:blipFill>
        <p:spPr>
          <a:xfrm>
            <a:off x="210546" y="1167047"/>
            <a:ext cx="3590826" cy="3178763"/>
          </a:xfrm>
          <a:prstGeom prst="rect">
            <a:avLst/>
          </a:prstGeom>
        </p:spPr>
      </p:pic>
      <p:pic>
        <p:nvPicPr>
          <p:cNvPr id="5" name="Imagem 4"/>
          <p:cNvPicPr>
            <a:picLocks noChangeAspect="1"/>
          </p:cNvPicPr>
          <p:nvPr/>
        </p:nvPicPr>
        <p:blipFill rotWithShape="1">
          <a:blip r:embed="rId3"/>
          <a:srcRect l="28969" t="24406" r="27862" b="18500"/>
          <a:stretch/>
        </p:blipFill>
        <p:spPr>
          <a:xfrm>
            <a:off x="233264" y="4514337"/>
            <a:ext cx="3207984" cy="2385424"/>
          </a:xfrm>
          <a:prstGeom prst="rect">
            <a:avLst/>
          </a:prstGeom>
        </p:spPr>
      </p:pic>
      <p:pic>
        <p:nvPicPr>
          <p:cNvPr id="7" name="Imagem 6"/>
          <p:cNvPicPr>
            <a:picLocks noChangeAspect="1"/>
          </p:cNvPicPr>
          <p:nvPr/>
        </p:nvPicPr>
        <p:blipFill rotWithShape="1">
          <a:blip r:embed="rId4"/>
          <a:srcRect l="34068" t="53046" r="31066" b="6595"/>
          <a:stretch/>
        </p:blipFill>
        <p:spPr>
          <a:xfrm>
            <a:off x="3783725" y="2348880"/>
            <a:ext cx="5421676" cy="3528392"/>
          </a:xfrm>
          <a:prstGeom prst="rect">
            <a:avLst/>
          </a:prstGeom>
        </p:spPr>
      </p:pic>
    </p:spTree>
    <p:extLst>
      <p:ext uri="{BB962C8B-B14F-4D97-AF65-F5344CB8AC3E}">
        <p14:creationId xmlns:p14="http://schemas.microsoft.com/office/powerpoint/2010/main" val="1132336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ço Reservado para Número de Slid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A24202CF-BD27-42E7-BB84-7E1695515394}" type="slidenum">
              <a:rPr lang="pt-BR" altLang="en-US" sz="1200">
                <a:latin typeface="Garamond" panose="02020404030301010803" pitchFamily="18" charset="0"/>
              </a:rPr>
              <a:pPr>
                <a:spcBef>
                  <a:spcPct val="0"/>
                </a:spcBef>
                <a:buClrTx/>
                <a:buSzTx/>
                <a:buFontTx/>
                <a:buNone/>
              </a:pPr>
              <a:t>51</a:t>
            </a:fld>
            <a:endParaRPr lang="pt-BR" altLang="en-US" sz="1200">
              <a:latin typeface="Garamond" panose="02020404030301010803" pitchFamily="18" charset="0"/>
            </a:endParaRPr>
          </a:p>
        </p:txBody>
      </p:sp>
      <p:sp>
        <p:nvSpPr>
          <p:cNvPr id="16387" name="Rectangle 2"/>
          <p:cNvSpPr>
            <a:spLocks noGrp="1" noChangeArrowheads="1"/>
          </p:cNvSpPr>
          <p:nvPr>
            <p:ph type="title"/>
          </p:nvPr>
        </p:nvSpPr>
        <p:spPr/>
        <p:txBody>
          <a:bodyPr/>
          <a:lstStyle/>
          <a:p>
            <a:pPr eaLnBrk="1" hangingPunct="1"/>
            <a:r>
              <a:rPr lang="pt-BR" altLang="pt-BR" sz="3600" dirty="0">
                <a:latin typeface="Arial" panose="020B0604020202020204" pitchFamily="34" charset="0"/>
              </a:rPr>
              <a:t>EFEITO TÉRMICO DO CONCRETO</a:t>
            </a:r>
          </a:p>
        </p:txBody>
      </p:sp>
      <p:pic>
        <p:nvPicPr>
          <p:cNvPr id="3" name="Espaço Reservado para Conteúdo 2"/>
          <p:cNvPicPr>
            <a:picLocks noGrp="1" noChangeAspect="1"/>
          </p:cNvPicPr>
          <p:nvPr>
            <p:ph idx="1"/>
          </p:nvPr>
        </p:nvPicPr>
        <p:blipFill>
          <a:blip r:embed="rId2"/>
          <a:stretch>
            <a:fillRect/>
          </a:stretch>
        </p:blipFill>
        <p:spPr>
          <a:xfrm>
            <a:off x="629251" y="1268760"/>
            <a:ext cx="5895884" cy="4395281"/>
          </a:xfrm>
          <a:prstGeom prst="rect">
            <a:avLst/>
          </a:prstGeom>
        </p:spPr>
      </p:pic>
      <p:sp>
        <p:nvSpPr>
          <p:cNvPr id="7" name="CaixaDeTexto 6"/>
          <p:cNvSpPr txBox="1"/>
          <p:nvPr/>
        </p:nvSpPr>
        <p:spPr>
          <a:xfrm>
            <a:off x="5196675" y="6288831"/>
            <a:ext cx="2656919" cy="369332"/>
          </a:xfrm>
          <a:prstGeom prst="rect">
            <a:avLst/>
          </a:prstGeom>
          <a:noFill/>
        </p:spPr>
        <p:txBody>
          <a:bodyPr wrap="square" rtlCol="0">
            <a:spAutoFit/>
          </a:bodyPr>
          <a:lstStyle/>
          <a:p>
            <a:r>
              <a:rPr lang="pt-BR" dirty="0"/>
              <a:t>Fonte: </a:t>
            </a:r>
            <a:r>
              <a:rPr lang="pt-BR" dirty="0" err="1"/>
              <a:t>Kuperman</a:t>
            </a:r>
            <a:r>
              <a:rPr lang="pt-BR" dirty="0"/>
              <a:t> (2014)</a:t>
            </a:r>
          </a:p>
        </p:txBody>
      </p:sp>
    </p:spTree>
    <p:extLst>
      <p:ext uri="{BB962C8B-B14F-4D97-AF65-F5344CB8AC3E}">
        <p14:creationId xmlns:p14="http://schemas.microsoft.com/office/powerpoint/2010/main" val="27686916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4" name="Imagem 3">
            <a:extLst>
              <a:ext uri="{FF2B5EF4-FFF2-40B4-BE49-F238E27FC236}">
                <a16:creationId xmlns:a16="http://schemas.microsoft.com/office/drawing/2014/main" id="{6334B5E0-04F7-44AA-8452-281E15B0EEA6}"/>
              </a:ext>
            </a:extLst>
          </p:cNvPr>
          <p:cNvPicPr>
            <a:picLocks noChangeAspect="1"/>
          </p:cNvPicPr>
          <p:nvPr/>
        </p:nvPicPr>
        <p:blipFill rotWithShape="1">
          <a:blip r:embed="rId2"/>
          <a:srcRect l="19288" t="21987" r="24013" b="16384"/>
          <a:stretch/>
        </p:blipFill>
        <p:spPr>
          <a:xfrm>
            <a:off x="179512" y="2316875"/>
            <a:ext cx="5760640" cy="3520391"/>
          </a:xfrm>
          <a:prstGeom prst="rect">
            <a:avLst/>
          </a:prstGeom>
        </p:spPr>
      </p:pic>
      <p:pic>
        <p:nvPicPr>
          <p:cNvPr id="7" name="Imagem 6">
            <a:extLst>
              <a:ext uri="{FF2B5EF4-FFF2-40B4-BE49-F238E27FC236}">
                <a16:creationId xmlns:a16="http://schemas.microsoft.com/office/drawing/2014/main" id="{EB1BB6C0-F7D2-4C89-ADFF-AA6702FC2866}"/>
              </a:ext>
            </a:extLst>
          </p:cNvPr>
          <p:cNvPicPr>
            <a:picLocks noChangeAspect="1"/>
          </p:cNvPicPr>
          <p:nvPr/>
        </p:nvPicPr>
        <p:blipFill rotWithShape="1">
          <a:blip r:embed="rId3"/>
          <a:srcRect l="21651" t="34582" r="46849" b="16384"/>
          <a:stretch/>
        </p:blipFill>
        <p:spPr>
          <a:xfrm>
            <a:off x="5497098" y="906566"/>
            <a:ext cx="3622615" cy="3170505"/>
          </a:xfrm>
          <a:prstGeom prst="rect">
            <a:avLst/>
          </a:prstGeom>
        </p:spPr>
      </p:pic>
      <p:sp>
        <p:nvSpPr>
          <p:cNvPr id="9" name="Título 8">
            <a:extLst>
              <a:ext uri="{FF2B5EF4-FFF2-40B4-BE49-F238E27FC236}">
                <a16:creationId xmlns:a16="http://schemas.microsoft.com/office/drawing/2014/main" id="{C5BEF401-EB59-422B-8CA1-BA06846659CF}"/>
              </a:ext>
            </a:extLst>
          </p:cNvPr>
          <p:cNvSpPr>
            <a:spLocks noGrp="1"/>
          </p:cNvSpPr>
          <p:nvPr>
            <p:ph type="ctrTitle"/>
          </p:nvPr>
        </p:nvSpPr>
        <p:spPr/>
        <p:txBody>
          <a:bodyPr/>
          <a:lstStyle/>
          <a:p>
            <a:endParaRPr lang="pt-BR"/>
          </a:p>
        </p:txBody>
      </p:sp>
      <p:sp>
        <p:nvSpPr>
          <p:cNvPr id="11" name="Título 1">
            <a:extLst>
              <a:ext uri="{FF2B5EF4-FFF2-40B4-BE49-F238E27FC236}">
                <a16:creationId xmlns:a16="http://schemas.microsoft.com/office/drawing/2014/main" id="{8C0B4B97-5A07-40BD-A559-6B9626CEBBD9}"/>
              </a:ext>
            </a:extLst>
          </p:cNvPr>
          <p:cNvSpPr txBox="1">
            <a:spLocks/>
          </p:cNvSpPr>
          <p:nvPr/>
        </p:nvSpPr>
        <p:spPr>
          <a:xfrm>
            <a:off x="500034" y="1"/>
            <a:ext cx="7772400" cy="642917"/>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dirty="0"/>
              <a:t>Bloco de Fundação </a:t>
            </a:r>
          </a:p>
        </p:txBody>
      </p:sp>
      <p:sp>
        <p:nvSpPr>
          <p:cNvPr id="8" name="Subtítulo 7">
            <a:extLst>
              <a:ext uri="{FF2B5EF4-FFF2-40B4-BE49-F238E27FC236}">
                <a16:creationId xmlns:a16="http://schemas.microsoft.com/office/drawing/2014/main" id="{2606802A-C3D4-4EA6-AC74-69C05EB249DE}"/>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2017910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00034" y="1"/>
            <a:ext cx="7772400" cy="642917"/>
          </a:xfrm>
        </p:spPr>
        <p:txBody>
          <a:bodyPr>
            <a:normAutofit fontScale="90000"/>
          </a:bodyPr>
          <a:lstStyle/>
          <a:p>
            <a:r>
              <a:rPr lang="pt-BR" dirty="0"/>
              <a:t>Laje de Fundo – Estação Moema</a:t>
            </a:r>
          </a:p>
        </p:txBody>
      </p:sp>
      <p:sp>
        <p:nvSpPr>
          <p:cNvPr id="3" name="Subtítulo 2"/>
          <p:cNvSpPr>
            <a:spLocks noGrp="1"/>
          </p:cNvSpPr>
          <p:nvPr>
            <p:ph type="subTitle" idx="1"/>
          </p:nvPr>
        </p:nvSpPr>
        <p:spPr>
          <a:xfrm>
            <a:off x="0" y="6362712"/>
            <a:ext cx="9144000" cy="495288"/>
          </a:xfrm>
        </p:spPr>
        <p:txBody>
          <a:bodyPr>
            <a:normAutofit fontScale="77500" lnSpcReduction="20000"/>
          </a:bodyPr>
          <a:lstStyle/>
          <a:p>
            <a:r>
              <a:rPr lang="pt-BR" dirty="0"/>
              <a:t>Patologia em concretos                                            Eng. Flávio Maranhão</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Imagem 7">
            <a:extLst>
              <a:ext uri="{FF2B5EF4-FFF2-40B4-BE49-F238E27FC236}">
                <a16:creationId xmlns:a16="http://schemas.microsoft.com/office/drawing/2014/main" id="{20B77357-71D9-463E-9727-A99B4E9F24C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720" y="836712"/>
            <a:ext cx="4161155" cy="2879725"/>
          </a:xfrm>
          <a:prstGeom prst="rect">
            <a:avLst/>
          </a:prstGeom>
          <a:noFill/>
          <a:ln w="9525">
            <a:solidFill>
              <a:schemeClr val="tx1"/>
            </a:solidFill>
          </a:ln>
        </p:spPr>
      </p:pic>
      <p:pic>
        <p:nvPicPr>
          <p:cNvPr id="9" name="Imagem 8" descr="F:\6º AECN\TCC\fotos concretagem\21 Jun\CAM01985.jpg">
            <a:extLst>
              <a:ext uri="{FF2B5EF4-FFF2-40B4-BE49-F238E27FC236}">
                <a16:creationId xmlns:a16="http://schemas.microsoft.com/office/drawing/2014/main" id="{FC9AD6E4-E540-4692-A21B-86A1B16DB1C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6156" y="717522"/>
            <a:ext cx="3640300" cy="2783485"/>
          </a:xfrm>
          <a:prstGeom prst="rect">
            <a:avLst/>
          </a:prstGeom>
          <a:noFill/>
          <a:ln w="9525">
            <a:solidFill>
              <a:schemeClr val="tx1"/>
            </a:solidFill>
          </a:ln>
        </p:spPr>
      </p:pic>
      <p:pic>
        <p:nvPicPr>
          <p:cNvPr id="10" name="Imagem 9" descr="F:\tcc\2014-6-20\SAM_3395.JPG">
            <a:extLst>
              <a:ext uri="{FF2B5EF4-FFF2-40B4-BE49-F238E27FC236}">
                <a16:creationId xmlns:a16="http://schemas.microsoft.com/office/drawing/2014/main" id="{FAB6B099-EB8E-4407-A0DA-FFBF5A32276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3566190"/>
            <a:ext cx="3639665" cy="2655147"/>
          </a:xfrm>
          <a:prstGeom prst="rect">
            <a:avLst/>
          </a:prstGeom>
          <a:noFill/>
          <a:ln w="9525">
            <a:solidFill>
              <a:schemeClr val="tx1"/>
            </a:solidFill>
          </a:ln>
        </p:spPr>
      </p:pic>
    </p:spTree>
    <p:extLst>
      <p:ext uri="{BB962C8B-B14F-4D97-AF65-F5344CB8AC3E}">
        <p14:creationId xmlns:p14="http://schemas.microsoft.com/office/powerpoint/2010/main" val="858998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00034" y="1"/>
            <a:ext cx="7772400" cy="642917"/>
          </a:xfrm>
        </p:spPr>
        <p:txBody>
          <a:bodyPr>
            <a:normAutofit fontScale="90000"/>
          </a:bodyPr>
          <a:lstStyle/>
          <a:p>
            <a:r>
              <a:rPr lang="pt-BR" dirty="0"/>
              <a:t>Laje de Fundo – Estação Moema</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Subtítulo 6">
            <a:extLst>
              <a:ext uri="{FF2B5EF4-FFF2-40B4-BE49-F238E27FC236}">
                <a16:creationId xmlns:a16="http://schemas.microsoft.com/office/drawing/2014/main" id="{A62C7BFC-CBFC-47AB-AE52-176BBE86FCB7}"/>
              </a:ext>
            </a:extLst>
          </p:cNvPr>
          <p:cNvSpPr>
            <a:spLocks noGrp="1"/>
          </p:cNvSpPr>
          <p:nvPr>
            <p:ph type="subTitle" idx="1"/>
          </p:nvPr>
        </p:nvSpPr>
        <p:spPr/>
        <p:txBody>
          <a:bodyPr/>
          <a:lstStyle/>
          <a:p>
            <a:endParaRPr lang="pt-BR"/>
          </a:p>
        </p:txBody>
      </p:sp>
      <p:pic>
        <p:nvPicPr>
          <p:cNvPr id="11" name="Imagem 10">
            <a:extLst>
              <a:ext uri="{FF2B5EF4-FFF2-40B4-BE49-F238E27FC236}">
                <a16:creationId xmlns:a16="http://schemas.microsoft.com/office/drawing/2014/main" id="{D5C44CFC-436D-4438-BA9D-5D2D1000CA12}"/>
              </a:ext>
            </a:extLst>
          </p:cNvPr>
          <p:cNvPicPr>
            <a:picLocks noChangeAspect="1"/>
          </p:cNvPicPr>
          <p:nvPr/>
        </p:nvPicPr>
        <p:blipFill rotWithShape="1">
          <a:blip r:embed="rId2"/>
          <a:srcRect l="33463" t="41107" r="31100" b="12244"/>
          <a:stretch/>
        </p:blipFill>
        <p:spPr>
          <a:xfrm>
            <a:off x="323528" y="1016450"/>
            <a:ext cx="7056784" cy="5222834"/>
          </a:xfrm>
          <a:prstGeom prst="rect">
            <a:avLst/>
          </a:prstGeom>
        </p:spPr>
      </p:pic>
    </p:spTree>
    <p:extLst>
      <p:ext uri="{BB962C8B-B14F-4D97-AF65-F5344CB8AC3E}">
        <p14:creationId xmlns:p14="http://schemas.microsoft.com/office/powerpoint/2010/main" val="11534734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00034" y="1"/>
            <a:ext cx="7772400" cy="642917"/>
          </a:xfrm>
        </p:spPr>
        <p:txBody>
          <a:bodyPr>
            <a:normAutofit fontScale="90000"/>
          </a:bodyPr>
          <a:lstStyle/>
          <a:p>
            <a:r>
              <a:rPr lang="pt-BR" dirty="0"/>
              <a:t>Revisão</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7826" name="Picture 2"/>
          <p:cNvPicPr>
            <a:picLocks noChangeAspect="1" noChangeArrowheads="1"/>
          </p:cNvPicPr>
          <p:nvPr/>
        </p:nvPicPr>
        <p:blipFill>
          <a:blip r:embed="rId2" cstate="print"/>
          <a:srcRect l="25233" t="22680" r="25864" b="16841"/>
          <a:stretch>
            <a:fillRect/>
          </a:stretch>
        </p:blipFill>
        <p:spPr bwMode="auto">
          <a:xfrm>
            <a:off x="755576" y="764703"/>
            <a:ext cx="7776864" cy="5409993"/>
          </a:xfrm>
          <a:prstGeom prst="rect">
            <a:avLst/>
          </a:prstGeom>
          <a:noFill/>
          <a:ln w="9525">
            <a:noFill/>
            <a:miter lim="800000"/>
            <a:headEnd/>
            <a:tailEnd/>
          </a:ln>
        </p:spPr>
      </p:pic>
      <p:sp>
        <p:nvSpPr>
          <p:cNvPr id="7" name="Subtítulo 6">
            <a:extLst>
              <a:ext uri="{FF2B5EF4-FFF2-40B4-BE49-F238E27FC236}">
                <a16:creationId xmlns:a16="http://schemas.microsoft.com/office/drawing/2014/main" id="{EAEF957A-7D2C-4CC8-B23E-2A941910129F}"/>
              </a:ext>
            </a:extLst>
          </p:cNvPr>
          <p:cNvSpPr>
            <a:spLocks noGrp="1"/>
          </p:cNvSpPr>
          <p:nvPr>
            <p:ph type="subTitle" idx="1"/>
          </p:nvPr>
        </p:nvSpPr>
        <p:spPr/>
        <p:txBody>
          <a:bodyPr/>
          <a:lstStyle/>
          <a:p>
            <a:endParaRPr lang="pt-B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Número de Slid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7BA4BFDC-3A87-4192-B47C-ECDE554A61CD}" type="slidenum">
              <a:rPr lang="pt-BR" altLang="en-US" sz="1200">
                <a:latin typeface="Garamond" panose="02020404030301010803" pitchFamily="18" charset="0"/>
              </a:rPr>
              <a:pPr>
                <a:spcBef>
                  <a:spcPct val="0"/>
                </a:spcBef>
                <a:buClrTx/>
                <a:buSzTx/>
                <a:buFontTx/>
                <a:buNone/>
              </a:pPr>
              <a:t>56</a:t>
            </a:fld>
            <a:endParaRPr lang="pt-BR" altLang="en-US" sz="1200">
              <a:latin typeface="Garamond" panose="02020404030301010803" pitchFamily="18" charset="0"/>
            </a:endParaRPr>
          </a:p>
        </p:txBody>
      </p:sp>
      <p:sp>
        <p:nvSpPr>
          <p:cNvPr id="10244" name="Text Box 5"/>
          <p:cNvSpPr txBox="1">
            <a:spLocks noChangeArrowheads="1"/>
          </p:cNvSpPr>
          <p:nvPr/>
        </p:nvSpPr>
        <p:spPr bwMode="auto">
          <a:xfrm>
            <a:off x="693737" y="1655439"/>
            <a:ext cx="799306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lnSpc>
                <a:spcPct val="170000"/>
              </a:lnSpc>
              <a:spcBef>
                <a:spcPct val="0"/>
              </a:spcBef>
              <a:buClrTx/>
              <a:buSzTx/>
              <a:buFontTx/>
              <a:buNone/>
            </a:pPr>
            <a:r>
              <a:rPr lang="pt-BR" altLang="pt-BR" sz="2000" dirty="0"/>
              <a:t>Os principais componentes dos cimentos e suas contribuições para o aumento das temperaturas no concreto são:</a:t>
            </a:r>
          </a:p>
          <a:p>
            <a:pPr algn="just" eaLnBrk="1" hangingPunct="1">
              <a:lnSpc>
                <a:spcPct val="170000"/>
              </a:lnSpc>
              <a:spcBef>
                <a:spcPct val="0"/>
              </a:spcBef>
              <a:buClrTx/>
              <a:buSzTx/>
              <a:buFont typeface="Wingdings" panose="05000000000000000000" pitchFamily="2" charset="2"/>
              <a:buChar char="§"/>
            </a:pPr>
            <a:r>
              <a:rPr lang="pt-BR" altLang="pt-BR" sz="2000" dirty="0"/>
              <a:t>  </a:t>
            </a:r>
            <a:r>
              <a:rPr lang="pt-BR" altLang="pt-BR" sz="2000" b="1" dirty="0"/>
              <a:t>C</a:t>
            </a:r>
            <a:r>
              <a:rPr lang="pt-BR" altLang="pt-BR" sz="2000" b="1" baseline="-25000" dirty="0"/>
              <a:t>3</a:t>
            </a:r>
            <a:r>
              <a:rPr lang="pt-BR" altLang="pt-BR" sz="2000" b="1" dirty="0"/>
              <a:t>S</a:t>
            </a:r>
            <a:r>
              <a:rPr lang="pt-BR" altLang="pt-BR" sz="2000" dirty="0"/>
              <a:t> = Silicato </a:t>
            </a:r>
            <a:r>
              <a:rPr lang="pt-BR" altLang="pt-BR" sz="2000" dirty="0" err="1"/>
              <a:t>Tricálcico</a:t>
            </a:r>
            <a:r>
              <a:rPr lang="pt-BR" altLang="pt-BR" sz="2000" dirty="0"/>
              <a:t>, libera 502 J/g ou 120 Cal/g</a:t>
            </a:r>
          </a:p>
          <a:p>
            <a:pPr algn="just" eaLnBrk="1" hangingPunct="1">
              <a:lnSpc>
                <a:spcPct val="170000"/>
              </a:lnSpc>
              <a:spcBef>
                <a:spcPct val="0"/>
              </a:spcBef>
              <a:buClrTx/>
              <a:buSzTx/>
              <a:buFont typeface="Wingdings" panose="05000000000000000000" pitchFamily="2" charset="2"/>
              <a:buChar char="§"/>
            </a:pPr>
            <a:r>
              <a:rPr lang="pt-BR" altLang="pt-BR" sz="2000" dirty="0"/>
              <a:t>  C</a:t>
            </a:r>
            <a:r>
              <a:rPr lang="pt-BR" altLang="pt-BR" sz="2000" baseline="-25000" dirty="0"/>
              <a:t>2</a:t>
            </a:r>
            <a:r>
              <a:rPr lang="pt-BR" altLang="pt-BR" sz="2000" dirty="0"/>
              <a:t>S = Silicato </a:t>
            </a:r>
            <a:r>
              <a:rPr lang="pt-BR" altLang="pt-BR" sz="2000" dirty="0" err="1"/>
              <a:t>Bicálcico</a:t>
            </a:r>
            <a:r>
              <a:rPr lang="pt-BR" altLang="pt-BR" sz="2000" dirty="0"/>
              <a:t>, libera 260 J/g ou 62 Cal/g</a:t>
            </a:r>
          </a:p>
          <a:p>
            <a:pPr algn="just" eaLnBrk="1" hangingPunct="1">
              <a:lnSpc>
                <a:spcPct val="170000"/>
              </a:lnSpc>
              <a:spcBef>
                <a:spcPct val="0"/>
              </a:spcBef>
              <a:buClrTx/>
              <a:buSzTx/>
              <a:buFont typeface="Wingdings" panose="05000000000000000000" pitchFamily="2" charset="2"/>
              <a:buChar char="§"/>
            </a:pPr>
            <a:r>
              <a:rPr lang="pt-BR" altLang="pt-BR" sz="2000" dirty="0"/>
              <a:t>  </a:t>
            </a:r>
            <a:r>
              <a:rPr lang="pt-BR" altLang="pt-BR" sz="2000" b="1" dirty="0"/>
              <a:t>C</a:t>
            </a:r>
            <a:r>
              <a:rPr lang="pt-BR" altLang="pt-BR" sz="2000" b="1" baseline="-25000" dirty="0"/>
              <a:t>3</a:t>
            </a:r>
            <a:r>
              <a:rPr lang="pt-BR" altLang="pt-BR" sz="2000" b="1" dirty="0"/>
              <a:t>A</a:t>
            </a:r>
            <a:r>
              <a:rPr lang="pt-BR" altLang="pt-BR" sz="2000" dirty="0"/>
              <a:t> = Aluminato </a:t>
            </a:r>
            <a:r>
              <a:rPr lang="pt-BR" altLang="pt-BR" sz="2000" dirty="0" err="1"/>
              <a:t>Tricálcico</a:t>
            </a:r>
            <a:r>
              <a:rPr lang="pt-BR" altLang="pt-BR" sz="2000" dirty="0"/>
              <a:t>, libera 867 J/g ou 207 Cal/g</a:t>
            </a:r>
          </a:p>
          <a:p>
            <a:pPr algn="just" eaLnBrk="1" hangingPunct="1">
              <a:lnSpc>
                <a:spcPct val="170000"/>
              </a:lnSpc>
              <a:spcBef>
                <a:spcPct val="0"/>
              </a:spcBef>
              <a:buClrTx/>
              <a:buSzTx/>
              <a:buFont typeface="Wingdings" panose="05000000000000000000" pitchFamily="2" charset="2"/>
              <a:buChar char="§"/>
            </a:pPr>
            <a:r>
              <a:rPr lang="pt-BR" altLang="pt-BR" sz="2000" dirty="0"/>
              <a:t>  C</a:t>
            </a:r>
            <a:r>
              <a:rPr lang="pt-BR" altLang="pt-BR" sz="2000" baseline="-25000" dirty="0"/>
              <a:t>4</a:t>
            </a:r>
            <a:r>
              <a:rPr lang="pt-BR" altLang="pt-BR" sz="2000" dirty="0"/>
              <a:t>AF = </a:t>
            </a:r>
            <a:r>
              <a:rPr lang="pt-BR" altLang="pt-BR" sz="2000" dirty="0" err="1"/>
              <a:t>Ferroaluminato</a:t>
            </a:r>
            <a:r>
              <a:rPr lang="pt-BR" altLang="pt-BR" sz="2000" dirty="0"/>
              <a:t> </a:t>
            </a:r>
            <a:r>
              <a:rPr lang="pt-BR" altLang="pt-BR" sz="2000" dirty="0" err="1"/>
              <a:t>Tetracálcico</a:t>
            </a:r>
            <a:r>
              <a:rPr lang="pt-BR" altLang="pt-BR" sz="2000" dirty="0"/>
              <a:t>, libera 419 J/g ou 100 Cal/g</a:t>
            </a:r>
          </a:p>
        </p:txBody>
      </p:sp>
      <p:sp>
        <p:nvSpPr>
          <p:cNvPr id="10245" name="Text Box 6"/>
          <p:cNvSpPr txBox="1">
            <a:spLocks noChangeArrowheads="1"/>
          </p:cNvSpPr>
          <p:nvPr/>
        </p:nvSpPr>
        <p:spPr bwMode="auto">
          <a:xfrm>
            <a:off x="1231868" y="5420177"/>
            <a:ext cx="6680200" cy="704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110000"/>
              </a:lnSpc>
              <a:spcBef>
                <a:spcPct val="0"/>
              </a:spcBef>
              <a:buClrTx/>
              <a:buSzTx/>
              <a:buFontTx/>
              <a:buNone/>
            </a:pPr>
            <a:r>
              <a:rPr lang="pt-BR" altLang="pt-BR" sz="1800"/>
              <a:t>O C3S e o C3A são os principais responsáveis por uma maior liberação de calor gerado pela formação da pasta.</a:t>
            </a:r>
          </a:p>
        </p:txBody>
      </p:sp>
      <p:sp>
        <p:nvSpPr>
          <p:cNvPr id="6" name="Rectangle 5"/>
          <p:cNvSpPr>
            <a:spLocks noChangeArrowheads="1"/>
          </p:cNvSpPr>
          <p:nvPr/>
        </p:nvSpPr>
        <p:spPr bwMode="auto">
          <a:xfrm>
            <a:off x="1647825" y="719138"/>
            <a:ext cx="184150" cy="519112"/>
          </a:xfrm>
          <a:prstGeom prst="rect">
            <a:avLst/>
          </a:prstGeom>
          <a:noFill/>
          <a:ln w="9525">
            <a:noFill/>
            <a:miter lim="800000"/>
            <a:headEnd/>
            <a:tailEnd/>
          </a:ln>
          <a:effectLst/>
        </p:spPr>
        <p:txBody>
          <a:bodyPr wrap="none">
            <a:spAutoFit/>
          </a:bodyPr>
          <a:lstStyle/>
          <a:p>
            <a:pPr algn="l"/>
            <a:endParaRPr lang="pt-BR" sz="2800" b="1">
              <a:effectLst>
                <a:outerShdw blurRad="38100" dist="38100" dir="2700000" algn="tl">
                  <a:srgbClr val="000000"/>
                </a:outerShdw>
              </a:effectLst>
            </a:endParaRPr>
          </a:p>
        </p:txBody>
      </p:sp>
      <p:sp>
        <p:nvSpPr>
          <p:cNvPr id="7" name="CaixaDeTexto 6"/>
          <p:cNvSpPr txBox="1"/>
          <p:nvPr/>
        </p:nvSpPr>
        <p:spPr>
          <a:xfrm>
            <a:off x="323528" y="805675"/>
            <a:ext cx="5857916" cy="369332"/>
          </a:xfrm>
          <a:prstGeom prst="rect">
            <a:avLst/>
          </a:prstGeom>
          <a:noFill/>
        </p:spPr>
        <p:txBody>
          <a:bodyPr wrap="square" rtlCol="0">
            <a:spAutoFit/>
          </a:bodyPr>
          <a:lstStyle/>
          <a:p>
            <a:r>
              <a:rPr lang="pt-BR" dirty="0"/>
              <a:t>Hidratação do Cimento Portland</a:t>
            </a:r>
          </a:p>
        </p:txBody>
      </p:sp>
      <p:sp>
        <p:nvSpPr>
          <p:cNvPr id="9" name="Título 1"/>
          <p:cNvSpPr txBox="1">
            <a:spLocks/>
          </p:cNvSpPr>
          <p:nvPr/>
        </p:nvSpPr>
        <p:spPr>
          <a:xfrm>
            <a:off x="500034" y="1"/>
            <a:ext cx="7772400" cy="64291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a:t>Revisão</a:t>
            </a:r>
            <a:endParaRPr lang="pt-BR" dirty="0"/>
          </a:p>
        </p:txBody>
      </p:sp>
      <p:cxnSp>
        <p:nvCxnSpPr>
          <p:cNvPr id="10" name="Conector reto 9"/>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3427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00034" y="1"/>
            <a:ext cx="7772400" cy="642917"/>
          </a:xfrm>
        </p:spPr>
        <p:txBody>
          <a:bodyPr>
            <a:normAutofit fontScale="90000"/>
          </a:bodyPr>
          <a:lstStyle/>
          <a:p>
            <a:r>
              <a:rPr lang="pt-BR" dirty="0"/>
              <a:t>Revisão – estado endurecido</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2" cstate="print"/>
          <a:srcRect/>
          <a:stretch>
            <a:fillRect/>
          </a:stretch>
        </p:blipFill>
        <p:spPr bwMode="auto">
          <a:xfrm>
            <a:off x="755576" y="836712"/>
            <a:ext cx="6740814" cy="5156458"/>
          </a:xfrm>
          <a:prstGeom prst="rect">
            <a:avLst/>
          </a:prstGeom>
          <a:noFill/>
          <a:ln w="9525">
            <a:noFill/>
            <a:miter lim="800000"/>
            <a:headEnd/>
            <a:tailEnd/>
          </a:ln>
          <a:effectLst/>
        </p:spPr>
      </p:pic>
      <p:sp>
        <p:nvSpPr>
          <p:cNvPr id="7" name="Subtítulo 6">
            <a:extLst>
              <a:ext uri="{FF2B5EF4-FFF2-40B4-BE49-F238E27FC236}">
                <a16:creationId xmlns:a16="http://schemas.microsoft.com/office/drawing/2014/main" id="{F8ED145B-8624-4A9B-A16E-86DD9C52FAF9}"/>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42097480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00034" y="1"/>
            <a:ext cx="7772400" cy="642917"/>
          </a:xfrm>
        </p:spPr>
        <p:txBody>
          <a:bodyPr>
            <a:normAutofit fontScale="90000"/>
          </a:bodyPr>
          <a:lstStyle/>
          <a:p>
            <a:r>
              <a:rPr lang="pt-BR" dirty="0"/>
              <a:t>Revisão</a:t>
            </a:r>
          </a:p>
        </p:txBody>
      </p:sp>
      <p:sp>
        <p:nvSpPr>
          <p:cNvPr id="3" name="Subtítulo 2"/>
          <p:cNvSpPr>
            <a:spLocks noGrp="1"/>
          </p:cNvSpPr>
          <p:nvPr>
            <p:ph type="subTitle" idx="1"/>
          </p:nvPr>
        </p:nvSpPr>
        <p:spPr>
          <a:xfrm>
            <a:off x="0" y="6362712"/>
            <a:ext cx="9144000" cy="495288"/>
          </a:xfrm>
        </p:spPr>
        <p:txBody>
          <a:bodyPr>
            <a:normAutofit fontScale="77500" lnSpcReduction="20000"/>
          </a:bodyPr>
          <a:lstStyle/>
          <a:p>
            <a:r>
              <a:rPr lang="pt-BR" dirty="0"/>
              <a:t>Patologia em concretos                                            Eng. Flávio Maranhão</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rotWithShape="1">
          <a:blip r:embed="rId2"/>
          <a:srcRect l="39352" t="28344" r="34774" b="45928"/>
          <a:stretch/>
        </p:blipFill>
        <p:spPr>
          <a:xfrm>
            <a:off x="221672" y="750314"/>
            <a:ext cx="3810001" cy="2129891"/>
          </a:xfrm>
          <a:prstGeom prst="rect">
            <a:avLst/>
          </a:prstGeom>
        </p:spPr>
      </p:pic>
      <p:pic>
        <p:nvPicPr>
          <p:cNvPr id="8" name="Imagem 7"/>
          <p:cNvPicPr>
            <a:picLocks noChangeAspect="1"/>
          </p:cNvPicPr>
          <p:nvPr/>
        </p:nvPicPr>
        <p:blipFill rotWithShape="1">
          <a:blip r:embed="rId2"/>
          <a:srcRect l="32963" t="57996" r="30792" b="9943"/>
          <a:stretch/>
        </p:blipFill>
        <p:spPr>
          <a:xfrm>
            <a:off x="2753742" y="3063311"/>
            <a:ext cx="6293277" cy="3129671"/>
          </a:xfrm>
          <a:prstGeom prst="rect">
            <a:avLst/>
          </a:prstGeom>
        </p:spPr>
      </p:pic>
      <p:sp>
        <p:nvSpPr>
          <p:cNvPr id="7" name="CaixaDeTexto 6"/>
          <p:cNvSpPr txBox="1"/>
          <p:nvPr/>
        </p:nvSpPr>
        <p:spPr>
          <a:xfrm>
            <a:off x="4358169" y="882824"/>
            <a:ext cx="4248504" cy="1938992"/>
          </a:xfrm>
          <a:prstGeom prst="rect">
            <a:avLst/>
          </a:prstGeom>
          <a:noFill/>
        </p:spPr>
        <p:txBody>
          <a:bodyPr wrap="square" rtlCol="0">
            <a:spAutoFit/>
          </a:bodyPr>
          <a:lstStyle/>
          <a:p>
            <a:pPr algn="ctr"/>
            <a:r>
              <a:rPr lang="pt-BR" sz="2000" i="1" dirty="0"/>
              <a:t>Durante o processo de hidratação o tipo de cimento e a concentração de cimento libera uma grande quantidade de calor, fazendo com que haja um importante aumento de temperatura do sistema</a:t>
            </a:r>
          </a:p>
        </p:txBody>
      </p:sp>
    </p:spTree>
    <p:extLst>
      <p:ext uri="{BB962C8B-B14F-4D97-AF65-F5344CB8AC3E}">
        <p14:creationId xmlns:p14="http://schemas.microsoft.com/office/powerpoint/2010/main" val="19196933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Número de Slide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9C3EA0B0-EE6F-48F1-B960-55A426BA9E1F}" type="slidenum">
              <a:rPr lang="pt-BR" altLang="en-US" sz="1200">
                <a:latin typeface="Garamond" panose="02020404030301010803" pitchFamily="18" charset="0"/>
              </a:rPr>
              <a:pPr>
                <a:spcBef>
                  <a:spcPct val="0"/>
                </a:spcBef>
                <a:buClrTx/>
                <a:buSzTx/>
                <a:buFontTx/>
                <a:buNone/>
              </a:pPr>
              <a:t>59</a:t>
            </a:fld>
            <a:endParaRPr lang="pt-BR" altLang="en-US" sz="1200">
              <a:latin typeface="Garamond" panose="02020404030301010803" pitchFamily="18" charset="0"/>
            </a:endParaRPr>
          </a:p>
        </p:txBody>
      </p:sp>
      <p:sp>
        <p:nvSpPr>
          <p:cNvPr id="9219" name="Rectangle 23"/>
          <p:cNvSpPr>
            <a:spLocks noGrp="1" noChangeArrowheads="1"/>
          </p:cNvSpPr>
          <p:nvPr>
            <p:ph type="title"/>
          </p:nvPr>
        </p:nvSpPr>
        <p:spPr>
          <a:xfrm>
            <a:off x="457200" y="57441"/>
            <a:ext cx="8229600" cy="634082"/>
          </a:xfrm>
        </p:spPr>
        <p:txBody>
          <a:bodyPr>
            <a:normAutofit fontScale="90000"/>
          </a:bodyPr>
          <a:lstStyle/>
          <a:p>
            <a:pPr eaLnBrk="1" hangingPunct="1"/>
            <a:r>
              <a:rPr lang="pt-BR" altLang="pt-BR" sz="3600" dirty="0">
                <a:latin typeface="Arial" panose="020B0604020202020204" pitchFamily="34" charset="0"/>
              </a:rPr>
              <a:t>GRADIENTE TÉRMICO</a:t>
            </a:r>
          </a:p>
        </p:txBody>
      </p:sp>
      <p:sp>
        <p:nvSpPr>
          <p:cNvPr id="9220" name="Rectangle 13"/>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9221" name="Rectangle 1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9224" name="Rectangle 2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pic>
        <p:nvPicPr>
          <p:cNvPr id="3" name="Imagem 2"/>
          <p:cNvPicPr>
            <a:picLocks noChangeAspect="1"/>
          </p:cNvPicPr>
          <p:nvPr/>
        </p:nvPicPr>
        <p:blipFill rotWithShape="1">
          <a:blip r:embed="rId2"/>
          <a:srcRect l="21775" t="33716" r="26203" b="12161"/>
          <a:stretch/>
        </p:blipFill>
        <p:spPr>
          <a:xfrm>
            <a:off x="457199" y="908720"/>
            <a:ext cx="8617559" cy="5040560"/>
          </a:xfrm>
          <a:prstGeom prst="rect">
            <a:avLst/>
          </a:prstGeom>
        </p:spPr>
      </p:pic>
    </p:spTree>
    <p:extLst>
      <p:ext uri="{BB962C8B-B14F-4D97-AF65-F5344CB8AC3E}">
        <p14:creationId xmlns:p14="http://schemas.microsoft.com/office/powerpoint/2010/main" val="2395343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0" y="0"/>
            <a:ext cx="9144000" cy="838200"/>
          </a:xfrm>
        </p:spPr>
        <p:txBody>
          <a:bodyPr>
            <a:normAutofit/>
          </a:bodyPr>
          <a:lstStyle/>
          <a:p>
            <a:pPr algn="l" eaLnBrk="1" hangingPunct="1"/>
            <a:r>
              <a:rPr lang="pt-BR" dirty="0"/>
              <a:t>Dimensionamento de equipamentos</a:t>
            </a:r>
            <a:endParaRPr lang="en-US" dirty="0"/>
          </a:p>
        </p:txBody>
      </p:sp>
      <p:cxnSp>
        <p:nvCxnSpPr>
          <p:cNvPr id="7" name="Conector reto 6"/>
          <p:cNvCxnSpPr/>
          <p:nvPr/>
        </p:nvCxnSpPr>
        <p:spPr>
          <a:xfrm>
            <a:off x="0" y="838200"/>
            <a:ext cx="9144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Conector reto 8"/>
          <p:cNvCxnSpPr/>
          <p:nvPr/>
        </p:nvCxnSpPr>
        <p:spPr>
          <a:xfrm>
            <a:off x="0" y="6248400"/>
            <a:ext cx="9144000" cy="0"/>
          </a:xfrm>
          <a:prstGeom prst="line">
            <a:avLst/>
          </a:prstGeom>
        </p:spPr>
        <p:style>
          <a:lnRef idx="3">
            <a:schemeClr val="accent2"/>
          </a:lnRef>
          <a:fillRef idx="0">
            <a:schemeClr val="accent2"/>
          </a:fillRef>
          <a:effectRef idx="2">
            <a:schemeClr val="accent2"/>
          </a:effectRef>
          <a:fontRef idx="minor">
            <a:schemeClr val="tx1"/>
          </a:fontRef>
        </p:style>
      </p:cxnSp>
      <p:graphicFrame>
        <p:nvGraphicFramePr>
          <p:cNvPr id="12" name="Gráfico 11"/>
          <p:cNvGraphicFramePr/>
          <p:nvPr/>
        </p:nvGraphicFramePr>
        <p:xfrm>
          <a:off x="272891" y="989556"/>
          <a:ext cx="4176464" cy="24482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Gráfico 13"/>
          <p:cNvGraphicFramePr/>
          <p:nvPr/>
        </p:nvGraphicFramePr>
        <p:xfrm>
          <a:off x="4716016" y="1012010"/>
          <a:ext cx="4248472" cy="2520280"/>
        </p:xfrm>
        <a:graphic>
          <a:graphicData uri="http://schemas.openxmlformats.org/drawingml/2006/chart">
            <c:chart xmlns:c="http://schemas.openxmlformats.org/drawingml/2006/chart" xmlns:r="http://schemas.openxmlformats.org/officeDocument/2006/relationships" r:id="rId3"/>
          </a:graphicData>
        </a:graphic>
      </p:graphicFrame>
      <p:sp>
        <p:nvSpPr>
          <p:cNvPr id="15" name="CaixaDeTexto 14"/>
          <p:cNvSpPr txBox="1"/>
          <p:nvPr/>
        </p:nvSpPr>
        <p:spPr>
          <a:xfrm>
            <a:off x="3125610" y="3541668"/>
            <a:ext cx="3168352" cy="369332"/>
          </a:xfrm>
          <a:prstGeom prst="rect">
            <a:avLst/>
          </a:prstGeom>
          <a:noFill/>
        </p:spPr>
        <p:txBody>
          <a:bodyPr wrap="square" rtlCol="0">
            <a:spAutoFit/>
          </a:bodyPr>
          <a:lstStyle/>
          <a:p>
            <a:r>
              <a:rPr lang="en-US" dirty="0" err="1"/>
              <a:t>Fcj</a:t>
            </a:r>
            <a:r>
              <a:rPr lang="en-US" dirty="0"/>
              <a:t> = </a:t>
            </a:r>
            <a:r>
              <a:rPr lang="en-US" dirty="0" err="1"/>
              <a:t>Fck</a:t>
            </a:r>
            <a:r>
              <a:rPr lang="en-US" dirty="0"/>
              <a:t> + 1.65*</a:t>
            </a:r>
            <a:r>
              <a:rPr lang="en-US" dirty="0" err="1"/>
              <a:t>desvio</a:t>
            </a:r>
            <a:r>
              <a:rPr lang="en-US" dirty="0"/>
              <a:t> </a:t>
            </a:r>
            <a:r>
              <a:rPr lang="en-US" dirty="0" err="1"/>
              <a:t>padrão</a:t>
            </a:r>
            <a:endParaRPr lang="pt-BR" dirty="0"/>
          </a:p>
        </p:txBody>
      </p:sp>
      <p:cxnSp>
        <p:nvCxnSpPr>
          <p:cNvPr id="17" name="Conector reto 16"/>
          <p:cNvCxnSpPr/>
          <p:nvPr/>
        </p:nvCxnSpPr>
        <p:spPr>
          <a:xfrm>
            <a:off x="899592" y="1988840"/>
            <a:ext cx="3312368" cy="0"/>
          </a:xfrm>
          <a:prstGeom prst="line">
            <a:avLst/>
          </a:prstGeom>
        </p:spPr>
        <p:style>
          <a:lnRef idx="3">
            <a:schemeClr val="dk1"/>
          </a:lnRef>
          <a:fillRef idx="0">
            <a:schemeClr val="dk1"/>
          </a:fillRef>
          <a:effectRef idx="2">
            <a:schemeClr val="dk1"/>
          </a:effectRef>
          <a:fontRef idx="minor">
            <a:schemeClr val="tx1"/>
          </a:fontRef>
        </p:style>
      </p:cxnSp>
      <p:cxnSp>
        <p:nvCxnSpPr>
          <p:cNvPr id="18" name="Conector reto 17"/>
          <p:cNvCxnSpPr/>
          <p:nvPr/>
        </p:nvCxnSpPr>
        <p:spPr>
          <a:xfrm>
            <a:off x="5076056" y="1988840"/>
            <a:ext cx="3744416" cy="0"/>
          </a:xfrm>
          <a:prstGeom prst="line">
            <a:avLst/>
          </a:prstGeom>
        </p:spPr>
        <p:style>
          <a:lnRef idx="3">
            <a:schemeClr val="dk1"/>
          </a:lnRef>
          <a:fillRef idx="0">
            <a:schemeClr val="dk1"/>
          </a:fillRef>
          <a:effectRef idx="2">
            <a:schemeClr val="dk1"/>
          </a:effectRef>
          <a:fontRef idx="minor">
            <a:schemeClr val="tx1"/>
          </a:fontRef>
        </p:style>
      </p:cxnSp>
      <p:cxnSp>
        <p:nvCxnSpPr>
          <p:cNvPr id="21" name="Conector de seta reta 20"/>
          <p:cNvCxnSpPr/>
          <p:nvPr/>
        </p:nvCxnSpPr>
        <p:spPr>
          <a:xfrm>
            <a:off x="2555776" y="2060848"/>
            <a:ext cx="1224136" cy="14401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ector de seta reta 22"/>
          <p:cNvCxnSpPr/>
          <p:nvPr/>
        </p:nvCxnSpPr>
        <p:spPr>
          <a:xfrm flipH="1">
            <a:off x="3923928" y="2060848"/>
            <a:ext cx="3024336" cy="14401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Elipse 24"/>
          <p:cNvSpPr/>
          <p:nvPr/>
        </p:nvSpPr>
        <p:spPr>
          <a:xfrm>
            <a:off x="3635896" y="3501008"/>
            <a:ext cx="432048" cy="432048"/>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26" name="Gráfico 25"/>
          <p:cNvGraphicFramePr/>
          <p:nvPr/>
        </p:nvGraphicFramePr>
        <p:xfrm>
          <a:off x="1691680" y="3789040"/>
          <a:ext cx="6048672" cy="2376264"/>
        </p:xfrm>
        <a:graphic>
          <a:graphicData uri="http://schemas.openxmlformats.org/drawingml/2006/chart">
            <c:chart xmlns:c="http://schemas.openxmlformats.org/drawingml/2006/chart" xmlns:r="http://schemas.openxmlformats.org/officeDocument/2006/relationships" r:id="rId4"/>
          </a:graphicData>
        </a:graphic>
      </p:graphicFrame>
      <p:cxnSp>
        <p:nvCxnSpPr>
          <p:cNvPr id="27" name="Conector reto 26"/>
          <p:cNvCxnSpPr/>
          <p:nvPr/>
        </p:nvCxnSpPr>
        <p:spPr>
          <a:xfrm>
            <a:off x="899592" y="1772816"/>
            <a:ext cx="3312368" cy="0"/>
          </a:xfrm>
          <a:prstGeom prst="line">
            <a:avLst/>
          </a:prstGeom>
          <a:ln>
            <a:prstDash val="sysDash"/>
          </a:ln>
        </p:spPr>
        <p:style>
          <a:lnRef idx="3">
            <a:schemeClr val="dk1"/>
          </a:lnRef>
          <a:fillRef idx="0">
            <a:schemeClr val="dk1"/>
          </a:fillRef>
          <a:effectRef idx="2">
            <a:schemeClr val="dk1"/>
          </a:effectRef>
          <a:fontRef idx="minor">
            <a:schemeClr val="tx1"/>
          </a:fontRef>
        </p:style>
      </p:cxnSp>
      <p:cxnSp>
        <p:nvCxnSpPr>
          <p:cNvPr id="28" name="Conector reto 27"/>
          <p:cNvCxnSpPr/>
          <p:nvPr/>
        </p:nvCxnSpPr>
        <p:spPr>
          <a:xfrm>
            <a:off x="5076056" y="1556792"/>
            <a:ext cx="3744416" cy="0"/>
          </a:xfrm>
          <a:prstGeom prst="line">
            <a:avLst/>
          </a:prstGeom>
          <a:ln>
            <a:prstDash val="sysDash"/>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612115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00034" y="1"/>
            <a:ext cx="7772400" cy="642917"/>
          </a:xfrm>
        </p:spPr>
        <p:txBody>
          <a:bodyPr>
            <a:normAutofit fontScale="90000"/>
          </a:bodyPr>
          <a:lstStyle/>
          <a:p>
            <a:r>
              <a:rPr lang="pt-BR" dirty="0"/>
              <a:t>Revisão</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rotWithShape="1">
          <a:blip r:embed="rId2"/>
          <a:srcRect l="24008" t="41141" r="20115" b="13939"/>
          <a:stretch/>
        </p:blipFill>
        <p:spPr>
          <a:xfrm>
            <a:off x="323528" y="1196752"/>
            <a:ext cx="8621901" cy="3896963"/>
          </a:xfrm>
          <a:prstGeom prst="rect">
            <a:avLst/>
          </a:prstGeom>
        </p:spPr>
      </p:pic>
      <p:sp>
        <p:nvSpPr>
          <p:cNvPr id="7" name="Subtítulo 6">
            <a:extLst>
              <a:ext uri="{FF2B5EF4-FFF2-40B4-BE49-F238E27FC236}">
                <a16:creationId xmlns:a16="http://schemas.microsoft.com/office/drawing/2014/main" id="{1EEABFFC-6C63-4278-A4CE-ACFD8BB6678F}"/>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26802654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noFill/>
        </p:spPr>
        <p:txBody>
          <a:bodyPr/>
          <a:lstStyle/>
          <a:p>
            <a:pPr eaLnBrk="1" hangingPunct="1"/>
            <a:r>
              <a:rPr lang="pt-BR" altLang="pt-BR" sz="3600">
                <a:latin typeface="Arial" panose="020B0604020202020204" pitchFamily="34" charset="0"/>
              </a:rPr>
              <a:t>EFEITO TÉRMICO DO CONCRETO</a:t>
            </a:r>
          </a:p>
        </p:txBody>
      </p:sp>
      <p:pic>
        <p:nvPicPr>
          <p:cNvPr id="3" name="Imagem 2"/>
          <p:cNvPicPr>
            <a:picLocks noChangeAspect="1"/>
          </p:cNvPicPr>
          <p:nvPr/>
        </p:nvPicPr>
        <p:blipFill rotWithShape="1">
          <a:blip r:embed="rId2"/>
          <a:srcRect l="16974" t="41895" r="66397" b="16480"/>
          <a:stretch/>
        </p:blipFill>
        <p:spPr>
          <a:xfrm>
            <a:off x="1162111" y="1155031"/>
            <a:ext cx="6833760" cy="5486400"/>
          </a:xfrm>
          <a:prstGeom prst="rect">
            <a:avLst/>
          </a:prstGeom>
        </p:spPr>
      </p:pic>
    </p:spTree>
    <p:extLst>
      <p:ext uri="{BB962C8B-B14F-4D97-AF65-F5344CB8AC3E}">
        <p14:creationId xmlns:p14="http://schemas.microsoft.com/office/powerpoint/2010/main" val="7193065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00034" y="1"/>
            <a:ext cx="7772400" cy="642917"/>
          </a:xfrm>
        </p:spPr>
        <p:txBody>
          <a:bodyPr>
            <a:normAutofit fontScale="90000"/>
          </a:bodyPr>
          <a:lstStyle/>
          <a:p>
            <a:r>
              <a:rPr lang="pt-BR" dirty="0"/>
              <a:t>Revisão </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rotWithShape="1">
          <a:blip r:embed="rId2"/>
          <a:srcRect l="23561" t="41004" r="20612" b="17113"/>
          <a:stretch/>
        </p:blipFill>
        <p:spPr>
          <a:xfrm>
            <a:off x="23749" y="1136072"/>
            <a:ext cx="9021125" cy="3805095"/>
          </a:xfrm>
          <a:prstGeom prst="rect">
            <a:avLst/>
          </a:prstGeom>
        </p:spPr>
      </p:pic>
      <p:sp>
        <p:nvSpPr>
          <p:cNvPr id="8" name="Subtítulo 7">
            <a:extLst>
              <a:ext uri="{FF2B5EF4-FFF2-40B4-BE49-F238E27FC236}">
                <a16:creationId xmlns:a16="http://schemas.microsoft.com/office/drawing/2014/main" id="{619E15BA-8D60-4783-8F29-71660A9039BE}"/>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350718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00034" y="1"/>
            <a:ext cx="7772400" cy="642917"/>
          </a:xfrm>
        </p:spPr>
        <p:txBody>
          <a:bodyPr>
            <a:normAutofit fontScale="90000"/>
          </a:bodyPr>
          <a:lstStyle/>
          <a:p>
            <a:r>
              <a:rPr lang="pt-BR" dirty="0"/>
              <a:t>Revisão</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Imagem 6"/>
          <p:cNvPicPr>
            <a:picLocks noChangeAspect="1"/>
          </p:cNvPicPr>
          <p:nvPr/>
        </p:nvPicPr>
        <p:blipFill rotWithShape="1">
          <a:blip r:embed="rId2"/>
          <a:srcRect l="24338" t="40228" r="19211" b="13542"/>
          <a:stretch/>
        </p:blipFill>
        <p:spPr>
          <a:xfrm>
            <a:off x="152399" y="968498"/>
            <a:ext cx="8939669" cy="4116120"/>
          </a:xfrm>
          <a:prstGeom prst="rect">
            <a:avLst/>
          </a:prstGeom>
        </p:spPr>
      </p:pic>
      <p:sp>
        <p:nvSpPr>
          <p:cNvPr id="8" name="Subtítulo 7">
            <a:extLst>
              <a:ext uri="{FF2B5EF4-FFF2-40B4-BE49-F238E27FC236}">
                <a16:creationId xmlns:a16="http://schemas.microsoft.com/office/drawing/2014/main" id="{0C017226-EE1E-4791-9FDB-F819FD1247E6}"/>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34128755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ço Reservado para Número de Slide 7"/>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1C6DA507-033F-4C65-9DD5-A171E84A17AC}" type="slidenum">
              <a:rPr lang="pt-BR" altLang="en-US" sz="1200">
                <a:latin typeface="Garamond" panose="02020404030301010803" pitchFamily="18" charset="0"/>
              </a:rPr>
              <a:pPr>
                <a:spcBef>
                  <a:spcPct val="0"/>
                </a:spcBef>
                <a:buClrTx/>
                <a:buSzTx/>
                <a:buFontTx/>
                <a:buNone/>
              </a:pPr>
              <a:t>64</a:t>
            </a:fld>
            <a:endParaRPr lang="pt-BR" altLang="en-US" sz="1200">
              <a:latin typeface="Garamond" panose="02020404030301010803" pitchFamily="18" charset="0"/>
            </a:endParaRPr>
          </a:p>
        </p:txBody>
      </p:sp>
      <p:sp>
        <p:nvSpPr>
          <p:cNvPr id="32771" name="Rectangle 2"/>
          <p:cNvSpPr>
            <a:spLocks noGrp="1" noChangeArrowheads="1"/>
          </p:cNvSpPr>
          <p:nvPr>
            <p:ph type="title"/>
          </p:nvPr>
        </p:nvSpPr>
        <p:spPr/>
        <p:txBody>
          <a:bodyPr/>
          <a:lstStyle/>
          <a:p>
            <a:pPr algn="ctr" eaLnBrk="1" hangingPunct="1"/>
            <a:r>
              <a:rPr lang="pt-BR" altLang="pt-BR" sz="3200" dirty="0">
                <a:latin typeface="Arial" panose="020B0604020202020204" pitchFamily="34" charset="0"/>
              </a:rPr>
              <a:t>CÁLCULO DA TEMPERATURA MISTURA CONCRETO</a:t>
            </a:r>
          </a:p>
        </p:txBody>
      </p:sp>
      <p:sp>
        <p:nvSpPr>
          <p:cNvPr id="32772" name="Rectangle 3"/>
          <p:cNvSpPr>
            <a:spLocks noGrp="1" noChangeArrowheads="1"/>
          </p:cNvSpPr>
          <p:nvPr>
            <p:ph type="body" sz="half" idx="1"/>
          </p:nvPr>
        </p:nvSpPr>
        <p:spPr>
          <a:xfrm>
            <a:off x="457200" y="1600200"/>
            <a:ext cx="8362950" cy="4530725"/>
          </a:xfrm>
        </p:spPr>
        <p:txBody>
          <a:bodyPr/>
          <a:lstStyle/>
          <a:p>
            <a:pPr marL="0" indent="0" algn="just" eaLnBrk="1" hangingPunct="1">
              <a:buFont typeface="Wingdings" panose="05000000000000000000" pitchFamily="2" charset="2"/>
              <a:buNone/>
            </a:pPr>
            <a:r>
              <a:rPr lang="pt-BR" altLang="pt-BR" sz="2000" dirty="0"/>
              <a:t>A temperatura do concreto recém misturado pode se facilmente calculada a partir das temperaturas dos materiais, com a expressão:</a:t>
            </a:r>
          </a:p>
        </p:txBody>
      </p:sp>
      <p:graphicFrame>
        <p:nvGraphicFramePr>
          <p:cNvPr id="32773" name="Object 12"/>
          <p:cNvGraphicFramePr>
            <a:graphicFrameLocks noGrp="1" noChangeAspect="1"/>
          </p:cNvGraphicFramePr>
          <p:nvPr>
            <p:ph sz="quarter" idx="3"/>
            <p:extLst>
              <p:ext uri="{D42A27DB-BD31-4B8C-83A1-F6EECF244321}">
                <p14:modId xmlns:p14="http://schemas.microsoft.com/office/powerpoint/2010/main" val="1064493346"/>
              </p:ext>
            </p:extLst>
          </p:nvPr>
        </p:nvGraphicFramePr>
        <p:xfrm>
          <a:off x="539750" y="4029075"/>
          <a:ext cx="3473450" cy="560388"/>
        </p:xfrm>
        <a:graphic>
          <a:graphicData uri="http://schemas.openxmlformats.org/presentationml/2006/ole">
            <mc:AlternateContent xmlns:mc="http://schemas.openxmlformats.org/markup-compatibility/2006">
              <mc:Choice xmlns:v="urn:schemas-microsoft-com:vml" Requires="v">
                <p:oleObj spid="_x0000_s44045" name="Equação" r:id="rId3" imgW="2679480" imgH="431640" progId="Equation.3">
                  <p:embed/>
                </p:oleObj>
              </mc:Choice>
              <mc:Fallback>
                <p:oleObj name="Equação" r:id="rId3" imgW="2679480" imgH="431640" progId="Equation.3">
                  <p:embed/>
                  <p:pic>
                    <p:nvPicPr>
                      <p:cNvPr id="32773" name="Object 12"/>
                      <p:cNvPicPr>
                        <a:picLocks noChangeAspect="1" noChangeArrowheads="1"/>
                      </p:cNvPicPr>
                      <p:nvPr/>
                    </p:nvPicPr>
                    <p:blipFill>
                      <a:blip r:embed="rId4"/>
                      <a:srcRect/>
                      <a:stretch>
                        <a:fillRect/>
                      </a:stretch>
                    </p:blipFill>
                    <p:spPr bwMode="auto">
                      <a:xfrm>
                        <a:off x="539750" y="4029075"/>
                        <a:ext cx="347345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4" name="AutoShape 14"/>
          <p:cNvSpPr>
            <a:spLocks/>
          </p:cNvSpPr>
          <p:nvPr/>
        </p:nvSpPr>
        <p:spPr bwMode="auto">
          <a:xfrm>
            <a:off x="4211638" y="2420938"/>
            <a:ext cx="215900" cy="3671887"/>
          </a:xfrm>
          <a:prstGeom prst="leftBrace">
            <a:avLst>
              <a:gd name="adj1" fmla="val 141728"/>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32775" name="Text Box 16"/>
          <p:cNvSpPr txBox="1">
            <a:spLocks noChangeArrowheads="1"/>
          </p:cNvSpPr>
          <p:nvPr/>
        </p:nvSpPr>
        <p:spPr bwMode="auto">
          <a:xfrm>
            <a:off x="4587875" y="2636838"/>
            <a:ext cx="4556125"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1800" i="1"/>
              <a:t>T</a:t>
            </a:r>
            <a:r>
              <a:rPr lang="pt-BR" altLang="pt-BR" sz="1800" i="1" baseline="-25000"/>
              <a:t>m</a:t>
            </a:r>
            <a:r>
              <a:rPr lang="pt-BR" altLang="pt-BR" sz="1800"/>
              <a:t>= </a:t>
            </a:r>
            <a:r>
              <a:rPr lang="pt-BR" altLang="pt-BR" sz="1800" i="1"/>
              <a:t>Temperatura dos agregados;</a:t>
            </a:r>
          </a:p>
          <a:p>
            <a:pPr eaLnBrk="1" hangingPunct="1">
              <a:spcBef>
                <a:spcPct val="50000"/>
              </a:spcBef>
              <a:buClrTx/>
              <a:buSzTx/>
              <a:buFontTx/>
              <a:buNone/>
            </a:pPr>
            <a:r>
              <a:rPr lang="pt-BR" altLang="pt-BR" sz="1800" i="1"/>
              <a:t>T</a:t>
            </a:r>
            <a:r>
              <a:rPr lang="pt-BR" altLang="pt-BR" sz="1800" i="1" baseline="-25000"/>
              <a:t>c</a:t>
            </a:r>
            <a:r>
              <a:rPr lang="pt-BR" altLang="pt-BR" sz="1800" i="1"/>
              <a:t>= Temperatura do cimento;</a:t>
            </a:r>
          </a:p>
          <a:p>
            <a:pPr eaLnBrk="1" hangingPunct="1">
              <a:spcBef>
                <a:spcPct val="50000"/>
              </a:spcBef>
              <a:buClrTx/>
              <a:buSzTx/>
              <a:buFontTx/>
              <a:buNone/>
            </a:pPr>
            <a:r>
              <a:rPr lang="pt-BR" altLang="pt-BR" sz="1800" i="1"/>
              <a:t>T</a:t>
            </a:r>
            <a:r>
              <a:rPr lang="pt-BR" altLang="pt-BR" sz="1800" i="1" baseline="-25000"/>
              <a:t>a</a:t>
            </a:r>
            <a:r>
              <a:rPr lang="pt-BR" altLang="pt-BR" sz="1800" i="1"/>
              <a:t>= Temperatura da água;</a:t>
            </a:r>
          </a:p>
          <a:p>
            <a:pPr eaLnBrk="1" hangingPunct="1">
              <a:spcBef>
                <a:spcPct val="50000"/>
              </a:spcBef>
              <a:buClrTx/>
              <a:buSzTx/>
              <a:buFontTx/>
              <a:buNone/>
            </a:pPr>
            <a:r>
              <a:rPr lang="pt-BR" altLang="pt-BR" sz="1800" i="1"/>
              <a:t>M</a:t>
            </a:r>
            <a:r>
              <a:rPr lang="pt-BR" altLang="pt-BR" sz="1800" i="1" baseline="-25000"/>
              <a:t>m</a:t>
            </a:r>
            <a:r>
              <a:rPr lang="pt-BR" altLang="pt-BR" sz="1800" i="1"/>
              <a:t>= Massa dos agregados;</a:t>
            </a:r>
          </a:p>
          <a:p>
            <a:pPr eaLnBrk="1" hangingPunct="1">
              <a:spcBef>
                <a:spcPct val="50000"/>
              </a:spcBef>
              <a:buClrTx/>
              <a:buSzTx/>
              <a:buFontTx/>
              <a:buNone/>
            </a:pPr>
            <a:r>
              <a:rPr lang="pt-BR" altLang="pt-BR" sz="1800" i="1"/>
              <a:t>M</a:t>
            </a:r>
            <a:r>
              <a:rPr lang="pt-BR" altLang="pt-BR" sz="1800" i="1" baseline="-25000"/>
              <a:t>c</a:t>
            </a:r>
            <a:r>
              <a:rPr lang="pt-BR" altLang="pt-BR" sz="1800" i="1"/>
              <a:t>= Massa do cimento;</a:t>
            </a:r>
          </a:p>
          <a:p>
            <a:pPr eaLnBrk="1" hangingPunct="1">
              <a:spcBef>
                <a:spcPct val="50000"/>
              </a:spcBef>
              <a:buClrTx/>
              <a:buSzTx/>
              <a:buFontTx/>
              <a:buNone/>
            </a:pPr>
            <a:r>
              <a:rPr lang="pt-BR" altLang="pt-BR" sz="1800" i="1"/>
              <a:t>M</a:t>
            </a:r>
            <a:r>
              <a:rPr lang="pt-BR" altLang="pt-BR" sz="1800" i="1" baseline="-25000"/>
              <a:t>a</a:t>
            </a:r>
            <a:r>
              <a:rPr lang="pt-BR" altLang="pt-BR" sz="1800" i="1"/>
              <a:t>= Massa da água;</a:t>
            </a:r>
          </a:p>
          <a:p>
            <a:pPr eaLnBrk="1" hangingPunct="1">
              <a:spcBef>
                <a:spcPct val="50000"/>
              </a:spcBef>
              <a:buClrTx/>
              <a:buSzTx/>
              <a:buFontTx/>
              <a:buNone/>
            </a:pPr>
            <a:r>
              <a:rPr lang="pt-BR" altLang="pt-BR" sz="1800" i="1"/>
              <a:t>0,22 = É a relação, aproximada, do calor específico dos ingredientes seco e o calor específico da água.</a:t>
            </a:r>
            <a:endParaRPr lang="pt-BR" altLang="pt-BR" sz="1800"/>
          </a:p>
        </p:txBody>
      </p:sp>
    </p:spTree>
    <p:extLst>
      <p:ext uri="{BB962C8B-B14F-4D97-AF65-F5344CB8AC3E}">
        <p14:creationId xmlns:p14="http://schemas.microsoft.com/office/powerpoint/2010/main" val="1998989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00034" y="1"/>
            <a:ext cx="7772400" cy="642917"/>
          </a:xfrm>
        </p:spPr>
        <p:txBody>
          <a:bodyPr>
            <a:normAutofit fontScale="90000"/>
          </a:bodyPr>
          <a:lstStyle/>
          <a:p>
            <a:r>
              <a:rPr lang="pt-BR" dirty="0"/>
              <a:t>Revisão</a:t>
            </a:r>
          </a:p>
        </p:txBody>
      </p:sp>
      <p:sp>
        <p:nvSpPr>
          <p:cNvPr id="3" name="Subtítulo 2"/>
          <p:cNvSpPr>
            <a:spLocks noGrp="1"/>
          </p:cNvSpPr>
          <p:nvPr>
            <p:ph type="subTitle" idx="1"/>
          </p:nvPr>
        </p:nvSpPr>
        <p:spPr>
          <a:xfrm>
            <a:off x="0" y="6362712"/>
            <a:ext cx="9144000" cy="495288"/>
          </a:xfrm>
        </p:spPr>
        <p:txBody>
          <a:bodyPr>
            <a:normAutofit fontScale="77500" lnSpcReduction="20000"/>
          </a:bodyPr>
          <a:lstStyle/>
          <a:p>
            <a:r>
              <a:rPr lang="pt-BR" dirty="0"/>
              <a:t>Patologia em concretos                                            Eng. Flávio Maranhão</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rotWithShape="1">
          <a:blip r:embed="rId2"/>
          <a:srcRect l="39352" t="28344" r="34774" b="45928"/>
          <a:stretch/>
        </p:blipFill>
        <p:spPr>
          <a:xfrm>
            <a:off x="221672" y="750314"/>
            <a:ext cx="3810001" cy="2129891"/>
          </a:xfrm>
          <a:prstGeom prst="rect">
            <a:avLst/>
          </a:prstGeom>
        </p:spPr>
      </p:pic>
      <p:pic>
        <p:nvPicPr>
          <p:cNvPr id="8" name="Imagem 7"/>
          <p:cNvPicPr>
            <a:picLocks noChangeAspect="1"/>
          </p:cNvPicPr>
          <p:nvPr/>
        </p:nvPicPr>
        <p:blipFill rotWithShape="1">
          <a:blip r:embed="rId2"/>
          <a:srcRect l="32963" t="57996" r="30792" b="9943"/>
          <a:stretch/>
        </p:blipFill>
        <p:spPr>
          <a:xfrm>
            <a:off x="2753742" y="3063311"/>
            <a:ext cx="6293277" cy="3129671"/>
          </a:xfrm>
          <a:prstGeom prst="rect">
            <a:avLst/>
          </a:prstGeom>
        </p:spPr>
      </p:pic>
      <p:sp>
        <p:nvSpPr>
          <p:cNvPr id="7" name="CaixaDeTexto 6"/>
          <p:cNvSpPr txBox="1"/>
          <p:nvPr/>
        </p:nvSpPr>
        <p:spPr>
          <a:xfrm>
            <a:off x="4358169" y="882824"/>
            <a:ext cx="4248504" cy="1938992"/>
          </a:xfrm>
          <a:prstGeom prst="rect">
            <a:avLst/>
          </a:prstGeom>
          <a:noFill/>
        </p:spPr>
        <p:txBody>
          <a:bodyPr wrap="square" rtlCol="0">
            <a:spAutoFit/>
          </a:bodyPr>
          <a:lstStyle/>
          <a:p>
            <a:pPr algn="ctr"/>
            <a:r>
              <a:rPr lang="pt-BR" sz="2000" i="1" dirty="0"/>
              <a:t>Durante o processo de hidratação o tipo de cimento e a concentração de cimento libera uma grande quantidade de calor, fazendo com que haja um importante aumento de temperatura do sistema</a:t>
            </a:r>
          </a:p>
        </p:txBody>
      </p:sp>
    </p:spTree>
    <p:extLst>
      <p:ext uri="{BB962C8B-B14F-4D97-AF65-F5344CB8AC3E}">
        <p14:creationId xmlns:p14="http://schemas.microsoft.com/office/powerpoint/2010/main" val="15391449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Espaço Reservado para Número de Slide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9C3EA0B0-EE6F-48F1-B960-55A426BA9E1F}" type="slidenum">
              <a:rPr lang="pt-BR" altLang="en-US" sz="1200">
                <a:latin typeface="Garamond" panose="02020404030301010803" pitchFamily="18" charset="0"/>
              </a:rPr>
              <a:pPr>
                <a:spcBef>
                  <a:spcPct val="0"/>
                </a:spcBef>
                <a:buClrTx/>
                <a:buSzTx/>
                <a:buFontTx/>
                <a:buNone/>
              </a:pPr>
              <a:t>66</a:t>
            </a:fld>
            <a:endParaRPr lang="pt-BR" altLang="en-US" sz="1200">
              <a:latin typeface="Garamond" panose="02020404030301010803" pitchFamily="18" charset="0"/>
            </a:endParaRPr>
          </a:p>
        </p:txBody>
      </p:sp>
      <p:sp>
        <p:nvSpPr>
          <p:cNvPr id="9219" name="Rectangle 23"/>
          <p:cNvSpPr>
            <a:spLocks noGrp="1" noChangeArrowheads="1"/>
          </p:cNvSpPr>
          <p:nvPr>
            <p:ph type="title"/>
          </p:nvPr>
        </p:nvSpPr>
        <p:spPr>
          <a:xfrm>
            <a:off x="457200" y="57441"/>
            <a:ext cx="8229600" cy="634082"/>
          </a:xfrm>
        </p:spPr>
        <p:txBody>
          <a:bodyPr>
            <a:normAutofit fontScale="90000"/>
          </a:bodyPr>
          <a:lstStyle/>
          <a:p>
            <a:pPr eaLnBrk="1" hangingPunct="1"/>
            <a:r>
              <a:rPr lang="pt-BR" altLang="pt-BR" sz="3600" dirty="0">
                <a:latin typeface="Arial" panose="020B0604020202020204" pitchFamily="34" charset="0"/>
              </a:rPr>
              <a:t>GRADIENTE TÉRMICO</a:t>
            </a:r>
          </a:p>
        </p:txBody>
      </p:sp>
      <p:sp>
        <p:nvSpPr>
          <p:cNvPr id="9220" name="Rectangle 13"/>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9221" name="Rectangle 1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9224" name="Rectangle 2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pic>
        <p:nvPicPr>
          <p:cNvPr id="3" name="Imagem 2"/>
          <p:cNvPicPr>
            <a:picLocks noChangeAspect="1"/>
          </p:cNvPicPr>
          <p:nvPr/>
        </p:nvPicPr>
        <p:blipFill rotWithShape="1">
          <a:blip r:embed="rId2"/>
          <a:srcRect l="21775" t="33716" r="26203" b="12161"/>
          <a:stretch/>
        </p:blipFill>
        <p:spPr>
          <a:xfrm>
            <a:off x="457199" y="908720"/>
            <a:ext cx="8617559" cy="5040560"/>
          </a:xfrm>
          <a:prstGeom prst="rect">
            <a:avLst/>
          </a:prstGeom>
        </p:spPr>
      </p:pic>
    </p:spTree>
    <p:extLst>
      <p:ext uri="{BB962C8B-B14F-4D97-AF65-F5344CB8AC3E}">
        <p14:creationId xmlns:p14="http://schemas.microsoft.com/office/powerpoint/2010/main" val="20492630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Número de Slide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9C3EA0B0-EE6F-48F1-B960-55A426BA9E1F}" type="slidenum">
              <a:rPr lang="pt-BR" altLang="en-US" sz="1200">
                <a:latin typeface="Garamond" panose="02020404030301010803" pitchFamily="18" charset="0"/>
              </a:rPr>
              <a:pPr>
                <a:spcBef>
                  <a:spcPct val="0"/>
                </a:spcBef>
                <a:buClrTx/>
                <a:buSzTx/>
                <a:buFontTx/>
                <a:buNone/>
              </a:pPr>
              <a:t>67</a:t>
            </a:fld>
            <a:endParaRPr lang="pt-BR" altLang="en-US" sz="1200">
              <a:latin typeface="Garamond" panose="02020404030301010803" pitchFamily="18" charset="0"/>
            </a:endParaRPr>
          </a:p>
        </p:txBody>
      </p:sp>
      <p:sp>
        <p:nvSpPr>
          <p:cNvPr id="9219" name="Rectangle 23"/>
          <p:cNvSpPr>
            <a:spLocks noGrp="1" noChangeArrowheads="1"/>
          </p:cNvSpPr>
          <p:nvPr>
            <p:ph type="title"/>
          </p:nvPr>
        </p:nvSpPr>
        <p:spPr/>
        <p:txBody>
          <a:bodyPr/>
          <a:lstStyle/>
          <a:p>
            <a:pPr eaLnBrk="1" hangingPunct="1"/>
            <a:r>
              <a:rPr lang="pt-BR" altLang="pt-BR" sz="3600">
                <a:latin typeface="Arial" panose="020B0604020202020204" pitchFamily="34" charset="0"/>
              </a:rPr>
              <a:t>GRADIENTE TÉRMICO</a:t>
            </a:r>
          </a:p>
        </p:txBody>
      </p:sp>
      <p:sp>
        <p:nvSpPr>
          <p:cNvPr id="9220" name="Rectangle 13"/>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9221" name="Rectangle 1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9222" name="Rectangle 17"/>
          <p:cNvSpPr>
            <a:spLocks noChangeArrowheads="1"/>
          </p:cNvSpPr>
          <p:nvPr/>
        </p:nvSpPr>
        <p:spPr bwMode="auto">
          <a:xfrm>
            <a:off x="468313" y="1412875"/>
            <a:ext cx="8353425"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lnSpc>
                <a:spcPct val="170000"/>
              </a:lnSpc>
              <a:spcBef>
                <a:spcPct val="0"/>
              </a:spcBef>
              <a:buClrTx/>
              <a:buSzTx/>
              <a:buFontTx/>
              <a:buNone/>
            </a:pPr>
            <a:r>
              <a:rPr lang="pt-BR" altLang="pt-BR" sz="2400" dirty="0"/>
              <a:t>A elevação da temperatura aumenta com o consumo de cimento e com as dimensões da peça e pode originar fissuras extensas e profundas quando ocorrer um choque térmico originado por um o gradiente térmico, superior a        </a:t>
            </a:r>
            <a:r>
              <a:rPr lang="pt-BR" altLang="pt-BR" sz="2400" dirty="0">
                <a:cs typeface="Arial" panose="020B0604020202020204" pitchFamily="34" charset="0"/>
              </a:rPr>
              <a:t>~</a:t>
            </a:r>
            <a:r>
              <a:rPr lang="pt-BR" altLang="pt-BR" sz="2400" dirty="0"/>
              <a:t>25ºC (diferença da temperatura no interior da massa do concreto e a temperatura na superfície externa do concreto).</a:t>
            </a:r>
          </a:p>
        </p:txBody>
      </p:sp>
      <p:sp>
        <p:nvSpPr>
          <p:cNvPr id="9224" name="Rectangle 2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Tree>
    <p:extLst>
      <p:ext uri="{BB962C8B-B14F-4D97-AF65-F5344CB8AC3E}">
        <p14:creationId xmlns:p14="http://schemas.microsoft.com/office/powerpoint/2010/main" val="37380979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295463" y="116632"/>
            <a:ext cx="8229600" cy="562074"/>
          </a:xfrm>
        </p:spPr>
        <p:txBody>
          <a:bodyPr>
            <a:normAutofit fontScale="90000"/>
          </a:bodyPr>
          <a:lstStyle/>
          <a:p>
            <a:pPr eaLnBrk="1" hangingPunct="1"/>
            <a:r>
              <a:rPr lang="pt-BR" altLang="pt-BR" sz="3600" dirty="0">
                <a:latin typeface="Arial" panose="020B0604020202020204" pitchFamily="34" charset="0"/>
              </a:rPr>
              <a:t>EFEITO TÉRMICO DO CONCRETO</a:t>
            </a:r>
          </a:p>
        </p:txBody>
      </p:sp>
      <p:sp>
        <p:nvSpPr>
          <p:cNvPr id="4" name="CaixaDeTexto 3"/>
          <p:cNvSpPr txBox="1"/>
          <p:nvPr/>
        </p:nvSpPr>
        <p:spPr>
          <a:xfrm>
            <a:off x="6369464" y="6450601"/>
            <a:ext cx="2224871" cy="369332"/>
          </a:xfrm>
          <a:prstGeom prst="rect">
            <a:avLst/>
          </a:prstGeom>
          <a:noFill/>
        </p:spPr>
        <p:txBody>
          <a:bodyPr wrap="square" rtlCol="0">
            <a:spAutoFit/>
          </a:bodyPr>
          <a:lstStyle/>
          <a:p>
            <a:r>
              <a:rPr lang="pt-BR" dirty="0"/>
              <a:t>Fonte: </a:t>
            </a:r>
            <a:r>
              <a:rPr lang="pt-BR" dirty="0" err="1"/>
              <a:t>Gambale</a:t>
            </a:r>
            <a:r>
              <a:rPr lang="pt-BR" dirty="0"/>
              <a:t> (</a:t>
            </a:r>
            <a:r>
              <a:rPr lang="pt-BR" dirty="0" err="1"/>
              <a:t>sd</a:t>
            </a:r>
            <a:r>
              <a:rPr lang="pt-BR" dirty="0"/>
              <a:t>)</a:t>
            </a:r>
          </a:p>
        </p:txBody>
      </p:sp>
      <p:pic>
        <p:nvPicPr>
          <p:cNvPr id="5" name="Espaço Reservado para Conteúdo 4"/>
          <p:cNvPicPr>
            <a:picLocks noGrp="1" noChangeAspect="1"/>
          </p:cNvPicPr>
          <p:nvPr>
            <p:ph idx="1"/>
          </p:nvPr>
        </p:nvPicPr>
        <p:blipFill rotWithShape="1">
          <a:blip r:embed="rId2"/>
          <a:srcRect l="46001" t="30557" r="25619" b="40722"/>
          <a:stretch/>
        </p:blipFill>
        <p:spPr>
          <a:xfrm>
            <a:off x="172135" y="1052736"/>
            <a:ext cx="8352928" cy="4752530"/>
          </a:xfrm>
          <a:prstGeom prst="rect">
            <a:avLst/>
          </a:prstGeom>
        </p:spPr>
      </p:pic>
    </p:spTree>
    <p:extLst>
      <p:ext uri="{BB962C8B-B14F-4D97-AF65-F5344CB8AC3E}">
        <p14:creationId xmlns:p14="http://schemas.microsoft.com/office/powerpoint/2010/main" val="27539602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Número de Slide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9C3EA0B0-EE6F-48F1-B960-55A426BA9E1F}" type="slidenum">
              <a:rPr lang="pt-BR" altLang="en-US" sz="1200">
                <a:latin typeface="Garamond" panose="02020404030301010803" pitchFamily="18" charset="0"/>
              </a:rPr>
              <a:pPr>
                <a:spcBef>
                  <a:spcPct val="0"/>
                </a:spcBef>
                <a:buClrTx/>
                <a:buSzTx/>
                <a:buFontTx/>
                <a:buNone/>
              </a:pPr>
              <a:t>69</a:t>
            </a:fld>
            <a:endParaRPr lang="pt-BR" altLang="en-US" sz="1200">
              <a:latin typeface="Garamond" panose="02020404030301010803" pitchFamily="18" charset="0"/>
            </a:endParaRPr>
          </a:p>
        </p:txBody>
      </p:sp>
      <p:sp>
        <p:nvSpPr>
          <p:cNvPr id="9219" name="Rectangle 23"/>
          <p:cNvSpPr>
            <a:spLocks noGrp="1" noChangeArrowheads="1"/>
          </p:cNvSpPr>
          <p:nvPr>
            <p:ph type="title"/>
          </p:nvPr>
        </p:nvSpPr>
        <p:spPr/>
        <p:txBody>
          <a:bodyPr/>
          <a:lstStyle/>
          <a:p>
            <a:pPr eaLnBrk="1" hangingPunct="1"/>
            <a:r>
              <a:rPr lang="pt-BR" altLang="pt-BR" sz="3600">
                <a:latin typeface="Arial" panose="020B0604020202020204" pitchFamily="34" charset="0"/>
              </a:rPr>
              <a:t>GRADIENTE TÉRMICO</a:t>
            </a:r>
          </a:p>
        </p:txBody>
      </p:sp>
      <p:sp>
        <p:nvSpPr>
          <p:cNvPr id="9220" name="Rectangle 13"/>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9221" name="Rectangle 1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9222" name="Rectangle 17"/>
          <p:cNvSpPr>
            <a:spLocks noChangeArrowheads="1"/>
          </p:cNvSpPr>
          <p:nvPr/>
        </p:nvSpPr>
        <p:spPr bwMode="auto">
          <a:xfrm>
            <a:off x="468313" y="1412875"/>
            <a:ext cx="8353425" cy="197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lnSpc>
                <a:spcPct val="170000"/>
              </a:lnSpc>
              <a:spcBef>
                <a:spcPct val="0"/>
              </a:spcBef>
              <a:buClrTx/>
              <a:buSzTx/>
              <a:buFontTx/>
              <a:buNone/>
            </a:pPr>
            <a:r>
              <a:rPr lang="pt-BR" altLang="pt-BR" sz="2400" dirty="0"/>
              <a:t>Contribui para a formação de </a:t>
            </a:r>
            <a:r>
              <a:rPr lang="pt-BR" altLang="pt-BR" sz="2400" dirty="0" err="1"/>
              <a:t>etringita</a:t>
            </a:r>
            <a:r>
              <a:rPr lang="pt-BR" altLang="pt-BR" sz="2400" dirty="0"/>
              <a:t> secundária quando a temperatura ao longo do processo de hidratação for superior a 65C</a:t>
            </a:r>
          </a:p>
        </p:txBody>
      </p:sp>
      <p:sp>
        <p:nvSpPr>
          <p:cNvPr id="9224" name="Rectangle 2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Tree>
    <p:extLst>
      <p:ext uri="{BB962C8B-B14F-4D97-AF65-F5344CB8AC3E}">
        <p14:creationId xmlns:p14="http://schemas.microsoft.com/office/powerpoint/2010/main" val="2711467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0" y="0"/>
            <a:ext cx="9144000" cy="838200"/>
          </a:xfrm>
        </p:spPr>
        <p:txBody>
          <a:bodyPr>
            <a:normAutofit/>
          </a:bodyPr>
          <a:lstStyle/>
          <a:p>
            <a:pPr algn="l"/>
            <a:r>
              <a:rPr lang="pt-BR" dirty="0"/>
              <a:t>Dimensionamento de equipamentos</a:t>
            </a:r>
            <a:endParaRPr lang="en-US" dirty="0"/>
          </a:p>
        </p:txBody>
      </p:sp>
      <p:cxnSp>
        <p:nvCxnSpPr>
          <p:cNvPr id="7" name="Conector reto 6"/>
          <p:cNvCxnSpPr/>
          <p:nvPr/>
        </p:nvCxnSpPr>
        <p:spPr>
          <a:xfrm>
            <a:off x="0" y="838200"/>
            <a:ext cx="9144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Conector reto 8"/>
          <p:cNvCxnSpPr/>
          <p:nvPr/>
        </p:nvCxnSpPr>
        <p:spPr>
          <a:xfrm>
            <a:off x="0" y="6248400"/>
            <a:ext cx="9144000" cy="0"/>
          </a:xfrm>
          <a:prstGeom prst="line">
            <a:avLst/>
          </a:prstGeom>
        </p:spPr>
        <p:style>
          <a:lnRef idx="3">
            <a:schemeClr val="accent2"/>
          </a:lnRef>
          <a:fillRef idx="0">
            <a:schemeClr val="accent2"/>
          </a:fillRef>
          <a:effectRef idx="2">
            <a:schemeClr val="accent2"/>
          </a:effectRef>
          <a:fontRef idx="minor">
            <a:schemeClr val="tx1"/>
          </a:fontRef>
        </p:style>
      </p:cxnSp>
      <p:sp>
        <p:nvSpPr>
          <p:cNvPr id="2253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22535" name="Rectangle 7"/>
          <p:cNvSpPr>
            <a:spLocks noChangeArrowheads="1"/>
          </p:cNvSpPr>
          <p:nvPr/>
        </p:nvSpPr>
        <p:spPr bwMode="auto">
          <a:xfrm>
            <a:off x="0" y="533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pic>
        <p:nvPicPr>
          <p:cNvPr id="177154" name="Picture 2"/>
          <p:cNvPicPr>
            <a:picLocks noChangeAspect="1" noChangeArrowheads="1"/>
          </p:cNvPicPr>
          <p:nvPr/>
        </p:nvPicPr>
        <p:blipFill>
          <a:blip r:embed="rId2" cstate="print"/>
          <a:srcRect l="32952" t="19121" r="30543" b="18803"/>
          <a:stretch>
            <a:fillRect/>
          </a:stretch>
        </p:blipFill>
        <p:spPr bwMode="auto">
          <a:xfrm>
            <a:off x="1547664" y="980728"/>
            <a:ext cx="5328592" cy="5096914"/>
          </a:xfrm>
          <a:prstGeom prst="rect">
            <a:avLst/>
          </a:prstGeom>
          <a:noFill/>
          <a:ln w="9525">
            <a:noFill/>
            <a:miter lim="800000"/>
            <a:headEnd/>
            <a:tailEnd/>
          </a:ln>
        </p:spPr>
      </p:pic>
    </p:spTree>
    <p:extLst>
      <p:ext uri="{BB962C8B-B14F-4D97-AF65-F5344CB8AC3E}">
        <p14:creationId xmlns:p14="http://schemas.microsoft.com/office/powerpoint/2010/main" val="9973872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Número de Slide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9C3EA0B0-EE6F-48F1-B960-55A426BA9E1F}" type="slidenum">
              <a:rPr lang="pt-BR" altLang="en-US" sz="1200">
                <a:latin typeface="Garamond" panose="02020404030301010803" pitchFamily="18" charset="0"/>
              </a:rPr>
              <a:pPr>
                <a:spcBef>
                  <a:spcPct val="0"/>
                </a:spcBef>
                <a:buClrTx/>
                <a:buSzTx/>
                <a:buFontTx/>
                <a:buNone/>
              </a:pPr>
              <a:t>70</a:t>
            </a:fld>
            <a:endParaRPr lang="pt-BR" altLang="en-US" sz="1200">
              <a:latin typeface="Garamond" panose="02020404030301010803" pitchFamily="18" charset="0"/>
            </a:endParaRPr>
          </a:p>
        </p:txBody>
      </p:sp>
      <p:sp>
        <p:nvSpPr>
          <p:cNvPr id="9219" name="Rectangle 23"/>
          <p:cNvSpPr>
            <a:spLocks noGrp="1" noChangeArrowheads="1"/>
          </p:cNvSpPr>
          <p:nvPr>
            <p:ph type="title"/>
          </p:nvPr>
        </p:nvSpPr>
        <p:spPr/>
        <p:txBody>
          <a:bodyPr>
            <a:normAutofit fontScale="90000"/>
          </a:bodyPr>
          <a:lstStyle/>
          <a:p>
            <a:pPr eaLnBrk="1" hangingPunct="1"/>
            <a:r>
              <a:rPr lang="pt-BR" altLang="pt-BR" sz="3600" dirty="0">
                <a:latin typeface="Arial" panose="020B0604020202020204" pitchFamily="34" charset="0"/>
              </a:rPr>
              <a:t>Fatores que influenciam no gradiente térmico</a:t>
            </a:r>
          </a:p>
        </p:txBody>
      </p:sp>
      <p:sp>
        <p:nvSpPr>
          <p:cNvPr id="9220" name="Rectangle 13"/>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9221" name="Rectangle 1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9222" name="Rectangle 17"/>
          <p:cNvSpPr>
            <a:spLocks noChangeArrowheads="1"/>
          </p:cNvSpPr>
          <p:nvPr/>
        </p:nvSpPr>
        <p:spPr bwMode="auto">
          <a:xfrm>
            <a:off x="468313" y="1412875"/>
            <a:ext cx="8353425" cy="448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marL="342900" indent="-342900" algn="just">
              <a:lnSpc>
                <a:spcPct val="170000"/>
              </a:lnSpc>
              <a:spcBef>
                <a:spcPct val="0"/>
              </a:spcBef>
              <a:buClrTx/>
              <a:buSzTx/>
            </a:pPr>
            <a:r>
              <a:rPr lang="pt-BR" altLang="pt-BR" sz="2400" dirty="0"/>
              <a:t>Consumo de cimento</a:t>
            </a:r>
          </a:p>
          <a:p>
            <a:pPr marL="342900" indent="-342900" algn="just">
              <a:lnSpc>
                <a:spcPct val="170000"/>
              </a:lnSpc>
              <a:spcBef>
                <a:spcPct val="0"/>
              </a:spcBef>
              <a:buClrTx/>
              <a:buSzTx/>
            </a:pPr>
            <a:r>
              <a:rPr lang="pt-BR" altLang="pt-BR" sz="2400" dirty="0"/>
              <a:t>Reatividade do cimento</a:t>
            </a:r>
          </a:p>
          <a:p>
            <a:pPr marL="342900" indent="-342900" algn="just">
              <a:lnSpc>
                <a:spcPct val="170000"/>
              </a:lnSpc>
              <a:spcBef>
                <a:spcPct val="0"/>
              </a:spcBef>
              <a:buClrTx/>
              <a:buSzTx/>
            </a:pPr>
            <a:r>
              <a:rPr lang="pt-BR" altLang="pt-BR" sz="2400" dirty="0"/>
              <a:t>Agregados e relação água cimento</a:t>
            </a:r>
          </a:p>
          <a:p>
            <a:pPr marL="342900" indent="-342900" algn="just">
              <a:lnSpc>
                <a:spcPct val="170000"/>
              </a:lnSpc>
              <a:spcBef>
                <a:spcPct val="0"/>
              </a:spcBef>
              <a:buClrTx/>
              <a:buSzTx/>
            </a:pPr>
            <a:r>
              <a:rPr lang="pt-BR" altLang="pt-BR" sz="2400" dirty="0"/>
              <a:t>Temperatura de lançamento e de equilíbrio</a:t>
            </a:r>
          </a:p>
          <a:p>
            <a:pPr marL="342900" indent="-342900" algn="just">
              <a:lnSpc>
                <a:spcPct val="170000"/>
              </a:lnSpc>
              <a:spcBef>
                <a:spcPct val="0"/>
              </a:spcBef>
              <a:buClrTx/>
              <a:buSzTx/>
            </a:pPr>
            <a:r>
              <a:rPr lang="pt-BR" altLang="pt-BR" sz="2400" dirty="0"/>
              <a:t>Condutividade térmica do concreto</a:t>
            </a:r>
          </a:p>
          <a:p>
            <a:pPr marL="342900" indent="-342900" algn="just">
              <a:lnSpc>
                <a:spcPct val="170000"/>
              </a:lnSpc>
              <a:spcBef>
                <a:spcPct val="0"/>
              </a:spcBef>
              <a:buClrTx/>
              <a:buSzTx/>
            </a:pPr>
            <a:r>
              <a:rPr lang="pt-BR" altLang="pt-BR" sz="2400" dirty="0"/>
              <a:t>Difusividade térmica  do agregado</a:t>
            </a:r>
          </a:p>
          <a:p>
            <a:pPr marL="342900" indent="-342900" algn="just">
              <a:lnSpc>
                <a:spcPct val="170000"/>
              </a:lnSpc>
              <a:spcBef>
                <a:spcPct val="0"/>
              </a:spcBef>
              <a:buClrTx/>
              <a:buSzTx/>
            </a:pPr>
            <a:r>
              <a:rPr lang="pt-BR" altLang="pt-BR" sz="2400" dirty="0"/>
              <a:t>Coeficiente de transmissão térmica superficial</a:t>
            </a:r>
          </a:p>
        </p:txBody>
      </p:sp>
      <p:sp>
        <p:nvSpPr>
          <p:cNvPr id="9224" name="Rectangle 2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Tree>
    <p:extLst>
      <p:ext uri="{BB962C8B-B14F-4D97-AF65-F5344CB8AC3E}">
        <p14:creationId xmlns:p14="http://schemas.microsoft.com/office/powerpoint/2010/main" val="21872696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ço Reservado para Número de Slide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30946016-0598-48B1-A7D2-20F21F90F0AC}" type="slidenum">
              <a:rPr lang="pt-BR" altLang="en-US" sz="1200">
                <a:latin typeface="Garamond" panose="02020404030301010803" pitchFamily="18" charset="0"/>
              </a:rPr>
              <a:pPr>
                <a:spcBef>
                  <a:spcPct val="0"/>
                </a:spcBef>
                <a:buClrTx/>
                <a:buSzTx/>
                <a:buFontTx/>
                <a:buNone/>
              </a:pPr>
              <a:t>71</a:t>
            </a:fld>
            <a:endParaRPr lang="pt-BR" altLang="en-US" sz="1200">
              <a:latin typeface="Garamond" panose="02020404030301010803" pitchFamily="18" charset="0"/>
            </a:endParaRPr>
          </a:p>
        </p:txBody>
      </p:sp>
      <p:sp>
        <p:nvSpPr>
          <p:cNvPr id="17411" name="Line 10"/>
          <p:cNvSpPr>
            <a:spLocks noChangeShapeType="1"/>
          </p:cNvSpPr>
          <p:nvPr/>
        </p:nvSpPr>
        <p:spPr bwMode="auto">
          <a:xfrm>
            <a:off x="7667625" y="666750"/>
            <a:ext cx="0" cy="40640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7412" name="Line 9"/>
          <p:cNvSpPr>
            <a:spLocks noChangeShapeType="1"/>
          </p:cNvSpPr>
          <p:nvPr/>
        </p:nvSpPr>
        <p:spPr bwMode="auto">
          <a:xfrm>
            <a:off x="1557338" y="684213"/>
            <a:ext cx="0" cy="40640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7413" name="Freeform 13"/>
          <p:cNvSpPr>
            <a:spLocks/>
          </p:cNvSpPr>
          <p:nvPr/>
        </p:nvSpPr>
        <p:spPr bwMode="auto">
          <a:xfrm>
            <a:off x="1581150" y="3829050"/>
            <a:ext cx="2574925" cy="12700"/>
          </a:xfrm>
          <a:custGeom>
            <a:avLst/>
            <a:gdLst>
              <a:gd name="T0" fmla="*/ 0 w 1622"/>
              <a:gd name="T1" fmla="*/ 2147483646 h 8"/>
              <a:gd name="T2" fmla="*/ 2147483646 w 1622"/>
              <a:gd name="T3" fmla="*/ 0 h 8"/>
              <a:gd name="T4" fmla="*/ 0 60000 65536"/>
              <a:gd name="T5" fmla="*/ 0 60000 65536"/>
              <a:gd name="T6" fmla="*/ 0 w 1622"/>
              <a:gd name="T7" fmla="*/ 0 h 8"/>
              <a:gd name="T8" fmla="*/ 1622 w 1622"/>
              <a:gd name="T9" fmla="*/ 8 h 8"/>
            </a:gdLst>
            <a:ahLst/>
            <a:cxnLst>
              <a:cxn ang="T4">
                <a:pos x="T0" y="T1"/>
              </a:cxn>
              <a:cxn ang="T5">
                <a:pos x="T2" y="T3"/>
              </a:cxn>
            </a:cxnLst>
            <a:rect l="T6" t="T7" r="T8" b="T9"/>
            <a:pathLst>
              <a:path w="1622" h="8">
                <a:moveTo>
                  <a:pt x="0" y="8"/>
                </a:moveTo>
                <a:lnTo>
                  <a:pt x="1622" y="0"/>
                </a:lnTo>
              </a:path>
            </a:pathLst>
          </a:custGeom>
          <a:noFill/>
          <a:ln w="28575" cap="flat" cmpd="sng">
            <a:solidFill>
              <a:schemeClr val="tx1"/>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7414" name="Text Box 25"/>
          <p:cNvSpPr txBox="1">
            <a:spLocks noChangeArrowheads="1"/>
          </p:cNvSpPr>
          <p:nvPr/>
        </p:nvSpPr>
        <p:spPr bwMode="auto">
          <a:xfrm>
            <a:off x="4927600" y="2817813"/>
            <a:ext cx="24479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1200" b="1"/>
              <a:t>Temperatura média anual</a:t>
            </a:r>
          </a:p>
        </p:txBody>
      </p:sp>
      <p:sp>
        <p:nvSpPr>
          <p:cNvPr id="17415" name="Line 7"/>
          <p:cNvSpPr>
            <a:spLocks noChangeShapeType="1"/>
          </p:cNvSpPr>
          <p:nvPr/>
        </p:nvSpPr>
        <p:spPr bwMode="auto">
          <a:xfrm>
            <a:off x="1557338" y="692150"/>
            <a:ext cx="60960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7416" name="Line 8"/>
          <p:cNvSpPr>
            <a:spLocks noChangeShapeType="1"/>
          </p:cNvSpPr>
          <p:nvPr/>
        </p:nvSpPr>
        <p:spPr bwMode="auto">
          <a:xfrm>
            <a:off x="1557338" y="4756150"/>
            <a:ext cx="60960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7417" name="Line 12"/>
          <p:cNvSpPr>
            <a:spLocks noChangeShapeType="1"/>
          </p:cNvSpPr>
          <p:nvPr/>
        </p:nvSpPr>
        <p:spPr bwMode="auto">
          <a:xfrm>
            <a:off x="1547813" y="2714625"/>
            <a:ext cx="6119812"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pt-BR"/>
          </a:p>
        </p:txBody>
      </p:sp>
      <p:sp>
        <p:nvSpPr>
          <p:cNvPr id="17418" name="Freeform 16"/>
          <p:cNvSpPr>
            <a:spLocks/>
          </p:cNvSpPr>
          <p:nvPr/>
        </p:nvSpPr>
        <p:spPr bwMode="auto">
          <a:xfrm>
            <a:off x="1570038" y="1431925"/>
            <a:ext cx="6059487" cy="2405063"/>
          </a:xfrm>
          <a:custGeom>
            <a:avLst/>
            <a:gdLst>
              <a:gd name="T0" fmla="*/ 0 w 3817"/>
              <a:gd name="T1" fmla="*/ 2147483646 h 1515"/>
              <a:gd name="T2" fmla="*/ 2147483646 w 3817"/>
              <a:gd name="T3" fmla="*/ 2147483646 h 1515"/>
              <a:gd name="T4" fmla="*/ 2147483646 w 3817"/>
              <a:gd name="T5" fmla="*/ 2147483646 h 1515"/>
              <a:gd name="T6" fmla="*/ 2147483646 w 3817"/>
              <a:gd name="T7" fmla="*/ 2147483646 h 1515"/>
              <a:gd name="T8" fmla="*/ 2147483646 w 3817"/>
              <a:gd name="T9" fmla="*/ 2147483646 h 1515"/>
              <a:gd name="T10" fmla="*/ 2147483646 w 3817"/>
              <a:gd name="T11" fmla="*/ 2147483646 h 1515"/>
              <a:gd name="T12" fmla="*/ 2147483646 w 3817"/>
              <a:gd name="T13" fmla="*/ 2147483646 h 1515"/>
              <a:gd name="T14" fmla="*/ 2147483646 w 3817"/>
              <a:gd name="T15" fmla="*/ 2147483646 h 1515"/>
              <a:gd name="T16" fmla="*/ 2147483646 w 3817"/>
              <a:gd name="T17" fmla="*/ 2147483646 h 1515"/>
              <a:gd name="T18" fmla="*/ 2147483646 w 3817"/>
              <a:gd name="T19" fmla="*/ 2147483646 h 1515"/>
              <a:gd name="T20" fmla="*/ 2147483646 w 3817"/>
              <a:gd name="T21" fmla="*/ 2147483646 h 1515"/>
              <a:gd name="T22" fmla="*/ 2147483646 w 3817"/>
              <a:gd name="T23" fmla="*/ 2147483646 h 1515"/>
              <a:gd name="T24" fmla="*/ 2147483646 w 3817"/>
              <a:gd name="T25" fmla="*/ 2147483646 h 1515"/>
              <a:gd name="T26" fmla="*/ 2147483646 w 3817"/>
              <a:gd name="T27" fmla="*/ 2147483646 h 1515"/>
              <a:gd name="T28" fmla="*/ 2147483646 w 3817"/>
              <a:gd name="T29" fmla="*/ 2147483646 h 1515"/>
              <a:gd name="T30" fmla="*/ 2147483646 w 3817"/>
              <a:gd name="T31" fmla="*/ 2147483646 h 1515"/>
              <a:gd name="T32" fmla="*/ 2147483646 w 3817"/>
              <a:gd name="T33" fmla="*/ 2147483646 h 1515"/>
              <a:gd name="T34" fmla="*/ 2147483646 w 3817"/>
              <a:gd name="T35" fmla="*/ 2147483646 h 1515"/>
              <a:gd name="T36" fmla="*/ 2147483646 w 3817"/>
              <a:gd name="T37" fmla="*/ 2147483646 h 1515"/>
              <a:gd name="T38" fmla="*/ 2147483646 w 3817"/>
              <a:gd name="T39" fmla="*/ 2147483646 h 1515"/>
              <a:gd name="T40" fmla="*/ 2147483646 w 3817"/>
              <a:gd name="T41" fmla="*/ 2147483646 h 1515"/>
              <a:gd name="T42" fmla="*/ 2147483646 w 3817"/>
              <a:gd name="T43" fmla="*/ 2147483646 h 1515"/>
              <a:gd name="T44" fmla="*/ 2147483646 w 3817"/>
              <a:gd name="T45" fmla="*/ 2147483646 h 1515"/>
              <a:gd name="T46" fmla="*/ 2147483646 w 3817"/>
              <a:gd name="T47" fmla="*/ 2147483646 h 1515"/>
              <a:gd name="T48" fmla="*/ 2147483646 w 3817"/>
              <a:gd name="T49" fmla="*/ 2147483646 h 1515"/>
              <a:gd name="T50" fmla="*/ 2147483646 w 3817"/>
              <a:gd name="T51" fmla="*/ 2147483646 h 1515"/>
              <a:gd name="T52" fmla="*/ 2147483646 w 3817"/>
              <a:gd name="T53" fmla="*/ 2147483646 h 1515"/>
              <a:gd name="T54" fmla="*/ 2147483646 w 3817"/>
              <a:gd name="T55" fmla="*/ 2147483646 h 1515"/>
              <a:gd name="T56" fmla="*/ 2147483646 w 3817"/>
              <a:gd name="T57" fmla="*/ 2147483646 h 1515"/>
              <a:gd name="T58" fmla="*/ 2147483646 w 3817"/>
              <a:gd name="T59" fmla="*/ 2147483646 h 1515"/>
              <a:gd name="T60" fmla="*/ 2147483646 w 3817"/>
              <a:gd name="T61" fmla="*/ 2147483646 h 1515"/>
              <a:gd name="T62" fmla="*/ 2147483646 w 3817"/>
              <a:gd name="T63" fmla="*/ 2147483646 h 1515"/>
              <a:gd name="T64" fmla="*/ 2147483646 w 3817"/>
              <a:gd name="T65" fmla="*/ 2147483646 h 1515"/>
              <a:gd name="T66" fmla="*/ 2147483646 w 3817"/>
              <a:gd name="T67" fmla="*/ 2147483646 h 1515"/>
              <a:gd name="T68" fmla="*/ 2147483646 w 3817"/>
              <a:gd name="T69" fmla="*/ 2147483646 h 1515"/>
              <a:gd name="T70" fmla="*/ 2147483646 w 3817"/>
              <a:gd name="T71" fmla="*/ 2147483646 h 1515"/>
              <a:gd name="T72" fmla="*/ 2147483646 w 3817"/>
              <a:gd name="T73" fmla="*/ 2147483646 h 1515"/>
              <a:gd name="T74" fmla="*/ 2147483646 w 3817"/>
              <a:gd name="T75" fmla="*/ 2147483646 h 1515"/>
              <a:gd name="T76" fmla="*/ 2147483646 w 3817"/>
              <a:gd name="T77" fmla="*/ 2147483646 h 151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817"/>
              <a:gd name="T118" fmla="*/ 0 h 1515"/>
              <a:gd name="T119" fmla="*/ 3817 w 3817"/>
              <a:gd name="T120" fmla="*/ 1515 h 151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817" h="1515">
                <a:moveTo>
                  <a:pt x="0" y="1515"/>
                </a:moveTo>
                <a:cubicBezTo>
                  <a:pt x="12" y="1498"/>
                  <a:pt x="27" y="1477"/>
                  <a:pt x="35" y="1458"/>
                </a:cubicBezTo>
                <a:cubicBezTo>
                  <a:pt x="46" y="1433"/>
                  <a:pt x="49" y="1413"/>
                  <a:pt x="56" y="1387"/>
                </a:cubicBezTo>
                <a:cubicBezTo>
                  <a:pt x="69" y="1342"/>
                  <a:pt x="77" y="1300"/>
                  <a:pt x="115" y="1274"/>
                </a:cubicBezTo>
                <a:cubicBezTo>
                  <a:pt x="127" y="1238"/>
                  <a:pt x="131" y="1195"/>
                  <a:pt x="152" y="1163"/>
                </a:cubicBezTo>
                <a:cubicBezTo>
                  <a:pt x="190" y="1105"/>
                  <a:pt x="194" y="1068"/>
                  <a:pt x="232" y="1011"/>
                </a:cubicBezTo>
                <a:cubicBezTo>
                  <a:pt x="249" y="986"/>
                  <a:pt x="289" y="895"/>
                  <a:pt x="299" y="866"/>
                </a:cubicBezTo>
                <a:cubicBezTo>
                  <a:pt x="313" y="824"/>
                  <a:pt x="322" y="804"/>
                  <a:pt x="360" y="779"/>
                </a:cubicBezTo>
                <a:cubicBezTo>
                  <a:pt x="374" y="736"/>
                  <a:pt x="407" y="720"/>
                  <a:pt x="432" y="683"/>
                </a:cubicBezTo>
                <a:cubicBezTo>
                  <a:pt x="446" y="662"/>
                  <a:pt x="474" y="616"/>
                  <a:pt x="488" y="595"/>
                </a:cubicBezTo>
                <a:cubicBezTo>
                  <a:pt x="503" y="572"/>
                  <a:pt x="521" y="546"/>
                  <a:pt x="536" y="523"/>
                </a:cubicBezTo>
                <a:cubicBezTo>
                  <a:pt x="564" y="496"/>
                  <a:pt x="636" y="407"/>
                  <a:pt x="672" y="379"/>
                </a:cubicBezTo>
                <a:cubicBezTo>
                  <a:pt x="703" y="344"/>
                  <a:pt x="697" y="342"/>
                  <a:pt x="720" y="315"/>
                </a:cubicBezTo>
                <a:cubicBezTo>
                  <a:pt x="732" y="279"/>
                  <a:pt x="784" y="245"/>
                  <a:pt x="811" y="218"/>
                </a:cubicBezTo>
                <a:cubicBezTo>
                  <a:pt x="861" y="168"/>
                  <a:pt x="848" y="185"/>
                  <a:pt x="907" y="146"/>
                </a:cubicBezTo>
                <a:cubicBezTo>
                  <a:pt x="943" y="92"/>
                  <a:pt x="989" y="105"/>
                  <a:pt x="1035" y="74"/>
                </a:cubicBezTo>
                <a:cubicBezTo>
                  <a:pt x="1059" y="50"/>
                  <a:pt x="1073" y="55"/>
                  <a:pt x="1083" y="50"/>
                </a:cubicBezTo>
                <a:cubicBezTo>
                  <a:pt x="1105" y="44"/>
                  <a:pt x="1138" y="39"/>
                  <a:pt x="1171" y="34"/>
                </a:cubicBezTo>
                <a:cubicBezTo>
                  <a:pt x="1204" y="29"/>
                  <a:pt x="1229" y="14"/>
                  <a:pt x="1280" y="19"/>
                </a:cubicBezTo>
                <a:cubicBezTo>
                  <a:pt x="1336" y="0"/>
                  <a:pt x="1422" y="82"/>
                  <a:pt x="1480" y="67"/>
                </a:cubicBezTo>
                <a:cubicBezTo>
                  <a:pt x="1528" y="115"/>
                  <a:pt x="1568" y="110"/>
                  <a:pt x="1608" y="131"/>
                </a:cubicBezTo>
                <a:cubicBezTo>
                  <a:pt x="1648" y="152"/>
                  <a:pt x="1683" y="175"/>
                  <a:pt x="1720" y="195"/>
                </a:cubicBezTo>
                <a:cubicBezTo>
                  <a:pt x="1757" y="215"/>
                  <a:pt x="1784" y="222"/>
                  <a:pt x="1832" y="251"/>
                </a:cubicBezTo>
                <a:cubicBezTo>
                  <a:pt x="1880" y="280"/>
                  <a:pt x="1964" y="340"/>
                  <a:pt x="2008" y="371"/>
                </a:cubicBezTo>
                <a:cubicBezTo>
                  <a:pt x="2088" y="443"/>
                  <a:pt x="2053" y="414"/>
                  <a:pt x="2096" y="435"/>
                </a:cubicBezTo>
                <a:cubicBezTo>
                  <a:pt x="2135" y="462"/>
                  <a:pt x="2196" y="506"/>
                  <a:pt x="2240" y="531"/>
                </a:cubicBezTo>
                <a:cubicBezTo>
                  <a:pt x="2288" y="558"/>
                  <a:pt x="2319" y="566"/>
                  <a:pt x="2360" y="587"/>
                </a:cubicBezTo>
                <a:cubicBezTo>
                  <a:pt x="2411" y="612"/>
                  <a:pt x="2512" y="631"/>
                  <a:pt x="2560" y="659"/>
                </a:cubicBezTo>
                <a:cubicBezTo>
                  <a:pt x="2594" y="688"/>
                  <a:pt x="2636" y="680"/>
                  <a:pt x="2672" y="691"/>
                </a:cubicBezTo>
                <a:cubicBezTo>
                  <a:pt x="2708" y="702"/>
                  <a:pt x="2737" y="715"/>
                  <a:pt x="2776" y="723"/>
                </a:cubicBezTo>
                <a:cubicBezTo>
                  <a:pt x="2804" y="732"/>
                  <a:pt x="2875" y="726"/>
                  <a:pt x="2904" y="739"/>
                </a:cubicBezTo>
                <a:cubicBezTo>
                  <a:pt x="2927" y="749"/>
                  <a:pt x="2955" y="741"/>
                  <a:pt x="2976" y="755"/>
                </a:cubicBezTo>
                <a:cubicBezTo>
                  <a:pt x="3002" y="773"/>
                  <a:pt x="3051" y="763"/>
                  <a:pt x="3080" y="771"/>
                </a:cubicBezTo>
                <a:cubicBezTo>
                  <a:pt x="3092" y="774"/>
                  <a:pt x="3291" y="765"/>
                  <a:pt x="3304" y="771"/>
                </a:cubicBezTo>
                <a:cubicBezTo>
                  <a:pt x="3341" y="771"/>
                  <a:pt x="3296" y="774"/>
                  <a:pt x="3304" y="771"/>
                </a:cubicBezTo>
                <a:cubicBezTo>
                  <a:pt x="3321" y="774"/>
                  <a:pt x="3335" y="762"/>
                  <a:pt x="3352" y="763"/>
                </a:cubicBezTo>
                <a:cubicBezTo>
                  <a:pt x="3488" y="771"/>
                  <a:pt x="3569" y="776"/>
                  <a:pt x="3632" y="779"/>
                </a:cubicBezTo>
                <a:cubicBezTo>
                  <a:pt x="3695" y="782"/>
                  <a:pt x="3697" y="777"/>
                  <a:pt x="3728" y="779"/>
                </a:cubicBezTo>
                <a:lnTo>
                  <a:pt x="3817" y="79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7419" name="Line 17"/>
          <p:cNvSpPr>
            <a:spLocks noChangeShapeType="1"/>
          </p:cNvSpPr>
          <p:nvPr/>
        </p:nvSpPr>
        <p:spPr bwMode="auto">
          <a:xfrm>
            <a:off x="2619375" y="3836988"/>
            <a:ext cx="0" cy="93662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7420" name="Line 18"/>
          <p:cNvSpPr>
            <a:spLocks noChangeShapeType="1"/>
          </p:cNvSpPr>
          <p:nvPr/>
        </p:nvSpPr>
        <p:spPr bwMode="auto">
          <a:xfrm>
            <a:off x="3592513" y="1462088"/>
            <a:ext cx="0" cy="23749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7421" name="Line 19"/>
          <p:cNvSpPr>
            <a:spLocks noChangeShapeType="1"/>
          </p:cNvSpPr>
          <p:nvPr/>
        </p:nvSpPr>
        <p:spPr bwMode="auto">
          <a:xfrm>
            <a:off x="3678238" y="1462088"/>
            <a:ext cx="2232025"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pt-BR"/>
          </a:p>
        </p:txBody>
      </p:sp>
      <p:sp>
        <p:nvSpPr>
          <p:cNvPr id="17422" name="Line 20"/>
          <p:cNvSpPr>
            <a:spLocks noChangeShapeType="1"/>
          </p:cNvSpPr>
          <p:nvPr/>
        </p:nvSpPr>
        <p:spPr bwMode="auto">
          <a:xfrm>
            <a:off x="5110163" y="1462088"/>
            <a:ext cx="0" cy="122396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7423" name="Text Box 21"/>
          <p:cNvSpPr txBox="1">
            <a:spLocks noChangeArrowheads="1"/>
          </p:cNvSpPr>
          <p:nvPr/>
        </p:nvSpPr>
        <p:spPr bwMode="auto">
          <a:xfrm>
            <a:off x="2660650" y="4197350"/>
            <a:ext cx="2736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1200" b="1"/>
              <a:t>Temperatura do concreto fresco</a:t>
            </a:r>
          </a:p>
        </p:txBody>
      </p:sp>
      <p:sp>
        <p:nvSpPr>
          <p:cNvPr id="17424" name="Text Box 22"/>
          <p:cNvSpPr txBox="1">
            <a:spLocks noChangeArrowheads="1"/>
          </p:cNvSpPr>
          <p:nvPr/>
        </p:nvSpPr>
        <p:spPr bwMode="auto">
          <a:xfrm>
            <a:off x="3668713" y="3225800"/>
            <a:ext cx="20161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1200" b="1"/>
              <a:t>Elevação da temperatura</a:t>
            </a:r>
          </a:p>
        </p:txBody>
      </p:sp>
      <p:sp>
        <p:nvSpPr>
          <p:cNvPr id="17425" name="Text Box 23"/>
          <p:cNvSpPr txBox="1">
            <a:spLocks noChangeArrowheads="1"/>
          </p:cNvSpPr>
          <p:nvPr/>
        </p:nvSpPr>
        <p:spPr bwMode="auto">
          <a:xfrm>
            <a:off x="3813175" y="1101725"/>
            <a:ext cx="1800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1200" b="1"/>
              <a:t>Temperatura máxima</a:t>
            </a:r>
          </a:p>
        </p:txBody>
      </p:sp>
      <p:sp>
        <p:nvSpPr>
          <p:cNvPr id="17426" name="Text Box 24"/>
          <p:cNvSpPr txBox="1">
            <a:spLocks noChangeArrowheads="1"/>
          </p:cNvSpPr>
          <p:nvPr/>
        </p:nvSpPr>
        <p:spPr bwMode="auto">
          <a:xfrm>
            <a:off x="5181600" y="1820863"/>
            <a:ext cx="1800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1200" b="1"/>
              <a:t>Resfriamento</a:t>
            </a:r>
          </a:p>
        </p:txBody>
      </p:sp>
      <p:sp>
        <p:nvSpPr>
          <p:cNvPr id="17427" name="Line 26"/>
          <p:cNvSpPr>
            <a:spLocks noChangeShapeType="1"/>
          </p:cNvSpPr>
          <p:nvPr/>
        </p:nvSpPr>
        <p:spPr bwMode="auto">
          <a:xfrm>
            <a:off x="4965700" y="3044825"/>
            <a:ext cx="21605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7428" name="Line 27"/>
          <p:cNvSpPr>
            <a:spLocks noChangeShapeType="1"/>
          </p:cNvSpPr>
          <p:nvPr/>
        </p:nvSpPr>
        <p:spPr bwMode="auto">
          <a:xfrm flipH="1" flipV="1">
            <a:off x="6837363" y="2757488"/>
            <a:ext cx="288925"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7429" name="Text Box 32"/>
          <p:cNvSpPr txBox="1">
            <a:spLocks noChangeArrowheads="1"/>
          </p:cNvSpPr>
          <p:nvPr/>
        </p:nvSpPr>
        <p:spPr bwMode="auto">
          <a:xfrm>
            <a:off x="552450" y="4899025"/>
            <a:ext cx="8135938"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SzTx/>
              <a:buFontTx/>
              <a:buNone/>
            </a:pPr>
            <a:r>
              <a:rPr lang="pt-BR" altLang="pt-BR" sz="1800" dirty="0"/>
              <a:t>A hidratação segue três processos básicos: a nucleação e crescimento dos cristais, a interação entre as vizinhanças das fases e a difusão; podendo provocar um aumento de temperatura, dependendo do tipo de cimento empregado, de até 50ºC a 60ºC em condições adiabáticas.</a:t>
            </a:r>
          </a:p>
        </p:txBody>
      </p:sp>
      <p:sp>
        <p:nvSpPr>
          <p:cNvPr id="17430" name="Text Box 33"/>
          <p:cNvSpPr txBox="1">
            <a:spLocks noChangeArrowheads="1"/>
          </p:cNvSpPr>
          <p:nvPr/>
        </p:nvSpPr>
        <p:spPr bwMode="auto">
          <a:xfrm>
            <a:off x="2606675" y="295275"/>
            <a:ext cx="467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1800"/>
              <a:t>DIFERENCIAL DE TEMPERATURAS</a:t>
            </a:r>
          </a:p>
        </p:txBody>
      </p:sp>
    </p:spTree>
    <p:extLst>
      <p:ext uri="{BB962C8B-B14F-4D97-AF65-F5344CB8AC3E}">
        <p14:creationId xmlns:p14="http://schemas.microsoft.com/office/powerpoint/2010/main" val="38878095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295463" y="116632"/>
            <a:ext cx="8229600" cy="562074"/>
          </a:xfrm>
        </p:spPr>
        <p:txBody>
          <a:bodyPr>
            <a:normAutofit fontScale="90000"/>
          </a:bodyPr>
          <a:lstStyle/>
          <a:p>
            <a:pPr eaLnBrk="1" hangingPunct="1"/>
            <a:r>
              <a:rPr lang="pt-BR" altLang="pt-BR" sz="3600" dirty="0">
                <a:latin typeface="Arial" panose="020B0604020202020204" pitchFamily="34" charset="0"/>
              </a:rPr>
              <a:t>EFEITO TÉRMICO DO CONCRETO</a:t>
            </a:r>
          </a:p>
        </p:txBody>
      </p:sp>
      <p:sp>
        <p:nvSpPr>
          <p:cNvPr id="4" name="CaixaDeTexto 3"/>
          <p:cNvSpPr txBox="1"/>
          <p:nvPr/>
        </p:nvSpPr>
        <p:spPr>
          <a:xfrm>
            <a:off x="6369464" y="6450601"/>
            <a:ext cx="2224871" cy="369332"/>
          </a:xfrm>
          <a:prstGeom prst="rect">
            <a:avLst/>
          </a:prstGeom>
          <a:noFill/>
        </p:spPr>
        <p:txBody>
          <a:bodyPr wrap="square" rtlCol="0">
            <a:spAutoFit/>
          </a:bodyPr>
          <a:lstStyle/>
          <a:p>
            <a:r>
              <a:rPr lang="pt-BR" dirty="0"/>
              <a:t>Fonte: </a:t>
            </a:r>
            <a:r>
              <a:rPr lang="pt-BR" dirty="0" err="1"/>
              <a:t>Gambale</a:t>
            </a:r>
            <a:r>
              <a:rPr lang="pt-BR" dirty="0"/>
              <a:t> (</a:t>
            </a:r>
            <a:r>
              <a:rPr lang="pt-BR" dirty="0" err="1"/>
              <a:t>sd</a:t>
            </a:r>
            <a:r>
              <a:rPr lang="pt-BR" dirty="0"/>
              <a:t>)</a:t>
            </a:r>
          </a:p>
        </p:txBody>
      </p:sp>
      <p:pic>
        <p:nvPicPr>
          <p:cNvPr id="5" name="Espaço Reservado para Conteúdo 4"/>
          <p:cNvPicPr>
            <a:picLocks noGrp="1" noChangeAspect="1"/>
          </p:cNvPicPr>
          <p:nvPr>
            <p:ph idx="1"/>
          </p:nvPr>
        </p:nvPicPr>
        <p:blipFill rotWithShape="1">
          <a:blip r:embed="rId2"/>
          <a:srcRect l="26249" t="19438" r="24701" b="13523"/>
          <a:stretch/>
        </p:blipFill>
        <p:spPr>
          <a:xfrm>
            <a:off x="801154" y="780963"/>
            <a:ext cx="7218218" cy="5546630"/>
          </a:xfrm>
          <a:prstGeom prst="rect">
            <a:avLst/>
          </a:prstGeom>
        </p:spPr>
      </p:pic>
    </p:spTree>
    <p:extLst>
      <p:ext uri="{BB962C8B-B14F-4D97-AF65-F5344CB8AC3E}">
        <p14:creationId xmlns:p14="http://schemas.microsoft.com/office/powerpoint/2010/main" val="36253132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Espaço Reservado para Número de Slide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9C3EA0B0-EE6F-48F1-B960-55A426BA9E1F}" type="slidenum">
              <a:rPr lang="pt-BR" altLang="en-US" sz="1200">
                <a:latin typeface="Garamond" panose="02020404030301010803" pitchFamily="18" charset="0"/>
              </a:rPr>
              <a:pPr>
                <a:spcBef>
                  <a:spcPct val="0"/>
                </a:spcBef>
                <a:buClrTx/>
                <a:buSzTx/>
                <a:buFontTx/>
                <a:buNone/>
              </a:pPr>
              <a:t>73</a:t>
            </a:fld>
            <a:endParaRPr lang="pt-BR" altLang="en-US" sz="1200">
              <a:latin typeface="Garamond" panose="02020404030301010803" pitchFamily="18" charset="0"/>
            </a:endParaRPr>
          </a:p>
        </p:txBody>
      </p:sp>
      <p:sp>
        <p:nvSpPr>
          <p:cNvPr id="9219" name="Rectangle 23"/>
          <p:cNvSpPr>
            <a:spLocks noGrp="1" noChangeArrowheads="1"/>
          </p:cNvSpPr>
          <p:nvPr>
            <p:ph type="title"/>
          </p:nvPr>
        </p:nvSpPr>
        <p:spPr>
          <a:xfrm>
            <a:off x="457200" y="57441"/>
            <a:ext cx="8229600" cy="634082"/>
          </a:xfrm>
        </p:spPr>
        <p:txBody>
          <a:bodyPr>
            <a:normAutofit fontScale="90000"/>
          </a:bodyPr>
          <a:lstStyle/>
          <a:p>
            <a:pPr eaLnBrk="1" hangingPunct="1"/>
            <a:r>
              <a:rPr lang="pt-BR" altLang="pt-BR" sz="3600" dirty="0">
                <a:latin typeface="Arial" panose="020B0604020202020204" pitchFamily="34" charset="0"/>
              </a:rPr>
              <a:t>GRADIENTE TÉRMICO</a:t>
            </a:r>
          </a:p>
        </p:txBody>
      </p:sp>
      <p:sp>
        <p:nvSpPr>
          <p:cNvPr id="9220" name="Rectangle 13"/>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9221" name="Rectangle 1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9224" name="Rectangle 2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pic>
        <p:nvPicPr>
          <p:cNvPr id="2" name="Imagem 1"/>
          <p:cNvPicPr>
            <a:picLocks noChangeAspect="1"/>
          </p:cNvPicPr>
          <p:nvPr/>
        </p:nvPicPr>
        <p:blipFill rotWithShape="1">
          <a:blip r:embed="rId2"/>
          <a:srcRect l="22882" t="34250" r="24542" b="22438"/>
          <a:stretch/>
        </p:blipFill>
        <p:spPr>
          <a:xfrm>
            <a:off x="136879" y="775572"/>
            <a:ext cx="6076140" cy="2814212"/>
          </a:xfrm>
          <a:prstGeom prst="rect">
            <a:avLst/>
          </a:prstGeom>
        </p:spPr>
      </p:pic>
      <p:pic>
        <p:nvPicPr>
          <p:cNvPr id="3" name="Imagem 2"/>
          <p:cNvPicPr>
            <a:picLocks noChangeAspect="1"/>
          </p:cNvPicPr>
          <p:nvPr/>
        </p:nvPicPr>
        <p:blipFill rotWithShape="1">
          <a:blip r:embed="rId3"/>
          <a:srcRect l="21775" t="33716" r="26203" b="12161"/>
          <a:stretch/>
        </p:blipFill>
        <p:spPr>
          <a:xfrm>
            <a:off x="2207390" y="3589784"/>
            <a:ext cx="5471120" cy="3200153"/>
          </a:xfrm>
          <a:prstGeom prst="rect">
            <a:avLst/>
          </a:prstGeom>
        </p:spPr>
      </p:pic>
    </p:spTree>
    <p:extLst>
      <p:ext uri="{BB962C8B-B14F-4D97-AF65-F5344CB8AC3E}">
        <p14:creationId xmlns:p14="http://schemas.microsoft.com/office/powerpoint/2010/main" val="30896139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Espaço Reservado para Número de Slide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9C3EA0B0-EE6F-48F1-B960-55A426BA9E1F}" type="slidenum">
              <a:rPr lang="pt-BR" altLang="en-US" sz="1200">
                <a:latin typeface="Garamond" panose="02020404030301010803" pitchFamily="18" charset="0"/>
              </a:rPr>
              <a:pPr>
                <a:spcBef>
                  <a:spcPct val="0"/>
                </a:spcBef>
                <a:buClrTx/>
                <a:buSzTx/>
                <a:buFontTx/>
                <a:buNone/>
              </a:pPr>
              <a:t>74</a:t>
            </a:fld>
            <a:endParaRPr lang="pt-BR" altLang="en-US" sz="1200">
              <a:latin typeface="Garamond" panose="02020404030301010803" pitchFamily="18" charset="0"/>
            </a:endParaRPr>
          </a:p>
        </p:txBody>
      </p:sp>
      <p:sp>
        <p:nvSpPr>
          <p:cNvPr id="9219" name="Rectangle 23"/>
          <p:cNvSpPr>
            <a:spLocks noGrp="1" noChangeArrowheads="1"/>
          </p:cNvSpPr>
          <p:nvPr>
            <p:ph type="title"/>
          </p:nvPr>
        </p:nvSpPr>
        <p:spPr>
          <a:xfrm>
            <a:off x="457200" y="57441"/>
            <a:ext cx="8229600" cy="634082"/>
          </a:xfrm>
        </p:spPr>
        <p:txBody>
          <a:bodyPr>
            <a:normAutofit fontScale="90000"/>
          </a:bodyPr>
          <a:lstStyle/>
          <a:p>
            <a:pPr eaLnBrk="1" hangingPunct="1"/>
            <a:r>
              <a:rPr lang="pt-BR" altLang="pt-BR" sz="3600" dirty="0">
                <a:latin typeface="Arial" panose="020B0604020202020204" pitchFamily="34" charset="0"/>
              </a:rPr>
              <a:t>ELEVAÇÃO ADIABÁTICA</a:t>
            </a:r>
          </a:p>
        </p:txBody>
      </p:sp>
      <p:sp>
        <p:nvSpPr>
          <p:cNvPr id="9220" name="Rectangle 13"/>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9221" name="Rectangle 1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9224" name="Rectangle 2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pic>
        <p:nvPicPr>
          <p:cNvPr id="4" name="Imagem 3"/>
          <p:cNvPicPr>
            <a:picLocks noChangeAspect="1"/>
          </p:cNvPicPr>
          <p:nvPr/>
        </p:nvPicPr>
        <p:blipFill rotWithShape="1">
          <a:blip r:embed="rId2"/>
          <a:srcRect l="16778" t="30313" r="17347" b="18655"/>
          <a:stretch/>
        </p:blipFill>
        <p:spPr>
          <a:xfrm>
            <a:off x="286455" y="908720"/>
            <a:ext cx="7309881" cy="3183775"/>
          </a:xfrm>
          <a:prstGeom prst="rect">
            <a:avLst/>
          </a:prstGeom>
        </p:spPr>
      </p:pic>
      <p:pic>
        <p:nvPicPr>
          <p:cNvPr id="5" name="Imagem 4"/>
          <p:cNvPicPr>
            <a:picLocks noChangeAspect="1"/>
          </p:cNvPicPr>
          <p:nvPr/>
        </p:nvPicPr>
        <p:blipFill rotWithShape="1">
          <a:blip r:embed="rId3"/>
          <a:srcRect l="19334" t="23675" r="20668" b="28214"/>
          <a:stretch/>
        </p:blipFill>
        <p:spPr>
          <a:xfrm>
            <a:off x="1547664" y="4197063"/>
            <a:ext cx="5500846" cy="2479963"/>
          </a:xfrm>
          <a:prstGeom prst="rect">
            <a:avLst/>
          </a:prstGeom>
        </p:spPr>
      </p:pic>
    </p:spTree>
    <p:extLst>
      <p:ext uri="{BB962C8B-B14F-4D97-AF65-F5344CB8AC3E}">
        <p14:creationId xmlns:p14="http://schemas.microsoft.com/office/powerpoint/2010/main" val="8832804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Espaço Reservado para Número de Slide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9C3EA0B0-EE6F-48F1-B960-55A426BA9E1F}" type="slidenum">
              <a:rPr lang="pt-BR" altLang="en-US" sz="1200">
                <a:latin typeface="Garamond" panose="02020404030301010803" pitchFamily="18" charset="0"/>
              </a:rPr>
              <a:pPr>
                <a:spcBef>
                  <a:spcPct val="0"/>
                </a:spcBef>
                <a:buClrTx/>
                <a:buSzTx/>
                <a:buFontTx/>
                <a:buNone/>
              </a:pPr>
              <a:t>75</a:t>
            </a:fld>
            <a:endParaRPr lang="pt-BR" altLang="en-US" sz="1200">
              <a:latin typeface="Garamond" panose="02020404030301010803" pitchFamily="18" charset="0"/>
            </a:endParaRPr>
          </a:p>
        </p:txBody>
      </p:sp>
      <p:sp>
        <p:nvSpPr>
          <p:cNvPr id="9219" name="Rectangle 23"/>
          <p:cNvSpPr>
            <a:spLocks noGrp="1" noChangeArrowheads="1"/>
          </p:cNvSpPr>
          <p:nvPr>
            <p:ph type="title"/>
          </p:nvPr>
        </p:nvSpPr>
        <p:spPr>
          <a:xfrm>
            <a:off x="457200" y="57441"/>
            <a:ext cx="8229600" cy="634082"/>
          </a:xfrm>
        </p:spPr>
        <p:txBody>
          <a:bodyPr>
            <a:normAutofit fontScale="90000"/>
          </a:bodyPr>
          <a:lstStyle/>
          <a:p>
            <a:pPr eaLnBrk="1" hangingPunct="1"/>
            <a:r>
              <a:rPr lang="pt-BR" altLang="pt-BR" sz="3600" dirty="0">
                <a:latin typeface="Arial" panose="020B0604020202020204" pitchFamily="34" charset="0"/>
              </a:rPr>
              <a:t>ELEVAÇÃO ADIABÁTICA - Santo Antônio</a:t>
            </a:r>
          </a:p>
        </p:txBody>
      </p:sp>
      <p:sp>
        <p:nvSpPr>
          <p:cNvPr id="9220" name="Rectangle 13"/>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9221" name="Rectangle 1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9224" name="Rectangle 2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pic>
        <p:nvPicPr>
          <p:cNvPr id="2" name="Imagem 1"/>
          <p:cNvPicPr>
            <a:picLocks noChangeAspect="1"/>
          </p:cNvPicPr>
          <p:nvPr/>
        </p:nvPicPr>
        <p:blipFill rotWithShape="1">
          <a:blip r:embed="rId2"/>
          <a:srcRect l="7970" t="25640" r="57743" b="12808"/>
          <a:stretch/>
        </p:blipFill>
        <p:spPr>
          <a:xfrm>
            <a:off x="148625" y="815765"/>
            <a:ext cx="8947249" cy="5151898"/>
          </a:xfrm>
          <a:prstGeom prst="rect">
            <a:avLst/>
          </a:prstGeom>
        </p:spPr>
      </p:pic>
    </p:spTree>
    <p:extLst>
      <p:ext uri="{BB962C8B-B14F-4D97-AF65-F5344CB8AC3E}">
        <p14:creationId xmlns:p14="http://schemas.microsoft.com/office/powerpoint/2010/main" val="42311798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Espaço Reservado para Número de Slide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9C3EA0B0-EE6F-48F1-B960-55A426BA9E1F}" type="slidenum">
              <a:rPr lang="pt-BR" altLang="en-US" sz="1200">
                <a:latin typeface="Garamond" panose="02020404030301010803" pitchFamily="18" charset="0"/>
              </a:rPr>
              <a:pPr>
                <a:spcBef>
                  <a:spcPct val="0"/>
                </a:spcBef>
                <a:buClrTx/>
                <a:buSzTx/>
                <a:buFontTx/>
                <a:buNone/>
              </a:pPr>
              <a:t>76</a:t>
            </a:fld>
            <a:endParaRPr lang="pt-BR" altLang="en-US" sz="1200">
              <a:latin typeface="Garamond" panose="02020404030301010803" pitchFamily="18" charset="0"/>
            </a:endParaRPr>
          </a:p>
        </p:txBody>
      </p:sp>
      <p:sp>
        <p:nvSpPr>
          <p:cNvPr id="9219" name="Rectangle 23"/>
          <p:cNvSpPr>
            <a:spLocks noGrp="1" noChangeArrowheads="1"/>
          </p:cNvSpPr>
          <p:nvPr>
            <p:ph type="title"/>
          </p:nvPr>
        </p:nvSpPr>
        <p:spPr>
          <a:xfrm>
            <a:off x="457200" y="57441"/>
            <a:ext cx="8229600" cy="634082"/>
          </a:xfrm>
        </p:spPr>
        <p:txBody>
          <a:bodyPr>
            <a:normAutofit fontScale="90000"/>
          </a:bodyPr>
          <a:lstStyle/>
          <a:p>
            <a:pPr eaLnBrk="1" hangingPunct="1"/>
            <a:r>
              <a:rPr lang="pt-BR" altLang="pt-BR" sz="3600" dirty="0">
                <a:latin typeface="Arial" panose="020B0604020202020204" pitchFamily="34" charset="0"/>
              </a:rPr>
              <a:t>ELEVAÇÃO ADIABÁTICA - Santo Antônio</a:t>
            </a:r>
          </a:p>
        </p:txBody>
      </p:sp>
      <p:sp>
        <p:nvSpPr>
          <p:cNvPr id="9220" name="Rectangle 13"/>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9221" name="Rectangle 1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sp>
        <p:nvSpPr>
          <p:cNvPr id="9224" name="Rectangle 2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pt-BR" altLang="pt-BR" sz="1800"/>
          </a:p>
        </p:txBody>
      </p:sp>
      <p:pic>
        <p:nvPicPr>
          <p:cNvPr id="3" name="Imagem 2"/>
          <p:cNvPicPr>
            <a:picLocks noChangeAspect="1"/>
          </p:cNvPicPr>
          <p:nvPr/>
        </p:nvPicPr>
        <p:blipFill rotWithShape="1">
          <a:blip r:embed="rId2"/>
          <a:srcRect l="9048" t="31520" r="60508" b="11593"/>
          <a:stretch/>
        </p:blipFill>
        <p:spPr>
          <a:xfrm>
            <a:off x="425043" y="900187"/>
            <a:ext cx="8136905" cy="4876651"/>
          </a:xfrm>
          <a:prstGeom prst="rect">
            <a:avLst/>
          </a:prstGeom>
        </p:spPr>
      </p:pic>
    </p:spTree>
    <p:extLst>
      <p:ext uri="{BB962C8B-B14F-4D97-AF65-F5344CB8AC3E}">
        <p14:creationId xmlns:p14="http://schemas.microsoft.com/office/powerpoint/2010/main" val="38350444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ço Reservado para Número de Slide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4B8F1648-6AA8-4066-A95E-D8D56E9C5AAD}" type="slidenum">
              <a:rPr lang="pt-BR" altLang="en-US" sz="1200">
                <a:latin typeface="Garamond" panose="02020404030301010803" pitchFamily="18" charset="0"/>
              </a:rPr>
              <a:pPr>
                <a:spcBef>
                  <a:spcPct val="0"/>
                </a:spcBef>
                <a:buClrTx/>
                <a:buSzTx/>
                <a:buFontTx/>
                <a:buNone/>
              </a:pPr>
              <a:t>77</a:t>
            </a:fld>
            <a:endParaRPr lang="pt-BR" altLang="en-US" sz="1200">
              <a:latin typeface="Garamond" panose="02020404030301010803" pitchFamily="18" charset="0"/>
            </a:endParaRPr>
          </a:p>
        </p:txBody>
      </p:sp>
      <p:grpSp>
        <p:nvGrpSpPr>
          <p:cNvPr id="12291" name="Group 10"/>
          <p:cNvGrpSpPr>
            <a:grpSpLocks/>
          </p:cNvGrpSpPr>
          <p:nvPr/>
        </p:nvGrpSpPr>
        <p:grpSpPr bwMode="auto">
          <a:xfrm>
            <a:off x="149225" y="1182688"/>
            <a:ext cx="8855075" cy="4767262"/>
            <a:chOff x="94" y="300"/>
            <a:chExt cx="5578" cy="3003"/>
          </a:xfrm>
        </p:grpSpPr>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b="2016"/>
            <a:stretch>
              <a:fillRect/>
            </a:stretch>
          </p:blipFill>
          <p:spPr bwMode="auto">
            <a:xfrm>
              <a:off x="94" y="300"/>
              <a:ext cx="2774" cy="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p:cNvPicPr>
              <a:picLocks noChangeAspect="1" noChangeArrowheads="1"/>
            </p:cNvPicPr>
            <p:nvPr/>
          </p:nvPicPr>
          <p:blipFill>
            <a:blip r:embed="rId3">
              <a:extLst>
                <a:ext uri="{28A0092B-C50C-407E-A947-70E740481C1C}">
                  <a14:useLocalDpi xmlns:a14="http://schemas.microsoft.com/office/drawing/2010/main" val="0"/>
                </a:ext>
              </a:extLst>
            </a:blip>
            <a:srcRect l="4189"/>
            <a:stretch>
              <a:fillRect/>
            </a:stretch>
          </p:blipFill>
          <p:spPr bwMode="auto">
            <a:xfrm>
              <a:off x="3064" y="300"/>
              <a:ext cx="2608" cy="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7"/>
            <p:cNvSpPr txBox="1">
              <a:spLocks noChangeArrowheads="1"/>
            </p:cNvSpPr>
            <p:nvPr/>
          </p:nvSpPr>
          <p:spPr bwMode="auto">
            <a:xfrm>
              <a:off x="839" y="2931"/>
              <a:ext cx="4128" cy="3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pt-BR" altLang="pt-BR" sz="1600" b="1"/>
                <a:t>NBR 12006 - Cimento - Determinação do calor de hidratação pelo método da garrafa de Langavant</a:t>
              </a:r>
            </a:p>
          </p:txBody>
        </p:sp>
      </p:grpSp>
      <p:sp>
        <p:nvSpPr>
          <p:cNvPr id="12292" name="Text Box 11"/>
          <p:cNvSpPr txBox="1">
            <a:spLocks noChangeArrowheads="1"/>
          </p:cNvSpPr>
          <p:nvPr/>
        </p:nvSpPr>
        <p:spPr bwMode="auto">
          <a:xfrm>
            <a:off x="2124075" y="404813"/>
            <a:ext cx="48244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2800" b="1"/>
              <a:t>CALOR DE HIDRATAÇÃO</a:t>
            </a:r>
          </a:p>
        </p:txBody>
      </p:sp>
    </p:spTree>
    <p:extLst>
      <p:ext uri="{BB962C8B-B14F-4D97-AF65-F5344CB8AC3E}">
        <p14:creationId xmlns:p14="http://schemas.microsoft.com/office/powerpoint/2010/main" val="39018941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Espaço Reservado para Número de Slid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6D4C9D88-0C44-483E-BF8F-CD79EA7ABA34}" type="slidenum">
              <a:rPr lang="pt-BR" altLang="en-US" sz="1200">
                <a:latin typeface="Garamond" panose="02020404030301010803" pitchFamily="18" charset="0"/>
              </a:rPr>
              <a:pPr>
                <a:spcBef>
                  <a:spcPct val="0"/>
                </a:spcBef>
                <a:buClrTx/>
                <a:buSzTx/>
                <a:buFontTx/>
                <a:buNone/>
              </a:pPr>
              <a:t>78</a:t>
            </a:fld>
            <a:endParaRPr lang="pt-BR" altLang="en-US" sz="1200">
              <a:latin typeface="Garamond" panose="02020404030301010803" pitchFamily="18" charset="0"/>
            </a:endParaRPr>
          </a:p>
        </p:txBody>
      </p:sp>
      <p:sp>
        <p:nvSpPr>
          <p:cNvPr id="13315" name="Rectangle 2"/>
          <p:cNvSpPr>
            <a:spLocks noGrp="1" noChangeArrowheads="1"/>
          </p:cNvSpPr>
          <p:nvPr>
            <p:ph type="title"/>
          </p:nvPr>
        </p:nvSpPr>
        <p:spPr/>
        <p:txBody>
          <a:bodyPr/>
          <a:lstStyle/>
          <a:p>
            <a:pPr eaLnBrk="1" hangingPunct="1"/>
            <a:r>
              <a:rPr lang="pt-BR" altLang="pt-BR" sz="3600" dirty="0">
                <a:latin typeface="Arial" panose="020B0604020202020204" pitchFamily="34" charset="0"/>
              </a:rPr>
              <a:t>Liberação de calor de cimentos</a:t>
            </a:r>
          </a:p>
        </p:txBody>
      </p:sp>
      <p:sp>
        <p:nvSpPr>
          <p:cNvPr id="13316" name="Rectangle 3"/>
          <p:cNvSpPr>
            <a:spLocks noGrp="1" noChangeArrowheads="1"/>
          </p:cNvSpPr>
          <p:nvPr>
            <p:ph type="body" idx="1"/>
          </p:nvPr>
        </p:nvSpPr>
        <p:spPr/>
        <p:txBody>
          <a:bodyPr/>
          <a:lstStyle/>
          <a:p>
            <a:pPr marL="0" indent="0" algn="just" eaLnBrk="1" hangingPunct="1">
              <a:lnSpc>
                <a:spcPct val="170000"/>
              </a:lnSpc>
              <a:spcBef>
                <a:spcPct val="0"/>
              </a:spcBef>
              <a:buClrTx/>
              <a:buSzTx/>
              <a:buFont typeface="Wingdings" panose="05000000000000000000" pitchFamily="2" charset="2"/>
              <a:buNone/>
            </a:pPr>
            <a:r>
              <a:rPr lang="pt-BR" altLang="pt-BR" sz="2800" dirty="0"/>
              <a:t>Para os cimentos Portland de uso corrente observou-se que cerca da metade do calor total se desprende entre 1 e 3 dias, cerca de ¾ aos 7 dias e 83% a 91% do total, ocorre em 6 meses. </a:t>
            </a:r>
          </a:p>
          <a:p>
            <a:pPr marL="0" indent="0" eaLnBrk="1" hangingPunct="1">
              <a:lnSpc>
                <a:spcPct val="170000"/>
              </a:lnSpc>
            </a:pPr>
            <a:endParaRPr lang="pt-BR" altLang="pt-BR" sz="2800" dirty="0"/>
          </a:p>
        </p:txBody>
      </p:sp>
      <p:graphicFrame>
        <p:nvGraphicFramePr>
          <p:cNvPr id="2" name="Tabela 1"/>
          <p:cNvGraphicFramePr>
            <a:graphicFrameLocks noGrp="1"/>
          </p:cNvGraphicFramePr>
          <p:nvPr>
            <p:extLst>
              <p:ext uri="{D42A27DB-BD31-4B8C-83A1-F6EECF244321}">
                <p14:modId xmlns:p14="http://schemas.microsoft.com/office/powerpoint/2010/main" val="1733814409"/>
              </p:ext>
            </p:extLst>
          </p:nvPr>
        </p:nvGraphicFramePr>
        <p:xfrm>
          <a:off x="611560" y="5058040"/>
          <a:ext cx="7632847" cy="1040980"/>
        </p:xfrm>
        <a:graphic>
          <a:graphicData uri="http://schemas.openxmlformats.org/drawingml/2006/table">
            <a:tbl>
              <a:tblPr>
                <a:tableStyleId>{5C22544A-7EE6-4342-B048-85BDC9FD1C3A}</a:tableStyleId>
              </a:tblPr>
              <a:tblGrid>
                <a:gridCol w="1956009">
                  <a:extLst>
                    <a:ext uri="{9D8B030D-6E8A-4147-A177-3AD203B41FA5}">
                      <a16:colId xmlns:a16="http://schemas.microsoft.com/office/drawing/2014/main" val="3915232151"/>
                    </a:ext>
                  </a:extLst>
                </a:gridCol>
                <a:gridCol w="911824">
                  <a:extLst>
                    <a:ext uri="{9D8B030D-6E8A-4147-A177-3AD203B41FA5}">
                      <a16:colId xmlns:a16="http://schemas.microsoft.com/office/drawing/2014/main" val="3789058031"/>
                    </a:ext>
                  </a:extLst>
                </a:gridCol>
                <a:gridCol w="794169">
                  <a:extLst>
                    <a:ext uri="{9D8B030D-6E8A-4147-A177-3AD203B41FA5}">
                      <a16:colId xmlns:a16="http://schemas.microsoft.com/office/drawing/2014/main" val="2721105773"/>
                    </a:ext>
                  </a:extLst>
                </a:gridCol>
                <a:gridCol w="794169">
                  <a:extLst>
                    <a:ext uri="{9D8B030D-6E8A-4147-A177-3AD203B41FA5}">
                      <a16:colId xmlns:a16="http://schemas.microsoft.com/office/drawing/2014/main" val="271972544"/>
                    </a:ext>
                  </a:extLst>
                </a:gridCol>
                <a:gridCol w="794169">
                  <a:extLst>
                    <a:ext uri="{9D8B030D-6E8A-4147-A177-3AD203B41FA5}">
                      <a16:colId xmlns:a16="http://schemas.microsoft.com/office/drawing/2014/main" val="1744267561"/>
                    </a:ext>
                  </a:extLst>
                </a:gridCol>
                <a:gridCol w="794169">
                  <a:extLst>
                    <a:ext uri="{9D8B030D-6E8A-4147-A177-3AD203B41FA5}">
                      <a16:colId xmlns:a16="http://schemas.microsoft.com/office/drawing/2014/main" val="1124626892"/>
                    </a:ext>
                  </a:extLst>
                </a:gridCol>
                <a:gridCol w="794169">
                  <a:extLst>
                    <a:ext uri="{9D8B030D-6E8A-4147-A177-3AD203B41FA5}">
                      <a16:colId xmlns:a16="http://schemas.microsoft.com/office/drawing/2014/main" val="2270885473"/>
                    </a:ext>
                  </a:extLst>
                </a:gridCol>
                <a:gridCol w="794169">
                  <a:extLst>
                    <a:ext uri="{9D8B030D-6E8A-4147-A177-3AD203B41FA5}">
                      <a16:colId xmlns:a16="http://schemas.microsoft.com/office/drawing/2014/main" val="1748500451"/>
                    </a:ext>
                  </a:extLst>
                </a:gridCol>
              </a:tblGrid>
              <a:tr h="520490">
                <a:tc>
                  <a:txBody>
                    <a:bodyPr/>
                    <a:lstStyle/>
                    <a:p>
                      <a:pPr algn="l" fontAlgn="b"/>
                      <a:endParaRPr lang="pt-BR"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2000" u="none" strike="noStrike">
                          <a:effectLst/>
                        </a:rPr>
                        <a:t>3</a:t>
                      </a:r>
                      <a:endParaRPr lang="pt-BR"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2000" u="none" strike="noStrike">
                          <a:effectLst/>
                        </a:rPr>
                        <a:t>7</a:t>
                      </a:r>
                      <a:endParaRPr lang="pt-BR"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2000" u="none" strike="noStrike" dirty="0">
                          <a:effectLst/>
                        </a:rPr>
                        <a:t>14</a:t>
                      </a:r>
                      <a:endParaRPr lang="pt-BR"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pt-BR" sz="2000" u="none" strike="noStrike" dirty="0">
                          <a:effectLst/>
                        </a:rPr>
                        <a:t>28</a:t>
                      </a:r>
                      <a:endParaRPr lang="pt-BR"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pt-BR" sz="2000" u="none" strike="noStrike">
                          <a:effectLst/>
                        </a:rPr>
                        <a:t>91</a:t>
                      </a:r>
                      <a:endParaRPr lang="pt-BR"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2000" u="none" strike="noStrike">
                          <a:effectLst/>
                        </a:rPr>
                        <a:t>180</a:t>
                      </a:r>
                      <a:endParaRPr lang="pt-BR"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9606132"/>
                  </a:ext>
                </a:extLst>
              </a:tr>
              <a:tr h="520490">
                <a:tc>
                  <a:txBody>
                    <a:bodyPr/>
                    <a:lstStyle/>
                    <a:p>
                      <a:pPr algn="l" fontAlgn="b"/>
                      <a:r>
                        <a:rPr lang="pt-BR" sz="2000" u="none" strike="noStrike" dirty="0">
                          <a:effectLst/>
                        </a:rPr>
                        <a:t>liberação de calor</a:t>
                      </a:r>
                      <a:endParaRPr lang="pt-BR"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pt-BR" sz="2000" u="none" strike="noStrike">
                          <a:effectLst/>
                        </a:rPr>
                        <a:t>40%</a:t>
                      </a:r>
                      <a:endParaRPr lang="pt-BR"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2000" u="none" strike="noStrike">
                          <a:effectLst/>
                        </a:rPr>
                        <a:t>50%</a:t>
                      </a:r>
                      <a:endParaRPr lang="pt-BR"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2000" u="none" strike="noStrike">
                          <a:effectLst/>
                        </a:rPr>
                        <a:t>75%</a:t>
                      </a:r>
                      <a:endParaRPr lang="pt-BR"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2000" u="none" strike="noStrike">
                          <a:effectLst/>
                        </a:rPr>
                        <a:t>80%</a:t>
                      </a:r>
                      <a:endParaRPr lang="pt-BR"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2000" u="none" strike="noStrike">
                          <a:effectLst/>
                        </a:rPr>
                        <a:t>100%</a:t>
                      </a:r>
                      <a:endParaRPr lang="pt-BR"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2000" u="none" strike="noStrike">
                          <a:effectLst/>
                        </a:rPr>
                        <a:t>105%</a:t>
                      </a:r>
                      <a:endParaRPr lang="pt-BR"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2000" u="none" strike="noStrike" dirty="0">
                          <a:effectLst/>
                        </a:rPr>
                        <a:t>110%</a:t>
                      </a:r>
                      <a:endParaRPr lang="pt-BR"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36601315"/>
                  </a:ext>
                </a:extLst>
              </a:tr>
            </a:tbl>
          </a:graphicData>
        </a:graphic>
      </p:graphicFrame>
    </p:spTree>
    <p:extLst>
      <p:ext uri="{BB962C8B-B14F-4D97-AF65-F5344CB8AC3E}">
        <p14:creationId xmlns:p14="http://schemas.microsoft.com/office/powerpoint/2010/main" val="6369618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0"/>
            <a:ext cx="7772400" cy="642917"/>
          </a:xfrm>
        </p:spPr>
        <p:txBody>
          <a:bodyPr>
            <a:normAutofit fontScale="90000"/>
          </a:bodyPr>
          <a:lstStyle/>
          <a:p>
            <a:r>
              <a:rPr lang="pt-BR" dirty="0"/>
              <a:t>Patologias em Concretos</a:t>
            </a:r>
          </a:p>
        </p:txBody>
      </p:sp>
      <p:sp>
        <p:nvSpPr>
          <p:cNvPr id="3" name="Subtítulo 2"/>
          <p:cNvSpPr>
            <a:spLocks noGrp="1"/>
          </p:cNvSpPr>
          <p:nvPr>
            <p:ph type="subTitle" idx="1"/>
          </p:nvPr>
        </p:nvSpPr>
        <p:spPr>
          <a:xfrm>
            <a:off x="0" y="6362712"/>
            <a:ext cx="9144000" cy="495288"/>
          </a:xfrm>
        </p:spPr>
        <p:txBody>
          <a:bodyPr>
            <a:normAutofit fontScale="77500" lnSpcReduction="20000"/>
          </a:bodyPr>
          <a:lstStyle/>
          <a:p>
            <a:r>
              <a:rPr lang="pt-BR" dirty="0"/>
              <a:t>Patologia em concretos                                            Eng. Flávio Maranhão</a:t>
            </a:r>
          </a:p>
        </p:txBody>
      </p:sp>
      <p:cxnSp>
        <p:nvCxnSpPr>
          <p:cNvPr id="5" name="Conector reto 4"/>
          <p:cNvCxnSpPr/>
          <p:nvPr/>
        </p:nvCxnSpPr>
        <p:spPr>
          <a:xfrm>
            <a:off x="-32" y="642918"/>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32" y="6286520"/>
            <a:ext cx="9144000"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rotWithShape="1">
          <a:blip r:embed="rId2"/>
          <a:srcRect l="23436" t="21454" r="14860" b="17516"/>
          <a:stretch/>
        </p:blipFill>
        <p:spPr>
          <a:xfrm>
            <a:off x="611560" y="908720"/>
            <a:ext cx="8157842" cy="4536504"/>
          </a:xfrm>
          <a:prstGeom prst="rect">
            <a:avLst/>
          </a:prstGeom>
        </p:spPr>
      </p:pic>
    </p:spTree>
    <p:extLst>
      <p:ext uri="{BB962C8B-B14F-4D97-AF65-F5344CB8AC3E}">
        <p14:creationId xmlns:p14="http://schemas.microsoft.com/office/powerpoint/2010/main" val="2349007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0" y="0"/>
            <a:ext cx="9144000" cy="838200"/>
          </a:xfrm>
        </p:spPr>
        <p:txBody>
          <a:bodyPr>
            <a:normAutofit/>
          </a:bodyPr>
          <a:lstStyle/>
          <a:p>
            <a:pPr algn="l"/>
            <a:r>
              <a:rPr lang="pt-BR" dirty="0"/>
              <a:t>Dimensionamento de equipamentos</a:t>
            </a:r>
            <a:endParaRPr lang="en-US" dirty="0"/>
          </a:p>
        </p:txBody>
      </p:sp>
      <p:cxnSp>
        <p:nvCxnSpPr>
          <p:cNvPr id="7" name="Conector reto 6"/>
          <p:cNvCxnSpPr/>
          <p:nvPr/>
        </p:nvCxnSpPr>
        <p:spPr>
          <a:xfrm>
            <a:off x="0" y="838200"/>
            <a:ext cx="9144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Conector reto 8"/>
          <p:cNvCxnSpPr/>
          <p:nvPr/>
        </p:nvCxnSpPr>
        <p:spPr>
          <a:xfrm>
            <a:off x="0" y="6248400"/>
            <a:ext cx="9144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22529" name="Imagem 17"/>
          <p:cNvPicPr>
            <a:picLocks noChangeAspect="1" noChangeArrowheads="1"/>
          </p:cNvPicPr>
          <p:nvPr/>
        </p:nvPicPr>
        <p:blipFill>
          <a:blip r:embed="rId2" cstate="print"/>
          <a:srcRect l="19948" t="23293" r="30379" b="11871"/>
          <a:stretch>
            <a:fillRect/>
          </a:stretch>
        </p:blipFill>
        <p:spPr bwMode="auto">
          <a:xfrm>
            <a:off x="358022" y="1196752"/>
            <a:ext cx="4934058" cy="4824536"/>
          </a:xfrm>
          <a:prstGeom prst="rect">
            <a:avLst/>
          </a:prstGeom>
          <a:noFill/>
        </p:spPr>
      </p:pic>
      <p:sp>
        <p:nvSpPr>
          <p:cNvPr id="22530" name="Text Box 2"/>
          <p:cNvSpPr txBox="1">
            <a:spLocks noChangeArrowheads="1"/>
          </p:cNvSpPr>
          <p:nvPr/>
        </p:nvSpPr>
        <p:spPr bwMode="auto">
          <a:xfrm>
            <a:off x="0" y="1340768"/>
            <a:ext cx="467544" cy="4248472"/>
          </a:xfrm>
          <a:prstGeom prst="rect">
            <a:avLst/>
          </a:prstGeom>
          <a:solidFill>
            <a:srgbClr val="FFFFFF"/>
          </a:solidFill>
          <a:ln w="9525">
            <a:noFill/>
            <a:miter lim="800000"/>
            <a:headEnd/>
            <a:tailEnd/>
          </a:ln>
        </p:spPr>
        <p:txBody>
          <a:bodyPr vert="vert270"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3263900" algn="ctr"/>
                <a:tab pos="6069013" algn="r"/>
              </a:tabLst>
            </a:pPr>
            <a:r>
              <a:rPr kumimoji="0" lang="pt-B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Kg de cimento / </a:t>
            </a:r>
            <a:r>
              <a:rPr kumimoji="0" lang="pt-BR" sz="1200" b="0" i="0" u="none" strike="noStrike" cap="none" normalizeH="0" baseline="0" dirty="0" err="1">
                <a:ln>
                  <a:noFill/>
                </a:ln>
                <a:solidFill>
                  <a:schemeClr val="tx1"/>
                </a:solidFill>
                <a:effectLst/>
                <a:latin typeface="Arial" pitchFamily="34" charset="0"/>
                <a:ea typeface="Times New Roman" pitchFamily="18" charset="0"/>
                <a:cs typeface="Times New Roman" pitchFamily="18" charset="0"/>
              </a:rPr>
              <a:t>MPa</a:t>
            </a:r>
            <a:endParaRPr kumimoji="0" lang="pt-BR" sz="1800" b="0" i="0" u="none" strike="noStrike" cap="none" normalizeH="0" baseline="0" dirty="0">
              <a:ln>
                <a:noFill/>
              </a:ln>
              <a:solidFill>
                <a:schemeClr val="tx1"/>
              </a:solidFill>
              <a:effectLst/>
              <a:latin typeface="Arial" pitchFamily="34" charset="0"/>
              <a:cs typeface="Arial" pitchFamily="34" charset="0"/>
            </a:endParaRPr>
          </a:p>
        </p:txBody>
      </p:sp>
      <p:sp>
        <p:nvSpPr>
          <p:cNvPr id="22531" name="Text Box 3"/>
          <p:cNvSpPr txBox="1">
            <a:spLocks noChangeArrowheads="1"/>
          </p:cNvSpPr>
          <p:nvPr/>
        </p:nvSpPr>
        <p:spPr bwMode="auto">
          <a:xfrm>
            <a:off x="1403648" y="5661248"/>
            <a:ext cx="2978274" cy="295275"/>
          </a:xfrm>
          <a:prstGeom prst="rect">
            <a:avLst/>
          </a:prstGeom>
          <a:solidFill>
            <a:srgbClr val="FFFFFF"/>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3263900" algn="ctr"/>
                <a:tab pos="6069013" algn="r"/>
              </a:tabLst>
            </a:pPr>
            <a:r>
              <a:rPr kumimoji="0" lang="pt-B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Resistência a compressão (</a:t>
            </a:r>
            <a:r>
              <a:rPr kumimoji="0" lang="pt-BR" sz="1200" b="0" i="0" u="none" strike="noStrike" cap="none" normalizeH="0" baseline="0" dirty="0" err="1">
                <a:ln>
                  <a:noFill/>
                </a:ln>
                <a:solidFill>
                  <a:schemeClr val="tx1"/>
                </a:solidFill>
                <a:effectLst/>
                <a:latin typeface="Arial" pitchFamily="34" charset="0"/>
                <a:ea typeface="Times New Roman" pitchFamily="18" charset="0"/>
                <a:cs typeface="Times New Roman" pitchFamily="18" charset="0"/>
              </a:rPr>
              <a:t>MPa</a:t>
            </a:r>
            <a:r>
              <a:rPr kumimoji="0" lang="pt-B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a:t>
            </a:r>
            <a:endParaRPr kumimoji="0" lang="pt-BR" sz="1800" b="0" i="0" u="none" strike="noStrike" cap="none" normalizeH="0" baseline="0" dirty="0">
              <a:ln>
                <a:noFill/>
              </a:ln>
              <a:solidFill>
                <a:schemeClr val="tx1"/>
              </a:solidFill>
              <a:effectLst/>
              <a:latin typeface="Arial" pitchFamily="34" charset="0"/>
              <a:cs typeface="Arial" pitchFamily="34" charset="0"/>
            </a:endParaRPr>
          </a:p>
        </p:txBody>
      </p:sp>
      <p:sp>
        <p:nvSpPr>
          <p:cNvPr id="2253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22535" name="Rectangle 7"/>
          <p:cNvSpPr>
            <a:spLocks noChangeArrowheads="1"/>
          </p:cNvSpPr>
          <p:nvPr/>
        </p:nvSpPr>
        <p:spPr bwMode="auto">
          <a:xfrm>
            <a:off x="0" y="533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cxnSp>
        <p:nvCxnSpPr>
          <p:cNvPr id="22" name="Conector reto 21"/>
          <p:cNvCxnSpPr/>
          <p:nvPr/>
        </p:nvCxnSpPr>
        <p:spPr>
          <a:xfrm>
            <a:off x="683568" y="4005064"/>
            <a:ext cx="4320480" cy="0"/>
          </a:xfrm>
          <a:prstGeom prst="line">
            <a:avLst/>
          </a:prstGeom>
          <a:ln>
            <a:solidFill>
              <a:srgbClr val="FF0000"/>
            </a:solidFill>
            <a:prstDash val="sysDash"/>
          </a:ln>
        </p:spPr>
        <p:style>
          <a:lnRef idx="3">
            <a:schemeClr val="dk1"/>
          </a:lnRef>
          <a:fillRef idx="0">
            <a:schemeClr val="dk1"/>
          </a:fillRef>
          <a:effectRef idx="2">
            <a:schemeClr val="dk1"/>
          </a:effectRef>
          <a:fontRef idx="minor">
            <a:schemeClr val="tx1"/>
          </a:fontRef>
        </p:style>
      </p:cxnSp>
      <p:cxnSp>
        <p:nvCxnSpPr>
          <p:cNvPr id="24" name="Conector reto 23"/>
          <p:cNvCxnSpPr/>
          <p:nvPr/>
        </p:nvCxnSpPr>
        <p:spPr>
          <a:xfrm>
            <a:off x="683568" y="4437112"/>
            <a:ext cx="4320480" cy="0"/>
          </a:xfrm>
          <a:prstGeom prst="line">
            <a:avLst/>
          </a:prstGeom>
          <a:ln>
            <a:solidFill>
              <a:srgbClr val="FF0000"/>
            </a:solidFill>
            <a:prstDash val="sysDash"/>
          </a:ln>
        </p:spPr>
        <p:style>
          <a:lnRef idx="3">
            <a:schemeClr val="dk1"/>
          </a:lnRef>
          <a:fillRef idx="0">
            <a:schemeClr val="dk1"/>
          </a:fillRef>
          <a:effectRef idx="2">
            <a:schemeClr val="dk1"/>
          </a:effectRef>
          <a:fontRef idx="minor">
            <a:schemeClr val="tx1"/>
          </a:fontRef>
        </p:style>
      </p:cxnSp>
      <p:sp>
        <p:nvSpPr>
          <p:cNvPr id="29" name="CaixaDeTexto 28"/>
          <p:cNvSpPr txBox="1"/>
          <p:nvPr/>
        </p:nvSpPr>
        <p:spPr>
          <a:xfrm>
            <a:off x="5076056" y="3851756"/>
            <a:ext cx="3275856" cy="369332"/>
          </a:xfrm>
          <a:prstGeom prst="rect">
            <a:avLst/>
          </a:prstGeom>
          <a:noFill/>
        </p:spPr>
        <p:txBody>
          <a:bodyPr wrap="square" rtlCol="0">
            <a:spAutoFit/>
          </a:bodyPr>
          <a:lstStyle/>
          <a:p>
            <a:r>
              <a:rPr lang="en-US" dirty="0"/>
              <a:t>Central </a:t>
            </a:r>
            <a:r>
              <a:rPr lang="en-US" dirty="0" err="1"/>
              <a:t>Dosadora</a:t>
            </a:r>
            <a:r>
              <a:rPr lang="en-US" dirty="0"/>
              <a:t> de </a:t>
            </a:r>
            <a:r>
              <a:rPr lang="en-US" dirty="0" err="1"/>
              <a:t>mercado</a:t>
            </a:r>
            <a:endParaRPr lang="pt-BR" dirty="0"/>
          </a:p>
        </p:txBody>
      </p:sp>
      <p:sp>
        <p:nvSpPr>
          <p:cNvPr id="30" name="CaixaDeTexto 29"/>
          <p:cNvSpPr txBox="1"/>
          <p:nvPr/>
        </p:nvSpPr>
        <p:spPr>
          <a:xfrm>
            <a:off x="5076056" y="4293096"/>
            <a:ext cx="4067944" cy="369332"/>
          </a:xfrm>
          <a:prstGeom prst="rect">
            <a:avLst/>
          </a:prstGeom>
          <a:noFill/>
        </p:spPr>
        <p:txBody>
          <a:bodyPr wrap="square" rtlCol="0">
            <a:spAutoFit/>
          </a:bodyPr>
          <a:lstStyle/>
          <a:p>
            <a:r>
              <a:rPr lang="en-US" dirty="0"/>
              <a:t>Central </a:t>
            </a:r>
            <a:r>
              <a:rPr lang="en-US" dirty="0" err="1"/>
              <a:t>Misturadora</a:t>
            </a:r>
            <a:r>
              <a:rPr lang="en-US" dirty="0"/>
              <a:t> </a:t>
            </a:r>
            <a:r>
              <a:rPr lang="en-US" dirty="0" err="1"/>
              <a:t>dedicada</a:t>
            </a:r>
            <a:r>
              <a:rPr lang="en-US" dirty="0"/>
              <a:t> à </a:t>
            </a:r>
            <a:r>
              <a:rPr lang="en-US" dirty="0" err="1"/>
              <a:t>obra</a:t>
            </a:r>
            <a:endParaRPr lang="pt-BR" dirty="0"/>
          </a:p>
        </p:txBody>
      </p:sp>
      <p:cxnSp>
        <p:nvCxnSpPr>
          <p:cNvPr id="14" name="Conector reto 13"/>
          <p:cNvCxnSpPr/>
          <p:nvPr/>
        </p:nvCxnSpPr>
        <p:spPr>
          <a:xfrm>
            <a:off x="683568" y="3789040"/>
            <a:ext cx="4320480" cy="0"/>
          </a:xfrm>
          <a:prstGeom prst="line">
            <a:avLst/>
          </a:prstGeom>
          <a:ln>
            <a:solidFill>
              <a:srgbClr val="FF0000"/>
            </a:solidFill>
            <a:prstDash val="sysDash"/>
          </a:ln>
        </p:spPr>
        <p:style>
          <a:lnRef idx="3">
            <a:schemeClr val="dk1"/>
          </a:lnRef>
          <a:fillRef idx="0">
            <a:schemeClr val="dk1"/>
          </a:fillRef>
          <a:effectRef idx="2">
            <a:schemeClr val="dk1"/>
          </a:effectRef>
          <a:fontRef idx="minor">
            <a:schemeClr val="tx1"/>
          </a:fontRef>
        </p:style>
      </p:cxnSp>
      <p:sp>
        <p:nvSpPr>
          <p:cNvPr id="15" name="CaixaDeTexto 14"/>
          <p:cNvSpPr txBox="1"/>
          <p:nvPr/>
        </p:nvSpPr>
        <p:spPr>
          <a:xfrm>
            <a:off x="5076056" y="3573016"/>
            <a:ext cx="3275856" cy="369332"/>
          </a:xfrm>
          <a:prstGeom prst="rect">
            <a:avLst/>
          </a:prstGeom>
          <a:noFill/>
        </p:spPr>
        <p:txBody>
          <a:bodyPr wrap="square" rtlCol="0">
            <a:spAutoFit/>
          </a:bodyPr>
          <a:lstStyle/>
          <a:p>
            <a:r>
              <a:rPr lang="en-US" dirty="0"/>
              <a:t>Central </a:t>
            </a:r>
            <a:r>
              <a:rPr lang="en-US" dirty="0" err="1"/>
              <a:t>Towgo</a:t>
            </a:r>
            <a:endParaRPr lang="pt-BR" dirty="0"/>
          </a:p>
        </p:txBody>
      </p:sp>
    </p:spTree>
    <p:extLst>
      <p:ext uri="{BB962C8B-B14F-4D97-AF65-F5344CB8AC3E}">
        <p14:creationId xmlns:p14="http://schemas.microsoft.com/office/powerpoint/2010/main" val="9719702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noFill/>
        </p:spPr>
        <p:txBody>
          <a:bodyPr>
            <a:normAutofit fontScale="90000"/>
          </a:bodyPr>
          <a:lstStyle/>
          <a:p>
            <a:pPr eaLnBrk="1" hangingPunct="1"/>
            <a:r>
              <a:rPr lang="pt-BR" altLang="pt-BR" sz="3600" dirty="0">
                <a:latin typeface="Arial" panose="020B0604020202020204" pitchFamily="34" charset="0"/>
              </a:rPr>
              <a:t>TENSÕES TÉRMICAS DO CONCRETO</a:t>
            </a:r>
          </a:p>
        </p:txBody>
      </p:sp>
      <mc:AlternateContent xmlns:mc="http://schemas.openxmlformats.org/markup-compatibility/2006" xmlns:a14="http://schemas.microsoft.com/office/drawing/2010/main">
        <mc:Choice Requires="a14">
          <p:sp>
            <p:nvSpPr>
              <p:cNvPr id="2" name="Retângulo 1"/>
              <p:cNvSpPr/>
              <p:nvPr/>
            </p:nvSpPr>
            <p:spPr>
              <a:xfrm>
                <a:off x="251520" y="1700808"/>
                <a:ext cx="8496944" cy="369331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BR" i="1">
                          <a:latin typeface="Cambria Math" panose="02040503050406030204" pitchFamily="18" charset="0"/>
                        </a:rPr>
                        <m:t>∆</m:t>
                      </m:r>
                      <m:r>
                        <a:rPr lang="pt-BR" i="1">
                          <a:latin typeface="Cambria Math" panose="02040503050406030204" pitchFamily="18" charset="0"/>
                        </a:rPr>
                        <m:t>𝑇</m:t>
                      </m:r>
                      <m:r>
                        <a:rPr lang="pt-BR" i="1">
                          <a:latin typeface="Cambria Math" panose="02040503050406030204" pitchFamily="18" charset="0"/>
                        </a:rPr>
                        <m:t>=</m:t>
                      </m:r>
                      <m:r>
                        <a:rPr lang="pt-BR" i="1">
                          <a:latin typeface="Cambria Math" panose="02040503050406030204" pitchFamily="18" charset="0"/>
                        </a:rPr>
                        <m:t>𝑇𝐿</m:t>
                      </m:r>
                      <m:r>
                        <a:rPr lang="pt-BR" i="1">
                          <a:latin typeface="Cambria Math" panose="02040503050406030204" pitchFamily="18" charset="0"/>
                        </a:rPr>
                        <m:t>+</m:t>
                      </m:r>
                      <m:r>
                        <a:rPr lang="pt-BR" i="1">
                          <a:latin typeface="Cambria Math" panose="02040503050406030204" pitchFamily="18" charset="0"/>
                        </a:rPr>
                        <m:t>𝑇𝐸</m:t>
                      </m:r>
                      <m:r>
                        <a:rPr lang="pt-BR" i="1">
                          <a:latin typeface="Cambria Math" panose="02040503050406030204" pitchFamily="18" charset="0"/>
                        </a:rPr>
                        <m:t>−</m:t>
                      </m:r>
                      <m:r>
                        <a:rPr lang="pt-BR" i="1">
                          <a:latin typeface="Cambria Math" panose="02040503050406030204" pitchFamily="18" charset="0"/>
                        </a:rPr>
                        <m:t>𝑇𝐴</m:t>
                      </m:r>
                      <m:r>
                        <a:rPr lang="pt-BR" i="1">
                          <a:latin typeface="Cambria Math" panose="02040503050406030204" pitchFamily="18" charset="0"/>
                        </a:rPr>
                        <m:t>−%</m:t>
                      </m:r>
                      <m:r>
                        <a:rPr lang="pt-BR" i="1">
                          <a:latin typeface="Cambria Math" panose="02040503050406030204" pitchFamily="18" charset="0"/>
                        </a:rPr>
                        <m:t>𝑇𝐸</m:t>
                      </m:r>
                    </m:oMath>
                  </m:oMathPara>
                </a14:m>
                <a:endParaRPr lang="pt-BR" dirty="0"/>
              </a:p>
              <a:p>
                <a:r>
                  <a:rPr lang="pt-BR" dirty="0"/>
                  <a:t> </a:t>
                </a:r>
              </a:p>
              <a:p>
                <a:r>
                  <a:rPr lang="pt-BR" dirty="0"/>
                  <a:t>em que: </a:t>
                </a:r>
              </a:p>
              <a:p>
                <a:endParaRPr lang="pt-BR" dirty="0"/>
              </a:p>
              <a:p>
                <a14:m>
                  <m:oMath xmlns:m="http://schemas.openxmlformats.org/officeDocument/2006/math">
                    <m:r>
                      <a:rPr lang="pt-BR" i="1">
                        <a:latin typeface="Cambria Math" panose="02040503050406030204" pitchFamily="18" charset="0"/>
                      </a:rPr>
                      <m:t>𝑇𝐿</m:t>
                    </m:r>
                  </m:oMath>
                </a14:m>
                <a:r>
                  <a:rPr lang="pt-BR" dirty="0"/>
                  <a:t> = temperatura de lançamento do concreto;</a:t>
                </a:r>
              </a:p>
              <a:p>
                <a:endParaRPr lang="pt-BR" dirty="0"/>
              </a:p>
              <a:p>
                <a14:m>
                  <m:oMath xmlns:m="http://schemas.openxmlformats.org/officeDocument/2006/math">
                    <m:r>
                      <a:rPr lang="pt-BR" i="1">
                        <a:latin typeface="Cambria Math" panose="02040503050406030204" pitchFamily="18" charset="0"/>
                      </a:rPr>
                      <m:t>𝑇𝐴</m:t>
                    </m:r>
                  </m:oMath>
                </a14:m>
                <a:r>
                  <a:rPr lang="pt-BR" dirty="0"/>
                  <a:t> = temperatura ambiente média na época da concretagem;</a:t>
                </a:r>
              </a:p>
              <a:p>
                <a:endParaRPr lang="pt-BR" dirty="0"/>
              </a:p>
              <a:p>
                <a14:m>
                  <m:oMath xmlns:m="http://schemas.openxmlformats.org/officeDocument/2006/math">
                    <m:r>
                      <a:rPr lang="pt-BR" i="1">
                        <a:latin typeface="Cambria Math" panose="02040503050406030204" pitchFamily="18" charset="0"/>
                      </a:rPr>
                      <m:t>%</m:t>
                    </m:r>
                    <m:r>
                      <a:rPr lang="pt-BR" i="1">
                        <a:latin typeface="Cambria Math" panose="02040503050406030204" pitchFamily="18" charset="0"/>
                      </a:rPr>
                      <m:t>𝑇𝐸</m:t>
                    </m:r>
                  </m:oMath>
                </a14:m>
                <a:r>
                  <a:rPr lang="pt-BR" dirty="0"/>
                  <a:t> = Perda de calor para o meio devido às condições de exposição das faces e geometria da peça (para simplificação dos cálculos pode-se considerar 25% da temperatura de elevação calculada);</a:t>
                </a:r>
              </a:p>
              <a:p>
                <a:endParaRPr lang="pt-BR" dirty="0"/>
              </a:p>
              <a:p>
                <a14:m>
                  <m:oMath xmlns:m="http://schemas.openxmlformats.org/officeDocument/2006/math">
                    <m:r>
                      <a:rPr lang="pt-BR" i="1">
                        <a:latin typeface="Cambria Math" panose="02040503050406030204" pitchFamily="18" charset="0"/>
                      </a:rPr>
                      <m:t>𝑇𝐸</m:t>
                    </m:r>
                  </m:oMath>
                </a14:m>
                <a:r>
                  <a:rPr lang="pt-BR" dirty="0"/>
                  <a:t> = temperatura de elevação ou adiabática; </a:t>
                </a:r>
              </a:p>
            </p:txBody>
          </p:sp>
        </mc:Choice>
        <mc:Fallback xmlns="">
          <p:sp>
            <p:nvSpPr>
              <p:cNvPr id="2" name="Retângulo 1"/>
              <p:cNvSpPr>
                <a:spLocks noRot="1" noChangeAspect="1" noMove="1" noResize="1" noEditPoints="1" noAdjustHandles="1" noChangeArrowheads="1" noChangeShapeType="1" noTextEdit="1"/>
              </p:cNvSpPr>
              <p:nvPr/>
            </p:nvSpPr>
            <p:spPr>
              <a:xfrm>
                <a:off x="251520" y="1700808"/>
                <a:ext cx="8496944" cy="3693319"/>
              </a:xfrm>
              <a:prstGeom prst="rect">
                <a:avLst/>
              </a:prstGeom>
              <a:blipFill>
                <a:blip r:embed="rId2"/>
                <a:stretch>
                  <a:fillRect l="-574" b="-1650"/>
                </a:stretch>
              </a:blipFill>
            </p:spPr>
            <p:txBody>
              <a:bodyPr/>
              <a:lstStyle/>
              <a:p>
                <a:r>
                  <a:rPr lang="pt-BR">
                    <a:noFill/>
                  </a:rPr>
                  <a:t> </a:t>
                </a:r>
              </a:p>
            </p:txBody>
          </p:sp>
        </mc:Fallback>
      </mc:AlternateContent>
    </p:spTree>
    <p:extLst>
      <p:ext uri="{BB962C8B-B14F-4D97-AF65-F5344CB8AC3E}">
        <p14:creationId xmlns:p14="http://schemas.microsoft.com/office/powerpoint/2010/main" val="38469169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Espaço Reservado para Número de Slid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A24202CF-BD27-42E7-BB84-7E1695515394}" type="slidenum">
              <a:rPr lang="pt-BR" altLang="en-US" sz="1200">
                <a:latin typeface="Garamond" panose="02020404030301010803" pitchFamily="18" charset="0"/>
              </a:rPr>
              <a:pPr>
                <a:spcBef>
                  <a:spcPct val="0"/>
                </a:spcBef>
                <a:buClrTx/>
                <a:buSzTx/>
                <a:buFontTx/>
                <a:buNone/>
              </a:pPr>
              <a:t>81</a:t>
            </a:fld>
            <a:endParaRPr lang="pt-BR" altLang="en-US" sz="1200">
              <a:latin typeface="Garamond" panose="02020404030301010803" pitchFamily="18" charset="0"/>
            </a:endParaRPr>
          </a:p>
        </p:txBody>
      </p:sp>
      <p:sp>
        <p:nvSpPr>
          <p:cNvPr id="16387" name="Rectangle 2"/>
          <p:cNvSpPr>
            <a:spLocks noGrp="1" noChangeArrowheads="1"/>
          </p:cNvSpPr>
          <p:nvPr>
            <p:ph type="title"/>
          </p:nvPr>
        </p:nvSpPr>
        <p:spPr/>
        <p:txBody>
          <a:bodyPr/>
          <a:lstStyle/>
          <a:p>
            <a:pPr eaLnBrk="1" hangingPunct="1"/>
            <a:r>
              <a:rPr lang="pt-BR" altLang="pt-BR" sz="3600">
                <a:latin typeface="Arial" panose="020B0604020202020204" pitchFamily="34" charset="0"/>
              </a:rPr>
              <a:t>EFEITO TÉRMICO DO CONCRETO</a:t>
            </a:r>
          </a:p>
        </p:txBody>
      </p:sp>
      <p:sp>
        <p:nvSpPr>
          <p:cNvPr id="16388" name="Rectangle 3"/>
          <p:cNvSpPr>
            <a:spLocks noGrp="1" noChangeArrowheads="1"/>
          </p:cNvSpPr>
          <p:nvPr>
            <p:ph type="body" idx="1"/>
          </p:nvPr>
        </p:nvSpPr>
        <p:spPr>
          <a:xfrm>
            <a:off x="457200" y="1231900"/>
            <a:ext cx="8229600" cy="5149850"/>
          </a:xfrm>
        </p:spPr>
        <p:txBody>
          <a:bodyPr>
            <a:noAutofit/>
          </a:bodyPr>
          <a:lstStyle/>
          <a:p>
            <a:pPr marL="0" indent="0" algn="just" eaLnBrk="1" hangingPunct="1">
              <a:lnSpc>
                <a:spcPct val="130000"/>
              </a:lnSpc>
              <a:buFont typeface="Wingdings" panose="05000000000000000000" pitchFamily="2" charset="2"/>
              <a:buNone/>
            </a:pPr>
            <a:r>
              <a:rPr lang="pt-BR" altLang="pt-BR" sz="2400" dirty="0"/>
              <a:t>O fenômeno térmico no concreto é explicado pelo aumento de temperatura e, </a:t>
            </a:r>
            <a:r>
              <a:rPr lang="pt-BR" altLang="pt-BR" sz="2400" dirty="0" err="1"/>
              <a:t>conseqüente</a:t>
            </a:r>
            <a:r>
              <a:rPr lang="pt-BR" altLang="pt-BR" sz="2400" dirty="0"/>
              <a:t>, variação volumétrica, gerados pela hidratação do cimento. </a:t>
            </a:r>
          </a:p>
          <a:p>
            <a:pPr marL="0" indent="0" algn="just" eaLnBrk="1" hangingPunct="1">
              <a:lnSpc>
                <a:spcPct val="130000"/>
              </a:lnSpc>
              <a:buFont typeface="Wingdings" panose="05000000000000000000" pitchFamily="2" charset="2"/>
              <a:buNone/>
            </a:pPr>
            <a:r>
              <a:rPr lang="pt-BR" altLang="pt-BR" sz="2400" dirty="0"/>
              <a:t>O concreto em seu estado ainda plástico absorve as variações de volume ou comprimento sem o desenvolvimento de tensões.</a:t>
            </a:r>
          </a:p>
          <a:p>
            <a:pPr marL="0" indent="0" algn="just" eaLnBrk="1" hangingPunct="1">
              <a:lnSpc>
                <a:spcPct val="130000"/>
              </a:lnSpc>
              <a:buFont typeface="Wingdings" panose="05000000000000000000" pitchFamily="2" charset="2"/>
              <a:buNone/>
            </a:pPr>
            <a:r>
              <a:rPr lang="pt-BR" altLang="pt-BR" sz="2400" dirty="0"/>
              <a:t>Com o fluxo de calor do interior da massa de concreto para o exterior, nos períodos </a:t>
            </a:r>
            <a:r>
              <a:rPr lang="pt-BR" altLang="pt-BR" sz="2400" dirty="0" err="1"/>
              <a:t>subseqüentes</a:t>
            </a:r>
            <a:r>
              <a:rPr lang="pt-BR" altLang="pt-BR" sz="2400" dirty="0"/>
              <a:t> à construção, o concreto contrai-se até equilibrar as temperaturas com o meio ambiente, mas nessa fase  ganha, rapidamente, tanto  resistência como rigidez, gerando tensões de tração que se ultrapassarem sua resistência à tração, levam à fissuração.</a:t>
            </a:r>
          </a:p>
        </p:txBody>
      </p:sp>
    </p:spTree>
    <p:extLst>
      <p:ext uri="{BB962C8B-B14F-4D97-AF65-F5344CB8AC3E}">
        <p14:creationId xmlns:p14="http://schemas.microsoft.com/office/powerpoint/2010/main" val="4936376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295463" y="116632"/>
            <a:ext cx="8229600" cy="562074"/>
          </a:xfrm>
        </p:spPr>
        <p:txBody>
          <a:bodyPr>
            <a:normAutofit fontScale="90000"/>
          </a:bodyPr>
          <a:lstStyle/>
          <a:p>
            <a:pPr eaLnBrk="1" hangingPunct="1"/>
            <a:r>
              <a:rPr lang="pt-BR" altLang="pt-BR" sz="3600" dirty="0">
                <a:latin typeface="Arial" panose="020B0604020202020204" pitchFamily="34" charset="0"/>
              </a:rPr>
              <a:t>EFEITO TÉRMICO DO CONCRETO</a:t>
            </a:r>
          </a:p>
        </p:txBody>
      </p:sp>
      <p:pic>
        <p:nvPicPr>
          <p:cNvPr id="3" name="Espaço Reservado para Conteúdo 2"/>
          <p:cNvPicPr>
            <a:picLocks noGrp="1" noChangeAspect="1"/>
          </p:cNvPicPr>
          <p:nvPr>
            <p:ph idx="1"/>
          </p:nvPr>
        </p:nvPicPr>
        <p:blipFill rotWithShape="1">
          <a:blip r:embed="rId2"/>
          <a:srcRect l="26421" t="19744" r="25733" b="15972"/>
          <a:stretch/>
        </p:blipFill>
        <p:spPr>
          <a:xfrm>
            <a:off x="827584" y="836712"/>
            <a:ext cx="7481456" cy="5651458"/>
          </a:xfrm>
          <a:prstGeom prst="rect">
            <a:avLst/>
          </a:prstGeom>
        </p:spPr>
      </p:pic>
      <p:sp>
        <p:nvSpPr>
          <p:cNvPr id="4" name="CaixaDeTexto 3"/>
          <p:cNvSpPr txBox="1"/>
          <p:nvPr/>
        </p:nvSpPr>
        <p:spPr>
          <a:xfrm>
            <a:off x="6300192" y="6381328"/>
            <a:ext cx="2224871" cy="369332"/>
          </a:xfrm>
          <a:prstGeom prst="rect">
            <a:avLst/>
          </a:prstGeom>
          <a:noFill/>
        </p:spPr>
        <p:txBody>
          <a:bodyPr wrap="square" rtlCol="0">
            <a:spAutoFit/>
          </a:bodyPr>
          <a:lstStyle/>
          <a:p>
            <a:r>
              <a:rPr lang="pt-BR" dirty="0"/>
              <a:t>Fonte: </a:t>
            </a:r>
            <a:r>
              <a:rPr lang="pt-BR" dirty="0" err="1"/>
              <a:t>Gambale</a:t>
            </a:r>
            <a:r>
              <a:rPr lang="pt-BR" dirty="0"/>
              <a:t> (</a:t>
            </a:r>
            <a:r>
              <a:rPr lang="pt-BR" dirty="0" err="1"/>
              <a:t>sd</a:t>
            </a:r>
            <a:r>
              <a:rPr lang="pt-BR" dirty="0"/>
              <a:t>)</a:t>
            </a:r>
          </a:p>
        </p:txBody>
      </p:sp>
    </p:spTree>
    <p:extLst>
      <p:ext uri="{BB962C8B-B14F-4D97-AF65-F5344CB8AC3E}">
        <p14:creationId xmlns:p14="http://schemas.microsoft.com/office/powerpoint/2010/main" val="3638055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noFill/>
        </p:spPr>
        <p:txBody>
          <a:bodyPr/>
          <a:lstStyle/>
          <a:p>
            <a:pPr eaLnBrk="1" hangingPunct="1"/>
            <a:r>
              <a:rPr lang="pt-BR" altLang="pt-BR" sz="3600">
                <a:latin typeface="Arial" panose="020B0604020202020204" pitchFamily="34" charset="0"/>
              </a:rPr>
              <a:t>EFEITO TÉRMICO DO CONCRETO</a:t>
            </a:r>
          </a:p>
        </p:txBody>
      </p:sp>
      <p:pic>
        <p:nvPicPr>
          <p:cNvPr id="2" name="Imagem 1"/>
          <p:cNvPicPr>
            <a:picLocks noChangeAspect="1"/>
          </p:cNvPicPr>
          <p:nvPr/>
        </p:nvPicPr>
        <p:blipFill rotWithShape="1">
          <a:blip r:embed="rId2"/>
          <a:srcRect l="12920" t="28147" r="9046" b="16531"/>
          <a:stretch/>
        </p:blipFill>
        <p:spPr>
          <a:xfrm>
            <a:off x="405880" y="1916832"/>
            <a:ext cx="8280920" cy="3300651"/>
          </a:xfrm>
          <a:prstGeom prst="rect">
            <a:avLst/>
          </a:prstGeom>
        </p:spPr>
      </p:pic>
    </p:spTree>
    <p:extLst>
      <p:ext uri="{BB962C8B-B14F-4D97-AF65-F5344CB8AC3E}">
        <p14:creationId xmlns:p14="http://schemas.microsoft.com/office/powerpoint/2010/main" val="15460641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noFill/>
        </p:spPr>
        <p:txBody>
          <a:bodyPr>
            <a:normAutofit fontScale="90000"/>
          </a:bodyPr>
          <a:lstStyle/>
          <a:p>
            <a:pPr eaLnBrk="1" hangingPunct="1"/>
            <a:r>
              <a:rPr lang="pt-BR" altLang="pt-BR" sz="3600" dirty="0">
                <a:latin typeface="Arial" panose="020B0604020202020204" pitchFamily="34" charset="0"/>
              </a:rPr>
              <a:t>TENSÕES TÉRMICAS DO CONCRETO</a:t>
            </a:r>
          </a:p>
        </p:txBody>
      </p:sp>
      <mc:AlternateContent xmlns:mc="http://schemas.openxmlformats.org/markup-compatibility/2006" xmlns:a14="http://schemas.microsoft.com/office/drawing/2010/main">
        <mc:Choice Requires="a14">
          <p:sp>
            <p:nvSpPr>
              <p:cNvPr id="2" name="Retângulo 1"/>
              <p:cNvSpPr/>
              <p:nvPr/>
            </p:nvSpPr>
            <p:spPr>
              <a:xfrm>
                <a:off x="251520" y="1700808"/>
                <a:ext cx="8892480" cy="4329327"/>
              </a:xfrm>
              <a:prstGeom prst="rect">
                <a:avLst/>
              </a:prstGeom>
            </p:spPr>
            <p:txBody>
              <a:bodyPr wrap="square">
                <a:spAutoFit/>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pt-BR" i="1">
                          <a:latin typeface="Cambria Math" panose="02040503050406030204" pitchFamily="18" charset="0"/>
                          <a:ea typeface="Calibri" panose="020F0502020204030204" pitchFamily="34" charset="0"/>
                          <a:cs typeface="Arial" panose="020B0604020202020204" pitchFamily="34" charset="0"/>
                        </a:rPr>
                        <m:t>𝜎</m:t>
                      </m:r>
                      <m:r>
                        <a:rPr lang="pt-BR" i="1">
                          <a:latin typeface="Cambria Math" panose="02040503050406030204" pitchFamily="18" charset="0"/>
                          <a:ea typeface="Calibri" panose="020F0502020204030204" pitchFamily="34" charset="0"/>
                          <a:cs typeface="Arial" panose="020B0604020202020204" pitchFamily="34" charset="0"/>
                        </a:rPr>
                        <m:t>=</m:t>
                      </m:r>
                      <m:r>
                        <a:rPr lang="pt-BR" i="1">
                          <a:latin typeface="Cambria Math" panose="02040503050406030204" pitchFamily="18" charset="0"/>
                          <a:ea typeface="Calibri" panose="020F0502020204030204" pitchFamily="34" charset="0"/>
                          <a:cs typeface="Arial" panose="020B0604020202020204" pitchFamily="34" charset="0"/>
                        </a:rPr>
                        <m:t>𝑘𝑟</m:t>
                      </m:r>
                      <m:r>
                        <a:rPr lang="pt-BR" i="1">
                          <a:latin typeface="Cambria Math" panose="02040503050406030204" pitchFamily="18" charset="0"/>
                          <a:ea typeface="Calibri" panose="020F0502020204030204" pitchFamily="34" charset="0"/>
                          <a:cs typeface="Arial" panose="020B0604020202020204" pitchFamily="34" charset="0"/>
                        </a:rPr>
                        <m:t>.</m:t>
                      </m:r>
                      <m:r>
                        <a:rPr lang="pt-BR" i="1">
                          <a:latin typeface="Cambria Math" panose="02040503050406030204" pitchFamily="18" charset="0"/>
                          <a:ea typeface="Calibri" panose="020F0502020204030204" pitchFamily="34" charset="0"/>
                          <a:cs typeface="Arial" panose="020B0604020202020204" pitchFamily="34" charset="0"/>
                        </a:rPr>
                        <m:t>𝑘</m:t>
                      </m:r>
                      <m:r>
                        <a:rPr lang="pt-BR" i="1">
                          <a:latin typeface="Cambria Math" panose="02040503050406030204" pitchFamily="18" charset="0"/>
                          <a:ea typeface="Calibri" panose="020F0502020204030204" pitchFamily="34" charset="0"/>
                          <a:cs typeface="Arial" panose="020B0604020202020204" pitchFamily="34" charset="0"/>
                        </a:rPr>
                        <m:t>.∆</m:t>
                      </m:r>
                      <m:r>
                        <a:rPr lang="pt-BR" i="1">
                          <a:latin typeface="Cambria Math" panose="02040503050406030204" pitchFamily="18" charset="0"/>
                          <a:ea typeface="Calibri" panose="020F0502020204030204" pitchFamily="34" charset="0"/>
                          <a:cs typeface="Arial" panose="020B0604020202020204" pitchFamily="34" charset="0"/>
                        </a:rPr>
                        <m:t>𝑇</m:t>
                      </m:r>
                      <m:r>
                        <a:rPr lang="pt-BR" i="1">
                          <a:latin typeface="Cambria Math" panose="02040503050406030204" pitchFamily="18" charset="0"/>
                          <a:ea typeface="Calibri" panose="020F0502020204030204" pitchFamily="34" charset="0"/>
                          <a:cs typeface="Arial" panose="020B0604020202020204" pitchFamily="34" charset="0"/>
                        </a:rPr>
                        <m:t>. ∝ . </m:t>
                      </m:r>
                      <m:f>
                        <m:fPr>
                          <m:ctrlPr>
                            <a:rPr lang="pt-BR" i="1">
                              <a:latin typeface="Cambria Math" panose="02040503050406030204" pitchFamily="18" charset="0"/>
                              <a:ea typeface="Calibri" panose="020F0502020204030204" pitchFamily="34" charset="0"/>
                              <a:cs typeface="Arial" panose="020B0604020202020204" pitchFamily="34" charset="0"/>
                            </a:rPr>
                          </m:ctrlPr>
                        </m:fPr>
                        <m:num>
                          <m:r>
                            <a:rPr lang="pt-BR" i="1">
                              <a:latin typeface="Cambria Math" panose="02040503050406030204" pitchFamily="18" charset="0"/>
                              <a:ea typeface="Calibri" panose="020F0502020204030204" pitchFamily="34" charset="0"/>
                              <a:cs typeface="Arial" panose="020B0604020202020204" pitchFamily="34" charset="0"/>
                            </a:rPr>
                            <m:t>𝐸𝑐</m:t>
                          </m:r>
                        </m:num>
                        <m:den>
                          <m:r>
                            <a:rPr lang="pt-BR" i="1">
                              <a:latin typeface="Cambria Math" panose="02040503050406030204" pitchFamily="18" charset="0"/>
                              <a:ea typeface="Calibri" panose="020F0502020204030204" pitchFamily="34" charset="0"/>
                              <a:cs typeface="Arial" panose="020B0604020202020204" pitchFamily="34" charset="0"/>
                            </a:rPr>
                            <m:t>1+ </m:t>
                          </m:r>
                          <m:r>
                            <a:rPr lang="pt-BR" i="1">
                              <a:latin typeface="Cambria Math" panose="02040503050406030204" pitchFamily="18" charset="0"/>
                              <a:ea typeface="Calibri" panose="020F0502020204030204" pitchFamily="34" charset="0"/>
                              <a:cs typeface="Arial" panose="020B0604020202020204" pitchFamily="34" charset="0"/>
                            </a:rPr>
                            <m:t>𝛹</m:t>
                          </m:r>
                        </m:den>
                      </m:f>
                      <m:r>
                        <a:rPr lang="pt-BR" i="1">
                          <a:latin typeface="Cambria Math" panose="02040503050406030204" pitchFamily="18" charset="0"/>
                          <a:ea typeface="Calibri" panose="020F0502020204030204" pitchFamily="34" charset="0"/>
                          <a:cs typeface="Arial" panose="020B0604020202020204" pitchFamily="34" charset="0"/>
                        </a:rPr>
                        <m:t> </m:t>
                      </m:r>
                    </m:oMath>
                  </m:oMathPara>
                </a14:m>
                <a:endParaRPr lang="pt-BR"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pt-BR" dirty="0">
                    <a:latin typeface="Arial" panose="020B0604020202020204" pitchFamily="34" charset="0"/>
                    <a:ea typeface="Calibri" panose="020F0502020204030204" pitchFamily="34" charset="0"/>
                    <a:cs typeface="Arial" panose="020B0604020202020204" pitchFamily="34" charset="0"/>
                  </a:rPr>
                  <a:t>em que:</a:t>
                </a:r>
                <a:endParaRPr lang="pt-BR"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0"/>
                  </a:spcAft>
                </a:pPr>
                <a14:m>
                  <m:oMath xmlns:m="http://schemas.openxmlformats.org/officeDocument/2006/math">
                    <m:r>
                      <m:rPr>
                        <m:sty m:val="p"/>
                      </m:rPr>
                      <a:rPr lang="pt-BR">
                        <a:latin typeface="Cambria Math" panose="02040503050406030204" pitchFamily="18" charset="0"/>
                        <a:ea typeface="Calibri" panose="020F0502020204030204" pitchFamily="34" charset="0"/>
                        <a:cs typeface="Arial" panose="020B0604020202020204" pitchFamily="34" charset="0"/>
                      </a:rPr>
                      <m:t>kr</m:t>
                    </m:r>
                  </m:oMath>
                </a14:m>
                <a:r>
                  <a:rPr lang="pt-BR" dirty="0">
                    <a:latin typeface="Arial" panose="020B0604020202020204" pitchFamily="34" charset="0"/>
                    <a:ea typeface="Calibri" panose="020F0502020204030204" pitchFamily="34" charset="0"/>
                    <a:cs typeface="Arial" panose="020B0604020202020204" pitchFamily="34" charset="0"/>
                  </a:rPr>
                  <a:t> = coeficiente de restrição (conforme figura 7) para uma função infinitamente rígida;</a:t>
                </a:r>
                <a:endParaRPr lang="pt-BR"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0"/>
                  </a:spcAft>
                </a:pPr>
                <a14:m>
                  <m:oMath xmlns:m="http://schemas.openxmlformats.org/officeDocument/2006/math">
                    <m:r>
                      <m:rPr>
                        <m:sty m:val="p"/>
                      </m:rPr>
                      <a:rPr lang="pt-BR">
                        <a:latin typeface="Cambria Math" panose="02040503050406030204" pitchFamily="18" charset="0"/>
                        <a:ea typeface="Calibri" panose="020F0502020204030204" pitchFamily="34" charset="0"/>
                        <a:cs typeface="Arial" panose="020B0604020202020204" pitchFamily="34" charset="0"/>
                      </a:rPr>
                      <m:t>k</m:t>
                    </m:r>
                  </m:oMath>
                </a14:m>
                <a:r>
                  <a:rPr lang="pt-BR" dirty="0">
                    <a:latin typeface="Arial" panose="020B0604020202020204" pitchFamily="34" charset="0"/>
                    <a:ea typeface="Calibri" panose="020F0502020204030204" pitchFamily="34" charset="0"/>
                    <a:cs typeface="Arial" panose="020B0604020202020204" pitchFamily="34" charset="0"/>
                  </a:rPr>
                  <a:t> = coeficiente de minoração de </a:t>
                </a:r>
                <a14:m>
                  <m:oMath xmlns:m="http://schemas.openxmlformats.org/officeDocument/2006/math">
                    <m:r>
                      <m:rPr>
                        <m:sty m:val="p"/>
                      </m:rPr>
                      <a:rPr lang="pt-BR">
                        <a:latin typeface="Cambria Math" panose="02040503050406030204" pitchFamily="18" charset="0"/>
                        <a:ea typeface="Calibri" panose="020F0502020204030204" pitchFamily="34" charset="0"/>
                        <a:cs typeface="Arial" panose="020B0604020202020204" pitchFamily="34" charset="0"/>
                      </a:rPr>
                      <m:t>kr</m:t>
                    </m:r>
                  </m:oMath>
                </a14:m>
                <a:r>
                  <a:rPr lang="pt-BR" dirty="0">
                    <a:latin typeface="Arial" panose="020B0604020202020204" pitchFamily="34" charset="0"/>
                    <a:ea typeface="Calibri" panose="020F0502020204030204" pitchFamily="34" charset="0"/>
                    <a:cs typeface="Arial" panose="020B0604020202020204" pitchFamily="34" charset="0"/>
                  </a:rPr>
                  <a:t>, que leva em conta a relação entre a rigidez da fundação e a do concreto;</a:t>
                </a:r>
                <a:endParaRPr lang="pt-BR"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0"/>
                  </a:spcAft>
                </a:pPr>
                <a14:m>
                  <m:oMath xmlns:m="http://schemas.openxmlformats.org/officeDocument/2006/math">
                    <m:r>
                      <a:rPr lang="pt-BR">
                        <a:latin typeface="Cambria Math" panose="02040503050406030204" pitchFamily="18" charset="0"/>
                        <a:ea typeface="Calibri" panose="020F0502020204030204" pitchFamily="34" charset="0"/>
                        <a:cs typeface="Arial" panose="020B0604020202020204" pitchFamily="34" charset="0"/>
                      </a:rPr>
                      <m:t>∝</m:t>
                    </m:r>
                  </m:oMath>
                </a14:m>
                <a:r>
                  <a:rPr lang="pt-BR" dirty="0">
                    <a:latin typeface="Arial" panose="020B0604020202020204" pitchFamily="34" charset="0"/>
                    <a:ea typeface="Calibri" panose="020F0502020204030204" pitchFamily="34" charset="0"/>
                    <a:cs typeface="Arial" panose="020B0604020202020204" pitchFamily="34" charset="0"/>
                  </a:rPr>
                  <a:t> = coeficiente de expansão térmica do concreto; </a:t>
                </a:r>
                <a:endParaRPr lang="pt-BR"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0"/>
                  </a:spcAft>
                </a:pPr>
                <a14:m>
                  <m:oMath xmlns:m="http://schemas.openxmlformats.org/officeDocument/2006/math">
                    <m:r>
                      <a:rPr lang="pt-BR" i="1">
                        <a:latin typeface="Cambria Math" panose="02040503050406030204" pitchFamily="18" charset="0"/>
                        <a:ea typeface="Calibri" panose="020F0502020204030204" pitchFamily="34" charset="0"/>
                        <a:cs typeface="Arial" panose="020B0604020202020204" pitchFamily="34" charset="0"/>
                      </a:rPr>
                      <m:t>𝐸𝑐</m:t>
                    </m:r>
                  </m:oMath>
                </a14:m>
                <a:r>
                  <a:rPr lang="pt-BR" dirty="0">
                    <a:latin typeface="Arial" panose="020B0604020202020204" pitchFamily="34" charset="0"/>
                    <a:ea typeface="Calibri" panose="020F0502020204030204" pitchFamily="34" charset="0"/>
                    <a:cs typeface="Arial" panose="020B0604020202020204" pitchFamily="34" charset="0"/>
                  </a:rPr>
                  <a:t> = módulo de elasticidade do concreto (Mpa);</a:t>
                </a:r>
                <a:endParaRPr lang="pt-BR"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0"/>
                  </a:spcAft>
                </a:pPr>
                <a14:m>
                  <m:oMath xmlns:m="http://schemas.openxmlformats.org/officeDocument/2006/math">
                    <m:r>
                      <a:rPr lang="pt-BR" i="1">
                        <a:latin typeface="Cambria Math" panose="02040503050406030204" pitchFamily="18" charset="0"/>
                        <a:ea typeface="Calibri" panose="020F0502020204030204" pitchFamily="34" charset="0"/>
                        <a:cs typeface="Arial" panose="020B0604020202020204" pitchFamily="34" charset="0"/>
                      </a:rPr>
                      <m:t>𝛹</m:t>
                    </m:r>
                  </m:oMath>
                </a14:m>
                <a:r>
                  <a:rPr lang="pt-BR" dirty="0">
                    <a:latin typeface="Arial" panose="020B0604020202020204" pitchFamily="34" charset="0"/>
                    <a:ea typeface="Calibri" panose="020F0502020204030204" pitchFamily="34" charset="0"/>
                    <a:cs typeface="Arial" panose="020B0604020202020204" pitchFamily="34" charset="0"/>
                  </a:rPr>
                  <a:t> = coeficiente de fluência do concreto;</a:t>
                </a:r>
                <a:endParaRPr lang="pt-BR" dirty="0">
                  <a:latin typeface="Arial" panose="020B0604020202020204" pitchFamily="34" charset="0"/>
                  <a:ea typeface="Calibri" panose="020F0502020204030204" pitchFamily="34" charset="0"/>
                  <a:cs typeface="Times New Roman" panose="02020603050405020304" pitchFamily="18" charset="0"/>
                </a:endParaRPr>
              </a:p>
              <a:p>
                <a:pPr>
                  <a:lnSpc>
                    <a:spcPct val="150000"/>
                  </a:lnSpc>
                  <a:spcAft>
                    <a:spcPts val="0"/>
                  </a:spcAft>
                </a:pPr>
                <a14:m>
                  <m:oMath xmlns:m="http://schemas.openxmlformats.org/officeDocument/2006/math">
                    <m:r>
                      <a:rPr lang="pt-BR">
                        <a:latin typeface="Cambria Math" panose="02040503050406030204" pitchFamily="18" charset="0"/>
                        <a:ea typeface="Calibri" panose="020F0502020204030204" pitchFamily="34" charset="0"/>
                        <a:cs typeface="Arial" panose="020B0604020202020204" pitchFamily="34" charset="0"/>
                      </a:rPr>
                      <m:t>∆</m:t>
                    </m:r>
                    <m:r>
                      <m:rPr>
                        <m:sty m:val="p"/>
                      </m:rPr>
                      <a:rPr lang="pt-BR">
                        <a:latin typeface="Cambria Math" panose="02040503050406030204" pitchFamily="18" charset="0"/>
                        <a:ea typeface="Calibri" panose="020F0502020204030204" pitchFamily="34" charset="0"/>
                        <a:cs typeface="Arial" panose="020B0604020202020204" pitchFamily="34" charset="0"/>
                      </a:rPr>
                      <m:t>T</m:t>
                    </m:r>
                  </m:oMath>
                </a14:m>
                <a:r>
                  <a:rPr lang="pt-BR" dirty="0">
                    <a:latin typeface="Arial" panose="020B0604020202020204" pitchFamily="34" charset="0"/>
                    <a:ea typeface="Calibri" panose="020F0502020204030204" pitchFamily="34" charset="0"/>
                    <a:cs typeface="Arial" panose="020B0604020202020204" pitchFamily="34" charset="0"/>
                  </a:rPr>
                  <a:t> = diferença entre as temperaturas.</a:t>
                </a:r>
                <a:endParaRPr lang="pt-BR" dirty="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 name="Retângulo 1"/>
              <p:cNvSpPr>
                <a:spLocks noRot="1" noChangeAspect="1" noMove="1" noResize="1" noEditPoints="1" noAdjustHandles="1" noChangeArrowheads="1" noChangeShapeType="1" noTextEdit="1"/>
              </p:cNvSpPr>
              <p:nvPr/>
            </p:nvSpPr>
            <p:spPr>
              <a:xfrm>
                <a:off x="251520" y="1700808"/>
                <a:ext cx="8892480" cy="4329327"/>
              </a:xfrm>
              <a:prstGeom prst="rect">
                <a:avLst/>
              </a:prstGeom>
              <a:blipFill>
                <a:blip r:embed="rId2"/>
                <a:stretch>
                  <a:fillRect l="-548" r="-617" b="-141"/>
                </a:stretch>
              </a:blipFill>
            </p:spPr>
            <p:txBody>
              <a:bodyPr/>
              <a:lstStyle/>
              <a:p>
                <a:r>
                  <a:rPr lang="pt-BR">
                    <a:noFill/>
                  </a:rPr>
                  <a:t> </a:t>
                </a:r>
              </a:p>
            </p:txBody>
          </p:sp>
        </mc:Fallback>
      </mc:AlternateContent>
    </p:spTree>
    <p:extLst>
      <p:ext uri="{BB962C8B-B14F-4D97-AF65-F5344CB8AC3E}">
        <p14:creationId xmlns:p14="http://schemas.microsoft.com/office/powerpoint/2010/main" val="7817933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xfrm>
            <a:off x="467544" y="0"/>
            <a:ext cx="8229600" cy="634082"/>
          </a:xfrm>
          <a:noFill/>
        </p:spPr>
        <p:txBody>
          <a:bodyPr>
            <a:normAutofit fontScale="90000"/>
          </a:bodyPr>
          <a:lstStyle/>
          <a:p>
            <a:pPr eaLnBrk="1" hangingPunct="1"/>
            <a:r>
              <a:rPr lang="pt-BR" altLang="pt-BR" sz="3600" dirty="0">
                <a:latin typeface="Arial" panose="020B0604020202020204" pitchFamily="34" charset="0"/>
              </a:rPr>
              <a:t>EFEITO TÉRMICO DO CONCRETO</a:t>
            </a:r>
          </a:p>
        </p:txBody>
      </p:sp>
      <p:pic>
        <p:nvPicPr>
          <p:cNvPr id="4" name="Imagem 3"/>
          <p:cNvPicPr>
            <a:picLocks noChangeAspect="1"/>
          </p:cNvPicPr>
          <p:nvPr/>
        </p:nvPicPr>
        <p:blipFill rotWithShape="1">
          <a:blip r:embed="rId2"/>
          <a:srcRect l="30630" t="19485" r="30077" b="7673"/>
          <a:stretch/>
        </p:blipFill>
        <p:spPr>
          <a:xfrm>
            <a:off x="1331640" y="548680"/>
            <a:ext cx="6048672" cy="6304250"/>
          </a:xfrm>
          <a:prstGeom prst="rect">
            <a:avLst/>
          </a:prstGeom>
        </p:spPr>
      </p:pic>
    </p:spTree>
    <p:extLst>
      <p:ext uri="{BB962C8B-B14F-4D97-AF65-F5344CB8AC3E}">
        <p14:creationId xmlns:p14="http://schemas.microsoft.com/office/powerpoint/2010/main" val="30826448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noFill/>
        </p:spPr>
        <p:txBody>
          <a:bodyPr/>
          <a:lstStyle/>
          <a:p>
            <a:pPr eaLnBrk="1" hangingPunct="1"/>
            <a:r>
              <a:rPr lang="pt-BR" altLang="pt-BR" sz="3600">
                <a:latin typeface="Arial" panose="020B0604020202020204" pitchFamily="34" charset="0"/>
              </a:rPr>
              <a:t>EFEITO TÉRMICO DO CONCRETO</a:t>
            </a:r>
          </a:p>
        </p:txBody>
      </p:sp>
      <p:pic>
        <p:nvPicPr>
          <p:cNvPr id="2" name="Imagem 1"/>
          <p:cNvPicPr>
            <a:picLocks noChangeAspect="1"/>
          </p:cNvPicPr>
          <p:nvPr/>
        </p:nvPicPr>
        <p:blipFill rotWithShape="1">
          <a:blip r:embed="rId2"/>
          <a:srcRect l="22138" t="21656" r="24732" b="35032"/>
          <a:stretch/>
        </p:blipFill>
        <p:spPr>
          <a:xfrm>
            <a:off x="179512" y="1700808"/>
            <a:ext cx="8640960" cy="3960440"/>
          </a:xfrm>
          <a:prstGeom prst="rect">
            <a:avLst/>
          </a:prstGeom>
        </p:spPr>
      </p:pic>
    </p:spTree>
    <p:extLst>
      <p:ext uri="{BB962C8B-B14F-4D97-AF65-F5344CB8AC3E}">
        <p14:creationId xmlns:p14="http://schemas.microsoft.com/office/powerpoint/2010/main" val="31912319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295463" y="116632"/>
            <a:ext cx="8229600" cy="562074"/>
          </a:xfrm>
        </p:spPr>
        <p:txBody>
          <a:bodyPr>
            <a:normAutofit fontScale="90000"/>
          </a:bodyPr>
          <a:lstStyle/>
          <a:p>
            <a:pPr eaLnBrk="1" hangingPunct="1"/>
            <a:r>
              <a:rPr lang="pt-BR" altLang="pt-BR" sz="3600" dirty="0">
                <a:latin typeface="Arial" panose="020B0604020202020204" pitchFamily="34" charset="0"/>
              </a:rPr>
              <a:t>EFEITO TÉRMICO DO CONCRETO</a:t>
            </a:r>
          </a:p>
        </p:txBody>
      </p:sp>
      <p:sp>
        <p:nvSpPr>
          <p:cNvPr id="4" name="CaixaDeTexto 3"/>
          <p:cNvSpPr txBox="1"/>
          <p:nvPr/>
        </p:nvSpPr>
        <p:spPr>
          <a:xfrm>
            <a:off x="6369464" y="6450601"/>
            <a:ext cx="2224871" cy="369332"/>
          </a:xfrm>
          <a:prstGeom prst="rect">
            <a:avLst/>
          </a:prstGeom>
          <a:noFill/>
        </p:spPr>
        <p:txBody>
          <a:bodyPr wrap="square" rtlCol="0">
            <a:spAutoFit/>
          </a:bodyPr>
          <a:lstStyle/>
          <a:p>
            <a:r>
              <a:rPr lang="pt-BR" dirty="0"/>
              <a:t>Fonte: </a:t>
            </a:r>
            <a:r>
              <a:rPr lang="pt-BR" dirty="0" err="1"/>
              <a:t>Gambale</a:t>
            </a:r>
            <a:r>
              <a:rPr lang="pt-BR" dirty="0"/>
              <a:t> (</a:t>
            </a:r>
            <a:r>
              <a:rPr lang="pt-BR" dirty="0" err="1"/>
              <a:t>sd</a:t>
            </a:r>
            <a:r>
              <a:rPr lang="pt-BR" dirty="0"/>
              <a:t>)</a:t>
            </a:r>
          </a:p>
        </p:txBody>
      </p:sp>
      <p:pic>
        <p:nvPicPr>
          <p:cNvPr id="5" name="Espaço Reservado para Conteúdo 4"/>
          <p:cNvPicPr>
            <a:picLocks noGrp="1" noChangeAspect="1"/>
          </p:cNvPicPr>
          <p:nvPr>
            <p:ph idx="1"/>
          </p:nvPr>
        </p:nvPicPr>
        <p:blipFill rotWithShape="1">
          <a:blip r:embed="rId2"/>
          <a:srcRect l="46001" t="30557" r="25619" b="40722"/>
          <a:stretch/>
        </p:blipFill>
        <p:spPr>
          <a:xfrm>
            <a:off x="172135" y="1052736"/>
            <a:ext cx="8352928" cy="4752530"/>
          </a:xfrm>
          <a:prstGeom prst="rect">
            <a:avLst/>
          </a:prstGeom>
        </p:spPr>
      </p:pic>
    </p:spTree>
    <p:extLst>
      <p:ext uri="{BB962C8B-B14F-4D97-AF65-F5344CB8AC3E}">
        <p14:creationId xmlns:p14="http://schemas.microsoft.com/office/powerpoint/2010/main" val="36828888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Espaço Reservado para Número de Slid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7BA4BFDC-3A87-4192-B47C-ECDE554A61CD}" type="slidenum">
              <a:rPr lang="pt-BR" altLang="en-US" sz="1200">
                <a:latin typeface="Garamond" panose="02020404030301010803" pitchFamily="18" charset="0"/>
              </a:rPr>
              <a:pPr>
                <a:spcBef>
                  <a:spcPct val="0"/>
                </a:spcBef>
                <a:buClrTx/>
                <a:buSzTx/>
                <a:buFontTx/>
                <a:buNone/>
              </a:pPr>
              <a:t>88</a:t>
            </a:fld>
            <a:endParaRPr lang="pt-BR" altLang="en-US" sz="1200">
              <a:latin typeface="Garamond" panose="02020404030301010803" pitchFamily="18" charset="0"/>
            </a:endParaRPr>
          </a:p>
        </p:txBody>
      </p:sp>
      <p:sp>
        <p:nvSpPr>
          <p:cNvPr id="10243" name="Text Box 4"/>
          <p:cNvSpPr txBox="1">
            <a:spLocks noChangeArrowheads="1"/>
          </p:cNvSpPr>
          <p:nvPr/>
        </p:nvSpPr>
        <p:spPr bwMode="auto">
          <a:xfrm>
            <a:off x="5940152" y="333375"/>
            <a:ext cx="289904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4000" dirty="0">
                <a:solidFill>
                  <a:schemeClr val="tx2"/>
                </a:solidFill>
              </a:rPr>
              <a:t>Hidratação do cimento</a:t>
            </a:r>
          </a:p>
        </p:txBody>
      </p:sp>
      <p:pic>
        <p:nvPicPr>
          <p:cNvPr id="3" name="Imagem 2"/>
          <p:cNvPicPr>
            <a:picLocks noChangeAspect="1"/>
          </p:cNvPicPr>
          <p:nvPr/>
        </p:nvPicPr>
        <p:blipFill rotWithShape="1">
          <a:blip r:embed="rId2"/>
          <a:srcRect l="31737" t="24407" r="26756" b="12594"/>
          <a:stretch/>
        </p:blipFill>
        <p:spPr>
          <a:xfrm>
            <a:off x="539552" y="764704"/>
            <a:ext cx="6715535" cy="5730590"/>
          </a:xfrm>
          <a:prstGeom prst="rect">
            <a:avLst/>
          </a:prstGeom>
        </p:spPr>
      </p:pic>
    </p:spTree>
    <p:extLst>
      <p:ext uri="{BB962C8B-B14F-4D97-AF65-F5344CB8AC3E}">
        <p14:creationId xmlns:p14="http://schemas.microsoft.com/office/powerpoint/2010/main" val="18572946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Espaço Reservado para Número de Slid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E0AAD02A-92F5-4F37-8959-5B0A258A9BB9}" type="slidenum">
              <a:rPr lang="pt-BR" altLang="en-US" sz="1200">
                <a:latin typeface="Garamond" panose="02020404030301010803" pitchFamily="18" charset="0"/>
              </a:rPr>
              <a:pPr>
                <a:spcBef>
                  <a:spcPct val="0"/>
                </a:spcBef>
                <a:buClrTx/>
                <a:buSzTx/>
                <a:buFontTx/>
                <a:buNone/>
              </a:pPr>
              <a:t>89</a:t>
            </a:fld>
            <a:endParaRPr lang="pt-BR" altLang="en-US" sz="1200">
              <a:latin typeface="Garamond" panose="02020404030301010803" pitchFamily="18" charset="0"/>
            </a:endParaRPr>
          </a:p>
        </p:txBody>
      </p:sp>
      <p:sp>
        <p:nvSpPr>
          <p:cNvPr id="14339" name="Rectangle 2"/>
          <p:cNvSpPr>
            <a:spLocks noGrp="1" noChangeArrowheads="1"/>
          </p:cNvSpPr>
          <p:nvPr>
            <p:ph type="title"/>
          </p:nvPr>
        </p:nvSpPr>
        <p:spPr/>
        <p:txBody>
          <a:bodyPr/>
          <a:lstStyle/>
          <a:p>
            <a:pPr eaLnBrk="1" hangingPunct="1"/>
            <a:r>
              <a:rPr lang="pt-BR" altLang="pt-BR" sz="3600">
                <a:latin typeface="Arial" panose="020B0604020202020204" pitchFamily="34" charset="0"/>
              </a:rPr>
              <a:t>LIBERAÇÃO DE CALOR</a:t>
            </a:r>
          </a:p>
        </p:txBody>
      </p:sp>
      <p:pic>
        <p:nvPicPr>
          <p:cNvPr id="14340" name="Picture 5"/>
          <p:cNvPicPr>
            <a:picLocks noChangeAspect="1" noChangeArrowheads="1"/>
          </p:cNvPicPr>
          <p:nvPr/>
        </p:nvPicPr>
        <p:blipFill>
          <a:blip r:embed="rId2">
            <a:extLst>
              <a:ext uri="{28A0092B-C50C-407E-A947-70E740481C1C}">
                <a14:useLocalDpi xmlns:a14="http://schemas.microsoft.com/office/drawing/2010/main" val="0"/>
              </a:ext>
            </a:extLst>
          </a:blip>
          <a:srcRect l="40733" t="20430" r="34560" b="49269"/>
          <a:stretch>
            <a:fillRect/>
          </a:stretch>
        </p:blipFill>
        <p:spPr bwMode="auto">
          <a:xfrm>
            <a:off x="1763713" y="1412875"/>
            <a:ext cx="5543550" cy="42497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076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0" y="0"/>
            <a:ext cx="9144000" cy="838200"/>
          </a:xfrm>
        </p:spPr>
        <p:txBody>
          <a:bodyPr>
            <a:normAutofit/>
          </a:bodyPr>
          <a:lstStyle/>
          <a:p>
            <a:pPr algn="l"/>
            <a:r>
              <a:rPr lang="pt-BR" dirty="0"/>
              <a:t>Dimensionamento de equipamentos</a:t>
            </a:r>
            <a:endParaRPr lang="en-US" dirty="0"/>
          </a:p>
        </p:txBody>
      </p:sp>
      <p:cxnSp>
        <p:nvCxnSpPr>
          <p:cNvPr id="7" name="Conector reto 6"/>
          <p:cNvCxnSpPr/>
          <p:nvPr/>
        </p:nvCxnSpPr>
        <p:spPr>
          <a:xfrm>
            <a:off x="0" y="838200"/>
            <a:ext cx="9144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Conector reto 8"/>
          <p:cNvCxnSpPr/>
          <p:nvPr/>
        </p:nvCxnSpPr>
        <p:spPr>
          <a:xfrm>
            <a:off x="0" y="6248400"/>
            <a:ext cx="9144000" cy="0"/>
          </a:xfrm>
          <a:prstGeom prst="line">
            <a:avLst/>
          </a:prstGeom>
        </p:spPr>
        <p:style>
          <a:lnRef idx="3">
            <a:schemeClr val="accent2"/>
          </a:lnRef>
          <a:fillRef idx="0">
            <a:schemeClr val="accent2"/>
          </a:fillRef>
          <a:effectRef idx="2">
            <a:schemeClr val="accent2"/>
          </a:effectRef>
          <a:fontRef idx="minor">
            <a:schemeClr val="tx1"/>
          </a:fontRef>
        </p:style>
      </p:cxnSp>
      <p:sp>
        <p:nvSpPr>
          <p:cNvPr id="2253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22535" name="Rectangle 7"/>
          <p:cNvSpPr>
            <a:spLocks noChangeArrowheads="1"/>
          </p:cNvSpPr>
          <p:nvPr/>
        </p:nvSpPr>
        <p:spPr bwMode="auto">
          <a:xfrm>
            <a:off x="0" y="533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pic>
        <p:nvPicPr>
          <p:cNvPr id="66562" name="Picture 2"/>
          <p:cNvPicPr>
            <a:picLocks noChangeAspect="1" noChangeArrowheads="1"/>
          </p:cNvPicPr>
          <p:nvPr/>
        </p:nvPicPr>
        <p:blipFill>
          <a:blip r:embed="rId2" cstate="print"/>
          <a:srcRect l="10272" t="16726" r="13893" b="10071"/>
          <a:stretch>
            <a:fillRect/>
          </a:stretch>
        </p:blipFill>
        <p:spPr bwMode="auto">
          <a:xfrm>
            <a:off x="4573309" y="908720"/>
            <a:ext cx="4535195" cy="2331175"/>
          </a:xfrm>
          <a:prstGeom prst="rect">
            <a:avLst/>
          </a:prstGeom>
          <a:noFill/>
          <a:ln w="9525">
            <a:noFill/>
            <a:miter lim="800000"/>
            <a:headEnd/>
            <a:tailEnd/>
          </a:ln>
        </p:spPr>
      </p:pic>
      <p:sp>
        <p:nvSpPr>
          <p:cNvPr id="16" name="CaixaDeTexto 15"/>
          <p:cNvSpPr txBox="1"/>
          <p:nvPr/>
        </p:nvSpPr>
        <p:spPr>
          <a:xfrm>
            <a:off x="5580112" y="3140968"/>
            <a:ext cx="3563888" cy="830997"/>
          </a:xfrm>
          <a:prstGeom prst="rect">
            <a:avLst/>
          </a:prstGeom>
          <a:noFill/>
          <a:ln>
            <a:solidFill>
              <a:schemeClr val="tx2"/>
            </a:solidFill>
            <a:prstDash val="sysDot"/>
          </a:ln>
        </p:spPr>
        <p:txBody>
          <a:bodyPr wrap="square" rtlCol="0">
            <a:spAutoFit/>
          </a:bodyPr>
          <a:lstStyle/>
          <a:p>
            <a:pPr algn="ctr"/>
            <a:r>
              <a:rPr lang="en-US" sz="2400" dirty="0"/>
              <a:t>Central </a:t>
            </a:r>
            <a:r>
              <a:rPr lang="en-US" sz="2400" dirty="0" err="1"/>
              <a:t>dosadora</a:t>
            </a:r>
            <a:r>
              <a:rPr lang="en-US" sz="2400" dirty="0"/>
              <a:t> R$350.000,00 (</a:t>
            </a:r>
            <a:r>
              <a:rPr lang="en-US" sz="2400" dirty="0" err="1"/>
              <a:t>aprox</a:t>
            </a:r>
            <a:r>
              <a:rPr lang="en-US" sz="2400" dirty="0"/>
              <a:t>.)</a:t>
            </a:r>
            <a:endParaRPr lang="pt-BR" sz="2400" dirty="0"/>
          </a:p>
        </p:txBody>
      </p:sp>
      <p:sp>
        <p:nvSpPr>
          <p:cNvPr id="17" name="CaixaDeTexto 16"/>
          <p:cNvSpPr txBox="1"/>
          <p:nvPr/>
        </p:nvSpPr>
        <p:spPr>
          <a:xfrm>
            <a:off x="2195736" y="980728"/>
            <a:ext cx="2771800" cy="830997"/>
          </a:xfrm>
          <a:prstGeom prst="rect">
            <a:avLst/>
          </a:prstGeom>
          <a:noFill/>
          <a:ln>
            <a:solidFill>
              <a:schemeClr val="tx2"/>
            </a:solidFill>
            <a:prstDash val="sysDot"/>
          </a:ln>
        </p:spPr>
        <p:txBody>
          <a:bodyPr wrap="square" rtlCol="0">
            <a:spAutoFit/>
          </a:bodyPr>
          <a:lstStyle/>
          <a:p>
            <a:pPr algn="ctr"/>
            <a:r>
              <a:rPr lang="en-US" sz="2400" dirty="0"/>
              <a:t>Central Tow Go</a:t>
            </a:r>
          </a:p>
          <a:p>
            <a:pPr algn="ctr"/>
            <a:r>
              <a:rPr lang="en-US" sz="2400" dirty="0"/>
              <a:t>R$65.000 (</a:t>
            </a:r>
            <a:r>
              <a:rPr lang="en-US" sz="2400" dirty="0" err="1"/>
              <a:t>aprox</a:t>
            </a:r>
            <a:r>
              <a:rPr lang="en-US" sz="2400" dirty="0"/>
              <a:t>.)</a:t>
            </a:r>
            <a:endParaRPr lang="pt-BR" sz="2400" dirty="0"/>
          </a:p>
        </p:txBody>
      </p:sp>
      <p:pic>
        <p:nvPicPr>
          <p:cNvPr id="66564" name="Picture 4" descr="Usina de concreto, central dosadora, rasga saco,"/>
          <p:cNvPicPr>
            <a:picLocks noChangeAspect="1" noChangeArrowheads="1"/>
          </p:cNvPicPr>
          <p:nvPr/>
        </p:nvPicPr>
        <p:blipFill>
          <a:blip r:embed="rId3" cstate="print"/>
          <a:srcRect/>
          <a:stretch>
            <a:fillRect/>
          </a:stretch>
        </p:blipFill>
        <p:spPr bwMode="auto">
          <a:xfrm>
            <a:off x="251520" y="1196752"/>
            <a:ext cx="1952785" cy="2160240"/>
          </a:xfrm>
          <a:prstGeom prst="rect">
            <a:avLst/>
          </a:prstGeom>
          <a:noFill/>
        </p:spPr>
      </p:pic>
      <p:sp>
        <p:nvSpPr>
          <p:cNvPr id="19" name="CaixaDeTexto 18"/>
          <p:cNvSpPr txBox="1"/>
          <p:nvPr/>
        </p:nvSpPr>
        <p:spPr>
          <a:xfrm>
            <a:off x="5508104" y="5301208"/>
            <a:ext cx="3635896" cy="830997"/>
          </a:xfrm>
          <a:prstGeom prst="rect">
            <a:avLst/>
          </a:prstGeom>
          <a:noFill/>
          <a:ln>
            <a:solidFill>
              <a:schemeClr val="tx2"/>
            </a:solidFill>
            <a:prstDash val="sysDot"/>
          </a:ln>
        </p:spPr>
        <p:txBody>
          <a:bodyPr wrap="square" rtlCol="0">
            <a:spAutoFit/>
          </a:bodyPr>
          <a:lstStyle/>
          <a:p>
            <a:pPr algn="ctr"/>
            <a:r>
              <a:rPr lang="en-US" sz="2400" dirty="0"/>
              <a:t>Central </a:t>
            </a:r>
            <a:r>
              <a:rPr lang="en-US" sz="2400" dirty="0" err="1"/>
              <a:t>msturadora</a:t>
            </a:r>
            <a:r>
              <a:rPr lang="en-US" sz="2400" dirty="0"/>
              <a:t> R$1.500.000,00 (</a:t>
            </a:r>
            <a:r>
              <a:rPr lang="en-US" sz="2400" dirty="0" err="1"/>
              <a:t>aprox</a:t>
            </a:r>
            <a:r>
              <a:rPr lang="en-US" sz="2400" dirty="0"/>
              <a:t>.)</a:t>
            </a:r>
            <a:endParaRPr lang="pt-BR" sz="2400" dirty="0"/>
          </a:p>
        </p:txBody>
      </p:sp>
      <p:pic>
        <p:nvPicPr>
          <p:cNvPr id="66566" name="Picture 6" descr="http://www.schwingstetter.com.br/eventos-e-noticias/wp-content/uploads/2013/03/2.jpg"/>
          <p:cNvPicPr>
            <a:picLocks noChangeAspect="1" noChangeArrowheads="1"/>
          </p:cNvPicPr>
          <p:nvPr/>
        </p:nvPicPr>
        <p:blipFill>
          <a:blip r:embed="rId4" cstate="print"/>
          <a:srcRect/>
          <a:stretch>
            <a:fillRect/>
          </a:stretch>
        </p:blipFill>
        <p:spPr bwMode="auto">
          <a:xfrm>
            <a:off x="140273" y="3861048"/>
            <a:ext cx="5236337" cy="2304256"/>
          </a:xfrm>
          <a:prstGeom prst="rect">
            <a:avLst/>
          </a:prstGeom>
          <a:noFill/>
        </p:spPr>
      </p:pic>
    </p:spTree>
    <p:extLst>
      <p:ext uri="{BB962C8B-B14F-4D97-AF65-F5344CB8AC3E}">
        <p14:creationId xmlns:p14="http://schemas.microsoft.com/office/powerpoint/2010/main" val="410406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426186" y="1425456"/>
            <a:ext cx="8229600" cy="1252619"/>
          </a:xfrm>
        </p:spPr>
        <p:txBody>
          <a:bodyPr>
            <a:normAutofit/>
          </a:bodyPr>
          <a:lstStyle/>
          <a:p>
            <a:pPr marL="0" indent="0" algn="just">
              <a:lnSpc>
                <a:spcPct val="140000"/>
              </a:lnSpc>
              <a:buNone/>
            </a:pPr>
            <a:r>
              <a:rPr lang="pt-BR" altLang="pt-BR" sz="2400" dirty="0"/>
              <a:t>Coeficiente de expansão térmica dos concreto = 5x10</a:t>
            </a:r>
            <a:r>
              <a:rPr lang="pt-BR" altLang="pt-BR" sz="2400" baseline="30000" dirty="0"/>
              <a:t>-6</a:t>
            </a:r>
            <a:r>
              <a:rPr lang="pt-BR" altLang="pt-BR" sz="2400" dirty="0"/>
              <a:t> m/m/</a:t>
            </a:r>
            <a:r>
              <a:rPr lang="pt-BR" altLang="pt-BR" sz="2400" baseline="30000" dirty="0"/>
              <a:t>0</a:t>
            </a:r>
            <a:r>
              <a:rPr lang="pt-BR" altLang="pt-BR" sz="2400" dirty="0"/>
              <a:t>C</a:t>
            </a:r>
          </a:p>
          <a:p>
            <a:pPr marL="0" indent="0" algn="just">
              <a:lnSpc>
                <a:spcPct val="140000"/>
              </a:lnSpc>
              <a:buNone/>
            </a:pPr>
            <a:r>
              <a:rPr lang="pt-BR" altLang="pt-BR" sz="2400" dirty="0"/>
              <a:t>Deformação máxima na fissura = 2x10</a:t>
            </a:r>
            <a:r>
              <a:rPr lang="pt-BR" altLang="pt-BR" sz="2400" baseline="30000" dirty="0"/>
              <a:t>-6</a:t>
            </a:r>
            <a:r>
              <a:rPr lang="pt-BR" altLang="pt-BR" sz="2400" dirty="0"/>
              <a:t> m/m</a:t>
            </a:r>
          </a:p>
        </p:txBody>
      </p:sp>
      <p:sp>
        <p:nvSpPr>
          <p:cNvPr id="18436" name="Rectangle 4"/>
          <p:cNvSpPr>
            <a:spLocks noGrp="1" noChangeArrowheads="1"/>
          </p:cNvSpPr>
          <p:nvPr>
            <p:ph type="title"/>
          </p:nvPr>
        </p:nvSpPr>
        <p:spPr>
          <a:noFill/>
        </p:spPr>
        <p:txBody>
          <a:bodyPr/>
          <a:lstStyle/>
          <a:p>
            <a:pPr eaLnBrk="1" hangingPunct="1"/>
            <a:r>
              <a:rPr lang="pt-BR" altLang="pt-BR" sz="3600">
                <a:latin typeface="Arial" panose="020B0604020202020204" pitchFamily="34" charset="0"/>
              </a:rPr>
              <a:t>EFEITO TÉRMICO DO CONCRETO</a:t>
            </a:r>
          </a:p>
        </p:txBody>
      </p:sp>
      <p:pic>
        <p:nvPicPr>
          <p:cNvPr id="2" name="Imagem 1"/>
          <p:cNvPicPr>
            <a:picLocks noChangeAspect="1"/>
          </p:cNvPicPr>
          <p:nvPr/>
        </p:nvPicPr>
        <p:blipFill rotWithShape="1">
          <a:blip r:embed="rId2"/>
          <a:srcRect l="12920" t="28147" r="9046" b="16531"/>
          <a:stretch/>
        </p:blipFill>
        <p:spPr>
          <a:xfrm>
            <a:off x="442419" y="3284984"/>
            <a:ext cx="8280920" cy="3300651"/>
          </a:xfrm>
          <a:prstGeom prst="rect">
            <a:avLst/>
          </a:prstGeom>
        </p:spPr>
      </p:pic>
    </p:spTree>
    <p:extLst>
      <p:ext uri="{BB962C8B-B14F-4D97-AF65-F5344CB8AC3E}">
        <p14:creationId xmlns:p14="http://schemas.microsoft.com/office/powerpoint/2010/main" val="38749773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Espaço Reservado para Número de Slid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CD29D4C6-1327-4455-B9FD-B3D0E32F3463}" type="slidenum">
              <a:rPr lang="pt-BR" altLang="en-US" sz="1200">
                <a:latin typeface="Garamond" panose="02020404030301010803" pitchFamily="18" charset="0"/>
              </a:rPr>
              <a:pPr>
                <a:spcBef>
                  <a:spcPct val="0"/>
                </a:spcBef>
                <a:buClrTx/>
                <a:buSzTx/>
                <a:buFontTx/>
                <a:buNone/>
              </a:pPr>
              <a:t>91</a:t>
            </a:fld>
            <a:endParaRPr lang="pt-BR" altLang="en-US" sz="1200">
              <a:latin typeface="Garamond" panose="02020404030301010803" pitchFamily="18" charset="0"/>
            </a:endParaRPr>
          </a:p>
        </p:txBody>
      </p:sp>
      <p:sp>
        <p:nvSpPr>
          <p:cNvPr id="15363" name="Rectangle 2"/>
          <p:cNvSpPr>
            <a:spLocks noGrp="1" noChangeArrowheads="1"/>
          </p:cNvSpPr>
          <p:nvPr>
            <p:ph type="title"/>
          </p:nvPr>
        </p:nvSpPr>
        <p:spPr/>
        <p:txBody>
          <a:bodyPr/>
          <a:lstStyle/>
          <a:p>
            <a:pPr eaLnBrk="1" hangingPunct="1"/>
            <a:r>
              <a:rPr lang="pt-BR" altLang="pt-BR" sz="3600">
                <a:latin typeface="Arial" panose="020B0604020202020204" pitchFamily="34" charset="0"/>
              </a:rPr>
              <a:t>EFEITO TÉRMICO DO CONCRETO</a:t>
            </a:r>
          </a:p>
        </p:txBody>
      </p:sp>
      <p:sp>
        <p:nvSpPr>
          <p:cNvPr id="15364" name="Rectangle 3"/>
          <p:cNvSpPr>
            <a:spLocks noGrp="1" noChangeArrowheads="1"/>
          </p:cNvSpPr>
          <p:nvPr>
            <p:ph type="body" idx="1"/>
          </p:nvPr>
        </p:nvSpPr>
        <p:spPr>
          <a:xfrm>
            <a:off x="395288" y="1412875"/>
            <a:ext cx="8291512" cy="4530725"/>
          </a:xfrm>
        </p:spPr>
        <p:txBody>
          <a:bodyPr/>
          <a:lstStyle/>
          <a:p>
            <a:pPr marL="0" indent="0" algn="just" eaLnBrk="1" hangingPunct="1">
              <a:lnSpc>
                <a:spcPct val="130000"/>
              </a:lnSpc>
              <a:buFont typeface="Wingdings" panose="05000000000000000000" pitchFamily="2" charset="2"/>
              <a:buNone/>
            </a:pPr>
            <a:r>
              <a:rPr lang="pt-BR" altLang="pt-BR" sz="2400" dirty="0"/>
              <a:t>Devido ao calor de hidratação do cimento utilizado no concreto, principalmente quando utilizado em grandes quantidades, é muito comum o surgimento de fissuras por retração nas peças.</a:t>
            </a:r>
          </a:p>
          <a:p>
            <a:pPr marL="0" indent="0" algn="just" eaLnBrk="1" hangingPunct="1">
              <a:lnSpc>
                <a:spcPct val="130000"/>
              </a:lnSpc>
              <a:buFont typeface="Wingdings" panose="05000000000000000000" pitchFamily="2" charset="2"/>
              <a:buNone/>
            </a:pPr>
            <a:r>
              <a:rPr lang="pt-BR" altLang="pt-BR" sz="2400" dirty="0"/>
              <a:t>O fenômeno da fissuração térmica já é muito conhecido e estudado, inclusive pode e deve ser levado em consideração no momento do cálculo estrutural, da definição da técnica construtiva e da dosagem do concreto em obras com grande consumo de cimento. </a:t>
            </a:r>
          </a:p>
        </p:txBody>
      </p:sp>
    </p:spTree>
    <p:extLst>
      <p:ext uri="{BB962C8B-B14F-4D97-AF65-F5344CB8AC3E}">
        <p14:creationId xmlns:p14="http://schemas.microsoft.com/office/powerpoint/2010/main" val="42344496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Espaço Reservado para Número de Slide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30946016-0598-48B1-A7D2-20F21F90F0AC}" type="slidenum">
              <a:rPr lang="pt-BR" altLang="en-US" sz="1200">
                <a:latin typeface="Garamond" panose="02020404030301010803" pitchFamily="18" charset="0"/>
              </a:rPr>
              <a:pPr>
                <a:spcBef>
                  <a:spcPct val="0"/>
                </a:spcBef>
                <a:buClrTx/>
                <a:buSzTx/>
                <a:buFontTx/>
                <a:buNone/>
              </a:pPr>
              <a:t>92</a:t>
            </a:fld>
            <a:endParaRPr lang="pt-BR" altLang="en-US" sz="1200">
              <a:latin typeface="Garamond" panose="02020404030301010803" pitchFamily="18" charset="0"/>
            </a:endParaRPr>
          </a:p>
        </p:txBody>
      </p:sp>
      <p:sp>
        <p:nvSpPr>
          <p:cNvPr id="17411" name="Line 10"/>
          <p:cNvSpPr>
            <a:spLocks noChangeShapeType="1"/>
          </p:cNvSpPr>
          <p:nvPr/>
        </p:nvSpPr>
        <p:spPr bwMode="auto">
          <a:xfrm>
            <a:off x="7667625" y="666750"/>
            <a:ext cx="0" cy="40640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7412" name="Line 9"/>
          <p:cNvSpPr>
            <a:spLocks noChangeShapeType="1"/>
          </p:cNvSpPr>
          <p:nvPr/>
        </p:nvSpPr>
        <p:spPr bwMode="auto">
          <a:xfrm>
            <a:off x="1557338" y="684213"/>
            <a:ext cx="0" cy="40640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7413" name="Freeform 13"/>
          <p:cNvSpPr>
            <a:spLocks/>
          </p:cNvSpPr>
          <p:nvPr/>
        </p:nvSpPr>
        <p:spPr bwMode="auto">
          <a:xfrm>
            <a:off x="1581150" y="3829050"/>
            <a:ext cx="2574925" cy="12700"/>
          </a:xfrm>
          <a:custGeom>
            <a:avLst/>
            <a:gdLst>
              <a:gd name="T0" fmla="*/ 0 w 1622"/>
              <a:gd name="T1" fmla="*/ 2147483646 h 8"/>
              <a:gd name="T2" fmla="*/ 2147483646 w 1622"/>
              <a:gd name="T3" fmla="*/ 0 h 8"/>
              <a:gd name="T4" fmla="*/ 0 60000 65536"/>
              <a:gd name="T5" fmla="*/ 0 60000 65536"/>
              <a:gd name="T6" fmla="*/ 0 w 1622"/>
              <a:gd name="T7" fmla="*/ 0 h 8"/>
              <a:gd name="T8" fmla="*/ 1622 w 1622"/>
              <a:gd name="T9" fmla="*/ 8 h 8"/>
            </a:gdLst>
            <a:ahLst/>
            <a:cxnLst>
              <a:cxn ang="T4">
                <a:pos x="T0" y="T1"/>
              </a:cxn>
              <a:cxn ang="T5">
                <a:pos x="T2" y="T3"/>
              </a:cxn>
            </a:cxnLst>
            <a:rect l="T6" t="T7" r="T8" b="T9"/>
            <a:pathLst>
              <a:path w="1622" h="8">
                <a:moveTo>
                  <a:pt x="0" y="8"/>
                </a:moveTo>
                <a:lnTo>
                  <a:pt x="1622" y="0"/>
                </a:lnTo>
              </a:path>
            </a:pathLst>
          </a:custGeom>
          <a:noFill/>
          <a:ln w="28575" cap="flat" cmpd="sng">
            <a:solidFill>
              <a:schemeClr val="tx1"/>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7414" name="Text Box 25"/>
          <p:cNvSpPr txBox="1">
            <a:spLocks noChangeArrowheads="1"/>
          </p:cNvSpPr>
          <p:nvPr/>
        </p:nvSpPr>
        <p:spPr bwMode="auto">
          <a:xfrm>
            <a:off x="4927600" y="2817813"/>
            <a:ext cx="24479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1200" b="1"/>
              <a:t>Temperatura média anual</a:t>
            </a:r>
          </a:p>
        </p:txBody>
      </p:sp>
      <p:sp>
        <p:nvSpPr>
          <p:cNvPr id="17415" name="Line 7"/>
          <p:cNvSpPr>
            <a:spLocks noChangeShapeType="1"/>
          </p:cNvSpPr>
          <p:nvPr/>
        </p:nvSpPr>
        <p:spPr bwMode="auto">
          <a:xfrm>
            <a:off x="1557338" y="692150"/>
            <a:ext cx="60960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7416" name="Line 8"/>
          <p:cNvSpPr>
            <a:spLocks noChangeShapeType="1"/>
          </p:cNvSpPr>
          <p:nvPr/>
        </p:nvSpPr>
        <p:spPr bwMode="auto">
          <a:xfrm>
            <a:off x="1557338" y="4756150"/>
            <a:ext cx="60960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7417" name="Line 12"/>
          <p:cNvSpPr>
            <a:spLocks noChangeShapeType="1"/>
          </p:cNvSpPr>
          <p:nvPr/>
        </p:nvSpPr>
        <p:spPr bwMode="auto">
          <a:xfrm>
            <a:off x="1547813" y="2714625"/>
            <a:ext cx="6119812"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pt-BR"/>
          </a:p>
        </p:txBody>
      </p:sp>
      <p:sp>
        <p:nvSpPr>
          <p:cNvPr id="17418" name="Freeform 16"/>
          <p:cNvSpPr>
            <a:spLocks/>
          </p:cNvSpPr>
          <p:nvPr/>
        </p:nvSpPr>
        <p:spPr bwMode="auto">
          <a:xfrm>
            <a:off x="1570038" y="1431925"/>
            <a:ext cx="6059487" cy="2405063"/>
          </a:xfrm>
          <a:custGeom>
            <a:avLst/>
            <a:gdLst>
              <a:gd name="T0" fmla="*/ 0 w 3817"/>
              <a:gd name="T1" fmla="*/ 2147483646 h 1515"/>
              <a:gd name="T2" fmla="*/ 2147483646 w 3817"/>
              <a:gd name="T3" fmla="*/ 2147483646 h 1515"/>
              <a:gd name="T4" fmla="*/ 2147483646 w 3817"/>
              <a:gd name="T5" fmla="*/ 2147483646 h 1515"/>
              <a:gd name="T6" fmla="*/ 2147483646 w 3817"/>
              <a:gd name="T7" fmla="*/ 2147483646 h 1515"/>
              <a:gd name="T8" fmla="*/ 2147483646 w 3817"/>
              <a:gd name="T9" fmla="*/ 2147483646 h 1515"/>
              <a:gd name="T10" fmla="*/ 2147483646 w 3817"/>
              <a:gd name="T11" fmla="*/ 2147483646 h 1515"/>
              <a:gd name="T12" fmla="*/ 2147483646 w 3817"/>
              <a:gd name="T13" fmla="*/ 2147483646 h 1515"/>
              <a:gd name="T14" fmla="*/ 2147483646 w 3817"/>
              <a:gd name="T15" fmla="*/ 2147483646 h 1515"/>
              <a:gd name="T16" fmla="*/ 2147483646 w 3817"/>
              <a:gd name="T17" fmla="*/ 2147483646 h 1515"/>
              <a:gd name="T18" fmla="*/ 2147483646 w 3817"/>
              <a:gd name="T19" fmla="*/ 2147483646 h 1515"/>
              <a:gd name="T20" fmla="*/ 2147483646 w 3817"/>
              <a:gd name="T21" fmla="*/ 2147483646 h 1515"/>
              <a:gd name="T22" fmla="*/ 2147483646 w 3817"/>
              <a:gd name="T23" fmla="*/ 2147483646 h 1515"/>
              <a:gd name="T24" fmla="*/ 2147483646 w 3817"/>
              <a:gd name="T25" fmla="*/ 2147483646 h 1515"/>
              <a:gd name="T26" fmla="*/ 2147483646 w 3817"/>
              <a:gd name="T27" fmla="*/ 2147483646 h 1515"/>
              <a:gd name="T28" fmla="*/ 2147483646 w 3817"/>
              <a:gd name="T29" fmla="*/ 2147483646 h 1515"/>
              <a:gd name="T30" fmla="*/ 2147483646 w 3817"/>
              <a:gd name="T31" fmla="*/ 2147483646 h 1515"/>
              <a:gd name="T32" fmla="*/ 2147483646 w 3817"/>
              <a:gd name="T33" fmla="*/ 2147483646 h 1515"/>
              <a:gd name="T34" fmla="*/ 2147483646 w 3817"/>
              <a:gd name="T35" fmla="*/ 2147483646 h 1515"/>
              <a:gd name="T36" fmla="*/ 2147483646 w 3817"/>
              <a:gd name="T37" fmla="*/ 2147483646 h 1515"/>
              <a:gd name="T38" fmla="*/ 2147483646 w 3817"/>
              <a:gd name="T39" fmla="*/ 2147483646 h 1515"/>
              <a:gd name="T40" fmla="*/ 2147483646 w 3817"/>
              <a:gd name="T41" fmla="*/ 2147483646 h 1515"/>
              <a:gd name="T42" fmla="*/ 2147483646 w 3817"/>
              <a:gd name="T43" fmla="*/ 2147483646 h 1515"/>
              <a:gd name="T44" fmla="*/ 2147483646 w 3817"/>
              <a:gd name="T45" fmla="*/ 2147483646 h 1515"/>
              <a:gd name="T46" fmla="*/ 2147483646 w 3817"/>
              <a:gd name="T47" fmla="*/ 2147483646 h 1515"/>
              <a:gd name="T48" fmla="*/ 2147483646 w 3817"/>
              <a:gd name="T49" fmla="*/ 2147483646 h 1515"/>
              <a:gd name="T50" fmla="*/ 2147483646 w 3817"/>
              <a:gd name="T51" fmla="*/ 2147483646 h 1515"/>
              <a:gd name="T52" fmla="*/ 2147483646 w 3817"/>
              <a:gd name="T53" fmla="*/ 2147483646 h 1515"/>
              <a:gd name="T54" fmla="*/ 2147483646 w 3817"/>
              <a:gd name="T55" fmla="*/ 2147483646 h 1515"/>
              <a:gd name="T56" fmla="*/ 2147483646 w 3817"/>
              <a:gd name="T57" fmla="*/ 2147483646 h 1515"/>
              <a:gd name="T58" fmla="*/ 2147483646 w 3817"/>
              <a:gd name="T59" fmla="*/ 2147483646 h 1515"/>
              <a:gd name="T60" fmla="*/ 2147483646 w 3817"/>
              <a:gd name="T61" fmla="*/ 2147483646 h 1515"/>
              <a:gd name="T62" fmla="*/ 2147483646 w 3817"/>
              <a:gd name="T63" fmla="*/ 2147483646 h 1515"/>
              <a:gd name="T64" fmla="*/ 2147483646 w 3817"/>
              <a:gd name="T65" fmla="*/ 2147483646 h 1515"/>
              <a:gd name="T66" fmla="*/ 2147483646 w 3817"/>
              <a:gd name="T67" fmla="*/ 2147483646 h 1515"/>
              <a:gd name="T68" fmla="*/ 2147483646 w 3817"/>
              <a:gd name="T69" fmla="*/ 2147483646 h 1515"/>
              <a:gd name="T70" fmla="*/ 2147483646 w 3817"/>
              <a:gd name="T71" fmla="*/ 2147483646 h 1515"/>
              <a:gd name="T72" fmla="*/ 2147483646 w 3817"/>
              <a:gd name="T73" fmla="*/ 2147483646 h 1515"/>
              <a:gd name="T74" fmla="*/ 2147483646 w 3817"/>
              <a:gd name="T75" fmla="*/ 2147483646 h 1515"/>
              <a:gd name="T76" fmla="*/ 2147483646 w 3817"/>
              <a:gd name="T77" fmla="*/ 2147483646 h 151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817"/>
              <a:gd name="T118" fmla="*/ 0 h 1515"/>
              <a:gd name="T119" fmla="*/ 3817 w 3817"/>
              <a:gd name="T120" fmla="*/ 1515 h 151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817" h="1515">
                <a:moveTo>
                  <a:pt x="0" y="1515"/>
                </a:moveTo>
                <a:cubicBezTo>
                  <a:pt x="12" y="1498"/>
                  <a:pt x="27" y="1477"/>
                  <a:pt x="35" y="1458"/>
                </a:cubicBezTo>
                <a:cubicBezTo>
                  <a:pt x="46" y="1433"/>
                  <a:pt x="49" y="1413"/>
                  <a:pt x="56" y="1387"/>
                </a:cubicBezTo>
                <a:cubicBezTo>
                  <a:pt x="69" y="1342"/>
                  <a:pt x="77" y="1300"/>
                  <a:pt x="115" y="1274"/>
                </a:cubicBezTo>
                <a:cubicBezTo>
                  <a:pt x="127" y="1238"/>
                  <a:pt x="131" y="1195"/>
                  <a:pt x="152" y="1163"/>
                </a:cubicBezTo>
                <a:cubicBezTo>
                  <a:pt x="190" y="1105"/>
                  <a:pt x="194" y="1068"/>
                  <a:pt x="232" y="1011"/>
                </a:cubicBezTo>
                <a:cubicBezTo>
                  <a:pt x="249" y="986"/>
                  <a:pt x="289" y="895"/>
                  <a:pt x="299" y="866"/>
                </a:cubicBezTo>
                <a:cubicBezTo>
                  <a:pt x="313" y="824"/>
                  <a:pt x="322" y="804"/>
                  <a:pt x="360" y="779"/>
                </a:cubicBezTo>
                <a:cubicBezTo>
                  <a:pt x="374" y="736"/>
                  <a:pt x="407" y="720"/>
                  <a:pt x="432" y="683"/>
                </a:cubicBezTo>
                <a:cubicBezTo>
                  <a:pt x="446" y="662"/>
                  <a:pt x="474" y="616"/>
                  <a:pt x="488" y="595"/>
                </a:cubicBezTo>
                <a:cubicBezTo>
                  <a:pt x="503" y="572"/>
                  <a:pt x="521" y="546"/>
                  <a:pt x="536" y="523"/>
                </a:cubicBezTo>
                <a:cubicBezTo>
                  <a:pt x="564" y="496"/>
                  <a:pt x="636" y="407"/>
                  <a:pt x="672" y="379"/>
                </a:cubicBezTo>
                <a:cubicBezTo>
                  <a:pt x="703" y="344"/>
                  <a:pt x="697" y="342"/>
                  <a:pt x="720" y="315"/>
                </a:cubicBezTo>
                <a:cubicBezTo>
                  <a:pt x="732" y="279"/>
                  <a:pt x="784" y="245"/>
                  <a:pt x="811" y="218"/>
                </a:cubicBezTo>
                <a:cubicBezTo>
                  <a:pt x="861" y="168"/>
                  <a:pt x="848" y="185"/>
                  <a:pt x="907" y="146"/>
                </a:cubicBezTo>
                <a:cubicBezTo>
                  <a:pt x="943" y="92"/>
                  <a:pt x="989" y="105"/>
                  <a:pt x="1035" y="74"/>
                </a:cubicBezTo>
                <a:cubicBezTo>
                  <a:pt x="1059" y="50"/>
                  <a:pt x="1073" y="55"/>
                  <a:pt x="1083" y="50"/>
                </a:cubicBezTo>
                <a:cubicBezTo>
                  <a:pt x="1105" y="44"/>
                  <a:pt x="1138" y="39"/>
                  <a:pt x="1171" y="34"/>
                </a:cubicBezTo>
                <a:cubicBezTo>
                  <a:pt x="1204" y="29"/>
                  <a:pt x="1229" y="14"/>
                  <a:pt x="1280" y="19"/>
                </a:cubicBezTo>
                <a:cubicBezTo>
                  <a:pt x="1336" y="0"/>
                  <a:pt x="1422" y="82"/>
                  <a:pt x="1480" y="67"/>
                </a:cubicBezTo>
                <a:cubicBezTo>
                  <a:pt x="1528" y="115"/>
                  <a:pt x="1568" y="110"/>
                  <a:pt x="1608" y="131"/>
                </a:cubicBezTo>
                <a:cubicBezTo>
                  <a:pt x="1648" y="152"/>
                  <a:pt x="1683" y="175"/>
                  <a:pt x="1720" y="195"/>
                </a:cubicBezTo>
                <a:cubicBezTo>
                  <a:pt x="1757" y="215"/>
                  <a:pt x="1784" y="222"/>
                  <a:pt x="1832" y="251"/>
                </a:cubicBezTo>
                <a:cubicBezTo>
                  <a:pt x="1880" y="280"/>
                  <a:pt x="1964" y="340"/>
                  <a:pt x="2008" y="371"/>
                </a:cubicBezTo>
                <a:cubicBezTo>
                  <a:pt x="2088" y="443"/>
                  <a:pt x="2053" y="414"/>
                  <a:pt x="2096" y="435"/>
                </a:cubicBezTo>
                <a:cubicBezTo>
                  <a:pt x="2135" y="462"/>
                  <a:pt x="2196" y="506"/>
                  <a:pt x="2240" y="531"/>
                </a:cubicBezTo>
                <a:cubicBezTo>
                  <a:pt x="2288" y="558"/>
                  <a:pt x="2319" y="566"/>
                  <a:pt x="2360" y="587"/>
                </a:cubicBezTo>
                <a:cubicBezTo>
                  <a:pt x="2411" y="612"/>
                  <a:pt x="2512" y="631"/>
                  <a:pt x="2560" y="659"/>
                </a:cubicBezTo>
                <a:cubicBezTo>
                  <a:pt x="2594" y="688"/>
                  <a:pt x="2636" y="680"/>
                  <a:pt x="2672" y="691"/>
                </a:cubicBezTo>
                <a:cubicBezTo>
                  <a:pt x="2708" y="702"/>
                  <a:pt x="2737" y="715"/>
                  <a:pt x="2776" y="723"/>
                </a:cubicBezTo>
                <a:cubicBezTo>
                  <a:pt x="2804" y="732"/>
                  <a:pt x="2875" y="726"/>
                  <a:pt x="2904" y="739"/>
                </a:cubicBezTo>
                <a:cubicBezTo>
                  <a:pt x="2927" y="749"/>
                  <a:pt x="2955" y="741"/>
                  <a:pt x="2976" y="755"/>
                </a:cubicBezTo>
                <a:cubicBezTo>
                  <a:pt x="3002" y="773"/>
                  <a:pt x="3051" y="763"/>
                  <a:pt x="3080" y="771"/>
                </a:cubicBezTo>
                <a:cubicBezTo>
                  <a:pt x="3092" y="774"/>
                  <a:pt x="3291" y="765"/>
                  <a:pt x="3304" y="771"/>
                </a:cubicBezTo>
                <a:cubicBezTo>
                  <a:pt x="3341" y="771"/>
                  <a:pt x="3296" y="774"/>
                  <a:pt x="3304" y="771"/>
                </a:cubicBezTo>
                <a:cubicBezTo>
                  <a:pt x="3321" y="774"/>
                  <a:pt x="3335" y="762"/>
                  <a:pt x="3352" y="763"/>
                </a:cubicBezTo>
                <a:cubicBezTo>
                  <a:pt x="3488" y="771"/>
                  <a:pt x="3569" y="776"/>
                  <a:pt x="3632" y="779"/>
                </a:cubicBezTo>
                <a:cubicBezTo>
                  <a:pt x="3695" y="782"/>
                  <a:pt x="3697" y="777"/>
                  <a:pt x="3728" y="779"/>
                </a:cubicBezTo>
                <a:lnTo>
                  <a:pt x="3817" y="79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7419" name="Line 17"/>
          <p:cNvSpPr>
            <a:spLocks noChangeShapeType="1"/>
          </p:cNvSpPr>
          <p:nvPr/>
        </p:nvSpPr>
        <p:spPr bwMode="auto">
          <a:xfrm>
            <a:off x="2619375" y="3836988"/>
            <a:ext cx="0" cy="93662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7420" name="Line 18"/>
          <p:cNvSpPr>
            <a:spLocks noChangeShapeType="1"/>
          </p:cNvSpPr>
          <p:nvPr/>
        </p:nvSpPr>
        <p:spPr bwMode="auto">
          <a:xfrm>
            <a:off x="3592513" y="1462088"/>
            <a:ext cx="0" cy="23749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7421" name="Line 19"/>
          <p:cNvSpPr>
            <a:spLocks noChangeShapeType="1"/>
          </p:cNvSpPr>
          <p:nvPr/>
        </p:nvSpPr>
        <p:spPr bwMode="auto">
          <a:xfrm>
            <a:off x="3678238" y="1462088"/>
            <a:ext cx="2232025"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pt-BR"/>
          </a:p>
        </p:txBody>
      </p:sp>
      <p:sp>
        <p:nvSpPr>
          <p:cNvPr id="17422" name="Line 20"/>
          <p:cNvSpPr>
            <a:spLocks noChangeShapeType="1"/>
          </p:cNvSpPr>
          <p:nvPr/>
        </p:nvSpPr>
        <p:spPr bwMode="auto">
          <a:xfrm>
            <a:off x="5110163" y="1462088"/>
            <a:ext cx="0" cy="122396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7423" name="Text Box 21"/>
          <p:cNvSpPr txBox="1">
            <a:spLocks noChangeArrowheads="1"/>
          </p:cNvSpPr>
          <p:nvPr/>
        </p:nvSpPr>
        <p:spPr bwMode="auto">
          <a:xfrm>
            <a:off x="2660650" y="4197350"/>
            <a:ext cx="2736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1200" b="1"/>
              <a:t>Temperatura do concreto fresco</a:t>
            </a:r>
          </a:p>
        </p:txBody>
      </p:sp>
      <p:sp>
        <p:nvSpPr>
          <p:cNvPr id="17424" name="Text Box 22"/>
          <p:cNvSpPr txBox="1">
            <a:spLocks noChangeArrowheads="1"/>
          </p:cNvSpPr>
          <p:nvPr/>
        </p:nvSpPr>
        <p:spPr bwMode="auto">
          <a:xfrm>
            <a:off x="3668713" y="3225800"/>
            <a:ext cx="20161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1200" b="1"/>
              <a:t>Elevação da temperatura</a:t>
            </a:r>
          </a:p>
        </p:txBody>
      </p:sp>
      <p:sp>
        <p:nvSpPr>
          <p:cNvPr id="17425" name="Text Box 23"/>
          <p:cNvSpPr txBox="1">
            <a:spLocks noChangeArrowheads="1"/>
          </p:cNvSpPr>
          <p:nvPr/>
        </p:nvSpPr>
        <p:spPr bwMode="auto">
          <a:xfrm>
            <a:off x="3813175" y="1101725"/>
            <a:ext cx="1800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1200" b="1"/>
              <a:t>Temperatura máxima</a:t>
            </a:r>
          </a:p>
        </p:txBody>
      </p:sp>
      <p:sp>
        <p:nvSpPr>
          <p:cNvPr id="17426" name="Text Box 24"/>
          <p:cNvSpPr txBox="1">
            <a:spLocks noChangeArrowheads="1"/>
          </p:cNvSpPr>
          <p:nvPr/>
        </p:nvSpPr>
        <p:spPr bwMode="auto">
          <a:xfrm>
            <a:off x="5181600" y="1820863"/>
            <a:ext cx="1800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1200" b="1"/>
              <a:t>Resfriamento</a:t>
            </a:r>
          </a:p>
        </p:txBody>
      </p:sp>
      <p:sp>
        <p:nvSpPr>
          <p:cNvPr id="17427" name="Line 26"/>
          <p:cNvSpPr>
            <a:spLocks noChangeShapeType="1"/>
          </p:cNvSpPr>
          <p:nvPr/>
        </p:nvSpPr>
        <p:spPr bwMode="auto">
          <a:xfrm>
            <a:off x="4965700" y="3044825"/>
            <a:ext cx="21605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7428" name="Line 27"/>
          <p:cNvSpPr>
            <a:spLocks noChangeShapeType="1"/>
          </p:cNvSpPr>
          <p:nvPr/>
        </p:nvSpPr>
        <p:spPr bwMode="auto">
          <a:xfrm flipH="1" flipV="1">
            <a:off x="6837363" y="2757488"/>
            <a:ext cx="288925"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7429" name="Text Box 32"/>
          <p:cNvSpPr txBox="1">
            <a:spLocks noChangeArrowheads="1"/>
          </p:cNvSpPr>
          <p:nvPr/>
        </p:nvSpPr>
        <p:spPr bwMode="auto">
          <a:xfrm>
            <a:off x="552450" y="4899025"/>
            <a:ext cx="8135938"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SzTx/>
              <a:buFontTx/>
              <a:buNone/>
            </a:pPr>
            <a:r>
              <a:rPr lang="pt-BR" altLang="pt-BR" sz="1800"/>
              <a:t>A hidratação segue três processos básicos: a nucleação e crescimento dos cristais, a interação entre as vizinhanças das fases e a difusão; podendo provocar um aumento de temperatura, dependendo do tipo de cimento empregado, de até 50ºC a 60ºC em condições adiabáticas.</a:t>
            </a:r>
          </a:p>
        </p:txBody>
      </p:sp>
      <p:sp>
        <p:nvSpPr>
          <p:cNvPr id="17430" name="Text Box 33"/>
          <p:cNvSpPr txBox="1">
            <a:spLocks noChangeArrowheads="1"/>
          </p:cNvSpPr>
          <p:nvPr/>
        </p:nvSpPr>
        <p:spPr bwMode="auto">
          <a:xfrm>
            <a:off x="2606675" y="295275"/>
            <a:ext cx="467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1800"/>
              <a:t>DIFERENCIAL DE TEMPERATURAS</a:t>
            </a:r>
          </a:p>
        </p:txBody>
      </p:sp>
    </p:spTree>
    <p:extLst>
      <p:ext uri="{BB962C8B-B14F-4D97-AF65-F5344CB8AC3E}">
        <p14:creationId xmlns:p14="http://schemas.microsoft.com/office/powerpoint/2010/main" val="38426897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Espaço Reservado para Número de Slid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31FD77E8-AEE8-4CA1-A123-3B79B8CD3436}" type="slidenum">
              <a:rPr lang="pt-BR" altLang="en-US" sz="1200">
                <a:latin typeface="Garamond" panose="02020404030301010803" pitchFamily="18" charset="0"/>
              </a:rPr>
              <a:pPr>
                <a:spcBef>
                  <a:spcPct val="0"/>
                </a:spcBef>
                <a:buClrTx/>
                <a:buSzTx/>
                <a:buFontTx/>
                <a:buNone/>
              </a:pPr>
              <a:t>93</a:t>
            </a:fld>
            <a:endParaRPr lang="pt-BR" altLang="en-US" sz="1200">
              <a:latin typeface="Garamond" panose="02020404030301010803" pitchFamily="18" charset="0"/>
            </a:endParaRPr>
          </a:p>
        </p:txBody>
      </p:sp>
      <p:sp>
        <p:nvSpPr>
          <p:cNvPr id="18435" name="Rectangle 3"/>
          <p:cNvSpPr>
            <a:spLocks noGrp="1" noChangeArrowheads="1"/>
          </p:cNvSpPr>
          <p:nvPr>
            <p:ph type="body" idx="1"/>
          </p:nvPr>
        </p:nvSpPr>
        <p:spPr/>
        <p:txBody>
          <a:bodyPr/>
          <a:lstStyle/>
          <a:p>
            <a:pPr marL="0" indent="0" algn="just" eaLnBrk="1" hangingPunct="1">
              <a:lnSpc>
                <a:spcPct val="140000"/>
              </a:lnSpc>
              <a:buFont typeface="Wingdings" panose="05000000000000000000" pitchFamily="2" charset="2"/>
              <a:buNone/>
            </a:pPr>
            <a:r>
              <a:rPr lang="pt-BR" altLang="pt-BR" sz="2400" dirty="0"/>
              <a:t>Se o concreto possuísse a capacidade de deformar-se livremente, as variações de volume pouco interfeririam, mas o concreto sofre restrições ao movimento, seja pela fundação, pela geometria da estrutura ou pela armadura.</a:t>
            </a:r>
          </a:p>
          <a:p>
            <a:pPr marL="0" indent="0" algn="just" eaLnBrk="1" hangingPunct="1">
              <a:lnSpc>
                <a:spcPct val="140000"/>
              </a:lnSpc>
              <a:buFont typeface="Wingdings" panose="05000000000000000000" pitchFamily="2" charset="2"/>
              <a:buNone/>
            </a:pPr>
            <a:r>
              <a:rPr lang="pt-BR" altLang="pt-BR" sz="2400" dirty="0"/>
              <a:t>A combinação dos dois, variações volumétricas e restrição, gera tensões que se maiores que aquelas as quais o material pode suportar, resulta em fissuras.</a:t>
            </a:r>
          </a:p>
        </p:txBody>
      </p:sp>
      <p:sp>
        <p:nvSpPr>
          <p:cNvPr id="18436" name="Rectangle 4"/>
          <p:cNvSpPr>
            <a:spLocks noGrp="1" noChangeArrowheads="1"/>
          </p:cNvSpPr>
          <p:nvPr>
            <p:ph type="title"/>
          </p:nvPr>
        </p:nvSpPr>
        <p:spPr>
          <a:noFill/>
        </p:spPr>
        <p:txBody>
          <a:bodyPr/>
          <a:lstStyle/>
          <a:p>
            <a:pPr eaLnBrk="1" hangingPunct="1"/>
            <a:r>
              <a:rPr lang="pt-BR" altLang="pt-BR" sz="3600">
                <a:latin typeface="Arial" panose="020B0604020202020204" pitchFamily="34" charset="0"/>
              </a:rPr>
              <a:t>EFEITO TÉRMICO DO CONCRETO</a:t>
            </a:r>
          </a:p>
        </p:txBody>
      </p:sp>
    </p:spTree>
    <p:extLst>
      <p:ext uri="{BB962C8B-B14F-4D97-AF65-F5344CB8AC3E}">
        <p14:creationId xmlns:p14="http://schemas.microsoft.com/office/powerpoint/2010/main" val="23759352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noFill/>
        </p:spPr>
        <p:txBody>
          <a:bodyPr/>
          <a:lstStyle/>
          <a:p>
            <a:pPr eaLnBrk="1" hangingPunct="1"/>
            <a:r>
              <a:rPr lang="pt-BR" altLang="pt-BR" sz="3600">
                <a:latin typeface="Arial" panose="020B0604020202020204" pitchFamily="34" charset="0"/>
              </a:rPr>
              <a:t>EFEITO TÉRMICO DO CONCRETO</a:t>
            </a:r>
          </a:p>
        </p:txBody>
      </p:sp>
      <p:sp>
        <p:nvSpPr>
          <p:cNvPr id="3" name="Espaço Reservado para Conteúdo 2"/>
          <p:cNvSpPr>
            <a:spLocks noGrp="1"/>
          </p:cNvSpPr>
          <p:nvPr>
            <p:ph idx="1"/>
          </p:nvPr>
        </p:nvSpPr>
        <p:spPr/>
        <p:txBody>
          <a:bodyPr>
            <a:normAutofit fontScale="85000" lnSpcReduction="10000"/>
          </a:bodyPr>
          <a:lstStyle/>
          <a:p>
            <a:r>
              <a:rPr lang="pt-BR" b="1" dirty="0"/>
              <a:t>Massa específica </a:t>
            </a:r>
            <a:r>
              <a:rPr lang="pt-BR" b="1" dirty="0">
                <a:latin typeface="Symbol" panose="05050102010706020507" pitchFamily="18" charset="2"/>
              </a:rPr>
              <a:t>(r)</a:t>
            </a:r>
            <a:r>
              <a:rPr lang="pt-BR" b="1" dirty="0"/>
              <a:t> </a:t>
            </a:r>
            <a:r>
              <a:rPr lang="pt-BR" dirty="0"/>
              <a:t>– A massa específica é a relação entre a massa de um corpo sobre o volume que esse mesmo corpo ocupa. </a:t>
            </a:r>
          </a:p>
          <a:p>
            <a:r>
              <a:rPr lang="pt-BR" b="1" dirty="0"/>
              <a:t>Condutividade térmica (k) </a:t>
            </a:r>
            <a:r>
              <a:rPr lang="pt-BR" dirty="0"/>
              <a:t>– é a quantidade de calor que atravessa a superfície de 1cm² de um corpo durante o tempo de 1segundo, quando existe uma diferença de temperatura de 1C entre esta superfície e outra que está distante dela de 1cm. É expressa em Kcal/</a:t>
            </a:r>
            <a:r>
              <a:rPr lang="pt-BR" dirty="0" err="1"/>
              <a:t>m.C</a:t>
            </a:r>
            <a:endParaRPr lang="pt-BR" dirty="0"/>
          </a:p>
          <a:p>
            <a:pPr marL="360363" indent="0">
              <a:buNone/>
            </a:pPr>
            <a:r>
              <a:rPr lang="pt-BR" dirty="0"/>
              <a:t>De acordo com Andrade (1997), essa condutividade tem valores que variam de 1,4 a 3,6 (W/</a:t>
            </a:r>
            <a:r>
              <a:rPr lang="pt-BR" dirty="0" err="1"/>
              <a:t>m.K</a:t>
            </a:r>
            <a:r>
              <a:rPr lang="pt-BR" dirty="0"/>
              <a:t>)</a:t>
            </a:r>
          </a:p>
        </p:txBody>
      </p:sp>
    </p:spTree>
    <p:extLst>
      <p:ext uri="{BB962C8B-B14F-4D97-AF65-F5344CB8AC3E}">
        <p14:creationId xmlns:p14="http://schemas.microsoft.com/office/powerpoint/2010/main" val="25887579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noFill/>
        </p:spPr>
        <p:txBody>
          <a:bodyPr/>
          <a:lstStyle/>
          <a:p>
            <a:pPr eaLnBrk="1" hangingPunct="1"/>
            <a:r>
              <a:rPr lang="pt-BR" altLang="pt-BR" sz="3600">
                <a:latin typeface="Arial" panose="020B0604020202020204" pitchFamily="34" charset="0"/>
              </a:rPr>
              <a:t>EFEITO TÉRMICO DO CONCRETO</a:t>
            </a:r>
          </a:p>
        </p:txBody>
      </p:sp>
      <p:sp>
        <p:nvSpPr>
          <p:cNvPr id="3" name="Espaço Reservado para Conteúdo 2"/>
          <p:cNvSpPr>
            <a:spLocks noGrp="1"/>
          </p:cNvSpPr>
          <p:nvPr>
            <p:ph idx="1"/>
          </p:nvPr>
        </p:nvSpPr>
        <p:spPr/>
        <p:txBody>
          <a:bodyPr>
            <a:normAutofit/>
          </a:bodyPr>
          <a:lstStyle/>
          <a:p>
            <a:r>
              <a:rPr lang="pt-BR" b="1" dirty="0"/>
              <a:t>Calor Específico (c) </a:t>
            </a:r>
            <a:r>
              <a:rPr lang="pt-BR" dirty="0"/>
              <a:t>- é um parâmetro físico que expressa à capacidade de um material armazenar calor. O calor específico corresponde à quantidade de calor necessária para elevar em um grau a temperatura de uma unidade de massa. Valores típicos do calor específico para concretos normais estão entre 0,84 e 1,26 </a:t>
            </a:r>
            <a:r>
              <a:rPr lang="pt-BR" dirty="0" err="1"/>
              <a:t>kJ</a:t>
            </a:r>
            <a:r>
              <a:rPr lang="pt-BR" dirty="0"/>
              <a:t>/(</a:t>
            </a:r>
            <a:r>
              <a:rPr lang="pt-BR" dirty="0" err="1"/>
              <a:t>kg⋅K</a:t>
            </a:r>
            <a:r>
              <a:rPr lang="pt-BR" dirty="0"/>
              <a:t>) (Faria, 2004)</a:t>
            </a:r>
          </a:p>
        </p:txBody>
      </p:sp>
    </p:spTree>
    <p:extLst>
      <p:ext uri="{BB962C8B-B14F-4D97-AF65-F5344CB8AC3E}">
        <p14:creationId xmlns:p14="http://schemas.microsoft.com/office/powerpoint/2010/main" val="2873200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noFill/>
        </p:spPr>
        <p:txBody>
          <a:bodyPr/>
          <a:lstStyle/>
          <a:p>
            <a:pPr eaLnBrk="1" hangingPunct="1"/>
            <a:r>
              <a:rPr lang="pt-BR" altLang="pt-BR" sz="3600">
                <a:latin typeface="Arial" panose="020B0604020202020204" pitchFamily="34" charset="0"/>
              </a:rPr>
              <a:t>EFEITO TÉRMICO DO CONCRETO</a:t>
            </a:r>
          </a:p>
        </p:txBody>
      </p:sp>
      <p:sp>
        <p:nvSpPr>
          <p:cNvPr id="3" name="Espaço Reservado para Conteúdo 2"/>
          <p:cNvSpPr>
            <a:spLocks noGrp="1"/>
          </p:cNvSpPr>
          <p:nvPr>
            <p:ph idx="1"/>
          </p:nvPr>
        </p:nvSpPr>
        <p:spPr>
          <a:xfrm>
            <a:off x="457200" y="1439311"/>
            <a:ext cx="8229600" cy="5069160"/>
          </a:xfrm>
        </p:spPr>
        <p:txBody>
          <a:bodyPr>
            <a:normAutofit fontScale="92500" lnSpcReduction="10000"/>
          </a:bodyPr>
          <a:lstStyle/>
          <a:p>
            <a:r>
              <a:rPr lang="pt-BR" dirty="0"/>
              <a:t>Difusividade térmica </a:t>
            </a:r>
            <a:r>
              <a:rPr lang="pt-BR" dirty="0">
                <a:latin typeface="Symbol" panose="05050102010706020507" pitchFamily="18" charset="2"/>
              </a:rPr>
              <a:t>(d)</a:t>
            </a:r>
            <a:r>
              <a:rPr lang="pt-BR" dirty="0"/>
              <a:t> - representa a velocidade à qual a temperatura varia no interior de uma massa, sendo, portanto um índice da facilidade com a qual o concreto pode sofrer variações de temperatura.</a:t>
            </a:r>
          </a:p>
          <a:p>
            <a:pPr marL="360363" indent="0">
              <a:buNone/>
            </a:pPr>
            <a:r>
              <a:rPr lang="pt-BR" dirty="0"/>
              <a:t>Os valores estão entre 2 a 6 (10-3 m 2 /h). A difusividade térmica é calculada de acordo com a equação 2.1. (2.1) Onde: </a:t>
            </a:r>
          </a:p>
          <a:p>
            <a:pPr marL="360363" indent="0">
              <a:buNone/>
            </a:pPr>
            <a:r>
              <a:rPr lang="pt-BR" dirty="0"/>
              <a:t>k = condutividade térmica; </a:t>
            </a:r>
          </a:p>
          <a:p>
            <a:pPr marL="360363" indent="0">
              <a:buNone/>
            </a:pPr>
            <a:r>
              <a:rPr lang="pt-BR" dirty="0"/>
              <a:t>c = calor específico; </a:t>
            </a:r>
          </a:p>
          <a:p>
            <a:pPr marL="360363" indent="0">
              <a:buNone/>
            </a:pPr>
            <a:r>
              <a:rPr lang="pt-BR" b="1" dirty="0">
                <a:latin typeface="Symbol" panose="05050102010706020507" pitchFamily="18" charset="2"/>
              </a:rPr>
              <a:t>r</a:t>
            </a:r>
            <a:r>
              <a:rPr lang="pt-BR" dirty="0"/>
              <a:t> = massa específica do concreto – </a:t>
            </a:r>
          </a:p>
        </p:txBody>
      </p:sp>
    </p:spTree>
    <p:extLst>
      <p:ext uri="{BB962C8B-B14F-4D97-AF65-F5344CB8AC3E}">
        <p14:creationId xmlns:p14="http://schemas.microsoft.com/office/powerpoint/2010/main" val="31119820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Espaço Reservado para Número de Slid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0A774185-A406-4B4A-B485-C1ED6F27325F}" type="slidenum">
              <a:rPr lang="pt-BR" altLang="en-US" sz="1200">
                <a:latin typeface="Garamond" panose="02020404030301010803" pitchFamily="18" charset="0"/>
              </a:rPr>
              <a:pPr>
                <a:spcBef>
                  <a:spcPct val="0"/>
                </a:spcBef>
                <a:buClrTx/>
                <a:buSzTx/>
                <a:buFontTx/>
                <a:buNone/>
              </a:pPr>
              <a:t>97</a:t>
            </a:fld>
            <a:endParaRPr lang="pt-BR" altLang="en-US" sz="1200">
              <a:latin typeface="Garamond" panose="02020404030301010803" pitchFamily="18" charset="0"/>
            </a:endParaRPr>
          </a:p>
        </p:txBody>
      </p:sp>
      <p:sp>
        <p:nvSpPr>
          <p:cNvPr id="19459" name="Rectangle 2"/>
          <p:cNvSpPr>
            <a:spLocks noGrp="1" noChangeArrowheads="1"/>
          </p:cNvSpPr>
          <p:nvPr>
            <p:ph type="title"/>
          </p:nvPr>
        </p:nvSpPr>
        <p:spPr/>
        <p:txBody>
          <a:bodyPr/>
          <a:lstStyle/>
          <a:p>
            <a:pPr eaLnBrk="1" hangingPunct="1"/>
            <a:r>
              <a:rPr lang="pt-BR" altLang="pt-BR" sz="3600">
                <a:latin typeface="Arial" panose="020B0604020202020204" pitchFamily="34" charset="0"/>
              </a:rPr>
              <a:t>EFEITO TÉRMICO DO CONCRETO</a:t>
            </a:r>
          </a:p>
        </p:txBody>
      </p:sp>
      <p:sp>
        <p:nvSpPr>
          <p:cNvPr id="19460" name="Rectangle 3"/>
          <p:cNvSpPr>
            <a:spLocks noGrp="1" noChangeArrowheads="1"/>
          </p:cNvSpPr>
          <p:nvPr>
            <p:ph type="body" idx="1"/>
          </p:nvPr>
        </p:nvSpPr>
        <p:spPr>
          <a:xfrm>
            <a:off x="468313" y="1341438"/>
            <a:ext cx="8362950" cy="4530725"/>
          </a:xfrm>
        </p:spPr>
        <p:txBody>
          <a:bodyPr/>
          <a:lstStyle/>
          <a:p>
            <a:pPr marL="0" indent="0" algn="just" eaLnBrk="1" hangingPunct="1">
              <a:lnSpc>
                <a:spcPct val="140000"/>
              </a:lnSpc>
              <a:buFont typeface="Wingdings" panose="05000000000000000000" pitchFamily="2" charset="2"/>
              <a:buNone/>
            </a:pPr>
            <a:r>
              <a:rPr lang="pt-BR" altLang="pt-BR" sz="2400"/>
              <a:t>Em estruturas convencionais de edificações o fenômeno também deve ser levado em consideração em peças com volumes expressivos como sapatas e blocos de grandes dimensões, radiers, paredes, pilares de grande porte.</a:t>
            </a:r>
          </a:p>
          <a:p>
            <a:pPr marL="0" indent="0" algn="just" eaLnBrk="1" hangingPunct="1">
              <a:lnSpc>
                <a:spcPct val="140000"/>
              </a:lnSpc>
              <a:buFont typeface="Wingdings" panose="05000000000000000000" pitchFamily="2" charset="2"/>
              <a:buNone/>
            </a:pPr>
            <a:r>
              <a:rPr lang="pt-BR" altLang="pt-BR" sz="2400"/>
              <a:t>Entretanto, ultimamente, o controle destas manifestações patológicas está sendo relegada a segundo plano, inclusive na formação de novos engenheiros, sendo o assunto pouco abordado na maioria dos cursos de graduação.</a:t>
            </a:r>
          </a:p>
        </p:txBody>
      </p:sp>
    </p:spTree>
    <p:extLst>
      <p:ext uri="{BB962C8B-B14F-4D97-AF65-F5344CB8AC3E}">
        <p14:creationId xmlns:p14="http://schemas.microsoft.com/office/powerpoint/2010/main" val="957795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Espaço Reservado para Número de Slid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184C8820-8CBC-43B4-B55B-D9768C0E868F}" type="slidenum">
              <a:rPr lang="pt-BR" altLang="en-US" sz="1200">
                <a:latin typeface="Garamond" panose="02020404030301010803" pitchFamily="18" charset="0"/>
              </a:rPr>
              <a:pPr>
                <a:spcBef>
                  <a:spcPct val="0"/>
                </a:spcBef>
                <a:buClrTx/>
                <a:buSzTx/>
                <a:buFontTx/>
                <a:buNone/>
              </a:pPr>
              <a:t>98</a:t>
            </a:fld>
            <a:endParaRPr lang="pt-BR" altLang="en-US" sz="1200">
              <a:latin typeface="Garamond" panose="02020404030301010803" pitchFamily="18" charset="0"/>
            </a:endParaRPr>
          </a:p>
        </p:txBody>
      </p:sp>
      <p:sp>
        <p:nvSpPr>
          <p:cNvPr id="20483" name="Rectangle 2"/>
          <p:cNvSpPr>
            <a:spLocks noGrp="1" noChangeArrowheads="1"/>
          </p:cNvSpPr>
          <p:nvPr>
            <p:ph type="title"/>
          </p:nvPr>
        </p:nvSpPr>
        <p:spPr>
          <a:xfrm>
            <a:off x="457200" y="277813"/>
            <a:ext cx="8229600" cy="990600"/>
          </a:xfrm>
        </p:spPr>
        <p:txBody>
          <a:bodyPr/>
          <a:lstStyle/>
          <a:p>
            <a:pPr algn="ctr" eaLnBrk="1" hangingPunct="1"/>
            <a:r>
              <a:rPr lang="pt-BR" altLang="pt-BR" sz="2800">
                <a:latin typeface="Arial" panose="020B0604020202020204" pitchFamily="34" charset="0"/>
              </a:rPr>
              <a:t>Exemplo da evolução da temperatura do concreto em um bloco de fundação (300m³)</a:t>
            </a:r>
          </a:p>
        </p:txBody>
      </p:sp>
      <p:sp>
        <p:nvSpPr>
          <p:cNvPr id="20484" name="Text Box 4"/>
          <p:cNvSpPr txBox="1">
            <a:spLocks noChangeArrowheads="1"/>
          </p:cNvSpPr>
          <p:nvPr/>
        </p:nvSpPr>
        <p:spPr bwMode="auto">
          <a:xfrm>
            <a:off x="468313" y="1316038"/>
            <a:ext cx="7920037"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pt-BR" altLang="pt-BR" sz="1800" dirty="0"/>
              <a:t>		Dosagem de concreto utilizada</a:t>
            </a:r>
          </a:p>
          <a:p>
            <a:pPr eaLnBrk="1" hangingPunct="1">
              <a:spcBef>
                <a:spcPct val="50000"/>
              </a:spcBef>
              <a:buClrTx/>
              <a:buSzTx/>
              <a:buFontTx/>
              <a:buChar char="•"/>
            </a:pPr>
            <a:r>
              <a:rPr lang="pt-BR" altLang="pt-BR" sz="1800" dirty="0"/>
              <a:t> Cimento CP III-40 RS		340 kg/m³</a:t>
            </a:r>
          </a:p>
          <a:p>
            <a:pPr eaLnBrk="1" hangingPunct="1">
              <a:spcBef>
                <a:spcPct val="50000"/>
              </a:spcBef>
              <a:buClrTx/>
              <a:buSzTx/>
              <a:buFontTx/>
              <a:buChar char="•"/>
            </a:pPr>
            <a:r>
              <a:rPr lang="pt-BR" altLang="pt-BR" sz="1800" dirty="0"/>
              <a:t> Sílica ativa			  20 kg/m³</a:t>
            </a:r>
          </a:p>
          <a:p>
            <a:pPr eaLnBrk="1" hangingPunct="1">
              <a:spcBef>
                <a:spcPct val="50000"/>
              </a:spcBef>
              <a:buClrTx/>
              <a:buSzTx/>
              <a:buFontTx/>
              <a:buChar char="•"/>
            </a:pPr>
            <a:r>
              <a:rPr lang="pt-BR" altLang="pt-BR" sz="1800" dirty="0"/>
              <a:t> Areia de quartzo			435 kg/m³</a:t>
            </a:r>
          </a:p>
          <a:p>
            <a:pPr eaLnBrk="1" hangingPunct="1">
              <a:spcBef>
                <a:spcPct val="50000"/>
              </a:spcBef>
              <a:buClrTx/>
              <a:buSzTx/>
              <a:buFontTx/>
              <a:buChar char="•"/>
            </a:pPr>
            <a:r>
              <a:rPr lang="pt-BR" altLang="pt-BR" sz="1800" dirty="0"/>
              <a:t> Areia artificial			335 kg/m³</a:t>
            </a:r>
          </a:p>
          <a:p>
            <a:pPr eaLnBrk="1" hangingPunct="1">
              <a:spcBef>
                <a:spcPct val="50000"/>
              </a:spcBef>
              <a:buClrTx/>
              <a:buSzTx/>
              <a:buFontTx/>
              <a:buChar char="•"/>
            </a:pPr>
            <a:r>
              <a:rPr lang="pt-BR" altLang="pt-BR" sz="1800" dirty="0"/>
              <a:t> Brita 0				312 kg/m³</a:t>
            </a:r>
          </a:p>
          <a:p>
            <a:pPr eaLnBrk="1" hangingPunct="1">
              <a:spcBef>
                <a:spcPct val="50000"/>
              </a:spcBef>
              <a:buClrTx/>
              <a:buSzTx/>
              <a:buFontTx/>
              <a:buChar char="•"/>
            </a:pPr>
            <a:r>
              <a:rPr lang="pt-BR" altLang="pt-BR" sz="1800" dirty="0"/>
              <a:t> Brita 1				735 kg/m³</a:t>
            </a:r>
          </a:p>
          <a:p>
            <a:pPr eaLnBrk="1" hangingPunct="1">
              <a:spcBef>
                <a:spcPct val="50000"/>
              </a:spcBef>
              <a:buClrTx/>
              <a:buSzTx/>
              <a:buFontTx/>
              <a:buChar char="•"/>
            </a:pPr>
            <a:r>
              <a:rPr lang="pt-BR" altLang="pt-BR" sz="1800" dirty="0"/>
              <a:t> Água + gelo			68 + 100 kg/m³</a:t>
            </a:r>
          </a:p>
          <a:p>
            <a:pPr eaLnBrk="1" hangingPunct="1">
              <a:spcBef>
                <a:spcPct val="50000"/>
              </a:spcBef>
              <a:buClrTx/>
              <a:buSzTx/>
              <a:buFontTx/>
              <a:buChar char="•"/>
            </a:pPr>
            <a:r>
              <a:rPr lang="pt-BR" altLang="pt-BR" sz="1800" dirty="0"/>
              <a:t> Aditivo </a:t>
            </a:r>
            <a:r>
              <a:rPr lang="pt-BR" altLang="pt-BR" sz="1800" dirty="0" err="1"/>
              <a:t>polifuncional</a:t>
            </a:r>
            <a:r>
              <a:rPr lang="pt-BR" altLang="pt-BR" sz="1800" dirty="0"/>
              <a:t>		 0,6% sobre a massa de aglomerante</a:t>
            </a:r>
          </a:p>
          <a:p>
            <a:pPr eaLnBrk="1" hangingPunct="1">
              <a:spcBef>
                <a:spcPct val="50000"/>
              </a:spcBef>
              <a:buClrTx/>
              <a:buSzTx/>
              <a:buFontTx/>
              <a:buChar char="•"/>
            </a:pPr>
            <a:r>
              <a:rPr lang="pt-BR" altLang="pt-BR" sz="1800" dirty="0"/>
              <a:t> Aditivo </a:t>
            </a:r>
            <a:r>
              <a:rPr lang="pt-BR" altLang="pt-BR" sz="1800" dirty="0" err="1"/>
              <a:t>Superplastificante</a:t>
            </a:r>
            <a:r>
              <a:rPr lang="pt-BR" altLang="pt-BR" sz="1800" dirty="0"/>
              <a:t>		 0,8% sobre a massa de aglomerante</a:t>
            </a:r>
          </a:p>
          <a:p>
            <a:pPr lvl="3" eaLnBrk="1" hangingPunct="1">
              <a:spcBef>
                <a:spcPct val="50000"/>
              </a:spcBef>
              <a:buClrTx/>
              <a:buSzTx/>
              <a:buFontTx/>
              <a:buChar char="•"/>
            </a:pPr>
            <a:r>
              <a:rPr lang="pt-BR" altLang="pt-BR" b="1" dirty="0">
                <a:solidFill>
                  <a:schemeClr val="tx2"/>
                </a:solidFill>
              </a:rPr>
              <a:t>Temperatura do concreto no lançamento 18ºC</a:t>
            </a:r>
          </a:p>
        </p:txBody>
      </p:sp>
    </p:spTree>
    <p:extLst>
      <p:ext uri="{BB962C8B-B14F-4D97-AF65-F5344CB8AC3E}">
        <p14:creationId xmlns:p14="http://schemas.microsoft.com/office/powerpoint/2010/main" val="10363111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Espaço Reservado para Número de Slide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E8630F21-6D59-4260-95E7-12B332398489}" type="slidenum">
              <a:rPr lang="pt-BR" altLang="en-US" sz="1200">
                <a:latin typeface="Garamond" panose="02020404030301010803" pitchFamily="18" charset="0"/>
              </a:rPr>
              <a:pPr>
                <a:spcBef>
                  <a:spcPct val="0"/>
                </a:spcBef>
                <a:buClrTx/>
                <a:buSzTx/>
                <a:buFontTx/>
                <a:buNone/>
              </a:pPr>
              <a:t>99</a:t>
            </a:fld>
            <a:endParaRPr lang="pt-BR" altLang="en-US" sz="1200">
              <a:latin typeface="Garamond" panose="02020404030301010803" pitchFamily="18" charset="0"/>
            </a:endParaRPr>
          </a:p>
        </p:txBody>
      </p:sp>
      <p:graphicFrame>
        <p:nvGraphicFramePr>
          <p:cNvPr id="21507" name="Object 8"/>
          <p:cNvGraphicFramePr>
            <a:graphicFrameLocks noChangeAspect="1"/>
          </p:cNvGraphicFramePr>
          <p:nvPr/>
        </p:nvGraphicFramePr>
        <p:xfrm>
          <a:off x="0" y="393700"/>
          <a:ext cx="8820150" cy="6491288"/>
        </p:xfrm>
        <a:graphic>
          <a:graphicData uri="http://schemas.openxmlformats.org/presentationml/2006/ole">
            <mc:AlternateContent xmlns:mc="http://schemas.openxmlformats.org/markup-compatibility/2006">
              <mc:Choice xmlns:v="urn:schemas-microsoft-com:vml" Requires="v">
                <p:oleObj spid="_x0000_s38960" name="Gráfico" r:id="rId3" imgW="9572710" imgH="7439107" progId="Excel.Chart.8">
                  <p:embed/>
                </p:oleObj>
              </mc:Choice>
              <mc:Fallback>
                <p:oleObj name="Gráfico" r:id="rId3" imgW="9572710" imgH="7439107" progId="Excel.Chart.8">
                  <p:embed/>
                  <p:pic>
                    <p:nvPicPr>
                      <p:cNvPr id="21507"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700"/>
                        <a:ext cx="8820150" cy="649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97307571"/>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90000"/>
          </a:schemeClr>
        </a:solidFill>
        <a:ln w="9525">
          <a:noFill/>
          <a:round/>
          <a:headEnd/>
          <a:tailEnd/>
        </a:ln>
        <a:effectLst/>
      </a:spPr>
      <a:bodyPr wrap="none" anchor="ctr"/>
      <a:lstStyle>
        <a:defPPr algn="ctr">
          <a:defRPr sz="4400" b="1" dirty="0">
            <a:effectLst/>
          </a:defRPr>
        </a:defPPr>
      </a:lstStyle>
    </a:spDef>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4365</TotalTime>
  <Words>3837</Words>
  <Application>Microsoft Office PowerPoint</Application>
  <PresentationFormat>Apresentação na tela (4:3)</PresentationFormat>
  <Paragraphs>630</Paragraphs>
  <Slides>124</Slides>
  <Notes>0</Notes>
  <HiddenSlides>29</HiddenSlides>
  <MMClips>1</MMClips>
  <ScaleCrop>false</ScaleCrop>
  <HeadingPairs>
    <vt:vector size="8" baseType="variant">
      <vt:variant>
        <vt:lpstr>Fontes usadas</vt:lpstr>
      </vt:variant>
      <vt:variant>
        <vt:i4>10</vt:i4>
      </vt:variant>
      <vt:variant>
        <vt:lpstr>Tema</vt:lpstr>
      </vt:variant>
      <vt:variant>
        <vt:i4>1</vt:i4>
      </vt:variant>
      <vt:variant>
        <vt:lpstr>Servidores OLE inseridos</vt:lpstr>
      </vt:variant>
      <vt:variant>
        <vt:i4>3</vt:i4>
      </vt:variant>
      <vt:variant>
        <vt:lpstr>Títulos de slides</vt:lpstr>
      </vt:variant>
      <vt:variant>
        <vt:i4>124</vt:i4>
      </vt:variant>
    </vt:vector>
  </HeadingPairs>
  <TitlesOfParts>
    <vt:vector size="138" baseType="lpstr">
      <vt:lpstr>Arial</vt:lpstr>
      <vt:lpstr>Calibri</vt:lpstr>
      <vt:lpstr>Cambria Math</vt:lpstr>
      <vt:lpstr>Garamond</vt:lpstr>
      <vt:lpstr>Symbol</vt:lpstr>
      <vt:lpstr>Times New Roman</vt:lpstr>
      <vt:lpstr>TrebuchetMS</vt:lpstr>
      <vt:lpstr>Verdana</vt:lpstr>
      <vt:lpstr>Wingdings</vt:lpstr>
      <vt:lpstr>Wingdings-Regular</vt:lpstr>
      <vt:lpstr>Tema do Office</vt:lpstr>
      <vt:lpstr>Equação</vt:lpstr>
      <vt:lpstr>Gráfico</vt:lpstr>
      <vt:lpstr>Equation</vt:lpstr>
      <vt:lpstr>Concretagem – parte 1</vt:lpstr>
      <vt:lpstr>Apresentação do PowerPoint</vt:lpstr>
      <vt:lpstr>Laje de Fundo – Estação Moema</vt:lpstr>
      <vt:lpstr>Apresentação do PowerPoint</vt:lpstr>
      <vt:lpstr>Dimensionamento de equipamentos</vt:lpstr>
      <vt:lpstr>Dimensionamento de equipamentos</vt:lpstr>
      <vt:lpstr>Dimensionamento de equipamentos</vt:lpstr>
      <vt:lpstr>Dimensionamento de equipamentos</vt:lpstr>
      <vt:lpstr>Dimensionamento de equipamentos</vt:lpstr>
      <vt:lpstr>Dimensionamento de equipamentos</vt:lpstr>
      <vt:lpstr>Dimensionamento de equipamentos</vt:lpstr>
      <vt:lpstr>Dimensionamento de equipamentos</vt:lpstr>
      <vt:lpstr>Possibilidades de Atuação -concreto</vt:lpstr>
      <vt:lpstr>Apresentação do PowerPoint</vt:lpstr>
      <vt:lpstr>Apresentação do PowerPoint</vt:lpstr>
      <vt:lpstr>Apresentação do PowerPoint</vt:lpstr>
      <vt:lpstr>Matérias Primas e Insumos</vt:lpstr>
      <vt:lpstr>Matérias Primas e Insumos</vt:lpstr>
      <vt:lpstr>Matérias Primas e Insumos</vt:lpstr>
      <vt:lpstr>Matérias Primas e Insumos</vt:lpstr>
      <vt:lpstr>Matérias Primas e Insumos</vt:lpstr>
      <vt:lpstr>Matérias Primas e Insumos</vt:lpstr>
      <vt:lpstr>Matérias Primas e Insumos</vt:lpstr>
      <vt:lpstr>Matérias Primas e Insumos</vt:lpstr>
      <vt:lpstr>Matérias Primas e Insumos</vt:lpstr>
      <vt:lpstr>Matérias Primas e Insumos</vt:lpstr>
      <vt:lpstr>Matérias Primas e Insumos</vt:lpstr>
      <vt:lpstr>Matérias Primas e Insumos</vt:lpstr>
      <vt:lpstr>Matérias Primas e Insumos</vt:lpstr>
      <vt:lpstr>Patologias em Concretos</vt:lpstr>
      <vt:lpstr>Apresentação do PowerPoint</vt:lpstr>
      <vt:lpstr>Apresentação do PowerPoint</vt:lpstr>
      <vt:lpstr>Apresentação do PowerPoint</vt:lpstr>
      <vt:lpstr>Apresentação do PowerPoint</vt:lpstr>
      <vt:lpstr>Apresentação do PowerPoint</vt:lpstr>
      <vt:lpstr>Apresentação do PowerPoint</vt:lpstr>
      <vt:lpstr>Matérias Primas e Insumos</vt:lpstr>
      <vt:lpstr>Matérias Primas e Insumos</vt:lpstr>
      <vt:lpstr>Matérias Primas e Insumos</vt:lpstr>
      <vt:lpstr>Patologias em Concretos</vt:lpstr>
      <vt:lpstr>Matérias Primas e Insumos</vt:lpstr>
      <vt:lpstr>Matérias Primas e Insumos</vt:lpstr>
      <vt:lpstr>Matérias Primas e Insumos</vt:lpstr>
      <vt:lpstr>Matérias Primas e Insumos</vt:lpstr>
      <vt:lpstr>Matérias Primas e Insumos</vt:lpstr>
      <vt:lpstr>Matérias Primas e Insumos</vt:lpstr>
      <vt:lpstr>Apresentação do PowerPoint</vt:lpstr>
      <vt:lpstr>EFEITO TÉRMICO DO CONCRETO</vt:lpstr>
      <vt:lpstr>Apresentação do PowerPoint</vt:lpstr>
      <vt:lpstr>Portos – Blocos de fundações</vt:lpstr>
      <vt:lpstr>EFEITO TÉRMICO DO CONCRETO</vt:lpstr>
      <vt:lpstr>Apresentação do PowerPoint</vt:lpstr>
      <vt:lpstr>Laje de Fundo – Estação Moema</vt:lpstr>
      <vt:lpstr>Laje de Fundo – Estação Moema</vt:lpstr>
      <vt:lpstr>Revisão</vt:lpstr>
      <vt:lpstr>Apresentação do PowerPoint</vt:lpstr>
      <vt:lpstr>Revisão – estado endurecido</vt:lpstr>
      <vt:lpstr>Revisão</vt:lpstr>
      <vt:lpstr>GRADIENTE TÉRMICO</vt:lpstr>
      <vt:lpstr>Revisão</vt:lpstr>
      <vt:lpstr>EFEITO TÉRMICO DO CONCRETO</vt:lpstr>
      <vt:lpstr>Revisão </vt:lpstr>
      <vt:lpstr>Revisão</vt:lpstr>
      <vt:lpstr>CÁLCULO DA TEMPERATURA MISTURA CONCRETO</vt:lpstr>
      <vt:lpstr>Revisão</vt:lpstr>
      <vt:lpstr>GRADIENTE TÉRMICO</vt:lpstr>
      <vt:lpstr>GRADIENTE TÉRMICO</vt:lpstr>
      <vt:lpstr>EFEITO TÉRMICO DO CONCRETO</vt:lpstr>
      <vt:lpstr>GRADIENTE TÉRMICO</vt:lpstr>
      <vt:lpstr>Fatores que influenciam no gradiente térmico</vt:lpstr>
      <vt:lpstr>Apresentação do PowerPoint</vt:lpstr>
      <vt:lpstr>EFEITO TÉRMICO DO CONCRETO</vt:lpstr>
      <vt:lpstr>GRADIENTE TÉRMICO</vt:lpstr>
      <vt:lpstr>ELEVAÇÃO ADIABÁTICA</vt:lpstr>
      <vt:lpstr>ELEVAÇÃO ADIABÁTICA - Santo Antônio</vt:lpstr>
      <vt:lpstr>ELEVAÇÃO ADIABÁTICA - Santo Antônio</vt:lpstr>
      <vt:lpstr>Apresentação do PowerPoint</vt:lpstr>
      <vt:lpstr>Liberação de calor de cimentos</vt:lpstr>
      <vt:lpstr>Patologias em Concretos</vt:lpstr>
      <vt:lpstr>TENSÕES TÉRMICAS DO CONCRETO</vt:lpstr>
      <vt:lpstr>EFEITO TÉRMICO DO CONCRETO</vt:lpstr>
      <vt:lpstr>EFEITO TÉRMICO DO CONCRETO</vt:lpstr>
      <vt:lpstr>EFEITO TÉRMICO DO CONCRETO</vt:lpstr>
      <vt:lpstr>TENSÕES TÉRMICAS DO CONCRETO</vt:lpstr>
      <vt:lpstr>EFEITO TÉRMICO DO CONCRETO</vt:lpstr>
      <vt:lpstr>EFEITO TÉRMICO DO CONCRETO</vt:lpstr>
      <vt:lpstr>EFEITO TÉRMICO DO CONCRETO</vt:lpstr>
      <vt:lpstr>Apresentação do PowerPoint</vt:lpstr>
      <vt:lpstr>LIBERAÇÃO DE CALOR</vt:lpstr>
      <vt:lpstr>EFEITO TÉRMICO DO CONCRETO</vt:lpstr>
      <vt:lpstr>EFEITO TÉRMICO DO CONCRETO</vt:lpstr>
      <vt:lpstr>Apresentação do PowerPoint</vt:lpstr>
      <vt:lpstr>EFEITO TÉRMICO DO CONCRETO</vt:lpstr>
      <vt:lpstr>EFEITO TÉRMICO DO CONCRETO</vt:lpstr>
      <vt:lpstr>EFEITO TÉRMICO DO CONCRETO</vt:lpstr>
      <vt:lpstr>EFEITO TÉRMICO DO CONCRETO</vt:lpstr>
      <vt:lpstr>EFEITO TÉRMICO DO CONCRETO</vt:lpstr>
      <vt:lpstr>Exemplo da evolução da temperatura do concreto em um bloco de fundação (300m³)</vt:lpstr>
      <vt:lpstr>Apresentação do PowerPoint</vt:lpstr>
      <vt:lpstr>FISSURAS DE ORIGEM TÉRMICAS</vt:lpstr>
      <vt:lpstr>FATORES QUE INFLUENCIAM A FISSURAÇÃO POR  RETRAÇÃO TÉRMICA</vt:lpstr>
      <vt:lpstr>Apresentação do PowerPoint</vt:lpstr>
      <vt:lpstr>PRÉ RESFRIAMENTO DO CONCRETO</vt:lpstr>
      <vt:lpstr>Apresentação do PowerPoint</vt:lpstr>
      <vt:lpstr>PRÉ RESFRIAMENTO DO CONCRETO</vt:lpstr>
      <vt:lpstr>Apresentação do PowerPoint</vt:lpstr>
      <vt:lpstr>POS-RESFRIAMENTO DO CONCRETO</vt:lpstr>
      <vt:lpstr>POS-RESFRIAMENTO DO CONCRETO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CONCLUSÃO</vt:lpstr>
      <vt:lpstr>Exercício - concreto</vt:lpstr>
      <vt:lpstr>Comparando dois traços de concretos apresentados abaixo:</vt:lpstr>
      <vt:lpstr>Exercício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Patologia - Concreto</dc:title>
  <dc:creator>Flavio</dc:creator>
  <cp:lastModifiedBy>flavio.maranhao</cp:lastModifiedBy>
  <cp:revision>177</cp:revision>
  <dcterms:created xsi:type="dcterms:W3CDTF">2009-04-07T18:22:34Z</dcterms:created>
  <dcterms:modified xsi:type="dcterms:W3CDTF">2018-05-21T13:10:18Z</dcterms:modified>
</cp:coreProperties>
</file>