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523" r:id="rId2"/>
    <p:sldId id="520" r:id="rId3"/>
    <p:sldId id="265" r:id="rId4"/>
    <p:sldId id="266" r:id="rId5"/>
    <p:sldId id="267" r:id="rId6"/>
    <p:sldId id="268" r:id="rId7"/>
    <p:sldId id="269" r:id="rId8"/>
    <p:sldId id="270" r:id="rId9"/>
    <p:sldId id="271" r:id="rId10"/>
    <p:sldId id="272" r:id="rId11"/>
    <p:sldId id="273" r:id="rId12"/>
    <p:sldId id="274" r:id="rId13"/>
    <p:sldId id="275"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7" r:id="rId34"/>
    <p:sldId id="298" r:id="rId35"/>
    <p:sldId id="299" r:id="rId36"/>
    <p:sldId id="300" r:id="rId37"/>
    <p:sldId id="301" r:id="rId38"/>
    <p:sldId id="302" r:id="rId39"/>
    <p:sldId id="303" r:id="rId40"/>
    <p:sldId id="304" r:id="rId41"/>
    <p:sldId id="305" r:id="rId42"/>
    <p:sldId id="306" r:id="rId43"/>
    <p:sldId id="307" r:id="rId44"/>
    <p:sldId id="308" r:id="rId45"/>
    <p:sldId id="309" r:id="rId46"/>
    <p:sldId id="310" r:id="rId47"/>
    <p:sldId id="312" r:id="rId48"/>
    <p:sldId id="313" r:id="rId49"/>
    <p:sldId id="314" r:id="rId50"/>
    <p:sldId id="315" r:id="rId51"/>
    <p:sldId id="316" r:id="rId52"/>
    <p:sldId id="317" r:id="rId53"/>
    <p:sldId id="319" r:id="rId54"/>
    <p:sldId id="320" r:id="rId55"/>
    <p:sldId id="321" r:id="rId56"/>
    <p:sldId id="322" r:id="rId57"/>
    <p:sldId id="323" r:id="rId58"/>
    <p:sldId id="324" r:id="rId59"/>
    <p:sldId id="325" r:id="rId60"/>
    <p:sldId id="326" r:id="rId61"/>
    <p:sldId id="327" r:id="rId62"/>
    <p:sldId id="328" r:id="rId63"/>
    <p:sldId id="329" r:id="rId64"/>
    <p:sldId id="330" r:id="rId65"/>
    <p:sldId id="331" r:id="rId66"/>
    <p:sldId id="332" r:id="rId67"/>
    <p:sldId id="333" r:id="rId68"/>
    <p:sldId id="334" r:id="rId69"/>
    <p:sldId id="335" r:id="rId70"/>
    <p:sldId id="336" r:id="rId71"/>
    <p:sldId id="337" r:id="rId72"/>
    <p:sldId id="338" r:id="rId73"/>
    <p:sldId id="339" r:id="rId74"/>
    <p:sldId id="340" r:id="rId75"/>
    <p:sldId id="341" r:id="rId7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4"/>
  </p:normalViewPr>
  <p:slideViewPr>
    <p:cSldViewPr snapToGrid="0" snapToObjects="1">
      <p:cViewPr varScale="1">
        <p:scale>
          <a:sx n="108" d="100"/>
          <a:sy n="108" d="100"/>
        </p:scale>
        <p:origin x="1760"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a:t>Click to edit Master subtitle style</a:t>
            </a:r>
            <a:endParaRPr lang="en-US"/>
          </a:p>
        </p:txBody>
      </p:sp>
      <p:sp>
        <p:nvSpPr>
          <p:cNvPr id="4" name="Date Placeholder 3"/>
          <p:cNvSpPr>
            <a:spLocks noGrp="1"/>
          </p:cNvSpPr>
          <p:nvPr>
            <p:ph type="dt" sz="half" idx="10"/>
          </p:nvPr>
        </p:nvSpPr>
        <p:spPr/>
        <p:txBody>
          <a:bodyPr/>
          <a:lstStyle/>
          <a:p>
            <a:fld id="{D83488EA-D072-B544-87A2-97D69D6915B1}" type="datetimeFigureOut">
              <a:rPr lang="en-US" smtClean="0"/>
              <a:pPr/>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2888126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D83488EA-D072-B544-87A2-97D69D6915B1}" type="datetimeFigureOut">
              <a:rPr lang="en-US" smtClean="0"/>
              <a:pPr/>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447405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D83488EA-D072-B544-87A2-97D69D6915B1}" type="datetimeFigureOut">
              <a:rPr lang="en-US" smtClean="0"/>
              <a:pPr/>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2789868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Content Placeholder 2"/>
          <p:cNvSpPr>
            <a:spLocks noGrp="1"/>
          </p:cNvSpPr>
          <p:nvPr>
            <p:ph idx="1"/>
          </p:nvPr>
        </p:nvSpPr>
        <p:spPr/>
        <p:txBody>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D83488EA-D072-B544-87A2-97D69D6915B1}" type="datetimeFigureOut">
              <a:rPr lang="en-US" smtClean="0"/>
              <a:pPr/>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2254464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a:t>Click to edit Master text styles</a:t>
            </a:r>
          </a:p>
        </p:txBody>
      </p:sp>
      <p:sp>
        <p:nvSpPr>
          <p:cNvPr id="4" name="Date Placeholder 3"/>
          <p:cNvSpPr>
            <a:spLocks noGrp="1"/>
          </p:cNvSpPr>
          <p:nvPr>
            <p:ph type="dt" sz="half" idx="10"/>
          </p:nvPr>
        </p:nvSpPr>
        <p:spPr/>
        <p:txBody>
          <a:bodyPr/>
          <a:lstStyle/>
          <a:p>
            <a:fld id="{D83488EA-D072-B544-87A2-97D69D6915B1}" type="datetimeFigureOut">
              <a:rPr lang="en-US" smtClean="0"/>
              <a:pPr/>
              <a:t>8/23/23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2830158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5" name="Date Placeholder 4"/>
          <p:cNvSpPr>
            <a:spLocks noGrp="1"/>
          </p:cNvSpPr>
          <p:nvPr>
            <p:ph type="dt" sz="half" idx="10"/>
          </p:nvPr>
        </p:nvSpPr>
        <p:spPr/>
        <p:txBody>
          <a:bodyPr/>
          <a:lstStyle/>
          <a:p>
            <a:fld id="{D83488EA-D072-B544-87A2-97D69D6915B1}" type="datetimeFigureOut">
              <a:rPr lang="en-US" smtClean="0"/>
              <a:pPr/>
              <a:t>8/23/23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342033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7" name="Date Placeholder 6"/>
          <p:cNvSpPr>
            <a:spLocks noGrp="1"/>
          </p:cNvSpPr>
          <p:nvPr>
            <p:ph type="dt" sz="half" idx="10"/>
          </p:nvPr>
        </p:nvSpPr>
        <p:spPr/>
        <p:txBody>
          <a:bodyPr/>
          <a:lstStyle/>
          <a:p>
            <a:fld id="{D83488EA-D072-B544-87A2-97D69D6915B1}" type="datetimeFigureOut">
              <a:rPr lang="en-US" smtClean="0"/>
              <a:pPr/>
              <a:t>8/23/23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2897250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Date Placeholder 2"/>
          <p:cNvSpPr>
            <a:spLocks noGrp="1"/>
          </p:cNvSpPr>
          <p:nvPr>
            <p:ph type="dt" sz="half" idx="10"/>
          </p:nvPr>
        </p:nvSpPr>
        <p:spPr/>
        <p:txBody>
          <a:bodyPr/>
          <a:lstStyle/>
          <a:p>
            <a:fld id="{D83488EA-D072-B544-87A2-97D69D6915B1}" type="datetimeFigureOut">
              <a:rPr lang="en-US" smtClean="0"/>
              <a:pPr/>
              <a:t>8/23/23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317535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3488EA-D072-B544-87A2-97D69D6915B1}" type="datetimeFigureOut">
              <a:rPr lang="en-US" smtClean="0"/>
              <a:pPr/>
              <a:t>8/23/23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3963559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D83488EA-D072-B544-87A2-97D69D6915B1}" type="datetimeFigureOut">
              <a:rPr lang="en-US" smtClean="0"/>
              <a:pPr/>
              <a:t>8/23/23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3250295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D83488EA-D072-B544-87A2-97D69D6915B1}" type="datetimeFigureOut">
              <a:rPr lang="en-US" smtClean="0"/>
              <a:pPr/>
              <a:t>8/23/23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9A33BE-2675-A14D-BC56-272323778FEC}" type="slidenum">
              <a:rPr lang="en-US" smtClean="0"/>
              <a:pPr/>
              <a:t>‹nº›</a:t>
            </a:fld>
            <a:endParaRPr lang="en-US"/>
          </a:p>
        </p:txBody>
      </p:sp>
    </p:spTree>
    <p:extLst>
      <p:ext uri="{BB962C8B-B14F-4D97-AF65-F5344CB8AC3E}">
        <p14:creationId xmlns:p14="http://schemas.microsoft.com/office/powerpoint/2010/main" val="983418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488EA-D072-B544-87A2-97D69D6915B1}" type="datetimeFigureOut">
              <a:rPr lang="en-US" smtClean="0"/>
              <a:pPr/>
              <a:t>8/23/23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A33BE-2675-A14D-BC56-272323778FEC}" type="slidenum">
              <a:rPr lang="en-US" smtClean="0"/>
              <a:pPr/>
              <a:t>‹nº›</a:t>
            </a:fld>
            <a:endParaRPr lang="en-US"/>
          </a:p>
        </p:txBody>
      </p:sp>
    </p:spTree>
    <p:extLst>
      <p:ext uri="{BB962C8B-B14F-4D97-AF65-F5344CB8AC3E}">
        <p14:creationId xmlns:p14="http://schemas.microsoft.com/office/powerpoint/2010/main" val="3752860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leopoldo.fulgencio@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pt.wikipedia.org/wiki/Mora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pt.wikipedia.org/wiki/Laurent_Lafforgue" TargetMode="External"/><Relationship Id="rId13" Type="http://schemas.openxmlformats.org/officeDocument/2006/relationships/hyperlink" Target="http://pt.wikipedia.org/wiki/Gabriel_Lippmann" TargetMode="External"/><Relationship Id="rId18" Type="http://schemas.openxmlformats.org/officeDocument/2006/relationships/hyperlink" Target="http://pt.wikipedia.org/wiki/Alfred_Kastler" TargetMode="External"/><Relationship Id="rId3" Type="http://schemas.openxmlformats.org/officeDocument/2006/relationships/hyperlink" Target="http://pt.wikipedia.org/wiki/Jean-Pierre_Serre" TargetMode="External"/><Relationship Id="rId7" Type="http://schemas.openxmlformats.org/officeDocument/2006/relationships/hyperlink" Target="http://pt.wikipedia.org/wiki/Jean-Christophe_Yoccoz" TargetMode="External"/><Relationship Id="rId12" Type="http://schemas.openxmlformats.org/officeDocument/2006/relationships/hyperlink" Target="http://pt.wikipedia.org/wiki/Pierre-Gilles_de_Gennes" TargetMode="External"/><Relationship Id="rId17" Type="http://schemas.openxmlformats.org/officeDocument/2006/relationships/hyperlink" Target="http://pt.wikipedia.org/wiki/Paul_Sabatier" TargetMode="External"/><Relationship Id="rId2" Type="http://schemas.openxmlformats.org/officeDocument/2006/relationships/hyperlink" Target="http://pt.wikipedia.org/wiki/Laurent_Schwartz" TargetMode="External"/><Relationship Id="rId16" Type="http://schemas.openxmlformats.org/officeDocument/2006/relationships/hyperlink" Target="http://pt.wikipedia.org/wiki/Premio_Nobel_de_F%C3%ADsica" TargetMode="External"/><Relationship Id="rId1" Type="http://schemas.openxmlformats.org/officeDocument/2006/relationships/slideLayout" Target="../slideLayouts/slideLayout2.xml"/><Relationship Id="rId6" Type="http://schemas.openxmlformats.org/officeDocument/2006/relationships/hyperlink" Target="http://pt.wikipedia.org/wiki/Pierre-Louis_Lions" TargetMode="External"/><Relationship Id="rId11" Type="http://schemas.openxmlformats.org/officeDocument/2006/relationships/hyperlink" Target="http://pt.wikipedia.org/wiki/Claude_Cohen-Tannoudji" TargetMode="External"/><Relationship Id="rId5" Type="http://schemas.openxmlformats.org/officeDocument/2006/relationships/hyperlink" Target="http://pt.wikipedia.org/wiki/Alain_Connes" TargetMode="External"/><Relationship Id="rId15" Type="http://schemas.openxmlformats.org/officeDocument/2006/relationships/hyperlink" Target="http://pt.wikipedia.org/wiki/Jean_Baptiste_Perrin" TargetMode="External"/><Relationship Id="rId10" Type="http://schemas.openxmlformats.org/officeDocument/2006/relationships/hyperlink" Target="http://pt.wikipedia.org/wiki/Pr%C3%AAmio_Nobel" TargetMode="External"/><Relationship Id="rId4" Type="http://schemas.openxmlformats.org/officeDocument/2006/relationships/hyperlink" Target="http://pt.wikipedia.org/wiki/Ren%C3%A9_Thom" TargetMode="External"/><Relationship Id="rId9" Type="http://schemas.openxmlformats.org/officeDocument/2006/relationships/hyperlink" Target="http://pt.wikipedia.org/wiki/Wendelin_Werner" TargetMode="External"/><Relationship Id="rId14" Type="http://schemas.openxmlformats.org/officeDocument/2006/relationships/hyperlink" Target="http://pt.wikipedia.org/wiki/Louis_Eug%C3%A8ne_F%C3%A9lix_N%C3%A9el"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pt.wikipedia.org/wiki/Hist%C3%B3ria_da_filosofia"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hyperlink" Target="http://fr.wikipedia.org/wiki/Paul_Langevin" TargetMode="External"/><Relationship Id="rId13" Type="http://schemas.openxmlformats.org/officeDocument/2006/relationships/hyperlink" Target="http://fr.wikipedia.org/wiki/Guerre_froide" TargetMode="External"/><Relationship Id="rId3" Type="http://schemas.openxmlformats.org/officeDocument/2006/relationships/hyperlink" Target="http://fr.wikipedia.org/wiki/Conseil_national_de_la_R%C3%A9sistance" TargetMode="External"/><Relationship Id="rId7" Type="http://schemas.openxmlformats.org/officeDocument/2006/relationships/hyperlink" Target="http://fr.wikipedia.org/wiki/Parti_communiste_fran%C3%A7ais" TargetMode="External"/><Relationship Id="rId12" Type="http://schemas.openxmlformats.org/officeDocument/2006/relationships/hyperlink" Target="http://fr.wikipedia.org/wiki/Paul_Ramadier" TargetMode="External"/><Relationship Id="rId2" Type="http://schemas.openxmlformats.org/officeDocument/2006/relationships/hyperlink" Target="http://fr.wikipedia.org/wiki/Lib%C3%A9ration_(histoire)" TargetMode="External"/><Relationship Id="rId1" Type="http://schemas.openxmlformats.org/officeDocument/2006/relationships/slideLayout" Target="../slideLayouts/slideLayout2.xml"/><Relationship Id="rId6" Type="http://schemas.openxmlformats.org/officeDocument/2006/relationships/hyperlink" Target="http://fr.wikipedia.org/wiki/Charles_de_Gaulle" TargetMode="External"/><Relationship Id="rId11" Type="http://schemas.openxmlformats.org/officeDocument/2006/relationships/hyperlink" Target="http://fr.wikipedia.org/wiki/Gouvernement_Paul_Ramadier_(2)" TargetMode="External"/><Relationship Id="rId5" Type="http://schemas.openxmlformats.org/officeDocument/2006/relationships/hyperlink" Target="http://fr.wikipedia.org/wiki/Gouvernement_provisoire_de_la_R%C3%A9publique_fran%C3%A7aise" TargetMode="External"/><Relationship Id="rId15" Type="http://schemas.openxmlformats.org/officeDocument/2006/relationships/hyperlink" Target="http://fr.wikipedia.org/wiki/Plan_Marshall" TargetMode="External"/><Relationship Id="rId10" Type="http://schemas.openxmlformats.org/officeDocument/2006/relationships/hyperlink" Target="http://fr.wikipedia.org/wiki/1947" TargetMode="External"/><Relationship Id="rId4" Type="http://schemas.openxmlformats.org/officeDocument/2006/relationships/hyperlink" Target="http://fr.wikipedia.org/wiki/Ren%C3%A9_Capitant" TargetMode="External"/><Relationship Id="rId9" Type="http://schemas.openxmlformats.org/officeDocument/2006/relationships/hyperlink" Target="http://fr.wikipedia.org/wiki/Henri_Wallon_(1879-1962)" TargetMode="External"/><Relationship Id="rId14" Type="http://schemas.openxmlformats.org/officeDocument/2006/relationships/hyperlink" Target="http://fr.wikipedia.org/wiki/Indochine"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628801"/>
            <a:ext cx="7772400" cy="1971650"/>
          </a:xfrm>
        </p:spPr>
        <p:txBody>
          <a:bodyPr>
            <a:normAutofit/>
          </a:bodyPr>
          <a:lstStyle/>
          <a:p>
            <a:br>
              <a:rPr lang="pt-BR" sz="3600" b="1" dirty="0"/>
            </a:br>
            <a:r>
              <a:rPr lang="pt-BR" sz="2400" b="1" dirty="0"/>
              <a:t>PSA-286 - Psicologia do Desenvolvimento II</a:t>
            </a:r>
            <a:r>
              <a:rPr lang="pt-BR" sz="2400" dirty="0"/>
              <a:t> </a:t>
            </a:r>
            <a:r>
              <a:rPr lang="pt-BR" sz="2800" dirty="0"/>
              <a:t> </a:t>
            </a:r>
            <a:br>
              <a:rPr lang="pt-BR" dirty="0"/>
            </a:br>
            <a:r>
              <a:rPr lang="pt-BR" dirty="0"/>
              <a:t>2023</a:t>
            </a:r>
          </a:p>
        </p:txBody>
      </p:sp>
      <p:sp>
        <p:nvSpPr>
          <p:cNvPr id="3" name="Subtítulo 2"/>
          <p:cNvSpPr>
            <a:spLocks noGrp="1"/>
          </p:cNvSpPr>
          <p:nvPr>
            <p:ph type="subTitle" idx="1"/>
          </p:nvPr>
        </p:nvSpPr>
        <p:spPr/>
        <p:txBody>
          <a:bodyPr>
            <a:normAutofit/>
          </a:bodyPr>
          <a:lstStyle/>
          <a:p>
            <a:r>
              <a:rPr lang="pt-BR" sz="2400" b="1" dirty="0">
                <a:solidFill>
                  <a:schemeClr val="tx1"/>
                </a:solidFill>
              </a:rPr>
              <a:t>Curso para a Terapia Ocupacional</a:t>
            </a:r>
            <a:br>
              <a:rPr lang="pt-BR" sz="2400" dirty="0">
                <a:solidFill>
                  <a:schemeClr val="tx1"/>
                </a:solidFill>
              </a:rPr>
            </a:br>
            <a:endParaRPr lang="pt-BR" sz="2400" dirty="0">
              <a:solidFill>
                <a:schemeClr val="tx1"/>
              </a:solidFill>
            </a:endParaRPr>
          </a:p>
          <a:p>
            <a:r>
              <a:rPr lang="pt-BR" sz="2400" b="1" dirty="0">
                <a:solidFill>
                  <a:schemeClr val="tx1"/>
                </a:solidFill>
              </a:rPr>
              <a:t>Prof. Dr. </a:t>
            </a:r>
            <a:r>
              <a:rPr lang="pt-BR" sz="2400" b="1" i="1" dirty="0">
                <a:solidFill>
                  <a:schemeClr val="tx1"/>
                </a:solidFill>
              </a:rPr>
              <a:t>Leopoldo </a:t>
            </a:r>
            <a:r>
              <a:rPr lang="pt-BR" sz="2400" b="1" i="1" dirty="0" err="1">
                <a:solidFill>
                  <a:schemeClr val="tx1"/>
                </a:solidFill>
              </a:rPr>
              <a:t>fulgencio</a:t>
            </a:r>
            <a:endParaRPr lang="pt-BR" sz="2400" b="1" i="1" dirty="0">
              <a:solidFill>
                <a:schemeClr val="tx1"/>
              </a:solidFill>
            </a:endParaRPr>
          </a:p>
          <a:p>
            <a:r>
              <a:rPr lang="pt-BR" sz="2400" b="1" dirty="0">
                <a:solidFill>
                  <a:schemeClr val="tx1"/>
                </a:solidFill>
                <a:hlinkClick r:id="rId2"/>
              </a:rPr>
              <a:t>leopoldo.fulgencio@gmail.com</a:t>
            </a:r>
            <a:endParaRPr lang="pt-BR" sz="2400" b="1" dirty="0">
              <a:solidFill>
                <a:schemeClr val="tx1"/>
              </a:solidFill>
            </a:endParaRPr>
          </a:p>
          <a:p>
            <a:endParaRPr lang="pt-BR" b="1" dirty="0">
              <a:solidFill>
                <a:schemeClr val="tx1"/>
              </a:solidFill>
            </a:endParaRPr>
          </a:p>
        </p:txBody>
      </p:sp>
      <p:sp>
        <p:nvSpPr>
          <p:cNvPr id="4" name="Slide Number Placeholder 3"/>
          <p:cNvSpPr>
            <a:spLocks noGrp="1"/>
          </p:cNvSpPr>
          <p:nvPr>
            <p:ph type="sldNum" sz="quarter" idx="12"/>
          </p:nvPr>
        </p:nvSpPr>
        <p:spPr/>
        <p:txBody>
          <a:bodyPr/>
          <a:lstStyle/>
          <a:p>
            <a:fld id="{AF77E75A-E3CB-47AE-BED1-145DBA778CAD}" type="slidenum">
              <a:rPr lang="pt-BR" smtClean="0"/>
              <a:pPr/>
              <a:t>1</a:t>
            </a:fld>
            <a:endParaRPr lang="pt-BR"/>
          </a:p>
        </p:txBody>
      </p:sp>
    </p:spTree>
    <p:extLst>
      <p:ext uri="{BB962C8B-B14F-4D97-AF65-F5344CB8AC3E}">
        <p14:creationId xmlns:p14="http://schemas.microsoft.com/office/powerpoint/2010/main" val="756163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1. </a:t>
            </a:r>
            <a:r>
              <a:rPr lang="en-US" sz="2400" b="1" dirty="0" err="1"/>
              <a:t>Proposta</a:t>
            </a:r>
            <a:br>
              <a:rPr lang="en-US" sz="2400" b="1" dirty="0"/>
            </a:br>
            <a:r>
              <a:rPr lang="en-US" sz="2400" b="1" dirty="0" err="1"/>
              <a:t>Psicogênese</a:t>
            </a:r>
            <a:r>
              <a:rPr lang="en-US" sz="2400" b="1" dirty="0"/>
              <a:t> da </a:t>
            </a:r>
            <a:r>
              <a:rPr lang="en-US" sz="2400" b="1" dirty="0" err="1"/>
              <a:t>pessoa</a:t>
            </a:r>
            <a:endParaRPr lang="en-US" sz="2400" b="1" dirty="0"/>
          </a:p>
        </p:txBody>
      </p:sp>
      <p:sp>
        <p:nvSpPr>
          <p:cNvPr id="3" name="Content Placeholder 2"/>
          <p:cNvSpPr>
            <a:spLocks noGrp="1"/>
          </p:cNvSpPr>
          <p:nvPr>
            <p:ph idx="1"/>
          </p:nvPr>
        </p:nvSpPr>
        <p:spPr/>
        <p:txBody>
          <a:bodyPr>
            <a:normAutofit fontScale="55000" lnSpcReduction="20000"/>
          </a:bodyPr>
          <a:lstStyle/>
          <a:p>
            <a:pPr marL="0" indent="0" algn="just">
              <a:lnSpc>
                <a:spcPct val="170000"/>
              </a:lnSpc>
              <a:buNone/>
            </a:pPr>
            <a:br>
              <a:rPr lang="en-US" b="1" dirty="0"/>
            </a:br>
            <a:r>
              <a:rPr lang="en-US" dirty="0" err="1"/>
              <a:t>Tornou</a:t>
            </a:r>
            <a:r>
              <a:rPr lang="en-US" dirty="0"/>
              <a:t>-se </a:t>
            </a:r>
            <a:r>
              <a:rPr lang="en-US" dirty="0" err="1"/>
              <a:t>conhecido</a:t>
            </a:r>
            <a:r>
              <a:rPr lang="en-US" dirty="0"/>
              <a:t> </a:t>
            </a:r>
            <a:r>
              <a:rPr lang="en-US" dirty="0" err="1"/>
              <a:t>por</a:t>
            </a:r>
            <a:r>
              <a:rPr lang="en-US" dirty="0"/>
              <a:t> </a:t>
            </a:r>
            <a:r>
              <a:rPr lang="en-US" dirty="0" err="1"/>
              <a:t>seu</a:t>
            </a:r>
            <a:r>
              <a:rPr lang="en-US" dirty="0"/>
              <a:t> </a:t>
            </a:r>
            <a:r>
              <a:rPr lang="en-US" dirty="0" err="1"/>
              <a:t>trabalho</a:t>
            </a:r>
            <a:r>
              <a:rPr lang="en-US" dirty="0"/>
              <a:t> </a:t>
            </a:r>
            <a:r>
              <a:rPr lang="en-US" dirty="0" err="1"/>
              <a:t>científico</a:t>
            </a:r>
            <a:r>
              <a:rPr lang="en-US" dirty="0"/>
              <a:t> </a:t>
            </a:r>
            <a:r>
              <a:rPr lang="en-US" dirty="0" err="1"/>
              <a:t>sobre</a:t>
            </a:r>
            <a:r>
              <a:rPr lang="en-US" dirty="0"/>
              <a:t> a </a:t>
            </a:r>
            <a:r>
              <a:rPr lang="en-US" i="1" dirty="0" err="1">
                <a:solidFill>
                  <a:srgbClr val="FF0000"/>
                </a:solidFill>
              </a:rPr>
              <a:t>Psicologia</a:t>
            </a:r>
            <a:r>
              <a:rPr lang="en-US" i="1" dirty="0">
                <a:solidFill>
                  <a:srgbClr val="FF0000"/>
                </a:solidFill>
              </a:rPr>
              <a:t> do </a:t>
            </a:r>
            <a:r>
              <a:rPr lang="en-US" i="1" dirty="0" err="1">
                <a:solidFill>
                  <a:srgbClr val="FF0000"/>
                </a:solidFill>
              </a:rPr>
              <a:t>Desenvolvimento</a:t>
            </a:r>
            <a:r>
              <a:rPr lang="en-US" dirty="0"/>
              <a:t>, </a:t>
            </a:r>
            <a:r>
              <a:rPr lang="en-US" dirty="0" err="1"/>
              <a:t>devotado</a:t>
            </a:r>
            <a:r>
              <a:rPr lang="en-US" dirty="0"/>
              <a:t> </a:t>
            </a:r>
            <a:r>
              <a:rPr lang="en-US" dirty="0" err="1"/>
              <a:t>principalmente</a:t>
            </a:r>
            <a:r>
              <a:rPr lang="en-US" dirty="0"/>
              <a:t> </a:t>
            </a:r>
            <a:r>
              <a:rPr lang="en-US" dirty="0" err="1"/>
              <a:t>à</a:t>
            </a:r>
            <a:r>
              <a:rPr lang="en-US" dirty="0"/>
              <a:t> </a:t>
            </a:r>
            <a:r>
              <a:rPr lang="en-US" dirty="0" err="1"/>
              <a:t>infância</a:t>
            </a:r>
            <a:r>
              <a:rPr lang="en-US" dirty="0"/>
              <a:t>, </a:t>
            </a:r>
            <a:r>
              <a:rPr lang="en-US" dirty="0" err="1"/>
              <a:t>em</a:t>
            </a:r>
            <a:r>
              <a:rPr lang="en-US" dirty="0"/>
              <a:t> </a:t>
            </a:r>
            <a:r>
              <a:rPr lang="en-US" dirty="0" err="1"/>
              <a:t>que</a:t>
            </a:r>
            <a:r>
              <a:rPr lang="en-US" dirty="0"/>
              <a:t> assume </a:t>
            </a:r>
            <a:r>
              <a:rPr lang="en-US" dirty="0" err="1"/>
              <a:t>uma</a:t>
            </a:r>
            <a:r>
              <a:rPr lang="en-US" dirty="0"/>
              <a:t> </a:t>
            </a:r>
            <a:r>
              <a:rPr lang="en-US" dirty="0" err="1">
                <a:solidFill>
                  <a:srgbClr val="0000FF"/>
                </a:solidFill>
              </a:rPr>
              <a:t>postura</a:t>
            </a:r>
            <a:r>
              <a:rPr lang="en-US" dirty="0">
                <a:solidFill>
                  <a:srgbClr val="0000FF"/>
                </a:solidFill>
              </a:rPr>
              <a:t> </a:t>
            </a:r>
            <a:r>
              <a:rPr lang="en-US" dirty="0" err="1">
                <a:solidFill>
                  <a:srgbClr val="0000FF"/>
                </a:solidFill>
              </a:rPr>
              <a:t>notadamente</a:t>
            </a:r>
            <a:r>
              <a:rPr lang="en-US" dirty="0">
                <a:solidFill>
                  <a:srgbClr val="0000FF"/>
                </a:solidFill>
              </a:rPr>
              <a:t> </a:t>
            </a:r>
            <a:r>
              <a:rPr lang="en-US" dirty="0" err="1">
                <a:solidFill>
                  <a:srgbClr val="0000FF"/>
                </a:solidFill>
              </a:rPr>
              <a:t>interacionista</a:t>
            </a:r>
            <a:r>
              <a:rPr lang="en-US" dirty="0">
                <a:solidFill>
                  <a:srgbClr val="0000FF"/>
                </a:solidFill>
              </a:rPr>
              <a:t> </a:t>
            </a:r>
            <a:r>
              <a:rPr lang="en-US" dirty="0"/>
              <a:t>(</a:t>
            </a:r>
            <a:r>
              <a:rPr lang="en-US" dirty="0" err="1">
                <a:solidFill>
                  <a:srgbClr val="008000"/>
                </a:solidFill>
              </a:rPr>
              <a:t>na</a:t>
            </a:r>
            <a:r>
              <a:rPr lang="en-US" dirty="0">
                <a:solidFill>
                  <a:srgbClr val="008000"/>
                </a:solidFill>
              </a:rPr>
              <a:t> </a:t>
            </a:r>
            <a:r>
              <a:rPr lang="en-US" dirty="0" err="1">
                <a:solidFill>
                  <a:srgbClr val="008000"/>
                </a:solidFill>
              </a:rPr>
              <a:t>procura</a:t>
            </a:r>
            <a:r>
              <a:rPr lang="en-US" dirty="0">
                <a:solidFill>
                  <a:srgbClr val="008000"/>
                </a:solidFill>
              </a:rPr>
              <a:t> da </a:t>
            </a:r>
            <a:r>
              <a:rPr lang="en-US" dirty="0" err="1">
                <a:solidFill>
                  <a:srgbClr val="008000"/>
                </a:solidFill>
              </a:rPr>
              <a:t>compreensão</a:t>
            </a:r>
            <a:r>
              <a:rPr lang="en-US" dirty="0">
                <a:solidFill>
                  <a:srgbClr val="008000"/>
                </a:solidFill>
              </a:rPr>
              <a:t> da </a:t>
            </a:r>
            <a:r>
              <a:rPr lang="en-US" dirty="0" err="1">
                <a:solidFill>
                  <a:srgbClr val="008000"/>
                </a:solidFill>
              </a:rPr>
              <a:t>gênese</a:t>
            </a:r>
            <a:r>
              <a:rPr lang="en-US" dirty="0">
                <a:solidFill>
                  <a:srgbClr val="008000"/>
                </a:solidFill>
              </a:rPr>
              <a:t> da </a:t>
            </a:r>
            <a:r>
              <a:rPr lang="en-US" dirty="0" err="1">
                <a:solidFill>
                  <a:srgbClr val="008000"/>
                </a:solidFill>
              </a:rPr>
              <a:t>pessoa</a:t>
            </a:r>
            <a:r>
              <a:rPr lang="en-US" dirty="0">
                <a:solidFill>
                  <a:srgbClr val="008000"/>
                </a:solidFill>
              </a:rPr>
              <a:t> </a:t>
            </a:r>
            <a:r>
              <a:rPr lang="en-US" dirty="0" err="1">
                <a:solidFill>
                  <a:srgbClr val="008000"/>
                </a:solidFill>
              </a:rPr>
              <a:t>como</a:t>
            </a:r>
            <a:r>
              <a:rPr lang="en-US" dirty="0">
                <a:solidFill>
                  <a:srgbClr val="008000"/>
                </a:solidFill>
              </a:rPr>
              <a:t> um </a:t>
            </a:r>
            <a:r>
              <a:rPr lang="en-US" dirty="0" err="1">
                <a:solidFill>
                  <a:srgbClr val="008000"/>
                </a:solidFill>
              </a:rPr>
              <a:t>todo</a:t>
            </a:r>
            <a:r>
              <a:rPr lang="en-US" dirty="0">
                <a:solidFill>
                  <a:srgbClr val="008000"/>
                </a:solidFill>
              </a:rPr>
              <a:t>, </a:t>
            </a:r>
            <a:r>
              <a:rPr lang="en-US" dirty="0" err="1">
                <a:solidFill>
                  <a:srgbClr val="008000"/>
                </a:solidFill>
              </a:rPr>
              <a:t>numa</a:t>
            </a:r>
            <a:r>
              <a:rPr lang="en-US" dirty="0">
                <a:solidFill>
                  <a:srgbClr val="008000"/>
                </a:solidFill>
              </a:rPr>
              <a:t> </a:t>
            </a:r>
            <a:r>
              <a:rPr lang="en-US" dirty="0" err="1">
                <a:solidFill>
                  <a:srgbClr val="008000"/>
                </a:solidFill>
              </a:rPr>
              <a:t>perspectiva</a:t>
            </a:r>
            <a:r>
              <a:rPr lang="en-US" dirty="0">
                <a:solidFill>
                  <a:srgbClr val="008000"/>
                </a:solidFill>
              </a:rPr>
              <a:t> </a:t>
            </a:r>
            <a:r>
              <a:rPr lang="en-US" dirty="0" err="1">
                <a:solidFill>
                  <a:srgbClr val="008000"/>
                </a:solidFill>
              </a:rPr>
              <a:t>materialista-dialética</a:t>
            </a:r>
            <a:r>
              <a:rPr lang="en-US" dirty="0"/>
              <a:t>), </a:t>
            </a:r>
            <a:r>
              <a:rPr lang="en-US" dirty="0" err="1"/>
              <a:t>bem</a:t>
            </a:r>
            <a:r>
              <a:rPr lang="en-US" dirty="0"/>
              <a:t> </a:t>
            </a:r>
            <a:r>
              <a:rPr lang="en-US" dirty="0" err="1"/>
              <a:t>como</a:t>
            </a:r>
            <a:r>
              <a:rPr lang="en-US" dirty="0"/>
              <a:t> </a:t>
            </a:r>
            <a:r>
              <a:rPr lang="en-US" dirty="0" err="1"/>
              <a:t>por</a:t>
            </a:r>
            <a:r>
              <a:rPr lang="en-US" dirty="0"/>
              <a:t> </a:t>
            </a:r>
            <a:r>
              <a:rPr lang="en-US" dirty="0" err="1"/>
              <a:t>sua</a:t>
            </a:r>
            <a:r>
              <a:rPr lang="en-US" dirty="0"/>
              <a:t> </a:t>
            </a:r>
            <a:r>
              <a:rPr lang="en-US" dirty="0" err="1"/>
              <a:t>atuação</a:t>
            </a:r>
            <a:r>
              <a:rPr lang="en-US" dirty="0"/>
              <a:t> </a:t>
            </a:r>
            <a:r>
              <a:rPr lang="en-US" dirty="0" err="1"/>
              <a:t>política</a:t>
            </a:r>
            <a:r>
              <a:rPr lang="en-US" dirty="0"/>
              <a:t> e </a:t>
            </a:r>
            <a:r>
              <a:rPr lang="en-US" dirty="0" err="1"/>
              <a:t>seu</a:t>
            </a:r>
            <a:r>
              <a:rPr lang="en-US" dirty="0"/>
              <a:t> </a:t>
            </a:r>
            <a:r>
              <a:rPr lang="en-US" dirty="0" err="1"/>
              <a:t>posicionamento</a:t>
            </a:r>
            <a:r>
              <a:rPr lang="en-US" dirty="0"/>
              <a:t> </a:t>
            </a:r>
            <a:r>
              <a:rPr lang="en-US" dirty="0" err="1"/>
              <a:t>marxista</a:t>
            </a:r>
            <a:r>
              <a:rPr lang="en-US" dirty="0"/>
              <a:t>, </a:t>
            </a:r>
            <a:r>
              <a:rPr lang="en-US" dirty="0" err="1"/>
              <a:t>tendo</a:t>
            </a:r>
            <a:r>
              <a:rPr lang="en-US" dirty="0"/>
              <a:t> </a:t>
            </a:r>
            <a:r>
              <a:rPr lang="en-US" dirty="0" err="1"/>
              <a:t>sdio</a:t>
            </a:r>
            <a:r>
              <a:rPr lang="en-US" dirty="0"/>
              <a:t> </a:t>
            </a:r>
            <a:r>
              <a:rPr lang="en-US" dirty="0" err="1"/>
              <a:t>responsável</a:t>
            </a:r>
            <a:r>
              <a:rPr lang="en-US" dirty="0"/>
              <a:t> </a:t>
            </a:r>
            <a:r>
              <a:rPr lang="en-US" dirty="0" err="1"/>
              <a:t>pela</a:t>
            </a:r>
            <a:r>
              <a:rPr lang="en-US" dirty="0"/>
              <a:t> </a:t>
            </a:r>
            <a:r>
              <a:rPr lang="en-US" dirty="0" err="1"/>
              <a:t>proposta</a:t>
            </a:r>
            <a:r>
              <a:rPr lang="en-US" dirty="0"/>
              <a:t> de </a:t>
            </a:r>
            <a:r>
              <a:rPr lang="en-US" dirty="0" err="1"/>
              <a:t>implatação</a:t>
            </a:r>
            <a:r>
              <a:rPr lang="en-US" dirty="0"/>
              <a:t> de um novo </a:t>
            </a:r>
            <a:r>
              <a:rPr lang="en-US" dirty="0" err="1"/>
              <a:t>sistema</a:t>
            </a:r>
            <a:r>
              <a:rPr lang="en-US" dirty="0"/>
              <a:t> </a:t>
            </a:r>
            <a:r>
              <a:rPr lang="en-US" dirty="0" err="1"/>
              <a:t>educacional</a:t>
            </a:r>
            <a:r>
              <a:rPr lang="en-US" dirty="0"/>
              <a:t> </a:t>
            </a:r>
            <a:r>
              <a:rPr lang="en-US" dirty="0" err="1"/>
              <a:t>na</a:t>
            </a:r>
            <a:r>
              <a:rPr lang="en-US" dirty="0"/>
              <a:t> </a:t>
            </a:r>
            <a:r>
              <a:rPr lang="en-US" dirty="0" err="1"/>
              <a:t>França</a:t>
            </a:r>
            <a:r>
              <a:rPr lang="en-US" dirty="0"/>
              <a:t>, </a:t>
            </a:r>
            <a:r>
              <a:rPr lang="en-US" dirty="0" err="1"/>
              <a:t>ainda</a:t>
            </a:r>
            <a:r>
              <a:rPr lang="en-US" dirty="0"/>
              <a:t> </a:t>
            </a:r>
            <a:r>
              <a:rPr lang="en-US" dirty="0" err="1"/>
              <a:t>que</a:t>
            </a:r>
            <a:r>
              <a:rPr lang="en-US" dirty="0"/>
              <a:t> </a:t>
            </a:r>
            <a:r>
              <a:rPr lang="en-US" dirty="0" err="1"/>
              <a:t>não</a:t>
            </a:r>
            <a:r>
              <a:rPr lang="en-US" dirty="0"/>
              <a:t> </a:t>
            </a:r>
            <a:r>
              <a:rPr lang="en-US" dirty="0" err="1"/>
              <a:t>tenha</a:t>
            </a:r>
            <a:r>
              <a:rPr lang="en-US" dirty="0"/>
              <a:t> </a:t>
            </a:r>
            <a:r>
              <a:rPr lang="en-US" dirty="0" err="1"/>
              <a:t>sido</a:t>
            </a:r>
            <a:r>
              <a:rPr lang="en-US" dirty="0"/>
              <a:t> </a:t>
            </a:r>
            <a:r>
              <a:rPr lang="en-US" dirty="0" err="1"/>
              <a:t>implantando</a:t>
            </a:r>
            <a:r>
              <a:rPr lang="en-US" dirty="0"/>
              <a:t> </a:t>
            </a:r>
            <a:r>
              <a:rPr lang="en-US" dirty="0" err="1"/>
              <a:t>na</a:t>
            </a:r>
            <a:r>
              <a:rPr lang="en-US" dirty="0"/>
              <a:t> </a:t>
            </a:r>
            <a:r>
              <a:rPr lang="en-US" dirty="0" err="1"/>
              <a:t>sua</a:t>
            </a:r>
            <a:r>
              <a:rPr lang="en-US" dirty="0"/>
              <a:t> </a:t>
            </a:r>
            <a:r>
              <a:rPr lang="en-US" dirty="0" err="1"/>
              <a:t>totalidade</a:t>
            </a:r>
            <a:r>
              <a:rPr lang="en-US" dirty="0"/>
              <a:t>. </a:t>
            </a:r>
            <a:endParaRPr lang="pt-BR" dirty="0"/>
          </a:p>
          <a:p>
            <a:pPr marL="0" indent="0" algn="just">
              <a:lnSpc>
                <a:spcPct val="170000"/>
              </a:lnSpc>
              <a:buNone/>
            </a:pPr>
            <a:r>
              <a:rPr lang="en-US" dirty="0"/>
              <a:t> </a:t>
            </a:r>
            <a:endParaRPr lang="pt-BR" dirty="0"/>
          </a:p>
          <a:p>
            <a:pPr marL="0" indent="0" algn="just">
              <a:lnSpc>
                <a:spcPct val="170000"/>
              </a:lnSpc>
              <a:buNone/>
            </a:pPr>
            <a:r>
              <a:rPr lang="pt-BR" dirty="0"/>
              <a:t>(Dantas, 1992a, p. 36)</a:t>
            </a:r>
          </a:p>
          <a:p>
            <a:pPr marL="0" indent="0" algn="just">
              <a:lnSpc>
                <a:spcPct val="170000"/>
              </a:lnSpc>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10</a:t>
            </a:fld>
            <a:endParaRPr lang="en-US"/>
          </a:p>
        </p:txBody>
      </p:sp>
    </p:spTree>
    <p:extLst>
      <p:ext uri="{BB962C8B-B14F-4D97-AF65-F5344CB8AC3E}">
        <p14:creationId xmlns:p14="http://schemas.microsoft.com/office/powerpoint/2010/main" val="35895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2700" b="1" dirty="0"/>
              <a:t>1. </a:t>
            </a:r>
            <a:r>
              <a:rPr lang="en-US" sz="2700" b="1" dirty="0" err="1"/>
              <a:t>Visão</a:t>
            </a:r>
            <a:r>
              <a:rPr lang="en-US" sz="2700" b="1" dirty="0"/>
              <a:t> </a:t>
            </a:r>
            <a:r>
              <a:rPr lang="en-US" sz="2700" b="1" dirty="0" err="1"/>
              <a:t>Geral</a:t>
            </a:r>
            <a:br>
              <a:rPr lang="en-US" sz="2700" b="1" dirty="0"/>
            </a:br>
            <a:r>
              <a:rPr lang="en-US" sz="2700" b="1" dirty="0"/>
              <a:t>A </a:t>
            </a:r>
            <a:r>
              <a:rPr lang="en-US" sz="2700" b="1" dirty="0" err="1"/>
              <a:t>psicogenética</a:t>
            </a:r>
            <a:r>
              <a:rPr lang="en-US" sz="2700" b="1" dirty="0"/>
              <a:t> de </a:t>
            </a:r>
            <a:r>
              <a:rPr lang="en-US" sz="2700" b="1" dirty="0" err="1"/>
              <a:t>WaIIon</a:t>
            </a:r>
            <a:r>
              <a:rPr lang="en-US" sz="2700" b="1" dirty="0"/>
              <a:t> (1) </a:t>
            </a:r>
            <a:br>
              <a:rPr lang="en-US" sz="2700" b="1" dirty="0"/>
            </a:br>
            <a:r>
              <a:rPr lang="en-US" dirty="0"/>
              <a:t> </a:t>
            </a:r>
          </a:p>
        </p:txBody>
      </p:sp>
      <p:sp>
        <p:nvSpPr>
          <p:cNvPr id="3" name="Content Placeholder 2"/>
          <p:cNvSpPr>
            <a:spLocks noGrp="1"/>
          </p:cNvSpPr>
          <p:nvPr>
            <p:ph idx="1"/>
          </p:nvPr>
        </p:nvSpPr>
        <p:spPr/>
        <p:txBody>
          <a:bodyPr>
            <a:normAutofit fontScale="40000" lnSpcReduction="20000"/>
          </a:bodyPr>
          <a:lstStyle/>
          <a:p>
            <a:pPr marL="0" indent="0">
              <a:lnSpc>
                <a:spcPct val="170000"/>
              </a:lnSpc>
              <a:buNone/>
            </a:pPr>
            <a:r>
              <a:rPr lang="en-US" sz="2900" dirty="0"/>
              <a:t>A </a:t>
            </a:r>
            <a:r>
              <a:rPr lang="en-US" sz="2900" dirty="0" err="1"/>
              <a:t>psicogenética</a:t>
            </a:r>
            <a:r>
              <a:rPr lang="en-US" sz="2900" dirty="0"/>
              <a:t> </a:t>
            </a:r>
            <a:r>
              <a:rPr lang="en-US" sz="2900" dirty="0" err="1"/>
              <a:t>walloniana</a:t>
            </a:r>
            <a:r>
              <a:rPr lang="en-US" sz="2900" dirty="0"/>
              <a:t> </a:t>
            </a:r>
            <a:r>
              <a:rPr lang="en-US" sz="2900" dirty="0" err="1"/>
              <a:t>postula</a:t>
            </a:r>
            <a:r>
              <a:rPr lang="en-US" sz="2900" dirty="0"/>
              <a:t> a </a:t>
            </a:r>
            <a:r>
              <a:rPr lang="en-US" sz="2900" dirty="0" err="1"/>
              <a:t>unidade</a:t>
            </a:r>
            <a:r>
              <a:rPr lang="en-US" sz="2900" dirty="0"/>
              <a:t> </a:t>
            </a:r>
            <a:r>
              <a:rPr lang="en-US" sz="2900" dirty="0" err="1"/>
              <a:t>organismo-meio</a:t>
            </a:r>
            <a:r>
              <a:rPr lang="en-US" sz="2900" dirty="0"/>
              <a:t> da </a:t>
            </a:r>
            <a:r>
              <a:rPr lang="en-US" sz="2900" dirty="0" err="1"/>
              <a:t>qual</a:t>
            </a:r>
            <a:r>
              <a:rPr lang="en-US" sz="2900" dirty="0"/>
              <a:t> </a:t>
            </a:r>
            <a:r>
              <a:rPr lang="en-US" sz="2900" dirty="0" err="1"/>
              <a:t>resulta</a:t>
            </a:r>
            <a:r>
              <a:rPr lang="en-US" sz="2900" dirty="0"/>
              <a:t> a </a:t>
            </a:r>
            <a:r>
              <a:rPr lang="en-US" sz="2900" dirty="0" err="1"/>
              <a:t>integração</a:t>
            </a:r>
            <a:r>
              <a:rPr lang="en-US" sz="2900" dirty="0"/>
              <a:t> dos </a:t>
            </a:r>
            <a:r>
              <a:rPr lang="en-US" sz="2900" dirty="0" err="1"/>
              <a:t>conjuntos</a:t>
            </a:r>
            <a:r>
              <a:rPr lang="en-US" sz="2900" dirty="0"/>
              <a:t> </a:t>
            </a:r>
            <a:r>
              <a:rPr lang="en-US" sz="2900" dirty="0" err="1"/>
              <a:t>funcionais</a:t>
            </a:r>
            <a:r>
              <a:rPr lang="en-US" sz="2900" dirty="0"/>
              <a:t>: motor, </a:t>
            </a:r>
            <a:r>
              <a:rPr lang="en-US" sz="2900" dirty="0" err="1"/>
              <a:t>afetivo</a:t>
            </a:r>
            <a:r>
              <a:rPr lang="en-US" sz="2900" dirty="0"/>
              <a:t>, </a:t>
            </a:r>
            <a:r>
              <a:rPr lang="en-US" sz="2900" dirty="0" err="1"/>
              <a:t>cognitivo</a:t>
            </a:r>
            <a:r>
              <a:rPr lang="en-US" sz="2900" dirty="0"/>
              <a:t>, </a:t>
            </a:r>
            <a:r>
              <a:rPr lang="en-US" sz="2900" dirty="0" err="1"/>
              <a:t>pessoa</a:t>
            </a:r>
            <a:r>
              <a:rPr lang="en-US" sz="2900" dirty="0"/>
              <a:t>, </a:t>
            </a:r>
            <a:r>
              <a:rPr lang="en-US" sz="2900" dirty="0" err="1"/>
              <a:t>os</a:t>
            </a:r>
            <a:r>
              <a:rPr lang="en-US" sz="2900" dirty="0"/>
              <a:t> </a:t>
            </a:r>
            <a:r>
              <a:rPr lang="en-US" sz="2900" dirty="0" err="1"/>
              <a:t>quais</a:t>
            </a:r>
            <a:r>
              <a:rPr lang="en-US" sz="2900" dirty="0"/>
              <a:t> </a:t>
            </a:r>
            <a:r>
              <a:rPr lang="en-US" sz="2900" dirty="0" err="1"/>
              <a:t>formam</a:t>
            </a:r>
            <a:r>
              <a:rPr lang="en-US" sz="2900" dirty="0"/>
              <a:t> o </a:t>
            </a:r>
            <a:r>
              <a:rPr lang="en-US" sz="2900" dirty="0" err="1"/>
              <a:t>psiquismo</a:t>
            </a:r>
            <a:r>
              <a:rPr lang="en-US" sz="2900" dirty="0"/>
              <a:t> </a:t>
            </a:r>
            <a:r>
              <a:rPr lang="en-US" sz="2900" dirty="0" err="1"/>
              <a:t>humano</a:t>
            </a:r>
            <a:r>
              <a:rPr lang="en-US" sz="2900" dirty="0"/>
              <a:t>. </a:t>
            </a:r>
          </a:p>
          <a:p>
            <a:pPr marL="0" indent="0">
              <a:lnSpc>
                <a:spcPct val="170000"/>
              </a:lnSpc>
              <a:buNone/>
            </a:pPr>
            <a:endParaRPr lang="en-US" sz="2900" dirty="0"/>
          </a:p>
          <a:p>
            <a:pPr marL="0" indent="0">
              <a:lnSpc>
                <a:spcPct val="170000"/>
              </a:lnSpc>
              <a:buNone/>
            </a:pPr>
            <a:r>
              <a:rPr lang="en-US" sz="2900" dirty="0"/>
              <a:t>Assume </a:t>
            </a:r>
            <a:r>
              <a:rPr lang="en-US" sz="2900" dirty="0" err="1"/>
              <a:t>que</a:t>
            </a:r>
            <a:r>
              <a:rPr lang="en-US" sz="2900" dirty="0"/>
              <a:t> </a:t>
            </a:r>
            <a:r>
              <a:rPr lang="en-US" sz="2900" dirty="0" err="1"/>
              <a:t>os</a:t>
            </a:r>
            <a:r>
              <a:rPr lang="en-US" sz="2900" dirty="0"/>
              <a:t> </a:t>
            </a:r>
            <a:r>
              <a:rPr lang="en-US" sz="2900" dirty="0" err="1"/>
              <a:t>seres</a:t>
            </a:r>
            <a:r>
              <a:rPr lang="en-US" sz="2900" dirty="0"/>
              <a:t> </a:t>
            </a:r>
            <a:r>
              <a:rPr lang="en-US" sz="2900" dirty="0" err="1"/>
              <a:t>humanos</a:t>
            </a:r>
            <a:r>
              <a:rPr lang="en-US" sz="2900" dirty="0"/>
              <a:t> </a:t>
            </a:r>
            <a:r>
              <a:rPr lang="en-US" sz="2900" dirty="0" err="1"/>
              <a:t>estão</a:t>
            </a:r>
            <a:r>
              <a:rPr lang="en-US" sz="2900" dirty="0"/>
              <a:t> </a:t>
            </a:r>
            <a:r>
              <a:rPr lang="en-US" sz="2900" dirty="0" err="1"/>
              <a:t>em</a:t>
            </a:r>
            <a:r>
              <a:rPr lang="en-US" sz="2900" dirty="0"/>
              <a:t> </a:t>
            </a:r>
            <a:r>
              <a:rPr lang="en-US" sz="2900" dirty="0" err="1"/>
              <a:t>constante</a:t>
            </a:r>
            <a:r>
              <a:rPr lang="en-US" sz="2900" dirty="0"/>
              <a:t> </a:t>
            </a:r>
            <a:r>
              <a:rPr lang="en-US" sz="2900" dirty="0" err="1"/>
              <a:t>transformação</a:t>
            </a:r>
            <a:r>
              <a:rPr lang="en-US" sz="2900" dirty="0"/>
              <a:t>, </a:t>
            </a:r>
            <a:r>
              <a:rPr lang="en-US" sz="2900" dirty="0" err="1"/>
              <a:t>transformação</a:t>
            </a:r>
            <a:r>
              <a:rPr lang="en-US" sz="2900" dirty="0"/>
              <a:t> </a:t>
            </a:r>
            <a:r>
              <a:rPr lang="en-US" sz="2900" dirty="0" err="1"/>
              <a:t>essa</a:t>
            </a:r>
            <a:r>
              <a:rPr lang="en-US" sz="2900" dirty="0"/>
              <a:t> </a:t>
            </a:r>
            <a:r>
              <a:rPr lang="en-US" sz="2900" dirty="0" err="1"/>
              <a:t>que</a:t>
            </a:r>
            <a:r>
              <a:rPr lang="en-US" sz="2900" dirty="0"/>
              <a:t> </a:t>
            </a:r>
            <a:r>
              <a:rPr lang="en-US" sz="2900" dirty="0" err="1"/>
              <a:t>é</a:t>
            </a:r>
            <a:r>
              <a:rPr lang="en-US" sz="2900" dirty="0"/>
              <a:t> </a:t>
            </a:r>
            <a:r>
              <a:rPr lang="en-US" sz="2900" dirty="0" err="1"/>
              <a:t>moldada</a:t>
            </a:r>
            <a:r>
              <a:rPr lang="en-US" sz="2900" dirty="0"/>
              <a:t> </a:t>
            </a:r>
            <a:r>
              <a:rPr lang="en-US" sz="2900" dirty="0" err="1"/>
              <a:t>pela</a:t>
            </a:r>
            <a:r>
              <a:rPr lang="en-US" sz="2900" dirty="0"/>
              <a:t> </a:t>
            </a:r>
            <a:r>
              <a:rPr lang="en-US" sz="2900" dirty="0" err="1"/>
              <a:t>troca</a:t>
            </a:r>
            <a:r>
              <a:rPr lang="en-US" sz="2900" dirty="0"/>
              <a:t> </a:t>
            </a:r>
            <a:r>
              <a:rPr lang="en-US" sz="2900" dirty="0" err="1"/>
              <a:t>constante</a:t>
            </a:r>
            <a:r>
              <a:rPr lang="en-US" sz="2900" dirty="0"/>
              <a:t> entre </a:t>
            </a:r>
            <a:r>
              <a:rPr lang="en-US" sz="2900" dirty="0" err="1"/>
              <a:t>os</a:t>
            </a:r>
            <a:r>
              <a:rPr lang="en-US" sz="2900" dirty="0"/>
              <a:t> </a:t>
            </a:r>
            <a:r>
              <a:rPr lang="en-US" sz="2900" dirty="0" err="1"/>
              <a:t>fatores</a:t>
            </a:r>
            <a:r>
              <a:rPr lang="en-US" sz="2900" dirty="0"/>
              <a:t> </a:t>
            </a:r>
            <a:r>
              <a:rPr lang="en-US" sz="2900" dirty="0" err="1"/>
              <a:t>genéticos</a:t>
            </a:r>
            <a:r>
              <a:rPr lang="en-US" sz="2900" dirty="0"/>
              <a:t> e </a:t>
            </a:r>
            <a:r>
              <a:rPr lang="en-US" sz="2900" dirty="0" err="1"/>
              <a:t>condições</a:t>
            </a:r>
            <a:r>
              <a:rPr lang="en-US" sz="2900" dirty="0"/>
              <a:t> </a:t>
            </a:r>
            <a:r>
              <a:rPr lang="en-US" sz="2900" dirty="0" err="1"/>
              <a:t>sociais</a:t>
            </a:r>
            <a:r>
              <a:rPr lang="en-US" sz="2900" dirty="0"/>
              <a:t>, </a:t>
            </a:r>
            <a:r>
              <a:rPr lang="en-US" sz="2900" dirty="0" err="1"/>
              <a:t>os</a:t>
            </a:r>
            <a:r>
              <a:rPr lang="en-US" sz="2900" dirty="0"/>
              <a:t> </a:t>
            </a:r>
            <a:r>
              <a:rPr lang="en-US" sz="2900" dirty="0" err="1"/>
              <a:t>quais</a:t>
            </a:r>
            <a:r>
              <a:rPr lang="en-US" sz="2900" dirty="0"/>
              <a:t> </a:t>
            </a:r>
            <a:r>
              <a:rPr lang="en-US" sz="2900" dirty="0" err="1"/>
              <a:t>determinam</a:t>
            </a:r>
            <a:r>
              <a:rPr lang="en-US" sz="2900" dirty="0"/>
              <a:t> a </a:t>
            </a:r>
            <a:r>
              <a:rPr lang="en-US" sz="2900" dirty="0" err="1"/>
              <a:t>direção</a:t>
            </a:r>
            <a:r>
              <a:rPr lang="en-US" sz="2900" dirty="0"/>
              <a:t> do </a:t>
            </a:r>
            <a:r>
              <a:rPr lang="en-US" sz="2900" dirty="0" err="1"/>
              <a:t>processo</a:t>
            </a:r>
            <a:r>
              <a:rPr lang="en-US" sz="2900" dirty="0"/>
              <a:t> de </a:t>
            </a:r>
            <a:r>
              <a:rPr lang="en-US" sz="2900" dirty="0" err="1"/>
              <a:t>desenvolvimento</a:t>
            </a:r>
            <a:r>
              <a:rPr lang="en-US" sz="2900" dirty="0"/>
              <a:t>, </a:t>
            </a:r>
            <a:r>
              <a:rPr lang="en-US" sz="2900" dirty="0" err="1"/>
              <a:t>transfornando</a:t>
            </a:r>
            <a:r>
              <a:rPr lang="en-US" sz="2900" dirty="0"/>
              <a:t> a </a:t>
            </a:r>
            <a:r>
              <a:rPr lang="en-US" sz="2900" dirty="0" err="1"/>
              <a:t>criança</a:t>
            </a:r>
            <a:r>
              <a:rPr lang="en-US" sz="2900" dirty="0"/>
              <a:t> no </a:t>
            </a:r>
            <a:r>
              <a:rPr lang="en-US" sz="2900" dirty="0" err="1"/>
              <a:t>adulto</a:t>
            </a:r>
            <a:r>
              <a:rPr lang="en-US" sz="2900" dirty="0"/>
              <a:t> de </a:t>
            </a:r>
            <a:r>
              <a:rPr lang="en-US" sz="2900" dirty="0" err="1"/>
              <a:t>sua</a:t>
            </a:r>
            <a:r>
              <a:rPr lang="en-US" sz="2900" dirty="0"/>
              <a:t> </a:t>
            </a:r>
            <a:r>
              <a:rPr lang="en-US" sz="2900" dirty="0" err="1"/>
              <a:t>cultura</a:t>
            </a:r>
            <a:r>
              <a:rPr lang="en-US" sz="2900" dirty="0"/>
              <a:t>. </a:t>
            </a:r>
          </a:p>
          <a:p>
            <a:pPr marL="0" indent="0">
              <a:lnSpc>
                <a:spcPct val="170000"/>
              </a:lnSpc>
              <a:buNone/>
            </a:pPr>
            <a:endParaRPr lang="en-US" sz="2900" dirty="0"/>
          </a:p>
          <a:p>
            <a:pPr marL="0" indent="0">
              <a:lnSpc>
                <a:spcPct val="170000"/>
              </a:lnSpc>
              <a:buNone/>
            </a:pPr>
            <a:r>
              <a:rPr lang="en-US" sz="2900" dirty="0" err="1"/>
              <a:t>Busca</a:t>
            </a:r>
            <a:r>
              <a:rPr lang="en-US" sz="2900" dirty="0"/>
              <a:t>, </a:t>
            </a:r>
            <a:r>
              <a:rPr lang="en-US" sz="2900" dirty="0" err="1"/>
              <a:t>então</a:t>
            </a:r>
            <a:r>
              <a:rPr lang="en-US" sz="2900" dirty="0"/>
              <a:t>, a </a:t>
            </a:r>
            <a:r>
              <a:rPr lang="en-US" sz="2900" dirty="0" err="1"/>
              <a:t>origem</a:t>
            </a:r>
            <a:r>
              <a:rPr lang="en-US" sz="2900" dirty="0"/>
              <a:t> e </a:t>
            </a:r>
            <a:r>
              <a:rPr lang="en-US" sz="2900" dirty="0" err="1"/>
              <a:t>transformações</a:t>
            </a:r>
            <a:r>
              <a:rPr lang="en-US" sz="2900" dirty="0"/>
              <a:t> dos </a:t>
            </a:r>
            <a:r>
              <a:rPr lang="en-US" sz="2900" dirty="0" err="1"/>
              <a:t>fenómenos</a:t>
            </a:r>
            <a:r>
              <a:rPr lang="en-US" sz="2900" dirty="0"/>
              <a:t> </a:t>
            </a:r>
            <a:r>
              <a:rPr lang="en-US" sz="2900" dirty="0" err="1"/>
              <a:t>na</a:t>
            </a:r>
            <a:r>
              <a:rPr lang="en-US" sz="2900" dirty="0"/>
              <a:t> </a:t>
            </a:r>
            <a:r>
              <a:rPr lang="en-US" sz="2900" dirty="0" err="1"/>
              <a:t>integração</a:t>
            </a:r>
            <a:r>
              <a:rPr lang="en-US" sz="2900" dirty="0"/>
              <a:t> do </a:t>
            </a:r>
            <a:r>
              <a:rPr lang="en-US" sz="2900" dirty="0" err="1"/>
              <a:t>genético</a:t>
            </a:r>
            <a:r>
              <a:rPr lang="en-US" sz="2900" dirty="0"/>
              <a:t> e do social. </a:t>
            </a:r>
          </a:p>
          <a:p>
            <a:pPr marL="0" indent="0">
              <a:lnSpc>
                <a:spcPct val="170000"/>
              </a:lnSpc>
              <a:buNone/>
            </a:pPr>
            <a:endParaRPr lang="en-US" sz="2900" dirty="0"/>
          </a:p>
          <a:p>
            <a:pPr marL="0" indent="0">
              <a:lnSpc>
                <a:spcPct val="170000"/>
              </a:lnSpc>
              <a:buNone/>
            </a:pPr>
            <a:r>
              <a:rPr lang="en-US" sz="2900" dirty="0" err="1"/>
              <a:t>Essas</a:t>
            </a:r>
            <a:r>
              <a:rPr lang="en-US" sz="2900" dirty="0"/>
              <a:t> </a:t>
            </a:r>
            <a:r>
              <a:rPr lang="en-US" sz="2900" dirty="0" err="1"/>
              <a:t>mudanças</a:t>
            </a:r>
            <a:r>
              <a:rPr lang="en-US" sz="2900" dirty="0"/>
              <a:t> </a:t>
            </a:r>
            <a:r>
              <a:rPr lang="en-US" sz="2900" dirty="0" err="1"/>
              <a:t>constantes</a:t>
            </a:r>
            <a:r>
              <a:rPr lang="en-US" sz="2900" dirty="0"/>
              <a:t> </a:t>
            </a:r>
            <a:r>
              <a:rPr lang="en-US" sz="2900" dirty="0" err="1"/>
              <a:t>são</a:t>
            </a:r>
            <a:r>
              <a:rPr lang="en-US" sz="2900" dirty="0"/>
              <a:t> a </a:t>
            </a:r>
            <a:r>
              <a:rPr lang="en-US" sz="2900" dirty="0" err="1"/>
              <a:t>condição</a:t>
            </a:r>
            <a:r>
              <a:rPr lang="en-US" sz="2900" dirty="0"/>
              <a:t> do </a:t>
            </a:r>
            <a:r>
              <a:rPr lang="en-US" sz="2900" dirty="0" err="1"/>
              <a:t>ser</a:t>
            </a:r>
            <a:r>
              <a:rPr lang="en-US" sz="2900" dirty="0"/>
              <a:t>, a </a:t>
            </a:r>
            <a:r>
              <a:rPr lang="en-US" sz="2900" dirty="0" err="1"/>
              <a:t>qual</a:t>
            </a:r>
            <a:r>
              <a:rPr lang="en-US" sz="2900" dirty="0"/>
              <a:t> </a:t>
            </a:r>
            <a:r>
              <a:rPr lang="en-US" sz="2900" dirty="0" err="1"/>
              <a:t>revela</a:t>
            </a:r>
            <a:r>
              <a:rPr lang="en-US" sz="2900" dirty="0"/>
              <a:t> </a:t>
            </a:r>
            <a:r>
              <a:rPr lang="en-US" sz="2900" dirty="0" err="1"/>
              <a:t>mudanças</a:t>
            </a:r>
            <a:r>
              <a:rPr lang="en-US" sz="2900" dirty="0"/>
              <a:t> </a:t>
            </a:r>
            <a:r>
              <a:rPr lang="en-US" sz="2900" dirty="0" err="1"/>
              <a:t>quantitativas</a:t>
            </a:r>
            <a:r>
              <a:rPr lang="en-US" sz="2900" dirty="0"/>
              <a:t> e </a:t>
            </a:r>
            <a:r>
              <a:rPr lang="en-US" sz="2900" dirty="0" err="1"/>
              <a:t>qualitativas</a:t>
            </a:r>
            <a:r>
              <a:rPr lang="en-US" sz="2900" dirty="0"/>
              <a:t>, </a:t>
            </a:r>
            <a:r>
              <a:rPr lang="en-US" sz="2900" dirty="0" err="1"/>
              <a:t>que</a:t>
            </a:r>
            <a:r>
              <a:rPr lang="en-US" sz="2900" dirty="0"/>
              <a:t> </a:t>
            </a:r>
            <a:r>
              <a:rPr lang="en-US" sz="2900" dirty="0" err="1"/>
              <a:t>definem</a:t>
            </a:r>
            <a:r>
              <a:rPr lang="en-US" sz="2900" dirty="0"/>
              <a:t> </a:t>
            </a:r>
            <a:r>
              <a:rPr lang="en-US" sz="2900" dirty="0" err="1"/>
              <a:t>cada</a:t>
            </a:r>
            <a:r>
              <a:rPr lang="en-US" sz="2900" dirty="0"/>
              <a:t> </a:t>
            </a:r>
            <a:r>
              <a:rPr lang="en-US" sz="2900" dirty="0" err="1"/>
              <a:t>estágio</a:t>
            </a:r>
            <a:r>
              <a:rPr lang="en-US" sz="2900" dirty="0"/>
              <a:t> de </a:t>
            </a:r>
            <a:r>
              <a:rPr lang="en-US" sz="2900" dirty="0" err="1"/>
              <a:t>sua</a:t>
            </a:r>
            <a:r>
              <a:rPr lang="en-US" sz="2900" dirty="0"/>
              <a:t> </a:t>
            </a:r>
            <a:r>
              <a:rPr lang="en-US" sz="2900" dirty="0" err="1"/>
              <a:t>teoria</a:t>
            </a:r>
            <a:r>
              <a:rPr lang="en-US" sz="2900" dirty="0"/>
              <a:t> de </a:t>
            </a:r>
            <a:r>
              <a:rPr lang="en-US" sz="2900" dirty="0" err="1"/>
              <a:t>desenvolvimento</a:t>
            </a:r>
            <a:r>
              <a:rPr lang="en-US" sz="2900" dirty="0"/>
              <a:t>. E </a:t>
            </a:r>
            <a:r>
              <a:rPr lang="en-US" sz="2900" dirty="0" err="1"/>
              <a:t>preciso</a:t>
            </a:r>
            <a:r>
              <a:rPr lang="en-US" sz="2900" dirty="0"/>
              <a:t> se </a:t>
            </a:r>
            <a:r>
              <a:rPr lang="en-US" sz="2900" dirty="0" err="1"/>
              <a:t>modificar</a:t>
            </a:r>
            <a:r>
              <a:rPr lang="en-US" sz="2900" dirty="0"/>
              <a:t> </a:t>
            </a:r>
            <a:r>
              <a:rPr lang="en-US" sz="2900" dirty="0" err="1"/>
              <a:t>para</a:t>
            </a:r>
            <a:r>
              <a:rPr lang="en-US" sz="2900" dirty="0"/>
              <a:t> </a:t>
            </a:r>
            <a:r>
              <a:rPr lang="en-US" sz="2900" dirty="0" err="1"/>
              <a:t>continuar</a:t>
            </a:r>
            <a:r>
              <a:rPr lang="en-US" sz="2900" dirty="0"/>
              <a:t> a </a:t>
            </a:r>
            <a:r>
              <a:rPr lang="en-US" sz="2900" dirty="0" err="1"/>
              <a:t>existir</a:t>
            </a:r>
            <a:r>
              <a:rPr lang="en-US" sz="2900" dirty="0"/>
              <a:t>, e </a:t>
            </a:r>
            <a:r>
              <a:rPr lang="en-US" sz="2900" dirty="0" err="1"/>
              <a:t>isso</a:t>
            </a:r>
            <a:r>
              <a:rPr lang="en-US" sz="2900" dirty="0"/>
              <a:t> </a:t>
            </a:r>
            <a:r>
              <a:rPr lang="en-US" sz="2900" dirty="0" err="1"/>
              <a:t>só</a:t>
            </a:r>
            <a:r>
              <a:rPr lang="en-US" sz="2900" dirty="0"/>
              <a:t> se </a:t>
            </a:r>
            <a:r>
              <a:rPr lang="en-US" sz="2900" dirty="0" err="1"/>
              <a:t>faz</a:t>
            </a:r>
            <a:r>
              <a:rPr lang="en-US" sz="2900" dirty="0"/>
              <a:t> </a:t>
            </a:r>
            <a:r>
              <a:rPr lang="en-US" sz="2900" dirty="0" err="1"/>
              <a:t>pelo</a:t>
            </a:r>
            <a:r>
              <a:rPr lang="en-US" sz="2900" dirty="0"/>
              <a:t> </a:t>
            </a:r>
            <a:r>
              <a:rPr lang="en-US" sz="2900" dirty="0" err="1"/>
              <a:t>efeito</a:t>
            </a:r>
            <a:r>
              <a:rPr lang="en-US" sz="2900" dirty="0"/>
              <a:t> </a:t>
            </a:r>
            <a:r>
              <a:rPr lang="en-US" sz="2900" dirty="0" err="1"/>
              <a:t>integrado</a:t>
            </a:r>
            <a:r>
              <a:rPr lang="en-US" sz="2900" dirty="0"/>
              <a:t> do </a:t>
            </a:r>
            <a:r>
              <a:rPr lang="en-US" sz="2900" dirty="0" err="1"/>
              <a:t>genético</a:t>
            </a:r>
            <a:r>
              <a:rPr lang="en-US" sz="2900" dirty="0"/>
              <a:t> e do social.</a:t>
            </a:r>
          </a:p>
          <a:p>
            <a:pPr marL="0" indent="0">
              <a:buNone/>
            </a:pPr>
            <a:endParaRPr lang="en-US" dirty="0"/>
          </a:p>
          <a:p>
            <a:pPr marL="0" indent="0">
              <a:buNone/>
            </a:pPr>
            <a:r>
              <a:rPr lang="pt-BR" sz="2100" dirty="0"/>
              <a:t>Almeida, Laurinda Ramalho de, &amp; </a:t>
            </a:r>
            <a:r>
              <a:rPr lang="pt-BR" sz="2100" dirty="0" err="1"/>
              <a:t>Mahoney</a:t>
            </a:r>
            <a:r>
              <a:rPr lang="pt-BR" sz="2100" dirty="0"/>
              <a:t>, Abigail Alvarenga. (2011). A Psicogenética </a:t>
            </a:r>
            <a:r>
              <a:rPr lang="pt-BR" sz="2100" dirty="0" err="1"/>
              <a:t>walloniana</a:t>
            </a:r>
            <a:r>
              <a:rPr lang="pt-BR" sz="2100" dirty="0"/>
              <a:t> e sua contribuição para a educação </a:t>
            </a:r>
            <a:r>
              <a:rPr lang="pt-BR" sz="2100" i="1" dirty="0"/>
              <a:t>Psicologia e Educação</a:t>
            </a:r>
            <a:r>
              <a:rPr lang="pt-BR" sz="2100" dirty="0"/>
              <a:t> (pp. 101-127). São Paulo: Casa do Psicólogo; p. 102.</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11</a:t>
            </a:fld>
            <a:endParaRPr lang="en-US"/>
          </a:p>
        </p:txBody>
      </p:sp>
    </p:spTree>
    <p:extLst>
      <p:ext uri="{BB962C8B-B14F-4D97-AF65-F5344CB8AC3E}">
        <p14:creationId xmlns:p14="http://schemas.microsoft.com/office/powerpoint/2010/main" val="1369411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2700" b="1" dirty="0"/>
              <a:t>1. </a:t>
            </a:r>
            <a:r>
              <a:rPr lang="en-US" sz="2700" b="1" dirty="0" err="1"/>
              <a:t>Visão</a:t>
            </a:r>
            <a:r>
              <a:rPr lang="en-US" sz="2700" b="1" dirty="0"/>
              <a:t> </a:t>
            </a:r>
            <a:r>
              <a:rPr lang="en-US" sz="2700" b="1" dirty="0" err="1"/>
              <a:t>Geral</a:t>
            </a:r>
            <a:br>
              <a:rPr lang="en-US" sz="2700" b="1" dirty="0"/>
            </a:br>
            <a:r>
              <a:rPr lang="en-US" sz="2700" b="1" dirty="0"/>
              <a:t>O </a:t>
            </a:r>
            <a:r>
              <a:rPr lang="en-US" sz="2700" b="1" dirty="0" err="1"/>
              <a:t>Desenvolvimento</a:t>
            </a:r>
            <a:r>
              <a:rPr lang="en-US" sz="2700" b="1" dirty="0"/>
              <a:t> </a:t>
            </a:r>
            <a:r>
              <a:rPr lang="en-US" sz="2700" b="1" dirty="0" err="1"/>
              <a:t>para</a:t>
            </a:r>
            <a:r>
              <a:rPr lang="en-US" sz="2700" b="1" dirty="0"/>
              <a:t> </a:t>
            </a:r>
            <a:r>
              <a:rPr lang="en-US" sz="2700" b="1" dirty="0" err="1"/>
              <a:t>Wallon</a:t>
            </a:r>
            <a:br>
              <a:rPr lang="en-US" sz="2700" b="1" dirty="0"/>
            </a:br>
            <a:r>
              <a:rPr lang="en-US" dirty="0"/>
              <a:t> </a:t>
            </a:r>
          </a:p>
        </p:txBody>
      </p:sp>
      <p:sp>
        <p:nvSpPr>
          <p:cNvPr id="3" name="Content Placeholder 2"/>
          <p:cNvSpPr>
            <a:spLocks noGrp="1"/>
          </p:cNvSpPr>
          <p:nvPr>
            <p:ph idx="1"/>
          </p:nvPr>
        </p:nvSpPr>
        <p:spPr/>
        <p:txBody>
          <a:bodyPr>
            <a:normAutofit fontScale="55000" lnSpcReduction="20000"/>
          </a:bodyPr>
          <a:lstStyle/>
          <a:p>
            <a:pPr marL="0" indent="0" algn="just">
              <a:lnSpc>
                <a:spcPct val="170000"/>
              </a:lnSpc>
              <a:buNone/>
            </a:pPr>
            <a:r>
              <a:rPr lang="en-US" sz="2200" dirty="0"/>
              <a:t>O </a:t>
            </a:r>
            <a:r>
              <a:rPr lang="en-US" sz="2200" dirty="0" err="1"/>
              <a:t>meio</a:t>
            </a:r>
            <a:r>
              <a:rPr lang="en-US" sz="2200" dirty="0"/>
              <a:t> social </a:t>
            </a:r>
            <a:r>
              <a:rPr lang="en-US" sz="2200" dirty="0" err="1"/>
              <a:t>regula</a:t>
            </a:r>
            <a:r>
              <a:rPr lang="en-US" sz="2200" dirty="0"/>
              <a:t> a </a:t>
            </a:r>
            <a:r>
              <a:rPr lang="en-US" sz="2200" dirty="0" err="1"/>
              <a:t>existência</a:t>
            </a:r>
            <a:r>
              <a:rPr lang="en-US" sz="2200" dirty="0"/>
              <a:t> individual, a </a:t>
            </a:r>
            <a:r>
              <a:rPr lang="en-US" sz="2200" dirty="0" err="1"/>
              <a:t>estrutura</a:t>
            </a:r>
            <a:r>
              <a:rPr lang="en-US" sz="2200" dirty="0"/>
              <a:t> familiar, as </a:t>
            </a:r>
            <a:r>
              <a:rPr lang="en-US" sz="2200" dirty="0" err="1"/>
              <a:t>relações</a:t>
            </a:r>
            <a:r>
              <a:rPr lang="en-US" sz="2200" dirty="0"/>
              <a:t> com outros </a:t>
            </a:r>
            <a:r>
              <a:rPr lang="en-US" sz="2200" dirty="0" err="1"/>
              <a:t>indivíduos</a:t>
            </a:r>
            <a:r>
              <a:rPr lang="en-US" sz="2200" dirty="0"/>
              <a:t> e </a:t>
            </a:r>
            <a:r>
              <a:rPr lang="en-US" sz="2200" dirty="0" err="1"/>
              <a:t>grupos</a:t>
            </a:r>
            <a:r>
              <a:rPr lang="en-US" sz="2200" dirty="0"/>
              <a:t>, </a:t>
            </a:r>
            <a:r>
              <a:rPr lang="en-US" sz="2200" dirty="0" err="1"/>
              <a:t>conforme</a:t>
            </a:r>
            <a:r>
              <a:rPr lang="en-US" sz="2200" dirty="0"/>
              <a:t> </a:t>
            </a:r>
            <a:r>
              <a:rPr lang="en-US" sz="2200" dirty="0" err="1"/>
              <a:t>idade</a:t>
            </a:r>
            <a:r>
              <a:rPr lang="en-US" sz="2200" dirty="0"/>
              <a:t>, </a:t>
            </a:r>
            <a:r>
              <a:rPr lang="en-US" sz="2200" dirty="0" err="1"/>
              <a:t>sexo</a:t>
            </a:r>
            <a:r>
              <a:rPr lang="en-US" sz="2200" dirty="0"/>
              <a:t> etc. </a:t>
            </a:r>
          </a:p>
          <a:p>
            <a:pPr algn="just">
              <a:lnSpc>
                <a:spcPct val="170000"/>
              </a:lnSpc>
              <a:buFontTx/>
              <a:buChar char="•"/>
            </a:pPr>
            <a:endParaRPr lang="en-US" sz="2200" dirty="0"/>
          </a:p>
          <a:p>
            <a:pPr marL="0" indent="0" algn="just">
              <a:lnSpc>
                <a:spcPct val="170000"/>
              </a:lnSpc>
              <a:buNone/>
            </a:pPr>
            <a:r>
              <a:rPr lang="en-US" sz="2200" dirty="0"/>
              <a:t>A </a:t>
            </a:r>
            <a:r>
              <a:rPr lang="en-US" sz="2200" dirty="0" err="1"/>
              <a:t>linguagem</a:t>
            </a:r>
            <a:r>
              <a:rPr lang="en-US" sz="2200" dirty="0"/>
              <a:t> do </a:t>
            </a:r>
            <a:r>
              <a:rPr lang="en-US" sz="2200" dirty="0" err="1"/>
              <a:t>meio</a:t>
            </a:r>
            <a:r>
              <a:rPr lang="en-US" sz="2200" dirty="0"/>
              <a:t> </a:t>
            </a:r>
            <a:r>
              <a:rPr lang="en-US" sz="2200" dirty="0" err="1"/>
              <a:t>modula</a:t>
            </a:r>
            <a:r>
              <a:rPr lang="en-US" sz="2200" dirty="0"/>
              <a:t> </a:t>
            </a:r>
            <a:r>
              <a:rPr lang="en-US" sz="2200" dirty="0" err="1"/>
              <a:t>os</a:t>
            </a:r>
            <a:r>
              <a:rPr lang="en-US" sz="2200" dirty="0"/>
              <a:t> </a:t>
            </a:r>
            <a:r>
              <a:rPr lang="en-US" sz="2200" dirty="0" err="1"/>
              <a:t>pensamentos</a:t>
            </a:r>
            <a:r>
              <a:rPr lang="en-US" sz="2200" dirty="0"/>
              <a:t>, e </a:t>
            </a:r>
            <a:r>
              <a:rPr lang="en-US" sz="2200" dirty="0" err="1"/>
              <a:t>os</a:t>
            </a:r>
            <a:r>
              <a:rPr lang="en-US" sz="2200" dirty="0"/>
              <a:t> </a:t>
            </a:r>
            <a:r>
              <a:rPr lang="en-US" sz="2200" dirty="0" err="1"/>
              <a:t>instrumentos</a:t>
            </a:r>
            <a:r>
              <a:rPr lang="en-US" sz="2200" dirty="0"/>
              <a:t> </a:t>
            </a:r>
            <a:r>
              <a:rPr lang="en-US" sz="2200" dirty="0" err="1"/>
              <a:t>culturais</a:t>
            </a:r>
            <a:r>
              <a:rPr lang="en-US" sz="2200" dirty="0"/>
              <a:t> </a:t>
            </a:r>
            <a:r>
              <a:rPr lang="en-US" sz="2200" dirty="0" err="1"/>
              <a:t>dão</a:t>
            </a:r>
            <a:r>
              <a:rPr lang="en-US" sz="2200" dirty="0"/>
              <a:t> forma </a:t>
            </a:r>
            <a:r>
              <a:rPr lang="en-US" sz="2200" dirty="0" err="1"/>
              <a:t>aos</a:t>
            </a:r>
            <a:r>
              <a:rPr lang="en-US" sz="2200" dirty="0"/>
              <a:t> </a:t>
            </a:r>
            <a:r>
              <a:rPr lang="en-US" sz="2200" dirty="0" err="1"/>
              <a:t>movimentos</a:t>
            </a:r>
            <a:r>
              <a:rPr lang="en-US" sz="2200" dirty="0"/>
              <a:t>. </a:t>
            </a:r>
          </a:p>
          <a:p>
            <a:pPr marL="0" indent="0" algn="just">
              <a:lnSpc>
                <a:spcPct val="170000"/>
              </a:lnSpc>
              <a:buNone/>
            </a:pPr>
            <a:endParaRPr lang="en-US" sz="2200" dirty="0"/>
          </a:p>
          <a:p>
            <a:pPr marL="0" indent="0" algn="just">
              <a:lnSpc>
                <a:spcPct val="170000"/>
              </a:lnSpc>
              <a:buNone/>
            </a:pPr>
            <a:r>
              <a:rPr lang="en-US" sz="2200" dirty="0" err="1"/>
              <a:t>Dessa</a:t>
            </a:r>
            <a:r>
              <a:rPr lang="en-US" sz="2200" dirty="0"/>
              <a:t> </a:t>
            </a:r>
            <a:r>
              <a:rPr lang="en-US" sz="2200" dirty="0" err="1"/>
              <a:t>maneira</a:t>
            </a:r>
            <a:r>
              <a:rPr lang="en-US" sz="2200" dirty="0"/>
              <a:t>, a </a:t>
            </a:r>
            <a:r>
              <a:rPr lang="en-US" sz="2200" dirty="0" err="1"/>
              <a:t>criança</a:t>
            </a:r>
            <a:r>
              <a:rPr lang="en-US" sz="2200" dirty="0"/>
              <a:t> </a:t>
            </a:r>
            <a:r>
              <a:rPr lang="en-US" sz="2200" dirty="0" err="1"/>
              <a:t>desenvolve</a:t>
            </a:r>
            <a:r>
              <a:rPr lang="en-US" sz="2200" dirty="0"/>
              <a:t> </a:t>
            </a:r>
            <a:r>
              <a:rPr lang="en-US" sz="2200" dirty="0" err="1"/>
              <a:t>sua</a:t>
            </a:r>
            <a:r>
              <a:rPr lang="en-US" sz="2200" dirty="0"/>
              <a:t> </a:t>
            </a:r>
            <a:r>
              <a:rPr lang="en-US" sz="2200" dirty="0" err="1"/>
              <a:t>consciência</a:t>
            </a:r>
            <a:r>
              <a:rPr lang="en-US" sz="2200" dirty="0"/>
              <a:t>, </a:t>
            </a:r>
            <a:r>
              <a:rPr lang="en-US" sz="2200" dirty="0" err="1"/>
              <a:t>sua</a:t>
            </a:r>
            <a:r>
              <a:rPr lang="en-US" sz="2200" dirty="0"/>
              <a:t> </a:t>
            </a:r>
            <a:r>
              <a:rPr lang="en-US" sz="2200" dirty="0" err="1"/>
              <a:t>vida</a:t>
            </a:r>
            <a:r>
              <a:rPr lang="en-US" sz="2200" dirty="0"/>
              <a:t> </a:t>
            </a:r>
            <a:r>
              <a:rPr lang="en-US" sz="2200" dirty="0" err="1"/>
              <a:t>psíquica</a:t>
            </a:r>
            <a:r>
              <a:rPr lang="en-US" sz="2200" dirty="0"/>
              <a:t> </a:t>
            </a:r>
            <a:r>
              <a:rPr lang="en-US" sz="2200" dirty="0" err="1"/>
              <a:t>que</a:t>
            </a:r>
            <a:r>
              <a:rPr lang="en-US" sz="2200" dirty="0"/>
              <a:t> se </a:t>
            </a:r>
            <a:r>
              <a:rPr lang="en-US" sz="2200" dirty="0" err="1"/>
              <a:t>expressa</a:t>
            </a:r>
            <a:r>
              <a:rPr lang="en-US" sz="2200" dirty="0"/>
              <a:t>, </a:t>
            </a:r>
            <a:r>
              <a:rPr lang="en-US" sz="2200" dirty="0" err="1"/>
              <a:t>organiza</a:t>
            </a:r>
            <a:r>
              <a:rPr lang="en-US" sz="2200" dirty="0"/>
              <a:t>-se </a:t>
            </a:r>
            <a:r>
              <a:rPr lang="en-US" sz="2200" dirty="0" err="1"/>
              <a:t>em</a:t>
            </a:r>
            <a:r>
              <a:rPr lang="en-US" sz="2200" dirty="0"/>
              <a:t> </a:t>
            </a:r>
            <a:r>
              <a:rPr lang="en-US" sz="2200" dirty="0" err="1"/>
              <a:t>conjuntos</a:t>
            </a:r>
            <a:r>
              <a:rPr lang="en-US" sz="2200" dirty="0"/>
              <a:t> </a:t>
            </a:r>
            <a:r>
              <a:rPr lang="en-US" sz="2200" dirty="0" err="1"/>
              <a:t>funcionais</a:t>
            </a:r>
            <a:r>
              <a:rPr lang="en-US" sz="2200" dirty="0"/>
              <a:t> </a:t>
            </a:r>
            <a:r>
              <a:rPr lang="en-US" sz="2200" dirty="0" err="1"/>
              <a:t>que</a:t>
            </a:r>
            <a:r>
              <a:rPr lang="en-US" sz="2200" dirty="0"/>
              <a:t> se </a:t>
            </a:r>
            <a:r>
              <a:rPr lang="en-US" sz="2200" dirty="0" err="1"/>
              <a:t>integram</a:t>
            </a:r>
            <a:r>
              <a:rPr lang="en-US" sz="2200" dirty="0"/>
              <a:t>, </a:t>
            </a:r>
            <a:r>
              <a:rPr lang="en-US" sz="2200" dirty="0" err="1"/>
              <a:t>cada</a:t>
            </a:r>
            <a:r>
              <a:rPr lang="en-US" sz="2200" dirty="0"/>
              <a:t> um com </a:t>
            </a:r>
            <a:r>
              <a:rPr lang="en-US" sz="2200" dirty="0" err="1"/>
              <a:t>sua</a:t>
            </a:r>
            <a:r>
              <a:rPr lang="en-US" sz="2200" dirty="0"/>
              <a:t> </a:t>
            </a:r>
            <a:r>
              <a:rPr lang="en-US" sz="2200" dirty="0" err="1"/>
              <a:t>identidade</a:t>
            </a:r>
            <a:r>
              <a:rPr lang="en-US" sz="2200" dirty="0"/>
              <a:t> </a:t>
            </a:r>
            <a:r>
              <a:rPr lang="en-US" sz="2200" dirty="0" err="1"/>
              <a:t>específica</a:t>
            </a:r>
            <a:r>
              <a:rPr lang="en-US" sz="2200" dirty="0"/>
              <a:t>.</a:t>
            </a:r>
          </a:p>
          <a:p>
            <a:pPr marL="0" indent="0" algn="just">
              <a:lnSpc>
                <a:spcPct val="170000"/>
              </a:lnSpc>
              <a:buNone/>
            </a:pPr>
            <a:endParaRPr lang="en-US" sz="2200" dirty="0"/>
          </a:p>
          <a:p>
            <a:pPr marL="0" indent="0" algn="just">
              <a:lnSpc>
                <a:spcPct val="170000"/>
              </a:lnSpc>
              <a:buNone/>
            </a:pPr>
            <a:r>
              <a:rPr lang="en-US" sz="2200" dirty="0" err="1"/>
              <a:t>Qualquer</a:t>
            </a:r>
            <a:r>
              <a:rPr lang="en-US" sz="2200" dirty="0"/>
              <a:t> </a:t>
            </a:r>
            <a:r>
              <a:rPr lang="en-US" sz="2200" dirty="0" err="1"/>
              <a:t>estimulação</a:t>
            </a:r>
            <a:r>
              <a:rPr lang="en-US" sz="2200" dirty="0"/>
              <a:t> </a:t>
            </a:r>
            <a:r>
              <a:rPr lang="en-US" sz="2200" dirty="0" err="1"/>
              <a:t>em</a:t>
            </a:r>
            <a:r>
              <a:rPr lang="en-US" sz="2200" dirty="0"/>
              <a:t> um deles se </a:t>
            </a:r>
            <a:r>
              <a:rPr lang="en-US" sz="2200" dirty="0" err="1"/>
              <a:t>reflete</a:t>
            </a:r>
            <a:r>
              <a:rPr lang="en-US" sz="2200" dirty="0"/>
              <a:t> </a:t>
            </a:r>
            <a:r>
              <a:rPr lang="en-US" sz="2200" dirty="0" err="1"/>
              <a:t>sobre</a:t>
            </a:r>
            <a:r>
              <a:rPr lang="en-US" sz="2200" dirty="0"/>
              <a:t> </a:t>
            </a:r>
            <a:r>
              <a:rPr lang="en-US" sz="2200" dirty="0" err="1"/>
              <a:t>os</a:t>
            </a:r>
            <a:r>
              <a:rPr lang="en-US" sz="2200" dirty="0"/>
              <a:t> outros: um </a:t>
            </a:r>
            <a:r>
              <a:rPr lang="en-US" sz="2200" dirty="0" err="1"/>
              <a:t>estímulo</a:t>
            </a:r>
            <a:r>
              <a:rPr lang="en-US" sz="2200" dirty="0"/>
              <a:t> </a:t>
            </a:r>
            <a:r>
              <a:rPr lang="en-US" sz="2200" dirty="0" err="1"/>
              <a:t>cognitivo</a:t>
            </a:r>
            <a:r>
              <a:rPr lang="en-US" sz="2200" dirty="0"/>
              <a:t> se </a:t>
            </a:r>
            <a:r>
              <a:rPr lang="en-US" sz="2200" dirty="0" err="1"/>
              <a:t>reflete</a:t>
            </a:r>
            <a:r>
              <a:rPr lang="en-US" sz="2200" dirty="0"/>
              <a:t> </a:t>
            </a:r>
            <a:r>
              <a:rPr lang="en-US" sz="2200" dirty="0" err="1"/>
              <a:t>sempre</a:t>
            </a:r>
            <a:r>
              <a:rPr lang="en-US" sz="2200" dirty="0"/>
              <a:t> </a:t>
            </a:r>
            <a:r>
              <a:rPr lang="en-US" sz="2200" dirty="0" err="1"/>
              <a:t>sobre</a:t>
            </a:r>
            <a:r>
              <a:rPr lang="en-US" sz="2200" dirty="0"/>
              <a:t> o motor e o </a:t>
            </a:r>
            <a:r>
              <a:rPr lang="en-US" sz="2200" dirty="0" err="1"/>
              <a:t>afetivo</a:t>
            </a:r>
            <a:r>
              <a:rPr lang="en-US" sz="2200" dirty="0"/>
              <a:t> e vice-versa. </a:t>
            </a:r>
          </a:p>
          <a:p>
            <a:pPr marL="0" indent="0" algn="just">
              <a:lnSpc>
                <a:spcPct val="170000"/>
              </a:lnSpc>
              <a:buNone/>
            </a:pPr>
            <a:endParaRPr lang="en-US" sz="2200" dirty="0"/>
          </a:p>
          <a:p>
            <a:pPr marL="0" indent="0" algn="just">
              <a:lnSpc>
                <a:spcPct val="170000"/>
              </a:lnSpc>
              <a:buNone/>
            </a:pPr>
            <a:r>
              <a:rPr lang="en-US" sz="2200" dirty="0" err="1"/>
              <a:t>Esses</a:t>
            </a:r>
            <a:r>
              <a:rPr lang="en-US" sz="2200" dirty="0"/>
              <a:t> </a:t>
            </a:r>
            <a:r>
              <a:rPr lang="en-US" sz="2200" dirty="0" err="1"/>
              <a:t>conjuntos</a:t>
            </a:r>
            <a:r>
              <a:rPr lang="en-US" sz="2200" dirty="0"/>
              <a:t> </a:t>
            </a:r>
            <a:r>
              <a:rPr lang="en-US" sz="2200" dirty="0" err="1"/>
              <a:t>funcionam</a:t>
            </a:r>
            <a:r>
              <a:rPr lang="en-US" sz="2200" dirty="0"/>
              <a:t> de </a:t>
            </a:r>
            <a:r>
              <a:rPr lang="en-US" sz="2200" dirty="0" err="1"/>
              <a:t>maneira</a:t>
            </a:r>
            <a:r>
              <a:rPr lang="en-US" sz="2200" dirty="0"/>
              <a:t> </a:t>
            </a:r>
            <a:r>
              <a:rPr lang="en-US" sz="2200" dirty="0" err="1"/>
              <a:t>integrada</a:t>
            </a:r>
            <a:r>
              <a:rPr lang="en-US" sz="2200" dirty="0"/>
              <a:t>, </a:t>
            </a:r>
            <a:r>
              <a:rPr lang="en-US" sz="2200" dirty="0" err="1"/>
              <a:t>porém</a:t>
            </a:r>
            <a:r>
              <a:rPr lang="en-US" sz="2200" dirty="0"/>
              <a:t>, com </a:t>
            </a:r>
            <a:r>
              <a:rPr lang="en-US" sz="2200" dirty="0" err="1"/>
              <a:t>predominâncias</a:t>
            </a:r>
            <a:r>
              <a:rPr lang="en-US" sz="2200" dirty="0"/>
              <a:t> </a:t>
            </a:r>
            <a:r>
              <a:rPr lang="en-US" sz="2200" dirty="0" err="1"/>
              <a:t>diferentes</a:t>
            </a:r>
            <a:r>
              <a:rPr lang="en-US" sz="2200" dirty="0"/>
              <a:t> </a:t>
            </a:r>
            <a:r>
              <a:rPr lang="en-US" sz="2200" dirty="0" err="1"/>
              <a:t>em</a:t>
            </a:r>
            <a:r>
              <a:rPr lang="en-US" sz="2200" dirty="0"/>
              <a:t> </a:t>
            </a:r>
            <a:r>
              <a:rPr lang="en-US" sz="2200" dirty="0" err="1"/>
              <a:t>função</a:t>
            </a:r>
            <a:r>
              <a:rPr lang="en-US" sz="2200" dirty="0"/>
              <a:t> dos </a:t>
            </a:r>
            <a:r>
              <a:rPr lang="en-US" sz="2200" dirty="0" err="1"/>
              <a:t>estágios</a:t>
            </a:r>
            <a:r>
              <a:rPr lang="en-US" sz="2200" dirty="0"/>
              <a:t> e </a:t>
            </a:r>
            <a:r>
              <a:rPr lang="en-US" sz="2200" dirty="0" err="1"/>
              <a:t>circunstâncias</a:t>
            </a:r>
            <a:r>
              <a:rPr lang="en-US" sz="2200" dirty="0"/>
              <a:t> do </a:t>
            </a:r>
            <a:r>
              <a:rPr lang="en-US" sz="2200" dirty="0" err="1"/>
              <a:t>meio</a:t>
            </a:r>
            <a:r>
              <a:rPr lang="en-US" sz="2200" dirty="0"/>
              <a:t> e </a:t>
            </a:r>
            <a:r>
              <a:rPr lang="en-US" sz="2200" dirty="0" err="1"/>
              <a:t>definem</a:t>
            </a:r>
            <a:r>
              <a:rPr lang="en-US" sz="2200" dirty="0"/>
              <a:t> </a:t>
            </a:r>
            <a:r>
              <a:rPr lang="en-US" sz="2200" dirty="0" err="1"/>
              <a:t>cada</a:t>
            </a:r>
            <a:r>
              <a:rPr lang="en-US" sz="2200" dirty="0"/>
              <a:t> </a:t>
            </a:r>
            <a:r>
              <a:rPr lang="en-US" sz="2200" dirty="0" err="1"/>
              <a:t>pessoa</a:t>
            </a:r>
            <a:r>
              <a:rPr lang="en-US" sz="2200" dirty="0"/>
              <a:t> - individual e </a:t>
            </a:r>
            <a:r>
              <a:rPr lang="en-US" sz="2200" dirty="0" err="1"/>
              <a:t>única</a:t>
            </a:r>
            <a:r>
              <a:rPr lang="en-US" sz="2200" dirty="0"/>
              <a:t>. </a:t>
            </a:r>
          </a:p>
          <a:p>
            <a:pPr marL="0" indent="0">
              <a:buNone/>
            </a:pPr>
            <a:endParaRPr lang="pt-BR" sz="2100" dirty="0"/>
          </a:p>
          <a:p>
            <a:pPr marL="0" indent="0">
              <a:buNone/>
            </a:pPr>
            <a:r>
              <a:rPr lang="pt-BR" sz="1200" dirty="0"/>
              <a:t>Almeida, Laurinda Ramalho de, &amp; </a:t>
            </a:r>
            <a:r>
              <a:rPr lang="pt-BR" sz="1200" dirty="0" err="1"/>
              <a:t>Mahoney</a:t>
            </a:r>
            <a:r>
              <a:rPr lang="pt-BR" sz="1200" dirty="0"/>
              <a:t>, Abigail Alvarenga. (2011). A Psicogenética </a:t>
            </a:r>
            <a:r>
              <a:rPr lang="pt-BR" sz="1200" dirty="0" err="1"/>
              <a:t>walloniana</a:t>
            </a:r>
            <a:r>
              <a:rPr lang="pt-BR" sz="1200" dirty="0"/>
              <a:t> e sua contribuição para a educação </a:t>
            </a:r>
            <a:r>
              <a:rPr lang="pt-BR" sz="1200" i="1" dirty="0"/>
              <a:t>Psicologia e Educação</a:t>
            </a:r>
            <a:r>
              <a:rPr lang="pt-BR" sz="1200" dirty="0"/>
              <a:t> (pp. 101-127). São Paulo: Casa do Psicólogo; p. 103.</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12</a:t>
            </a:fld>
            <a:endParaRPr lang="en-US"/>
          </a:p>
        </p:txBody>
      </p:sp>
    </p:spTree>
    <p:extLst>
      <p:ext uri="{BB962C8B-B14F-4D97-AF65-F5344CB8AC3E}">
        <p14:creationId xmlns:p14="http://schemas.microsoft.com/office/powerpoint/2010/main" val="3244381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1. </a:t>
            </a:r>
            <a:r>
              <a:rPr lang="en-US" sz="2400" b="1" dirty="0" err="1"/>
              <a:t>Visão</a:t>
            </a:r>
            <a:r>
              <a:rPr lang="en-US" sz="2400" b="1" dirty="0"/>
              <a:t> </a:t>
            </a:r>
            <a:r>
              <a:rPr lang="en-US" sz="2400" b="1" dirty="0" err="1"/>
              <a:t>Geral</a:t>
            </a:r>
            <a:br>
              <a:rPr lang="en-US" sz="2400" b="1" dirty="0"/>
            </a:br>
            <a:r>
              <a:rPr lang="en-US" sz="2400" b="1" dirty="0" err="1"/>
              <a:t>Os</a:t>
            </a:r>
            <a:r>
              <a:rPr lang="en-US" sz="2400" b="1" dirty="0"/>
              <a:t> </a:t>
            </a:r>
            <a:r>
              <a:rPr lang="en-US" sz="2400" b="1" dirty="0" err="1"/>
              <a:t>fatores</a:t>
            </a:r>
            <a:r>
              <a:rPr lang="en-US" sz="2400" b="1" dirty="0"/>
              <a:t> </a:t>
            </a:r>
            <a:r>
              <a:rPr lang="en-US" sz="2400" b="1" dirty="0" err="1"/>
              <a:t>básicos</a:t>
            </a:r>
            <a:r>
              <a:rPr lang="en-US" sz="2400" b="1" dirty="0"/>
              <a:t> do </a:t>
            </a:r>
            <a:r>
              <a:rPr lang="en-US" sz="2400" b="1" dirty="0" err="1"/>
              <a:t>desenvolvimento</a:t>
            </a:r>
            <a:endParaRPr lang="en-US" sz="2400" b="1" dirty="0"/>
          </a:p>
        </p:txBody>
      </p:sp>
      <p:sp>
        <p:nvSpPr>
          <p:cNvPr id="3" name="Content Placeholder 2"/>
          <p:cNvSpPr>
            <a:spLocks noGrp="1"/>
          </p:cNvSpPr>
          <p:nvPr>
            <p:ph idx="1"/>
          </p:nvPr>
        </p:nvSpPr>
        <p:spPr/>
        <p:txBody>
          <a:bodyPr>
            <a:normAutofit fontScale="92500"/>
          </a:bodyPr>
          <a:lstStyle/>
          <a:p>
            <a:pPr marL="0" indent="0" algn="just">
              <a:lnSpc>
                <a:spcPct val="150000"/>
              </a:lnSpc>
              <a:buNone/>
            </a:pPr>
            <a:r>
              <a:rPr lang="en-US" sz="2000" dirty="0" err="1"/>
              <a:t>Os</a:t>
            </a:r>
            <a:r>
              <a:rPr lang="en-US" sz="2000" dirty="0"/>
              <a:t> </a:t>
            </a:r>
            <a:r>
              <a:rPr lang="en-US" sz="2000" dirty="0" err="1"/>
              <a:t>fatores</a:t>
            </a:r>
            <a:r>
              <a:rPr lang="en-US" sz="2000" dirty="0"/>
              <a:t> </a:t>
            </a:r>
            <a:r>
              <a:rPr lang="en-US" sz="2000" dirty="0" err="1"/>
              <a:t>básicos</a:t>
            </a:r>
            <a:r>
              <a:rPr lang="en-US" sz="2000" dirty="0"/>
              <a:t> de </a:t>
            </a:r>
            <a:r>
              <a:rPr lang="en-US" sz="2000" dirty="0" err="1"/>
              <a:t>desenvolvimento</a:t>
            </a:r>
            <a:r>
              <a:rPr lang="en-US" sz="2000" dirty="0"/>
              <a:t> </a:t>
            </a:r>
            <a:r>
              <a:rPr lang="en-US" sz="2000" dirty="0" err="1"/>
              <a:t>são</a:t>
            </a:r>
            <a:endParaRPr lang="en-US" sz="2000" dirty="0"/>
          </a:p>
          <a:p>
            <a:pPr marL="0" indent="0" algn="just">
              <a:lnSpc>
                <a:spcPct val="150000"/>
              </a:lnSpc>
              <a:buNone/>
            </a:pPr>
            <a:r>
              <a:rPr lang="en-US" sz="2000" dirty="0"/>
              <a:t> </a:t>
            </a:r>
          </a:p>
          <a:p>
            <a:pPr marL="0" indent="0" algn="just">
              <a:lnSpc>
                <a:spcPct val="150000"/>
              </a:lnSpc>
              <a:buNone/>
            </a:pPr>
            <a:r>
              <a:rPr lang="en-US" sz="2000" dirty="0"/>
              <a:t>	* o </a:t>
            </a:r>
            <a:r>
              <a:rPr lang="en-US" sz="2000" dirty="0" err="1"/>
              <a:t>orgânico</a:t>
            </a:r>
            <a:r>
              <a:rPr lang="en-US" sz="2000" dirty="0"/>
              <a:t> (campo de </a:t>
            </a:r>
            <a:r>
              <a:rPr lang="en-US" sz="2000" dirty="0" err="1"/>
              <a:t>possibilidades</a:t>
            </a:r>
            <a:r>
              <a:rPr lang="en-US" sz="2000" dirty="0"/>
              <a:t> </a:t>
            </a:r>
            <a:r>
              <a:rPr lang="en-US" sz="2000" dirty="0" err="1"/>
              <a:t>dadas</a:t>
            </a:r>
            <a:r>
              <a:rPr lang="en-US" sz="2000" dirty="0"/>
              <a:t> </a:t>
            </a:r>
            <a:r>
              <a:rPr lang="en-US" sz="2000" dirty="0" err="1"/>
              <a:t>pelas</a:t>
            </a:r>
            <a:r>
              <a:rPr lang="en-US" sz="2000" dirty="0"/>
              <a:t> </a:t>
            </a:r>
            <a:r>
              <a:rPr lang="en-US" sz="2000" dirty="0" err="1"/>
              <a:t>condições</a:t>
            </a:r>
            <a:r>
              <a:rPr lang="en-US" sz="2000" dirty="0"/>
              <a:t> </a:t>
            </a:r>
            <a:r>
              <a:rPr lang="en-US" sz="2000" dirty="0" err="1"/>
              <a:t>neurológicas</a:t>
            </a:r>
            <a:r>
              <a:rPr lang="en-US" sz="2000" dirty="0"/>
              <a:t>)</a:t>
            </a:r>
          </a:p>
          <a:p>
            <a:pPr marL="0" indent="0" algn="just">
              <a:lnSpc>
                <a:spcPct val="150000"/>
              </a:lnSpc>
              <a:buNone/>
            </a:pPr>
            <a:endParaRPr lang="en-US" sz="2000" dirty="0"/>
          </a:p>
          <a:p>
            <a:pPr marL="0" indent="0" algn="just">
              <a:lnSpc>
                <a:spcPct val="150000"/>
              </a:lnSpc>
              <a:buNone/>
            </a:pPr>
            <a:r>
              <a:rPr lang="en-US" sz="2000" dirty="0"/>
              <a:t> </a:t>
            </a:r>
          </a:p>
          <a:p>
            <a:pPr marL="0" indent="0" algn="just">
              <a:lnSpc>
                <a:spcPct val="150000"/>
              </a:lnSpc>
              <a:buNone/>
            </a:pPr>
            <a:r>
              <a:rPr lang="en-US" sz="2000" dirty="0"/>
              <a:t>	* e o social (</a:t>
            </a:r>
            <a:r>
              <a:rPr lang="en-US" sz="2000" dirty="0" err="1"/>
              <a:t>condíções</a:t>
            </a:r>
            <a:r>
              <a:rPr lang="en-US" sz="2000" dirty="0"/>
              <a:t> </a:t>
            </a:r>
            <a:r>
              <a:rPr lang="en-US" sz="2000" dirty="0" err="1"/>
              <a:t>para</a:t>
            </a:r>
            <a:r>
              <a:rPr lang="en-US" sz="2000" dirty="0"/>
              <a:t> </a:t>
            </a:r>
            <a:r>
              <a:rPr lang="en-US" sz="2000" dirty="0" err="1"/>
              <a:t>concretizar</a:t>
            </a:r>
            <a:r>
              <a:rPr lang="en-US" sz="2000" dirty="0"/>
              <a:t> </a:t>
            </a:r>
            <a:r>
              <a:rPr lang="en-US" sz="2000" dirty="0" err="1"/>
              <a:t>ou</a:t>
            </a:r>
            <a:r>
              <a:rPr lang="en-US" sz="2000" dirty="0"/>
              <a:t> </a:t>
            </a:r>
            <a:r>
              <a:rPr lang="en-US" sz="2000" dirty="0" err="1"/>
              <a:t>não</a:t>
            </a:r>
            <a:r>
              <a:rPr lang="en-US" sz="2000" dirty="0"/>
              <a:t> as </a:t>
            </a:r>
            <a:r>
              <a:rPr lang="en-US" sz="2000" dirty="0" err="1"/>
              <a:t>possibilidades</a:t>
            </a:r>
            <a:r>
              <a:rPr lang="en-US" sz="2000" dirty="0"/>
              <a:t>, </a:t>
            </a:r>
            <a:r>
              <a:rPr lang="en-US" sz="2000" dirty="0" err="1"/>
              <a:t>conforme</a:t>
            </a:r>
            <a:endParaRPr lang="en-US" sz="2000" dirty="0"/>
          </a:p>
          <a:p>
            <a:pPr marL="0" indent="0" algn="just">
              <a:lnSpc>
                <a:spcPct val="150000"/>
              </a:lnSpc>
              <a:buNone/>
            </a:pPr>
            <a:r>
              <a:rPr lang="en-US" sz="2000" dirty="0"/>
              <a:t>		as </a:t>
            </a:r>
            <a:r>
              <a:rPr lang="en-US" sz="2000" dirty="0" err="1"/>
              <a:t>solicitações</a:t>
            </a:r>
            <a:r>
              <a:rPr lang="en-US" sz="2000" dirty="0"/>
              <a:t> e </a:t>
            </a:r>
            <a:r>
              <a:rPr lang="en-US" sz="2000" dirty="0" err="1"/>
              <a:t>recursos</a:t>
            </a:r>
            <a:r>
              <a:rPr lang="en-US" sz="2000" dirty="0"/>
              <a:t> do </a:t>
            </a:r>
            <a:r>
              <a:rPr lang="en-US" sz="2000" dirty="0" err="1"/>
              <a:t>meio</a:t>
            </a:r>
            <a:r>
              <a:rPr lang="en-US" sz="2000" dirty="0"/>
              <a:t>), </a:t>
            </a:r>
          </a:p>
          <a:p>
            <a:pPr marL="0" indent="0" algn="just">
              <a:lnSpc>
                <a:spcPct val="150000"/>
              </a:lnSpc>
              <a:buNone/>
            </a:pPr>
            <a:endParaRPr lang="en-US" sz="2400" dirty="0"/>
          </a:p>
          <a:p>
            <a:pPr marL="0" indent="0" algn="just">
              <a:lnSpc>
                <a:spcPct val="150000"/>
              </a:lnSpc>
              <a:buNone/>
            </a:pPr>
            <a:r>
              <a:rPr lang="pt-BR" sz="1000" dirty="0"/>
              <a:t>Almeida, Laurinda Ramalho de, &amp; </a:t>
            </a:r>
            <a:r>
              <a:rPr lang="pt-BR" sz="1000" dirty="0" err="1"/>
              <a:t>Mahoney</a:t>
            </a:r>
            <a:r>
              <a:rPr lang="pt-BR" sz="1000" dirty="0"/>
              <a:t>, Abigail Alvarenga. (2011). A Psicogenética </a:t>
            </a:r>
            <a:r>
              <a:rPr lang="pt-BR" sz="1000" dirty="0" err="1"/>
              <a:t>walloniana</a:t>
            </a:r>
            <a:r>
              <a:rPr lang="pt-BR" sz="1000" dirty="0"/>
              <a:t> e sua contribuição para a educação </a:t>
            </a:r>
            <a:r>
              <a:rPr lang="pt-BR" sz="1000" i="1" dirty="0"/>
              <a:t>Psicologia e Educação</a:t>
            </a:r>
            <a:r>
              <a:rPr lang="pt-BR" sz="1000" dirty="0"/>
              <a:t> (pp. 101-127). São Paulo: Casa do Psicólogo; p. 103.</a:t>
            </a:r>
            <a:endParaRPr lang="en-US" sz="1000" dirty="0"/>
          </a:p>
          <a:p>
            <a:pPr algn="just">
              <a:lnSpc>
                <a:spcPct val="150000"/>
              </a:lnSpc>
            </a:pPr>
            <a:endParaRPr lang="en-US" sz="24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13</a:t>
            </a:fld>
            <a:endParaRPr lang="en-US"/>
          </a:p>
        </p:txBody>
      </p:sp>
    </p:spTree>
    <p:extLst>
      <p:ext uri="{BB962C8B-B14F-4D97-AF65-F5344CB8AC3E}">
        <p14:creationId xmlns:p14="http://schemas.microsoft.com/office/powerpoint/2010/main" val="3091668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1. </a:t>
            </a:r>
            <a:r>
              <a:rPr lang="en-US" sz="2400" b="1" dirty="0" err="1"/>
              <a:t>Visão</a:t>
            </a:r>
            <a:r>
              <a:rPr lang="en-US" sz="2400" b="1" dirty="0"/>
              <a:t> </a:t>
            </a:r>
            <a:r>
              <a:rPr lang="en-US" sz="2400" b="1" dirty="0" err="1"/>
              <a:t>Geral</a:t>
            </a:r>
            <a:br>
              <a:rPr lang="en-US" sz="2400" b="1" dirty="0"/>
            </a:br>
            <a:r>
              <a:rPr lang="en-US" sz="2400" b="1" dirty="0"/>
              <a:t>As </a:t>
            </a:r>
            <a:r>
              <a:rPr lang="en-US" sz="2400" b="1" dirty="0" err="1"/>
              <a:t>fases</a:t>
            </a:r>
            <a:r>
              <a:rPr lang="en-US" sz="2400" b="1" dirty="0"/>
              <a:t> do </a:t>
            </a:r>
            <a:r>
              <a:rPr lang="en-US" sz="2400" b="1" dirty="0" err="1"/>
              <a:t>desenvolvimento</a:t>
            </a:r>
            <a:endParaRPr lang="en-US" sz="2400" b="1" dirty="0"/>
          </a:p>
        </p:txBody>
      </p:sp>
      <p:sp>
        <p:nvSpPr>
          <p:cNvPr id="3" name="Content Placeholder 2"/>
          <p:cNvSpPr>
            <a:spLocks noGrp="1"/>
          </p:cNvSpPr>
          <p:nvPr>
            <p:ph idx="1"/>
          </p:nvPr>
        </p:nvSpPr>
        <p:spPr/>
        <p:txBody>
          <a:bodyPr>
            <a:normAutofit fontScale="85000" lnSpcReduction="10000"/>
          </a:bodyPr>
          <a:lstStyle/>
          <a:p>
            <a:pPr marL="0" indent="0" algn="just">
              <a:lnSpc>
                <a:spcPct val="160000"/>
              </a:lnSpc>
              <a:buNone/>
            </a:pPr>
            <a:r>
              <a:rPr lang="en-US" sz="2400" dirty="0" err="1"/>
              <a:t>os</a:t>
            </a:r>
            <a:r>
              <a:rPr lang="en-US" sz="2400" dirty="0"/>
              <a:t> </a:t>
            </a:r>
            <a:r>
              <a:rPr lang="en-US" sz="2400" dirty="0" err="1"/>
              <a:t>estágios</a:t>
            </a:r>
            <a:r>
              <a:rPr lang="en-US" sz="2400" dirty="0"/>
              <a:t> </a:t>
            </a:r>
            <a:r>
              <a:rPr lang="en-US" sz="2400" dirty="0" err="1"/>
              <a:t>propostos</a:t>
            </a:r>
            <a:r>
              <a:rPr lang="en-US" sz="2400" dirty="0"/>
              <a:t> </a:t>
            </a:r>
            <a:r>
              <a:rPr lang="en-US" sz="2400" dirty="0" err="1"/>
              <a:t>pela</a:t>
            </a:r>
            <a:r>
              <a:rPr lang="en-US" sz="2400" dirty="0"/>
              <a:t> </a:t>
            </a:r>
            <a:r>
              <a:rPr lang="en-US" sz="2400" dirty="0" err="1"/>
              <a:t>psicogenética</a:t>
            </a:r>
            <a:r>
              <a:rPr lang="en-US" sz="2400" dirty="0"/>
              <a:t> </a:t>
            </a:r>
            <a:r>
              <a:rPr lang="en-US" sz="2400" dirty="0" err="1"/>
              <a:t>walloniana</a:t>
            </a:r>
            <a:r>
              <a:rPr lang="en-US" sz="2400" dirty="0"/>
              <a:t> </a:t>
            </a:r>
            <a:r>
              <a:rPr lang="en-US" sz="2400" dirty="0" err="1"/>
              <a:t>são</a:t>
            </a:r>
            <a:r>
              <a:rPr lang="en-US" sz="2400" dirty="0"/>
              <a:t> </a:t>
            </a:r>
            <a:r>
              <a:rPr lang="en-US" sz="2400" dirty="0" err="1"/>
              <a:t>os</a:t>
            </a:r>
            <a:r>
              <a:rPr lang="en-US" sz="2400" dirty="0"/>
              <a:t> </a:t>
            </a:r>
            <a:r>
              <a:rPr lang="en-US" sz="2400" dirty="0" err="1"/>
              <a:t>seguintes</a:t>
            </a:r>
            <a:r>
              <a:rPr lang="en-US" sz="2400" dirty="0"/>
              <a:t>:</a:t>
            </a:r>
          </a:p>
          <a:p>
            <a:pPr marL="0" indent="0" algn="just">
              <a:lnSpc>
                <a:spcPct val="160000"/>
              </a:lnSpc>
              <a:buNone/>
            </a:pPr>
            <a:endParaRPr lang="en-US" sz="2400" dirty="0"/>
          </a:p>
          <a:p>
            <a:pPr>
              <a:lnSpc>
                <a:spcPct val="150000"/>
              </a:lnSpc>
            </a:pPr>
            <a:r>
              <a:rPr lang="en-US" sz="2400" dirty="0"/>
              <a:t> </a:t>
            </a:r>
            <a:r>
              <a:rPr lang="en-US" sz="2400" dirty="0" err="1"/>
              <a:t>Impulsivo-emocional</a:t>
            </a:r>
            <a:r>
              <a:rPr lang="en-US" sz="2400" dirty="0"/>
              <a:t> (de zero a um </a:t>
            </a:r>
            <a:r>
              <a:rPr lang="en-US" sz="2400" dirty="0" err="1"/>
              <a:t>ano</a:t>
            </a:r>
            <a:r>
              <a:rPr lang="en-US" sz="2400" dirty="0"/>
              <a:t>) </a:t>
            </a:r>
          </a:p>
          <a:p>
            <a:pPr>
              <a:lnSpc>
                <a:spcPct val="150000"/>
              </a:lnSpc>
            </a:pPr>
            <a:r>
              <a:rPr lang="en-US" sz="2400" dirty="0" err="1"/>
              <a:t>Sensório</a:t>
            </a:r>
            <a:r>
              <a:rPr lang="en-US" sz="2400" dirty="0"/>
              <a:t>-motor e </a:t>
            </a:r>
            <a:r>
              <a:rPr lang="en-US" sz="2400" dirty="0" err="1"/>
              <a:t>projetivo</a:t>
            </a:r>
            <a:r>
              <a:rPr lang="en-US" sz="2400" dirty="0"/>
              <a:t> (de um a </a:t>
            </a:r>
            <a:r>
              <a:rPr lang="en-US" sz="2400" dirty="0" err="1"/>
              <a:t>três</a:t>
            </a:r>
            <a:r>
              <a:rPr lang="en-US" sz="2400" dirty="0"/>
              <a:t> </a:t>
            </a:r>
            <a:r>
              <a:rPr lang="en-US" sz="2400" dirty="0" err="1"/>
              <a:t>anos</a:t>
            </a:r>
            <a:r>
              <a:rPr lang="en-US" sz="2400" dirty="0"/>
              <a:t>) </a:t>
            </a:r>
          </a:p>
          <a:p>
            <a:pPr>
              <a:lnSpc>
                <a:spcPct val="150000"/>
              </a:lnSpc>
            </a:pPr>
            <a:r>
              <a:rPr lang="en-US" sz="2400" dirty="0" err="1"/>
              <a:t>Personalismo</a:t>
            </a:r>
            <a:r>
              <a:rPr lang="en-US" sz="2400" dirty="0"/>
              <a:t> (de </a:t>
            </a:r>
            <a:r>
              <a:rPr lang="en-US" sz="2400" dirty="0" err="1"/>
              <a:t>três</a:t>
            </a:r>
            <a:r>
              <a:rPr lang="en-US" sz="2400" dirty="0"/>
              <a:t> a </a:t>
            </a:r>
            <a:r>
              <a:rPr lang="en-US" sz="2400" dirty="0" err="1"/>
              <a:t>seis</a:t>
            </a:r>
            <a:r>
              <a:rPr lang="en-US" sz="2400" dirty="0"/>
              <a:t> </a:t>
            </a:r>
            <a:r>
              <a:rPr lang="en-US" sz="2400" dirty="0" err="1"/>
              <a:t>anos</a:t>
            </a:r>
            <a:r>
              <a:rPr lang="en-US" sz="2400" dirty="0"/>
              <a:t>) </a:t>
            </a:r>
          </a:p>
          <a:p>
            <a:pPr>
              <a:lnSpc>
                <a:spcPct val="150000"/>
              </a:lnSpc>
            </a:pPr>
            <a:r>
              <a:rPr lang="en-US" sz="2400" dirty="0" err="1"/>
              <a:t>Categorial</a:t>
            </a:r>
            <a:r>
              <a:rPr lang="en-US" sz="2400" dirty="0"/>
              <a:t> (de </a:t>
            </a:r>
            <a:r>
              <a:rPr lang="en-US" sz="2400" dirty="0" err="1"/>
              <a:t>seis</a:t>
            </a:r>
            <a:r>
              <a:rPr lang="en-US" sz="2400" dirty="0"/>
              <a:t> a </a:t>
            </a:r>
            <a:r>
              <a:rPr lang="en-US" sz="2400" dirty="0" err="1"/>
              <a:t>onze</a:t>
            </a:r>
            <a:r>
              <a:rPr lang="en-US" sz="2400" dirty="0"/>
              <a:t> </a:t>
            </a:r>
            <a:r>
              <a:rPr lang="en-US" sz="2400" dirty="0" err="1"/>
              <a:t>anos</a:t>
            </a:r>
            <a:r>
              <a:rPr lang="en-US" sz="2400" dirty="0"/>
              <a:t>) </a:t>
            </a:r>
          </a:p>
          <a:p>
            <a:pPr>
              <a:lnSpc>
                <a:spcPct val="150000"/>
              </a:lnSpc>
            </a:pPr>
            <a:r>
              <a:rPr lang="en-US" sz="2400" dirty="0" err="1"/>
              <a:t>Puberdade</a:t>
            </a:r>
            <a:r>
              <a:rPr lang="en-US" sz="2400" dirty="0"/>
              <a:t> e </a:t>
            </a:r>
            <a:r>
              <a:rPr lang="en-US" sz="2400" dirty="0" err="1"/>
              <a:t>adolescência</a:t>
            </a:r>
            <a:r>
              <a:rPr lang="en-US" sz="2400" dirty="0"/>
              <a:t> (de </a:t>
            </a:r>
            <a:r>
              <a:rPr lang="en-US" sz="2400" dirty="0" err="1"/>
              <a:t>onze</a:t>
            </a:r>
            <a:r>
              <a:rPr lang="en-US" sz="2400" dirty="0"/>
              <a:t> </a:t>
            </a:r>
            <a:r>
              <a:rPr lang="en-US" sz="2400" dirty="0" err="1"/>
              <a:t>anos</a:t>
            </a:r>
            <a:r>
              <a:rPr lang="en-US" sz="2400" dirty="0"/>
              <a:t> </a:t>
            </a:r>
            <a:r>
              <a:rPr lang="en-US" sz="2400" dirty="0" err="1"/>
              <a:t>em</a:t>
            </a:r>
            <a:r>
              <a:rPr lang="en-US" sz="2400" dirty="0"/>
              <a:t> </a:t>
            </a:r>
            <a:r>
              <a:rPr lang="en-US" sz="2400" dirty="0" err="1"/>
              <a:t>diante</a:t>
            </a:r>
            <a:r>
              <a:rPr lang="en-US" sz="2400" dirty="0"/>
              <a:t>)</a:t>
            </a:r>
          </a:p>
          <a:p>
            <a:endParaRPr lang="en-US" dirty="0"/>
          </a:p>
          <a:p>
            <a:pPr marL="0" indent="0" algn="just">
              <a:lnSpc>
                <a:spcPct val="120000"/>
              </a:lnSpc>
              <a:buNone/>
            </a:pPr>
            <a:r>
              <a:rPr lang="pt-BR" sz="1600" dirty="0"/>
              <a:t>Almeida, Laurinda Ramalho de, &amp; </a:t>
            </a:r>
            <a:r>
              <a:rPr lang="pt-BR" sz="1600" dirty="0" err="1"/>
              <a:t>Mahoney</a:t>
            </a:r>
            <a:r>
              <a:rPr lang="pt-BR" sz="1600" dirty="0"/>
              <a:t>, Abigail Alvarenga. (2011). A Psicogenética </a:t>
            </a:r>
            <a:r>
              <a:rPr lang="pt-BR" sz="1600" dirty="0" err="1"/>
              <a:t>walloniana</a:t>
            </a:r>
            <a:r>
              <a:rPr lang="pt-BR" sz="1600" dirty="0"/>
              <a:t> e sua contribuição para a educação </a:t>
            </a:r>
            <a:r>
              <a:rPr lang="pt-BR" sz="1600" i="1" dirty="0"/>
              <a:t>Psicologia e Educação</a:t>
            </a:r>
            <a:r>
              <a:rPr lang="pt-BR" sz="1600" dirty="0"/>
              <a:t> (pp. 101-127). São Paulo: Casa do Psicólogo; p. 103.</a:t>
            </a:r>
          </a:p>
          <a:p>
            <a:pPr>
              <a:lnSpc>
                <a:spcPct val="120000"/>
              </a:lnSpc>
            </a:pPr>
            <a:endParaRPr lang="en-US" sz="16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14</a:t>
            </a:fld>
            <a:endParaRPr lang="en-US"/>
          </a:p>
        </p:txBody>
      </p:sp>
    </p:spTree>
    <p:extLst>
      <p:ext uri="{BB962C8B-B14F-4D97-AF65-F5344CB8AC3E}">
        <p14:creationId xmlns:p14="http://schemas.microsoft.com/office/powerpoint/2010/main" val="2530405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1. </a:t>
            </a:r>
            <a:r>
              <a:rPr lang="en-US" sz="2400" b="1" dirty="0" err="1"/>
              <a:t>Visão</a:t>
            </a:r>
            <a:r>
              <a:rPr lang="en-US" sz="2400" b="1" dirty="0"/>
              <a:t> </a:t>
            </a:r>
            <a:r>
              <a:rPr lang="en-US" sz="2400" b="1" dirty="0" err="1"/>
              <a:t>Geral</a:t>
            </a:r>
            <a:br>
              <a:rPr lang="en-US" sz="2400" b="1" dirty="0"/>
            </a:br>
            <a:r>
              <a:rPr lang="en-US" sz="2400" b="1" dirty="0"/>
              <a:t>O </a:t>
            </a:r>
            <a:r>
              <a:rPr lang="en-US" sz="2400" b="1" dirty="0" err="1"/>
              <a:t>que</a:t>
            </a:r>
            <a:r>
              <a:rPr lang="en-US" sz="2400" b="1" dirty="0"/>
              <a:t> </a:t>
            </a:r>
            <a:r>
              <a:rPr lang="en-US" sz="2400" b="1" dirty="0" err="1"/>
              <a:t>ocorre</a:t>
            </a:r>
            <a:r>
              <a:rPr lang="en-US" sz="2400" b="1" dirty="0"/>
              <a:t> </a:t>
            </a:r>
            <a:r>
              <a:rPr lang="en-US" sz="2400" b="1" dirty="0" err="1"/>
              <a:t>em</a:t>
            </a:r>
            <a:r>
              <a:rPr lang="en-US" sz="2400" b="1" dirty="0"/>
              <a:t> </a:t>
            </a:r>
            <a:r>
              <a:rPr lang="en-US" sz="2400" b="1" dirty="0" err="1"/>
              <a:t>cada</a:t>
            </a:r>
            <a:r>
              <a:rPr lang="en-US" sz="2400" b="1" dirty="0"/>
              <a:t> </a:t>
            </a:r>
            <a:r>
              <a:rPr lang="en-US" sz="2400" b="1" dirty="0" err="1"/>
              <a:t>estágio</a:t>
            </a:r>
            <a:r>
              <a:rPr lang="en-US" sz="2400" b="1" dirty="0"/>
              <a:t> (2)</a:t>
            </a:r>
          </a:p>
        </p:txBody>
      </p:sp>
      <p:sp>
        <p:nvSpPr>
          <p:cNvPr id="3" name="Content Placeholder 2"/>
          <p:cNvSpPr>
            <a:spLocks noGrp="1"/>
          </p:cNvSpPr>
          <p:nvPr>
            <p:ph idx="1"/>
          </p:nvPr>
        </p:nvSpPr>
        <p:spPr/>
        <p:txBody>
          <a:bodyPr>
            <a:normAutofit fontScale="25000" lnSpcReduction="20000"/>
          </a:bodyPr>
          <a:lstStyle/>
          <a:p>
            <a:pPr marL="0" indent="0" algn="just">
              <a:lnSpc>
                <a:spcPct val="170000"/>
              </a:lnSpc>
              <a:buNone/>
            </a:pPr>
            <a:r>
              <a:rPr lang="en-US" sz="4800" dirty="0"/>
              <a:t>A </a:t>
            </a:r>
            <a:r>
              <a:rPr lang="en-US" sz="4800" dirty="0" err="1"/>
              <a:t>dimensão</a:t>
            </a:r>
            <a:r>
              <a:rPr lang="en-US" sz="4800" dirty="0"/>
              <a:t> temporal do </a:t>
            </a:r>
            <a:r>
              <a:rPr lang="en-US" sz="4800" dirty="0" err="1"/>
              <a:t>desenvolvimento</a:t>
            </a:r>
            <a:r>
              <a:rPr lang="en-US" sz="4800" dirty="0"/>
              <a:t> </a:t>
            </a:r>
            <a:r>
              <a:rPr lang="en-US" sz="4800" dirty="0" err="1"/>
              <a:t>está</a:t>
            </a:r>
            <a:r>
              <a:rPr lang="en-US" sz="4800" dirty="0"/>
              <a:t> </a:t>
            </a:r>
            <a:r>
              <a:rPr lang="en-US" sz="4800" dirty="0" err="1"/>
              <a:t>distribuída</a:t>
            </a:r>
            <a:r>
              <a:rPr lang="en-US" sz="4800" dirty="0"/>
              <a:t>, </a:t>
            </a:r>
            <a:r>
              <a:rPr lang="en-US" sz="4800" dirty="0" err="1"/>
              <a:t>conforme</a:t>
            </a:r>
            <a:r>
              <a:rPr lang="en-US" sz="4800" dirty="0"/>
              <a:t> </a:t>
            </a:r>
            <a:r>
              <a:rPr lang="en-US" sz="4800" dirty="0" err="1"/>
              <a:t>Wallon</a:t>
            </a:r>
            <a:r>
              <a:rPr lang="en-US" sz="4800" dirty="0"/>
              <a:t> (1979), </a:t>
            </a:r>
            <a:r>
              <a:rPr lang="en-US" sz="4800" dirty="0" err="1"/>
              <a:t>em</a:t>
            </a:r>
            <a:r>
              <a:rPr lang="en-US" sz="4800" dirty="0"/>
              <a:t> </a:t>
            </a:r>
            <a:r>
              <a:rPr lang="en-US" sz="4800" dirty="0" err="1"/>
              <a:t>estágios</a:t>
            </a:r>
            <a:r>
              <a:rPr lang="en-US" sz="4800" dirty="0"/>
              <a:t> </a:t>
            </a:r>
            <a:r>
              <a:rPr lang="en-US" sz="4800" dirty="0" err="1"/>
              <a:t>que</a:t>
            </a:r>
            <a:r>
              <a:rPr lang="en-US" sz="4800" dirty="0"/>
              <a:t> </a:t>
            </a:r>
            <a:r>
              <a:rPr lang="en-US" sz="4800" dirty="0" err="1"/>
              <a:t>expressam</a:t>
            </a:r>
            <a:r>
              <a:rPr lang="en-US" sz="4800" dirty="0"/>
              <a:t> </a:t>
            </a:r>
            <a:r>
              <a:rPr lang="en-US" sz="4800" dirty="0" err="1"/>
              <a:t>características</a:t>
            </a:r>
            <a:r>
              <a:rPr lang="en-US" sz="4800" dirty="0"/>
              <a:t> da </a:t>
            </a:r>
            <a:r>
              <a:rPr lang="en-US" sz="4800" dirty="0" err="1"/>
              <a:t>espécie</a:t>
            </a:r>
            <a:r>
              <a:rPr lang="en-US" sz="4800" dirty="0"/>
              <a:t> e </a:t>
            </a:r>
            <a:r>
              <a:rPr lang="en-US" sz="4800" dirty="0" err="1"/>
              <a:t>cujo</a:t>
            </a:r>
            <a:r>
              <a:rPr lang="en-US" sz="4800" dirty="0"/>
              <a:t> </a:t>
            </a:r>
            <a:r>
              <a:rPr lang="en-US" sz="4800" dirty="0" err="1"/>
              <a:t>conteúdo</a:t>
            </a:r>
            <a:r>
              <a:rPr lang="en-US" sz="4800" dirty="0"/>
              <a:t> </a:t>
            </a:r>
            <a:r>
              <a:rPr lang="en-US" sz="4800" dirty="0" err="1"/>
              <a:t>é</a:t>
            </a:r>
            <a:r>
              <a:rPr lang="en-US" sz="4800" dirty="0"/>
              <a:t> </a:t>
            </a:r>
            <a:r>
              <a:rPr lang="en-US" sz="4800" dirty="0" err="1"/>
              <a:t>determinado</a:t>
            </a:r>
            <a:r>
              <a:rPr lang="en-US" sz="4800" dirty="0"/>
              <a:t> </a:t>
            </a:r>
            <a:r>
              <a:rPr lang="en-US" sz="4800" dirty="0" err="1"/>
              <a:t>histórica</a:t>
            </a:r>
            <a:r>
              <a:rPr lang="en-US" sz="4800" dirty="0"/>
              <a:t> e </a:t>
            </a:r>
            <a:r>
              <a:rPr lang="en-US" sz="4800" dirty="0" err="1"/>
              <a:t>culturalmente</a:t>
            </a:r>
            <a:r>
              <a:rPr lang="en-US" sz="4800" dirty="0"/>
              <a:t>. </a:t>
            </a:r>
          </a:p>
          <a:p>
            <a:pPr marL="0" indent="0" algn="just">
              <a:lnSpc>
                <a:spcPct val="170000"/>
              </a:lnSpc>
              <a:buNone/>
            </a:pPr>
            <a:endParaRPr lang="en-US" sz="4800" dirty="0"/>
          </a:p>
          <a:p>
            <a:pPr marL="0" indent="0" algn="just">
              <a:lnSpc>
                <a:spcPct val="170000"/>
              </a:lnSpc>
              <a:buNone/>
            </a:pPr>
            <a:r>
              <a:rPr lang="en-US" sz="4800" dirty="0"/>
              <a:t>O </a:t>
            </a:r>
            <a:r>
              <a:rPr lang="en-US" sz="4800" dirty="0" err="1"/>
              <a:t>desenvolvimento</a:t>
            </a:r>
            <a:r>
              <a:rPr lang="en-US" sz="4800" dirty="0"/>
              <a:t> do </a:t>
            </a:r>
            <a:r>
              <a:rPr lang="en-US" sz="4800" dirty="0" err="1"/>
              <a:t>bebé</a:t>
            </a:r>
            <a:r>
              <a:rPr lang="en-US" sz="4800" dirty="0"/>
              <a:t> </a:t>
            </a:r>
            <a:r>
              <a:rPr lang="en-US" sz="4800" dirty="0" err="1"/>
              <a:t>ao</a:t>
            </a:r>
            <a:r>
              <a:rPr lang="en-US" sz="4800" dirty="0"/>
              <a:t> </a:t>
            </a:r>
            <a:r>
              <a:rPr lang="en-US" sz="4800" dirty="0" err="1"/>
              <a:t>adulto</a:t>
            </a:r>
            <a:r>
              <a:rPr lang="en-US" sz="4800" dirty="0"/>
              <a:t> de </a:t>
            </a:r>
            <a:r>
              <a:rPr lang="en-US" sz="4800" dirty="0" err="1"/>
              <a:t>sua</a:t>
            </a:r>
            <a:r>
              <a:rPr lang="en-US" sz="4800" dirty="0"/>
              <a:t> </a:t>
            </a:r>
            <a:r>
              <a:rPr lang="en-US" sz="4800" dirty="0" err="1"/>
              <a:t>espécie</a:t>
            </a:r>
            <a:r>
              <a:rPr lang="en-US" sz="4800" dirty="0"/>
              <a:t>, do </a:t>
            </a:r>
            <a:r>
              <a:rPr lang="en-US" sz="4800" dirty="0" err="1"/>
              <a:t>ponto</a:t>
            </a:r>
            <a:r>
              <a:rPr lang="en-US" sz="4800" dirty="0"/>
              <a:t> de vista </a:t>
            </a:r>
            <a:r>
              <a:rPr lang="en-US" sz="4800" dirty="0" err="1"/>
              <a:t>afetivo</a:t>
            </a:r>
            <a:r>
              <a:rPr lang="en-US" sz="4800" dirty="0"/>
              <a:t>, </a:t>
            </a:r>
            <a:r>
              <a:rPr lang="en-US" sz="4800" dirty="0" err="1"/>
              <a:t>pode</a:t>
            </a:r>
            <a:r>
              <a:rPr lang="en-US" sz="4800" dirty="0"/>
              <a:t> </a:t>
            </a:r>
            <a:r>
              <a:rPr lang="en-US" sz="4800" dirty="0" err="1"/>
              <a:t>ser</a:t>
            </a:r>
            <a:r>
              <a:rPr lang="en-US" sz="4800" dirty="0"/>
              <a:t> </a:t>
            </a:r>
            <a:r>
              <a:rPr lang="en-US" sz="4800" dirty="0" err="1"/>
              <a:t>assim</a:t>
            </a:r>
            <a:r>
              <a:rPr lang="en-US" sz="4800" dirty="0"/>
              <a:t> </a:t>
            </a:r>
            <a:r>
              <a:rPr lang="en-US" sz="4800" dirty="0" err="1"/>
              <a:t>caracterizado</a:t>
            </a:r>
            <a:r>
              <a:rPr lang="en-US" sz="4800" dirty="0"/>
              <a:t>: </a:t>
            </a:r>
          </a:p>
          <a:p>
            <a:pPr algn="just">
              <a:lnSpc>
                <a:spcPct val="170000"/>
              </a:lnSpc>
              <a:buFontTx/>
              <a:buChar char="•"/>
            </a:pPr>
            <a:endParaRPr lang="en-US" sz="4800" dirty="0"/>
          </a:p>
          <a:p>
            <a:pPr marL="0" indent="0" algn="just">
              <a:lnSpc>
                <a:spcPct val="170000"/>
              </a:lnSpc>
              <a:buNone/>
            </a:pPr>
            <a:r>
              <a:rPr lang="en-US" sz="4800" dirty="0"/>
              <a:t>	</a:t>
            </a:r>
            <a:r>
              <a:rPr lang="en-US" sz="4800" b="1" dirty="0" err="1"/>
              <a:t>Estágio</a:t>
            </a:r>
            <a:r>
              <a:rPr lang="en-US" sz="4800" b="1" dirty="0"/>
              <a:t> </a:t>
            </a:r>
            <a:r>
              <a:rPr lang="en-US" sz="4800" b="1" dirty="0" err="1"/>
              <a:t>impulsivo-emocional</a:t>
            </a:r>
            <a:r>
              <a:rPr lang="en-US" sz="4800" b="1" dirty="0"/>
              <a:t> (O a l </a:t>
            </a:r>
            <a:r>
              <a:rPr lang="en-US" sz="4800" b="1" dirty="0" err="1"/>
              <a:t>ano</a:t>
            </a:r>
            <a:r>
              <a:rPr lang="en-US" sz="4800" b="1" dirty="0"/>
              <a:t>) </a:t>
            </a:r>
            <a:r>
              <a:rPr lang="en-US" sz="4800" dirty="0"/>
              <a:t>— a </a:t>
            </a:r>
            <a:r>
              <a:rPr lang="en-US" sz="4800" dirty="0" err="1"/>
              <a:t>criança</a:t>
            </a:r>
            <a:r>
              <a:rPr lang="en-US" sz="4800" dirty="0"/>
              <a:t> </a:t>
            </a:r>
            <a:r>
              <a:rPr lang="en-US" sz="4800" dirty="0" err="1"/>
              <a:t>expressa</a:t>
            </a:r>
            <a:r>
              <a:rPr lang="en-US" sz="4800" dirty="0"/>
              <a:t> </a:t>
            </a:r>
            <a:r>
              <a:rPr lang="en-US" sz="4800" dirty="0" err="1"/>
              <a:t>sua</a:t>
            </a:r>
            <a:r>
              <a:rPr lang="en-US" sz="4800" dirty="0"/>
              <a:t> </a:t>
            </a:r>
            <a:r>
              <a:rPr lang="en-US" sz="4800" dirty="0" err="1"/>
              <a:t>afetividade</a:t>
            </a:r>
            <a:r>
              <a:rPr lang="en-US" sz="4800" dirty="0"/>
              <a:t> </a:t>
            </a:r>
            <a:r>
              <a:rPr lang="en-US" sz="4800" dirty="0" err="1"/>
              <a:t>por</a:t>
            </a:r>
            <a:r>
              <a:rPr lang="en-US" sz="4800" dirty="0"/>
              <a:t> </a:t>
            </a:r>
            <a:r>
              <a:rPr lang="en-US" sz="4800" dirty="0" err="1"/>
              <a:t>meio</a:t>
            </a:r>
            <a:r>
              <a:rPr lang="en-US" sz="4800" dirty="0"/>
              <a:t> de </a:t>
            </a:r>
          </a:p>
          <a:p>
            <a:pPr marL="0" indent="0" algn="just">
              <a:lnSpc>
                <a:spcPct val="170000"/>
              </a:lnSpc>
              <a:buNone/>
            </a:pPr>
            <a:r>
              <a:rPr lang="en-US" sz="4800" dirty="0"/>
              <a:t>		</a:t>
            </a:r>
            <a:r>
              <a:rPr lang="en-US" sz="4800" dirty="0" err="1"/>
              <a:t>movimentos</a:t>
            </a:r>
            <a:r>
              <a:rPr lang="en-US" sz="4800" dirty="0"/>
              <a:t> </a:t>
            </a:r>
            <a:r>
              <a:rPr lang="en-US" sz="4800" dirty="0" err="1"/>
              <a:t>desordenados</a:t>
            </a:r>
            <a:r>
              <a:rPr lang="en-US" sz="4800" dirty="0"/>
              <a:t>, </a:t>
            </a:r>
            <a:r>
              <a:rPr lang="en-US" sz="4800" dirty="0" err="1"/>
              <a:t>em</a:t>
            </a:r>
            <a:r>
              <a:rPr lang="en-US" sz="4800" dirty="0"/>
              <a:t> </a:t>
            </a:r>
            <a:r>
              <a:rPr lang="en-US" sz="4800" dirty="0" err="1"/>
              <a:t>respostas</a:t>
            </a:r>
            <a:r>
              <a:rPr lang="en-US" sz="4800" dirty="0"/>
              <a:t> a </a:t>
            </a:r>
            <a:r>
              <a:rPr lang="en-US" sz="4800" dirty="0" err="1"/>
              <a:t>sensibilidades</a:t>
            </a:r>
            <a:r>
              <a:rPr lang="en-US" sz="4800" dirty="0"/>
              <a:t> </a:t>
            </a:r>
            <a:r>
              <a:rPr lang="en-US" sz="4800" dirty="0" err="1"/>
              <a:t>corporais</a:t>
            </a:r>
            <a:r>
              <a:rPr lang="en-US" sz="4800" dirty="0"/>
              <a:t> dos </a:t>
            </a:r>
            <a:r>
              <a:rPr lang="en-US" sz="4800" dirty="0" err="1"/>
              <a:t>músculos</a:t>
            </a:r>
            <a:r>
              <a:rPr lang="en-US" sz="4800" dirty="0"/>
              <a:t> </a:t>
            </a:r>
          </a:p>
          <a:p>
            <a:pPr marL="0" indent="0" algn="just">
              <a:lnSpc>
                <a:spcPct val="170000"/>
              </a:lnSpc>
              <a:buNone/>
            </a:pPr>
            <a:r>
              <a:rPr lang="en-US" sz="4800" dirty="0"/>
              <a:t>		(</a:t>
            </a:r>
            <a:r>
              <a:rPr lang="en-US" sz="4800" dirty="0" err="1"/>
              <a:t>proprioceptívas</a:t>
            </a:r>
            <a:r>
              <a:rPr lang="en-US" sz="4800" dirty="0"/>
              <a:t>) e das </a:t>
            </a:r>
            <a:r>
              <a:rPr lang="en-US" sz="4800" dirty="0" err="1"/>
              <a:t>vísceras</a:t>
            </a:r>
            <a:r>
              <a:rPr lang="en-US" sz="4800" dirty="0"/>
              <a:t> (</a:t>
            </a:r>
            <a:r>
              <a:rPr lang="en-US" sz="4800" dirty="0" err="1"/>
              <a:t>interoceptivas</a:t>
            </a:r>
            <a:r>
              <a:rPr lang="en-US" sz="4800" dirty="0"/>
              <a:t>) e do </a:t>
            </a:r>
            <a:r>
              <a:rPr lang="en-US" sz="4800" dirty="0" err="1"/>
              <a:t>mundo</a:t>
            </a:r>
            <a:r>
              <a:rPr lang="en-US" sz="4800" dirty="0"/>
              <a:t> </a:t>
            </a:r>
            <a:r>
              <a:rPr lang="en-US" sz="4800" dirty="0" err="1"/>
              <a:t>externo</a:t>
            </a:r>
            <a:r>
              <a:rPr lang="en-US" sz="4800" dirty="0"/>
              <a:t> (</a:t>
            </a:r>
            <a:r>
              <a:rPr lang="en-US" sz="4800" dirty="0" err="1"/>
              <a:t>sensibilidade</a:t>
            </a:r>
            <a:endParaRPr lang="en-US" sz="4800" dirty="0"/>
          </a:p>
          <a:p>
            <a:pPr marL="0" indent="0" algn="just">
              <a:lnSpc>
                <a:spcPct val="170000"/>
              </a:lnSpc>
              <a:buNone/>
            </a:pPr>
            <a:r>
              <a:rPr lang="en-US" sz="4800" dirty="0"/>
              <a:t>		 </a:t>
            </a:r>
            <a:r>
              <a:rPr lang="en-US" sz="4800" dirty="0" err="1"/>
              <a:t>exteroceptiva</a:t>
            </a:r>
            <a:r>
              <a:rPr lang="en-US" sz="4800" dirty="0"/>
              <a:t>), </a:t>
            </a:r>
            <a:r>
              <a:rPr lang="en-US" sz="4800" dirty="0" err="1"/>
              <a:t>para</a:t>
            </a:r>
            <a:r>
              <a:rPr lang="en-US" sz="4800" dirty="0"/>
              <a:t> </a:t>
            </a:r>
            <a:r>
              <a:rPr lang="en-US" sz="4800" dirty="0" err="1"/>
              <a:t>satisfazer</a:t>
            </a:r>
            <a:r>
              <a:rPr lang="en-US" sz="4800" dirty="0"/>
              <a:t> </a:t>
            </a:r>
            <a:r>
              <a:rPr lang="en-US" sz="4800" dirty="0" err="1"/>
              <a:t>suas</a:t>
            </a:r>
            <a:r>
              <a:rPr lang="en-US" sz="4800" dirty="0"/>
              <a:t> </a:t>
            </a:r>
            <a:r>
              <a:rPr lang="en-US" sz="4800" dirty="0" err="1"/>
              <a:t>necessidades</a:t>
            </a:r>
            <a:r>
              <a:rPr lang="en-US" sz="4800" dirty="0"/>
              <a:t> </a:t>
            </a:r>
            <a:r>
              <a:rPr lang="en-US" sz="4800" dirty="0" err="1"/>
              <a:t>básicas</a:t>
            </a:r>
            <a:r>
              <a:rPr lang="en-US" sz="4800" dirty="0"/>
              <a:t>. </a:t>
            </a:r>
          </a:p>
          <a:p>
            <a:pPr marL="0" indent="0" algn="just">
              <a:lnSpc>
                <a:spcPct val="170000"/>
              </a:lnSpc>
              <a:buNone/>
            </a:pPr>
            <a:endParaRPr lang="en-US" sz="4800" dirty="0"/>
          </a:p>
          <a:p>
            <a:pPr marL="0" indent="0" algn="just">
              <a:lnSpc>
                <a:spcPct val="170000"/>
              </a:lnSpc>
              <a:buNone/>
            </a:pPr>
            <a:r>
              <a:rPr lang="en-US" sz="4800" dirty="0"/>
              <a:t>	</a:t>
            </a:r>
            <a:r>
              <a:rPr lang="en-US" sz="4800" b="1" dirty="0" err="1"/>
              <a:t>Estágio</a:t>
            </a:r>
            <a:r>
              <a:rPr lang="en-US" sz="4800" b="1" dirty="0"/>
              <a:t> </a:t>
            </a:r>
            <a:r>
              <a:rPr lang="en-US" sz="4800" b="1" dirty="0" err="1"/>
              <a:t>sensório</a:t>
            </a:r>
            <a:r>
              <a:rPr lang="en-US" sz="4800" b="1" dirty="0"/>
              <a:t>-motor e </a:t>
            </a:r>
            <a:r>
              <a:rPr lang="en-US" sz="4800" b="1" dirty="0" err="1"/>
              <a:t>projetivo</a:t>
            </a:r>
            <a:r>
              <a:rPr lang="en-US" sz="4800" b="1" dirty="0"/>
              <a:t> (l </a:t>
            </a:r>
            <a:r>
              <a:rPr lang="en-US" sz="4800" b="1" dirty="0" err="1"/>
              <a:t>ano</a:t>
            </a:r>
            <a:r>
              <a:rPr lang="en-US" sz="4800" b="1" dirty="0"/>
              <a:t> a 3 </a:t>
            </a:r>
            <a:r>
              <a:rPr lang="en-US" sz="4800" b="1" dirty="0" err="1"/>
              <a:t>anos</a:t>
            </a:r>
            <a:r>
              <a:rPr lang="en-US" sz="4800" dirty="0"/>
              <a:t>) — </a:t>
            </a:r>
            <a:r>
              <a:rPr lang="en-US" sz="4800" dirty="0" err="1"/>
              <a:t>já</a:t>
            </a:r>
            <a:r>
              <a:rPr lang="en-US" sz="4800" dirty="0"/>
              <a:t> </a:t>
            </a:r>
            <a:r>
              <a:rPr lang="en-US" sz="4800" dirty="0" err="1"/>
              <a:t>dispondo</a:t>
            </a:r>
            <a:r>
              <a:rPr lang="en-US" sz="4800" dirty="0"/>
              <a:t> da </a:t>
            </a:r>
            <a:r>
              <a:rPr lang="en-US" sz="4800" dirty="0" err="1"/>
              <a:t>marcha</a:t>
            </a:r>
            <a:r>
              <a:rPr lang="en-US" sz="4800" dirty="0"/>
              <a:t> e da </a:t>
            </a:r>
            <a:r>
              <a:rPr lang="en-US" sz="4800" dirty="0" err="1"/>
              <a:t>fala</a:t>
            </a:r>
            <a:r>
              <a:rPr lang="en-US" sz="4800" dirty="0"/>
              <a:t>, a </a:t>
            </a:r>
            <a:r>
              <a:rPr lang="en-US" sz="4800" dirty="0" err="1"/>
              <a:t>criança</a:t>
            </a:r>
            <a:endParaRPr lang="en-US" sz="4800" dirty="0"/>
          </a:p>
          <a:p>
            <a:pPr marL="0" indent="0" algn="just">
              <a:lnSpc>
                <a:spcPct val="170000"/>
              </a:lnSpc>
              <a:buNone/>
            </a:pPr>
            <a:r>
              <a:rPr lang="en-US" sz="4800" dirty="0"/>
              <a:t>		</a:t>
            </a:r>
            <a:r>
              <a:rPr lang="en-US" sz="4800" dirty="0" err="1"/>
              <a:t>volta</a:t>
            </a:r>
            <a:r>
              <a:rPr lang="en-US" sz="4800" dirty="0"/>
              <a:t>-se </a:t>
            </a:r>
            <a:r>
              <a:rPr lang="en-US" sz="4800" dirty="0" err="1"/>
              <a:t>para</a:t>
            </a:r>
            <a:r>
              <a:rPr lang="en-US" sz="4800" dirty="0"/>
              <a:t> o </a:t>
            </a:r>
            <a:r>
              <a:rPr lang="en-US" sz="4800" dirty="0" err="1"/>
              <a:t>mundo</a:t>
            </a:r>
            <a:r>
              <a:rPr lang="en-US" sz="4800" dirty="0"/>
              <a:t> </a:t>
            </a:r>
            <a:r>
              <a:rPr lang="en-US" sz="4800" dirty="0" err="1"/>
              <a:t>externo</a:t>
            </a:r>
            <a:r>
              <a:rPr lang="en-US" sz="4800" dirty="0"/>
              <a:t> (</a:t>
            </a:r>
            <a:r>
              <a:rPr lang="en-US" sz="4800" dirty="0" err="1"/>
              <a:t>sensibilide</a:t>
            </a:r>
            <a:r>
              <a:rPr lang="en-US" sz="4800" dirty="0"/>
              <a:t> </a:t>
            </a:r>
            <a:r>
              <a:rPr lang="en-US" sz="4800" dirty="0" err="1"/>
              <a:t>exteroceptiva</a:t>
            </a:r>
            <a:r>
              <a:rPr lang="en-US" sz="4800" dirty="0"/>
              <a:t>), </a:t>
            </a:r>
            <a:r>
              <a:rPr lang="en-US" sz="4800" dirty="0" err="1"/>
              <a:t>para</a:t>
            </a:r>
            <a:r>
              <a:rPr lang="en-US" sz="4800" dirty="0"/>
              <a:t> o </a:t>
            </a:r>
            <a:r>
              <a:rPr lang="en-US" sz="4800" dirty="0" err="1"/>
              <a:t>contato</a:t>
            </a:r>
            <a:r>
              <a:rPr lang="en-US" sz="4800" dirty="0"/>
              <a:t> e a </a:t>
            </a:r>
            <a:r>
              <a:rPr lang="en-US" sz="4800" dirty="0" err="1"/>
              <a:t>exploração</a:t>
            </a:r>
            <a:r>
              <a:rPr lang="en-US" sz="4800" dirty="0"/>
              <a:t> de</a:t>
            </a:r>
          </a:p>
          <a:p>
            <a:pPr marL="0" indent="0" algn="just">
              <a:lnSpc>
                <a:spcPct val="170000"/>
              </a:lnSpc>
              <a:buNone/>
            </a:pPr>
            <a:r>
              <a:rPr lang="en-US" sz="4800" dirty="0"/>
              <a:t>		 </a:t>
            </a:r>
            <a:r>
              <a:rPr lang="en-US" sz="4800" dirty="0" err="1"/>
              <a:t>objetos</a:t>
            </a:r>
            <a:r>
              <a:rPr lang="en-US" sz="4800" dirty="0"/>
              <a:t> e </a:t>
            </a:r>
            <a:r>
              <a:rPr lang="en-US" sz="4800" dirty="0" err="1"/>
              <a:t>pessoas</a:t>
            </a:r>
            <a:r>
              <a:rPr lang="en-US" sz="4800" dirty="0"/>
              <a:t> de </a:t>
            </a:r>
            <a:r>
              <a:rPr lang="en-US" sz="4800" dirty="0" err="1"/>
              <a:t>seu</a:t>
            </a:r>
            <a:r>
              <a:rPr lang="en-US" sz="4800" dirty="0"/>
              <a:t> </a:t>
            </a:r>
            <a:r>
              <a:rPr lang="en-US" sz="4800" dirty="0" err="1"/>
              <a:t>contexto</a:t>
            </a:r>
            <a:r>
              <a:rPr lang="en-US" sz="4800" dirty="0"/>
              <a:t>. </a:t>
            </a:r>
          </a:p>
          <a:p>
            <a:pPr marL="0" indent="0" algn="just">
              <a:lnSpc>
                <a:spcPct val="170000"/>
              </a:lnSpc>
              <a:buNone/>
            </a:pPr>
            <a:endParaRPr lang="en-US" sz="3800" dirty="0"/>
          </a:p>
          <a:p>
            <a:pPr marL="0" indent="0">
              <a:lnSpc>
                <a:spcPct val="170000"/>
              </a:lnSpc>
              <a:buNone/>
            </a:pPr>
            <a:r>
              <a:rPr lang="en-US" sz="4000" dirty="0"/>
              <a:t>Mahoney, A. A., &amp; Almeida, L. R. d. (2009). A </a:t>
            </a:r>
            <a:r>
              <a:rPr lang="en-US" sz="4000" dirty="0" err="1"/>
              <a:t>dimensão</a:t>
            </a:r>
            <a:r>
              <a:rPr lang="en-US" sz="4000" dirty="0"/>
              <a:t> </a:t>
            </a:r>
            <a:r>
              <a:rPr lang="en-US" sz="4000" dirty="0" err="1"/>
              <a:t>Afetiva</a:t>
            </a:r>
            <a:r>
              <a:rPr lang="en-US" sz="4000" dirty="0"/>
              <a:t> e o </a:t>
            </a:r>
            <a:r>
              <a:rPr lang="en-US" sz="4000" dirty="0" err="1"/>
              <a:t>processo</a:t>
            </a:r>
            <a:r>
              <a:rPr lang="en-US" sz="4000" dirty="0"/>
              <a:t> </a:t>
            </a:r>
            <a:r>
              <a:rPr lang="en-US" sz="4000" dirty="0" err="1"/>
              <a:t>ensino-aprendizagem</a:t>
            </a:r>
            <a:r>
              <a:rPr lang="en-US" sz="4000" dirty="0"/>
              <a:t> </a:t>
            </a:r>
            <a:r>
              <a:rPr lang="en-US" sz="4000" i="1" dirty="0" err="1"/>
              <a:t>Afetividade</a:t>
            </a:r>
            <a:r>
              <a:rPr lang="en-US" sz="4000" i="1" dirty="0"/>
              <a:t> e </a:t>
            </a:r>
            <a:r>
              <a:rPr lang="en-US" sz="4000" i="1" dirty="0" err="1"/>
              <a:t>aprendizagem</a:t>
            </a:r>
            <a:r>
              <a:rPr lang="en-US" sz="4000" i="1" dirty="0"/>
              <a:t>: </a:t>
            </a:r>
            <a:r>
              <a:rPr lang="en-US" sz="4000" i="1" dirty="0" err="1"/>
              <a:t>contribuições</a:t>
            </a:r>
            <a:r>
              <a:rPr lang="en-US" sz="4000" i="1" dirty="0"/>
              <a:t> de Henri </a:t>
            </a:r>
            <a:r>
              <a:rPr lang="en-US" sz="4000" i="1" dirty="0" err="1"/>
              <a:t>Wallon</a:t>
            </a:r>
            <a:r>
              <a:rPr lang="en-US" sz="4000" dirty="0"/>
              <a:t> (pp. 15-24). São Paulo: </a:t>
            </a:r>
            <a:r>
              <a:rPr lang="en-US" sz="4000" dirty="0" err="1"/>
              <a:t>Edições</a:t>
            </a:r>
            <a:r>
              <a:rPr lang="en-US" sz="4000" dirty="0"/>
              <a:t> Loyola.; p. 18.</a:t>
            </a:r>
          </a:p>
        </p:txBody>
      </p:sp>
      <p:sp>
        <p:nvSpPr>
          <p:cNvPr id="4" name="Slide Number Placeholder 3"/>
          <p:cNvSpPr>
            <a:spLocks noGrp="1"/>
          </p:cNvSpPr>
          <p:nvPr>
            <p:ph type="sldNum" sz="quarter" idx="12"/>
          </p:nvPr>
        </p:nvSpPr>
        <p:spPr/>
        <p:txBody>
          <a:bodyPr/>
          <a:lstStyle/>
          <a:p>
            <a:fld id="{55C99EAA-D3A5-EC42-B47C-72599F453DF1}" type="slidenum">
              <a:rPr lang="en-US" smtClean="0"/>
              <a:pPr/>
              <a:t>15</a:t>
            </a:fld>
            <a:endParaRPr lang="en-US"/>
          </a:p>
        </p:txBody>
      </p:sp>
    </p:spTree>
    <p:extLst>
      <p:ext uri="{BB962C8B-B14F-4D97-AF65-F5344CB8AC3E}">
        <p14:creationId xmlns:p14="http://schemas.microsoft.com/office/powerpoint/2010/main" val="3330614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1. </a:t>
            </a:r>
            <a:r>
              <a:rPr lang="en-US" sz="2400" b="1" dirty="0" err="1"/>
              <a:t>Visão</a:t>
            </a:r>
            <a:r>
              <a:rPr lang="en-US" sz="2400" b="1" dirty="0"/>
              <a:t> </a:t>
            </a:r>
            <a:r>
              <a:rPr lang="en-US" sz="2400" b="1" dirty="0" err="1"/>
              <a:t>Geral</a:t>
            </a:r>
            <a:br>
              <a:rPr lang="en-US" sz="2400" b="1" dirty="0"/>
            </a:br>
            <a:r>
              <a:rPr lang="en-US" sz="2400" b="1" dirty="0"/>
              <a:t>O </a:t>
            </a:r>
            <a:r>
              <a:rPr lang="en-US" sz="2400" b="1" dirty="0" err="1"/>
              <a:t>que</a:t>
            </a:r>
            <a:r>
              <a:rPr lang="en-US" sz="2400" b="1" dirty="0"/>
              <a:t> </a:t>
            </a:r>
            <a:r>
              <a:rPr lang="en-US" sz="2400" b="1" dirty="0" err="1"/>
              <a:t>ocorre</a:t>
            </a:r>
            <a:r>
              <a:rPr lang="en-US" sz="2400" b="1" dirty="0"/>
              <a:t> </a:t>
            </a:r>
            <a:r>
              <a:rPr lang="en-US" sz="2400" b="1" dirty="0" err="1"/>
              <a:t>em</a:t>
            </a:r>
            <a:r>
              <a:rPr lang="en-US" sz="2400" b="1" dirty="0"/>
              <a:t> </a:t>
            </a:r>
            <a:r>
              <a:rPr lang="en-US" sz="2400" b="1" dirty="0" err="1"/>
              <a:t>cada</a:t>
            </a:r>
            <a:r>
              <a:rPr lang="en-US" sz="2400" b="1" dirty="0"/>
              <a:t> </a:t>
            </a:r>
            <a:r>
              <a:rPr lang="en-US" sz="2400" b="1" dirty="0" err="1"/>
              <a:t>estágio</a:t>
            </a:r>
            <a:r>
              <a:rPr lang="en-US" sz="2400" b="1" dirty="0"/>
              <a:t> (2)</a:t>
            </a:r>
          </a:p>
        </p:txBody>
      </p:sp>
      <p:sp>
        <p:nvSpPr>
          <p:cNvPr id="3" name="Content Placeholder 2"/>
          <p:cNvSpPr>
            <a:spLocks noGrp="1"/>
          </p:cNvSpPr>
          <p:nvPr>
            <p:ph idx="1"/>
          </p:nvPr>
        </p:nvSpPr>
        <p:spPr/>
        <p:txBody>
          <a:bodyPr>
            <a:normAutofit fontScale="25000" lnSpcReduction="20000"/>
          </a:bodyPr>
          <a:lstStyle/>
          <a:p>
            <a:pPr marL="0" indent="0" algn="just">
              <a:lnSpc>
                <a:spcPct val="170000"/>
              </a:lnSpc>
              <a:buNone/>
            </a:pPr>
            <a:r>
              <a:rPr lang="en-US" sz="4800" dirty="0"/>
              <a:t>	</a:t>
            </a:r>
            <a:r>
              <a:rPr lang="en-US" sz="4900" b="1" dirty="0" err="1"/>
              <a:t>Estágio</a:t>
            </a:r>
            <a:r>
              <a:rPr lang="en-US" sz="4900" b="1" dirty="0"/>
              <a:t> </a:t>
            </a:r>
            <a:r>
              <a:rPr lang="en-US" sz="4900" b="1" dirty="0" err="1"/>
              <a:t>categorial</a:t>
            </a:r>
            <a:r>
              <a:rPr lang="en-US" sz="4900" b="1" dirty="0"/>
              <a:t> (6 </a:t>
            </a:r>
            <a:r>
              <a:rPr lang="en-US" sz="4900" b="1" dirty="0" err="1"/>
              <a:t>anos</a:t>
            </a:r>
            <a:r>
              <a:rPr lang="en-US" sz="4900" b="1" dirty="0"/>
              <a:t> a 11 </a:t>
            </a:r>
            <a:r>
              <a:rPr lang="en-US" sz="4900" b="1" dirty="0" err="1"/>
              <a:t>anos</a:t>
            </a:r>
            <a:r>
              <a:rPr lang="en-US" sz="4900" b="1" dirty="0"/>
              <a:t>) </a:t>
            </a:r>
            <a:r>
              <a:rPr lang="en-US" sz="4900" dirty="0"/>
              <a:t>— com a </a:t>
            </a:r>
            <a:r>
              <a:rPr lang="en-US" sz="4900" dirty="0" err="1"/>
              <a:t>diferenciação</a:t>
            </a:r>
            <a:r>
              <a:rPr lang="en-US" sz="4900" dirty="0"/>
              <a:t> </a:t>
            </a:r>
            <a:r>
              <a:rPr lang="en-US" sz="4900" dirty="0" err="1"/>
              <a:t>mais</a:t>
            </a:r>
            <a:r>
              <a:rPr lang="en-US" sz="4900" dirty="0"/>
              <a:t> </a:t>
            </a:r>
            <a:r>
              <a:rPr lang="en-US" sz="4900" dirty="0" err="1"/>
              <a:t>nítida</a:t>
            </a:r>
            <a:r>
              <a:rPr lang="en-US" sz="4900" dirty="0"/>
              <a:t> entre o </a:t>
            </a:r>
            <a:r>
              <a:rPr lang="en-US" sz="4900" i="1" dirty="0" err="1"/>
              <a:t>eu</a:t>
            </a:r>
            <a:r>
              <a:rPr lang="en-US" sz="4900" i="1" dirty="0"/>
              <a:t> </a:t>
            </a:r>
            <a:r>
              <a:rPr lang="en-US" sz="4900" dirty="0"/>
              <a:t>e </a:t>
            </a:r>
            <a:r>
              <a:rPr lang="en-US" sz="4900" dirty="0" err="1"/>
              <a:t>o</a:t>
            </a:r>
            <a:r>
              <a:rPr lang="en-US" sz="4900" i="1" dirty="0" err="1"/>
              <a:t>outro</a:t>
            </a:r>
            <a:r>
              <a:rPr lang="en-US" sz="4900" dirty="0"/>
              <a:t>, </a:t>
            </a:r>
          </a:p>
          <a:p>
            <a:pPr marL="0" indent="0" algn="just">
              <a:lnSpc>
                <a:spcPct val="170000"/>
              </a:lnSpc>
              <a:buNone/>
            </a:pPr>
            <a:r>
              <a:rPr lang="en-US" sz="4900" dirty="0"/>
              <a:t>		</a:t>
            </a:r>
            <a:r>
              <a:rPr lang="en-US" sz="4900" dirty="0" err="1"/>
              <a:t>há</a:t>
            </a:r>
            <a:r>
              <a:rPr lang="en-US" sz="4900" dirty="0"/>
              <a:t> </a:t>
            </a:r>
            <a:r>
              <a:rPr lang="en-US" sz="4900" dirty="0" err="1"/>
              <a:t>condições</a:t>
            </a:r>
            <a:r>
              <a:rPr lang="en-US" sz="4900" dirty="0"/>
              <a:t> </a:t>
            </a:r>
            <a:r>
              <a:rPr lang="en-US" sz="4900" dirty="0" err="1"/>
              <a:t>para</a:t>
            </a:r>
            <a:r>
              <a:rPr lang="en-US" sz="4900" dirty="0"/>
              <a:t> a </a:t>
            </a:r>
            <a:r>
              <a:rPr lang="en-US" sz="4900" dirty="0" err="1"/>
              <a:t>exploração</a:t>
            </a:r>
            <a:r>
              <a:rPr lang="en-US" sz="4900" dirty="0"/>
              <a:t> mental do </a:t>
            </a:r>
            <a:r>
              <a:rPr lang="en-US" sz="4900" dirty="0" err="1"/>
              <a:t>mundo</a:t>
            </a:r>
            <a:r>
              <a:rPr lang="en-US" sz="4900" dirty="0"/>
              <a:t> </a:t>
            </a:r>
            <a:r>
              <a:rPr lang="en-US" sz="4900" dirty="0" err="1"/>
              <a:t>externo</a:t>
            </a:r>
            <a:r>
              <a:rPr lang="en-US" sz="4900" dirty="0"/>
              <a:t>, </a:t>
            </a:r>
            <a:r>
              <a:rPr lang="en-US" sz="4900" dirty="0" err="1"/>
              <a:t>mediante</a:t>
            </a:r>
            <a:r>
              <a:rPr lang="en-US" sz="4900" dirty="0"/>
              <a:t> </a:t>
            </a:r>
            <a:r>
              <a:rPr lang="en-US" sz="4900" dirty="0" err="1"/>
              <a:t>atividades</a:t>
            </a:r>
            <a:r>
              <a:rPr lang="en-US" sz="4900" dirty="0"/>
              <a:t> </a:t>
            </a:r>
            <a:r>
              <a:rPr lang="en-US" sz="4900" dirty="0" err="1"/>
              <a:t>cognitivas</a:t>
            </a:r>
            <a:r>
              <a:rPr lang="en-US" sz="4900" dirty="0"/>
              <a:t> de </a:t>
            </a:r>
            <a:r>
              <a:rPr lang="en-US" sz="4900" dirty="0" err="1"/>
              <a:t>agrupamentos</a:t>
            </a:r>
            <a:r>
              <a:rPr lang="en-US" sz="4900" dirty="0"/>
              <a:t>, </a:t>
            </a:r>
          </a:p>
          <a:p>
            <a:pPr marL="0" indent="0" algn="just">
              <a:lnSpc>
                <a:spcPct val="170000"/>
              </a:lnSpc>
              <a:buNone/>
            </a:pPr>
            <a:r>
              <a:rPr lang="en-US" sz="4900" dirty="0"/>
              <a:t>		</a:t>
            </a:r>
            <a:r>
              <a:rPr lang="en-US" sz="4900" dirty="0" err="1"/>
              <a:t>classificação</a:t>
            </a:r>
            <a:r>
              <a:rPr lang="en-US" sz="4900" dirty="0"/>
              <a:t>, </a:t>
            </a:r>
            <a:r>
              <a:rPr lang="en-US" sz="4900" dirty="0" err="1"/>
              <a:t>categorização</a:t>
            </a:r>
            <a:r>
              <a:rPr lang="en-US" sz="4900" dirty="0"/>
              <a:t> </a:t>
            </a:r>
            <a:r>
              <a:rPr lang="en-US" sz="4900" dirty="0" err="1"/>
              <a:t>em</a:t>
            </a:r>
            <a:r>
              <a:rPr lang="en-US" sz="4900" dirty="0"/>
              <a:t> </a:t>
            </a:r>
            <a:r>
              <a:rPr lang="en-US" sz="4900" dirty="0" err="1"/>
              <a:t>vários</a:t>
            </a:r>
            <a:r>
              <a:rPr lang="en-US" sz="4900" dirty="0"/>
              <a:t> </a:t>
            </a:r>
            <a:r>
              <a:rPr lang="en-US" sz="4900" dirty="0" err="1"/>
              <a:t>níveis</a:t>
            </a:r>
            <a:r>
              <a:rPr lang="en-US" sz="4900" dirty="0"/>
              <a:t> de </a:t>
            </a:r>
            <a:r>
              <a:rPr lang="en-US" sz="4900" dirty="0" err="1"/>
              <a:t>abstração</a:t>
            </a:r>
            <a:r>
              <a:rPr lang="en-US" sz="4900" dirty="0"/>
              <a:t>.</a:t>
            </a:r>
          </a:p>
          <a:p>
            <a:pPr marL="0" indent="0" algn="just">
              <a:lnSpc>
                <a:spcPct val="170000"/>
              </a:lnSpc>
              <a:buNone/>
            </a:pPr>
            <a:endParaRPr lang="en-US" sz="4900" dirty="0"/>
          </a:p>
          <a:p>
            <a:pPr marL="0" indent="0">
              <a:lnSpc>
                <a:spcPct val="170000"/>
              </a:lnSpc>
              <a:buNone/>
            </a:pPr>
            <a:r>
              <a:rPr lang="en-US" sz="4900" dirty="0"/>
              <a:t>	</a:t>
            </a:r>
            <a:r>
              <a:rPr lang="en-US" sz="4900" b="1" dirty="0" err="1"/>
              <a:t>Estágio</a:t>
            </a:r>
            <a:r>
              <a:rPr lang="en-US" sz="4900" b="1" dirty="0"/>
              <a:t> </a:t>
            </a:r>
            <a:r>
              <a:rPr lang="en-US" sz="4900" b="1" dirty="0" err="1"/>
              <a:t>puberdade</a:t>
            </a:r>
            <a:r>
              <a:rPr lang="en-US" sz="4900" b="1" dirty="0"/>
              <a:t> e </a:t>
            </a:r>
            <a:r>
              <a:rPr lang="en-US" sz="4900" b="1" dirty="0" err="1"/>
              <a:t>adolescência</a:t>
            </a:r>
            <a:r>
              <a:rPr lang="en-US" sz="4900" b="1" dirty="0"/>
              <a:t> (11 </a:t>
            </a:r>
            <a:r>
              <a:rPr lang="en-US" sz="4900" b="1" dirty="0" err="1"/>
              <a:t>anos</a:t>
            </a:r>
            <a:r>
              <a:rPr lang="en-US" sz="4900" b="1" dirty="0"/>
              <a:t> </a:t>
            </a:r>
            <a:r>
              <a:rPr lang="en-US" sz="4900" b="1" dirty="0" err="1"/>
              <a:t>em</a:t>
            </a:r>
            <a:r>
              <a:rPr lang="en-US" sz="4900" b="1" dirty="0"/>
              <a:t> </a:t>
            </a:r>
            <a:r>
              <a:rPr lang="en-US" sz="4900" b="1" dirty="0" err="1"/>
              <a:t>diante</a:t>
            </a:r>
            <a:r>
              <a:rPr lang="en-US" sz="4900" b="1" dirty="0"/>
              <a:t>) </a:t>
            </a:r>
            <a:r>
              <a:rPr lang="en-US" sz="4900" dirty="0"/>
              <a:t>— </a:t>
            </a:r>
            <a:r>
              <a:rPr lang="en-US" sz="4900" dirty="0" err="1"/>
              <a:t>aparece</a:t>
            </a:r>
            <a:r>
              <a:rPr lang="en-US" sz="4900" dirty="0"/>
              <a:t> </a:t>
            </a:r>
            <a:r>
              <a:rPr lang="en-US" sz="4900" dirty="0" err="1"/>
              <a:t>aqui</a:t>
            </a:r>
            <a:r>
              <a:rPr lang="en-US" sz="4900" dirty="0"/>
              <a:t> a </a:t>
            </a:r>
            <a:r>
              <a:rPr lang="en-US" sz="4900" dirty="0" err="1"/>
              <a:t>exploração</a:t>
            </a:r>
            <a:r>
              <a:rPr lang="en-US" sz="4900" dirty="0"/>
              <a:t> de </a:t>
            </a:r>
            <a:r>
              <a:rPr lang="en-US" sz="4900" dirty="0" err="1"/>
              <a:t>si</a:t>
            </a:r>
            <a:r>
              <a:rPr lang="en-US" sz="4900" dirty="0"/>
              <a:t> </a:t>
            </a:r>
            <a:r>
              <a:rPr lang="en-US" sz="4900" dirty="0" err="1"/>
              <a:t>mesmo</a:t>
            </a:r>
            <a:r>
              <a:rPr lang="en-US" sz="4900" dirty="0"/>
              <a:t>, </a:t>
            </a:r>
            <a:r>
              <a:rPr lang="en-US" sz="4900" dirty="0" err="1"/>
              <a:t>na</a:t>
            </a:r>
            <a:r>
              <a:rPr lang="en-US" sz="4900" dirty="0"/>
              <a:t> </a:t>
            </a:r>
            <a:r>
              <a:rPr lang="en-US" sz="4900" dirty="0" err="1"/>
              <a:t>busca</a:t>
            </a:r>
            <a:r>
              <a:rPr lang="en-US" sz="4900" dirty="0"/>
              <a:t> de </a:t>
            </a:r>
            <a:r>
              <a:rPr lang="en-US" sz="4900" dirty="0" err="1"/>
              <a:t>uma</a:t>
            </a:r>
            <a:r>
              <a:rPr lang="en-US" sz="4900" dirty="0"/>
              <a:t> </a:t>
            </a:r>
          </a:p>
          <a:p>
            <a:pPr marL="0" indent="0">
              <a:lnSpc>
                <a:spcPct val="170000"/>
              </a:lnSpc>
              <a:buNone/>
            </a:pPr>
            <a:r>
              <a:rPr lang="en-US" sz="4900" dirty="0"/>
              <a:t>		</a:t>
            </a:r>
            <a:r>
              <a:rPr lang="en-US" sz="4900" dirty="0" err="1"/>
              <a:t>identidade</a:t>
            </a:r>
            <a:r>
              <a:rPr lang="en-US" sz="4900" dirty="0"/>
              <a:t> </a:t>
            </a:r>
            <a:r>
              <a:rPr lang="en-US" sz="4900" dirty="0" err="1"/>
              <a:t>autónoma</a:t>
            </a:r>
            <a:r>
              <a:rPr lang="en-US" sz="4900" dirty="0"/>
              <a:t>, </a:t>
            </a:r>
            <a:r>
              <a:rPr lang="en-US" sz="4900" dirty="0" err="1"/>
              <a:t>mediante</a:t>
            </a:r>
            <a:r>
              <a:rPr lang="en-US" sz="4900" dirty="0"/>
              <a:t> </a:t>
            </a:r>
            <a:r>
              <a:rPr lang="en-US" sz="4900" dirty="0" err="1"/>
              <a:t>atividades</a:t>
            </a:r>
            <a:r>
              <a:rPr lang="en-US" sz="4900" dirty="0"/>
              <a:t> de con </a:t>
            </a:r>
            <a:r>
              <a:rPr lang="en-US" sz="4900" dirty="0" err="1"/>
              <a:t>fronto</a:t>
            </a:r>
            <a:r>
              <a:rPr lang="en-US" sz="4900" dirty="0"/>
              <a:t>, auto-</a:t>
            </a:r>
            <a:r>
              <a:rPr lang="en-US" sz="4900" dirty="0" err="1"/>
              <a:t>afirmação</a:t>
            </a:r>
            <a:r>
              <a:rPr lang="en-US" sz="4900" dirty="0"/>
              <a:t>, </a:t>
            </a:r>
            <a:r>
              <a:rPr lang="en-US" sz="4900" dirty="0" err="1"/>
              <a:t>questionamento</a:t>
            </a:r>
            <a:r>
              <a:rPr lang="en-US" sz="4900" dirty="0"/>
              <a:t>. O </a:t>
            </a:r>
            <a:r>
              <a:rPr lang="en-US" sz="4900" dirty="0" err="1"/>
              <a:t>domínio</a:t>
            </a:r>
            <a:r>
              <a:rPr lang="en-US" sz="4900" dirty="0"/>
              <a:t> de </a:t>
            </a:r>
          </a:p>
          <a:p>
            <a:pPr marL="0" indent="0">
              <a:lnSpc>
                <a:spcPct val="170000"/>
              </a:lnSpc>
              <a:buNone/>
            </a:pPr>
            <a:r>
              <a:rPr lang="en-US" sz="4900" dirty="0"/>
              <a:t>		</a:t>
            </a:r>
            <a:r>
              <a:rPr lang="en-US" sz="4900" dirty="0" err="1"/>
              <a:t>categorias</a:t>
            </a:r>
            <a:r>
              <a:rPr lang="en-US" sz="4900" dirty="0"/>
              <a:t> de </a:t>
            </a:r>
            <a:r>
              <a:rPr lang="en-US" sz="4900" dirty="0" err="1"/>
              <a:t>maior</a:t>
            </a:r>
            <a:r>
              <a:rPr lang="en-US" sz="4900" dirty="0"/>
              <a:t> </a:t>
            </a:r>
            <a:r>
              <a:rPr lang="en-US" sz="4900" dirty="0" err="1"/>
              <a:t>nível</a:t>
            </a:r>
            <a:r>
              <a:rPr lang="en-US" sz="4900" dirty="0"/>
              <a:t> de </a:t>
            </a:r>
            <a:r>
              <a:rPr lang="en-US" sz="4900" dirty="0" err="1"/>
              <a:t>abstração</a:t>
            </a:r>
            <a:r>
              <a:rPr lang="en-US" sz="4900" dirty="0"/>
              <a:t>, entre as </a:t>
            </a:r>
            <a:r>
              <a:rPr lang="en-US" sz="4900" dirty="0" err="1"/>
              <a:t>quais</a:t>
            </a:r>
            <a:r>
              <a:rPr lang="en-US" sz="4900" dirty="0"/>
              <a:t> a </a:t>
            </a:r>
            <a:r>
              <a:rPr lang="en-US" sz="4900" dirty="0" err="1"/>
              <a:t>categoria</a:t>
            </a:r>
            <a:r>
              <a:rPr lang="en-US" sz="4900" dirty="0"/>
              <a:t> </a:t>
            </a:r>
            <a:r>
              <a:rPr lang="en-US" sz="4900" dirty="0" err="1"/>
              <a:t>dimensão</a:t>
            </a:r>
            <a:r>
              <a:rPr lang="en-US" sz="4900" dirty="0"/>
              <a:t> temporal, </a:t>
            </a:r>
            <a:r>
              <a:rPr lang="en-US" sz="4900" dirty="0" err="1"/>
              <a:t>possibilita</a:t>
            </a:r>
            <a:r>
              <a:rPr lang="en-US" sz="4900" dirty="0"/>
              <a:t> a </a:t>
            </a:r>
            <a:r>
              <a:rPr lang="en-US" sz="4900" dirty="0" err="1"/>
              <a:t>discriminação</a:t>
            </a:r>
            <a:endParaRPr lang="en-US" sz="4900" dirty="0"/>
          </a:p>
          <a:p>
            <a:pPr marL="0" indent="0">
              <a:lnSpc>
                <a:spcPct val="170000"/>
              </a:lnSpc>
              <a:buNone/>
            </a:pPr>
            <a:r>
              <a:rPr lang="en-US" sz="4900" dirty="0"/>
              <a:t>		</a:t>
            </a:r>
            <a:r>
              <a:rPr lang="en-US" sz="4900" dirty="0" err="1"/>
              <a:t>mais</a:t>
            </a:r>
            <a:r>
              <a:rPr lang="en-US" sz="4900" dirty="0"/>
              <a:t> </a:t>
            </a:r>
            <a:r>
              <a:rPr lang="en-US" sz="4900" dirty="0" err="1"/>
              <a:t>clara</a:t>
            </a:r>
            <a:r>
              <a:rPr lang="en-US" sz="4900" dirty="0"/>
              <a:t> dos </a:t>
            </a:r>
            <a:r>
              <a:rPr lang="en-US" sz="4900" dirty="0" err="1"/>
              <a:t>limites</a:t>
            </a:r>
            <a:r>
              <a:rPr lang="en-US" sz="4900" dirty="0"/>
              <a:t> de </a:t>
            </a:r>
            <a:r>
              <a:rPr lang="en-US" sz="4900" dirty="0" err="1"/>
              <a:t>sua</a:t>
            </a:r>
            <a:r>
              <a:rPr lang="en-US" sz="4900" dirty="0"/>
              <a:t> </a:t>
            </a:r>
            <a:r>
              <a:rPr lang="en-US" sz="4900" dirty="0" err="1"/>
              <a:t>autonomia</a:t>
            </a:r>
            <a:r>
              <a:rPr lang="en-US" sz="4900" dirty="0"/>
              <a:t> e de </a:t>
            </a:r>
            <a:r>
              <a:rPr lang="en-US" sz="4900" dirty="0" err="1"/>
              <a:t>sua</a:t>
            </a:r>
            <a:r>
              <a:rPr lang="en-US" sz="4900" dirty="0"/>
              <a:t> </a:t>
            </a:r>
            <a:r>
              <a:rPr lang="en-US" sz="4900" dirty="0" err="1"/>
              <a:t>dependência</a:t>
            </a:r>
            <a:r>
              <a:rPr lang="en-US" sz="4900" dirty="0"/>
              <a:t>, </a:t>
            </a:r>
            <a:r>
              <a:rPr lang="en-US" sz="4900" dirty="0" err="1"/>
              <a:t>acrescida</a:t>
            </a:r>
            <a:r>
              <a:rPr lang="en-US" sz="4900" dirty="0"/>
              <a:t> de um debate </a:t>
            </a:r>
            <a:r>
              <a:rPr lang="en-US" sz="4900" dirty="0" err="1"/>
              <a:t>sobre</a:t>
            </a:r>
            <a:r>
              <a:rPr lang="en-US" sz="4900" dirty="0"/>
              <a:t> </a:t>
            </a:r>
            <a:r>
              <a:rPr lang="en-US" sz="4900" dirty="0" err="1"/>
              <a:t>valores</a:t>
            </a:r>
            <a:r>
              <a:rPr lang="en-US" sz="4900" dirty="0"/>
              <a:t>. </a:t>
            </a:r>
          </a:p>
          <a:p>
            <a:pPr marL="0" indent="0">
              <a:lnSpc>
                <a:spcPct val="170000"/>
              </a:lnSpc>
              <a:buNone/>
            </a:pPr>
            <a:endParaRPr lang="en-US" sz="4900" dirty="0"/>
          </a:p>
          <a:p>
            <a:pPr marL="0" indent="0">
              <a:lnSpc>
                <a:spcPct val="170000"/>
              </a:lnSpc>
              <a:buNone/>
            </a:pPr>
            <a:r>
              <a:rPr lang="en-US" sz="4900" dirty="0"/>
              <a:t>	</a:t>
            </a:r>
            <a:r>
              <a:rPr lang="en-US" sz="4900" b="1" dirty="0" err="1"/>
              <a:t>Idade</a:t>
            </a:r>
            <a:r>
              <a:rPr lang="en-US" sz="4900" b="1" dirty="0"/>
              <a:t> </a:t>
            </a:r>
            <a:r>
              <a:rPr lang="en-US" sz="4900" b="1" dirty="0" err="1"/>
              <a:t>adulta</a:t>
            </a:r>
            <a:r>
              <a:rPr lang="en-US" sz="4900" b="1" dirty="0"/>
              <a:t> </a:t>
            </a:r>
            <a:r>
              <a:rPr lang="en-US" sz="4900" dirty="0"/>
              <a:t>— </a:t>
            </a:r>
            <a:r>
              <a:rPr lang="en-US" sz="4900" dirty="0" err="1"/>
              <a:t>apesar</a:t>
            </a:r>
            <a:r>
              <a:rPr lang="en-US" sz="4900" dirty="0"/>
              <a:t> de </a:t>
            </a:r>
            <a:r>
              <a:rPr lang="en-US" sz="4900" dirty="0" err="1"/>
              <a:t>todas</a:t>
            </a:r>
            <a:r>
              <a:rPr lang="en-US" sz="4900" dirty="0"/>
              <a:t> as </a:t>
            </a:r>
            <a:r>
              <a:rPr lang="en-US" sz="4900" dirty="0" err="1"/>
              <a:t>transformações</a:t>
            </a:r>
            <a:r>
              <a:rPr lang="en-US" sz="4900" dirty="0"/>
              <a:t> </a:t>
            </a:r>
            <a:r>
              <a:rPr lang="en-US" sz="4900" dirty="0" err="1"/>
              <a:t>ocorridas</a:t>
            </a:r>
            <a:r>
              <a:rPr lang="en-US" sz="4900" dirty="0"/>
              <a:t> </a:t>
            </a:r>
            <a:r>
              <a:rPr lang="en-US" sz="4900" dirty="0" err="1"/>
              <a:t>nas</a:t>
            </a:r>
            <a:r>
              <a:rPr lang="en-US" sz="4900" dirty="0"/>
              <a:t> </a:t>
            </a:r>
            <a:r>
              <a:rPr lang="en-US" sz="4900" dirty="0" err="1"/>
              <a:t>fases</a:t>
            </a:r>
            <a:r>
              <a:rPr lang="en-US" sz="4900" dirty="0"/>
              <a:t> </a:t>
            </a:r>
            <a:r>
              <a:rPr lang="en-US" sz="4900" dirty="0" err="1"/>
              <a:t>anteriores</a:t>
            </a:r>
            <a:r>
              <a:rPr lang="en-US" sz="4900" dirty="0"/>
              <a:t>, o </a:t>
            </a:r>
            <a:r>
              <a:rPr lang="en-US" sz="4900" dirty="0" err="1"/>
              <a:t>adulto</a:t>
            </a:r>
            <a:r>
              <a:rPr lang="en-US" sz="4900" dirty="0"/>
              <a:t> se </a:t>
            </a:r>
            <a:r>
              <a:rPr lang="en-US" sz="4900" dirty="0" err="1"/>
              <a:t>reconhece</a:t>
            </a:r>
            <a:r>
              <a:rPr lang="en-US" sz="4900" dirty="0"/>
              <a:t> </a:t>
            </a:r>
            <a:r>
              <a:rPr lang="en-US" sz="4900" dirty="0" err="1"/>
              <a:t>como</a:t>
            </a:r>
            <a:r>
              <a:rPr lang="en-US" sz="4900" dirty="0"/>
              <a:t> o </a:t>
            </a:r>
            <a:r>
              <a:rPr lang="en-US" sz="4900" dirty="0" err="1"/>
              <a:t>mesmo</a:t>
            </a:r>
            <a:r>
              <a:rPr lang="en-US" sz="4900" dirty="0"/>
              <a:t> </a:t>
            </a:r>
          </a:p>
          <a:p>
            <a:pPr marL="0" indent="0">
              <a:lnSpc>
                <a:spcPct val="170000"/>
              </a:lnSpc>
              <a:buNone/>
            </a:pPr>
            <a:r>
              <a:rPr lang="en-US" sz="4900" dirty="0"/>
              <a:t>		e </a:t>
            </a:r>
            <a:r>
              <a:rPr lang="en-US" sz="4900" dirty="0" err="1"/>
              <a:t>único</a:t>
            </a:r>
            <a:r>
              <a:rPr lang="en-US" sz="4900" dirty="0"/>
              <a:t> </a:t>
            </a:r>
            <a:r>
              <a:rPr lang="en-US" sz="4900" dirty="0" err="1"/>
              <a:t>ser</a:t>
            </a:r>
            <a:r>
              <a:rPr lang="en-US" sz="4900" dirty="0"/>
              <a:t>: </a:t>
            </a:r>
            <a:r>
              <a:rPr lang="en-US" sz="4900" dirty="0" err="1"/>
              <a:t>reconhece</a:t>
            </a:r>
            <a:r>
              <a:rPr lang="en-US" sz="4900" dirty="0"/>
              <a:t> </a:t>
            </a:r>
            <a:r>
              <a:rPr lang="en-US" sz="4900" dirty="0" err="1"/>
              <a:t>suas</a:t>
            </a:r>
            <a:r>
              <a:rPr lang="en-US" sz="4900" dirty="0"/>
              <a:t> </a:t>
            </a:r>
            <a:r>
              <a:rPr lang="en-US" sz="4900" dirty="0" err="1"/>
              <a:t>necessidades</a:t>
            </a:r>
            <a:r>
              <a:rPr lang="en-US" sz="4900" dirty="0"/>
              <a:t>, </a:t>
            </a:r>
            <a:r>
              <a:rPr lang="en-US" sz="4900" dirty="0" err="1"/>
              <a:t>possibilidades</a:t>
            </a:r>
            <a:r>
              <a:rPr lang="en-US" sz="4900" dirty="0"/>
              <a:t> e </a:t>
            </a:r>
            <a:r>
              <a:rPr lang="en-US" sz="4900" dirty="0" err="1"/>
              <a:t>limitações</a:t>
            </a:r>
            <a:r>
              <a:rPr lang="en-US" sz="4900" dirty="0"/>
              <a:t>, </a:t>
            </a:r>
            <a:r>
              <a:rPr lang="en-US" sz="4900" dirty="0" err="1"/>
              <a:t>seus</a:t>
            </a:r>
            <a:r>
              <a:rPr lang="en-US" sz="4900" dirty="0"/>
              <a:t> </a:t>
            </a:r>
            <a:r>
              <a:rPr lang="en-US" sz="4900" dirty="0" err="1"/>
              <a:t>sentimentos</a:t>
            </a:r>
            <a:r>
              <a:rPr lang="en-US" sz="4900" dirty="0"/>
              <a:t> e </a:t>
            </a:r>
            <a:r>
              <a:rPr lang="en-US" sz="4900" dirty="0" err="1"/>
              <a:t>valores</a:t>
            </a:r>
            <a:r>
              <a:rPr lang="en-US" sz="4900" dirty="0"/>
              <a:t>, assume </a:t>
            </a:r>
            <a:r>
              <a:rPr lang="en-US" sz="4900" dirty="0" err="1"/>
              <a:t>escolhas</a:t>
            </a:r>
            <a:r>
              <a:rPr lang="en-US" sz="4900" dirty="0"/>
              <a:t> </a:t>
            </a:r>
          </a:p>
          <a:p>
            <a:pPr marL="0" indent="0">
              <a:lnSpc>
                <a:spcPct val="170000"/>
              </a:lnSpc>
              <a:buNone/>
            </a:pPr>
            <a:r>
              <a:rPr lang="en-US" sz="4900" dirty="0"/>
              <a:t>		</a:t>
            </a:r>
            <a:r>
              <a:rPr lang="en-US" sz="4900" dirty="0" err="1"/>
              <a:t>em</a:t>
            </a:r>
            <a:r>
              <a:rPr lang="en-US" sz="4900" dirty="0"/>
              <a:t> </a:t>
            </a:r>
            <a:r>
              <a:rPr lang="en-US" sz="4900" dirty="0" err="1"/>
              <a:t>decorrencia</a:t>
            </a:r>
            <a:r>
              <a:rPr lang="en-US" sz="4900" dirty="0"/>
              <a:t> de </a:t>
            </a:r>
            <a:r>
              <a:rPr lang="en-US" sz="4900" dirty="0" err="1"/>
              <a:t>seus</a:t>
            </a:r>
            <a:r>
              <a:rPr lang="en-US" sz="4900" dirty="0"/>
              <a:t> </a:t>
            </a:r>
            <a:r>
              <a:rPr lang="en-US" sz="4900" dirty="0" err="1"/>
              <a:t>valores</a:t>
            </a:r>
            <a:r>
              <a:rPr lang="en-US" sz="4900" dirty="0"/>
              <a:t>. </a:t>
            </a:r>
            <a:r>
              <a:rPr lang="en-US" sz="4900" dirty="0" err="1"/>
              <a:t>Há</a:t>
            </a:r>
            <a:r>
              <a:rPr lang="en-US" sz="4900" dirty="0"/>
              <a:t> um </a:t>
            </a:r>
            <a:r>
              <a:rPr lang="en-US" sz="4900" dirty="0" err="1"/>
              <a:t>equilíbrio</a:t>
            </a:r>
            <a:r>
              <a:rPr lang="en-US" sz="4900" dirty="0"/>
              <a:t> entre "</a:t>
            </a:r>
            <a:r>
              <a:rPr lang="en-US" sz="4900" dirty="0" err="1"/>
              <a:t>estar</a:t>
            </a:r>
            <a:r>
              <a:rPr lang="en-US" sz="4900" dirty="0"/>
              <a:t> </a:t>
            </a:r>
            <a:r>
              <a:rPr lang="en-US" sz="4900" dirty="0" err="1"/>
              <a:t>centrado</a:t>
            </a:r>
            <a:r>
              <a:rPr lang="en-US" sz="4900" dirty="0"/>
              <a:t> </a:t>
            </a:r>
            <a:r>
              <a:rPr lang="en-US" sz="4900" dirty="0" err="1"/>
              <a:t>em</a:t>
            </a:r>
            <a:r>
              <a:rPr lang="en-US" sz="4900" dirty="0"/>
              <a:t> </a:t>
            </a:r>
            <a:r>
              <a:rPr lang="en-US" sz="4900" dirty="0" err="1"/>
              <a:t>si</a:t>
            </a:r>
            <a:r>
              <a:rPr lang="en-US" sz="4900" dirty="0"/>
              <a:t>" e "</a:t>
            </a:r>
            <a:r>
              <a:rPr lang="en-US" sz="4900" dirty="0" err="1"/>
              <a:t>estar</a:t>
            </a:r>
            <a:r>
              <a:rPr lang="en-US" sz="4900" dirty="0"/>
              <a:t> </a:t>
            </a:r>
            <a:r>
              <a:rPr lang="en-US" sz="4900" dirty="0" err="1"/>
              <a:t>centrado</a:t>
            </a:r>
            <a:r>
              <a:rPr lang="en-US" sz="4900" dirty="0"/>
              <a:t> no outro"</a:t>
            </a:r>
          </a:p>
          <a:p>
            <a:pPr marL="0" indent="0" algn="just">
              <a:lnSpc>
                <a:spcPct val="170000"/>
              </a:lnSpc>
              <a:buNone/>
            </a:pPr>
            <a:endParaRPr lang="en-US" sz="4900" dirty="0"/>
          </a:p>
          <a:p>
            <a:pPr marL="0" indent="0">
              <a:lnSpc>
                <a:spcPct val="170000"/>
              </a:lnSpc>
              <a:buNone/>
            </a:pPr>
            <a:r>
              <a:rPr lang="en-US" sz="4000" dirty="0"/>
              <a:t>Mahoney, A. A., &amp; Almeida, L. R. d. (2009). A </a:t>
            </a:r>
            <a:r>
              <a:rPr lang="en-US" sz="4000" dirty="0" err="1"/>
              <a:t>dimensão</a:t>
            </a:r>
            <a:r>
              <a:rPr lang="en-US" sz="4000" dirty="0"/>
              <a:t> </a:t>
            </a:r>
            <a:r>
              <a:rPr lang="en-US" sz="4000" dirty="0" err="1"/>
              <a:t>Afetiva</a:t>
            </a:r>
            <a:r>
              <a:rPr lang="en-US" sz="4000" dirty="0"/>
              <a:t> e o </a:t>
            </a:r>
            <a:r>
              <a:rPr lang="en-US" sz="4000" dirty="0" err="1"/>
              <a:t>processo</a:t>
            </a:r>
            <a:r>
              <a:rPr lang="en-US" sz="4000" dirty="0"/>
              <a:t> </a:t>
            </a:r>
            <a:r>
              <a:rPr lang="en-US" sz="4000" dirty="0" err="1"/>
              <a:t>ensino-aprendizagem</a:t>
            </a:r>
            <a:r>
              <a:rPr lang="en-US" sz="4000" dirty="0"/>
              <a:t> </a:t>
            </a:r>
            <a:r>
              <a:rPr lang="en-US" sz="4000" i="1" dirty="0" err="1"/>
              <a:t>Afetividade</a:t>
            </a:r>
            <a:r>
              <a:rPr lang="en-US" sz="4000" i="1" dirty="0"/>
              <a:t> e </a:t>
            </a:r>
            <a:r>
              <a:rPr lang="en-US" sz="4000" i="1" dirty="0" err="1"/>
              <a:t>aprendizagem</a:t>
            </a:r>
            <a:r>
              <a:rPr lang="en-US" sz="4000" i="1" dirty="0"/>
              <a:t>: </a:t>
            </a:r>
            <a:r>
              <a:rPr lang="en-US" sz="4000" i="1" dirty="0" err="1"/>
              <a:t>contribuições</a:t>
            </a:r>
            <a:r>
              <a:rPr lang="en-US" sz="4000" i="1" dirty="0"/>
              <a:t> de Henri </a:t>
            </a:r>
            <a:r>
              <a:rPr lang="en-US" sz="4000" i="1" dirty="0" err="1"/>
              <a:t>Wallon</a:t>
            </a:r>
            <a:r>
              <a:rPr lang="en-US" sz="4000" dirty="0"/>
              <a:t> (pp. 15-24). São Paulo: </a:t>
            </a:r>
            <a:r>
              <a:rPr lang="en-US" sz="4000" dirty="0" err="1"/>
              <a:t>Edições</a:t>
            </a:r>
            <a:r>
              <a:rPr lang="en-US" sz="4000" dirty="0"/>
              <a:t> Loyola.; pp. 18-19.</a:t>
            </a:r>
          </a:p>
        </p:txBody>
      </p:sp>
      <p:sp>
        <p:nvSpPr>
          <p:cNvPr id="4" name="Slide Number Placeholder 3"/>
          <p:cNvSpPr>
            <a:spLocks noGrp="1"/>
          </p:cNvSpPr>
          <p:nvPr>
            <p:ph type="sldNum" sz="quarter" idx="12"/>
          </p:nvPr>
        </p:nvSpPr>
        <p:spPr/>
        <p:txBody>
          <a:bodyPr/>
          <a:lstStyle/>
          <a:p>
            <a:fld id="{55C99EAA-D3A5-EC42-B47C-72599F453DF1}" type="slidenum">
              <a:rPr lang="en-US" smtClean="0"/>
              <a:pPr/>
              <a:t>16</a:t>
            </a:fld>
            <a:endParaRPr lang="en-US"/>
          </a:p>
        </p:txBody>
      </p:sp>
    </p:spTree>
    <p:extLst>
      <p:ext uri="{BB962C8B-B14F-4D97-AF65-F5344CB8AC3E}">
        <p14:creationId xmlns:p14="http://schemas.microsoft.com/office/powerpoint/2010/main" val="2238577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2. </a:t>
            </a:r>
            <a:r>
              <a:rPr lang="en-US" sz="2400" b="1" dirty="0" err="1"/>
              <a:t>Biografia</a:t>
            </a:r>
            <a:r>
              <a:rPr lang="en-US" sz="2400" b="1" dirty="0"/>
              <a:t> </a:t>
            </a:r>
            <a:r>
              <a:rPr lang="en-US" sz="2400" b="1" dirty="0" err="1"/>
              <a:t>intelectual</a:t>
            </a:r>
            <a:br>
              <a:rPr lang="en-US" sz="2400" b="1" dirty="0"/>
            </a:br>
            <a:r>
              <a:rPr lang="en-US" sz="2400" b="1" dirty="0" err="1">
                <a:solidFill>
                  <a:srgbClr val="FF0000"/>
                </a:solidFill>
              </a:rPr>
              <a:t>Formação</a:t>
            </a:r>
            <a:r>
              <a:rPr lang="en-US" sz="2400" b="1" dirty="0">
                <a:solidFill>
                  <a:srgbClr val="FF0000"/>
                </a:solidFill>
              </a:rPr>
              <a:t> e </a:t>
            </a:r>
            <a:r>
              <a:rPr lang="en-US" sz="2400" b="1" dirty="0" err="1">
                <a:solidFill>
                  <a:srgbClr val="FF0000"/>
                </a:solidFill>
              </a:rPr>
              <a:t>desenvolvimento</a:t>
            </a:r>
            <a:r>
              <a:rPr lang="en-US" sz="2400" b="1" dirty="0">
                <a:solidFill>
                  <a:srgbClr val="FF0000"/>
                </a:solidFill>
              </a:rPr>
              <a:t> </a:t>
            </a:r>
            <a:r>
              <a:rPr lang="en-US" sz="2400" b="1" dirty="0" err="1">
                <a:solidFill>
                  <a:srgbClr val="FF0000"/>
                </a:solidFill>
              </a:rPr>
              <a:t>intelectual</a:t>
            </a:r>
            <a:endParaRPr lang="en-US" sz="2400" b="1" dirty="0">
              <a:solidFill>
                <a:srgbClr val="FF0000"/>
              </a:solidFill>
            </a:endParaRPr>
          </a:p>
        </p:txBody>
      </p:sp>
      <p:sp>
        <p:nvSpPr>
          <p:cNvPr id="3" name="Content Placeholder 2"/>
          <p:cNvSpPr>
            <a:spLocks noGrp="1"/>
          </p:cNvSpPr>
          <p:nvPr>
            <p:ph idx="1"/>
          </p:nvPr>
        </p:nvSpPr>
        <p:spPr/>
        <p:txBody>
          <a:bodyPr>
            <a:normAutofit fontScale="47500" lnSpcReduction="20000"/>
          </a:bodyPr>
          <a:lstStyle/>
          <a:p>
            <a:pPr marL="0" indent="0" algn="just">
              <a:lnSpc>
                <a:spcPct val="170000"/>
              </a:lnSpc>
              <a:buNone/>
            </a:pPr>
            <a:endParaRPr lang="en-US" dirty="0"/>
          </a:p>
          <a:p>
            <a:pPr marL="0" indent="0" algn="just">
              <a:lnSpc>
                <a:spcPct val="170000"/>
              </a:lnSpc>
              <a:buNone/>
            </a:pPr>
            <a:r>
              <a:rPr lang="en-US" dirty="0" err="1"/>
              <a:t>Ingressa</a:t>
            </a:r>
            <a:r>
              <a:rPr lang="en-US" dirty="0"/>
              <a:t> </a:t>
            </a:r>
            <a:r>
              <a:rPr lang="en-US" dirty="0" err="1"/>
              <a:t>na</a:t>
            </a:r>
            <a:r>
              <a:rPr lang="en-US" dirty="0"/>
              <a:t> </a:t>
            </a:r>
            <a:r>
              <a:rPr lang="en-US" b="1" dirty="0" err="1"/>
              <a:t>École</a:t>
            </a:r>
            <a:r>
              <a:rPr lang="en-US" b="1" dirty="0"/>
              <a:t> </a:t>
            </a:r>
            <a:r>
              <a:rPr lang="en-US" b="1" dirty="0" err="1"/>
              <a:t>Normale</a:t>
            </a:r>
            <a:r>
              <a:rPr lang="en-US" b="1" dirty="0"/>
              <a:t> </a:t>
            </a:r>
            <a:r>
              <a:rPr lang="en-US" b="1" dirty="0" err="1"/>
              <a:t>Supérieure</a:t>
            </a:r>
            <a:r>
              <a:rPr lang="en-US" b="1" dirty="0"/>
              <a:t>, </a:t>
            </a:r>
            <a:r>
              <a:rPr lang="en-US" dirty="0" err="1"/>
              <a:t>em</a:t>
            </a:r>
            <a:r>
              <a:rPr lang="en-US" dirty="0"/>
              <a:t> 1899, com 20 </a:t>
            </a:r>
            <a:r>
              <a:rPr lang="en-US" dirty="0" err="1"/>
              <a:t>anos</a:t>
            </a:r>
            <a:r>
              <a:rPr lang="pt-BR" dirty="0"/>
              <a:t>, </a:t>
            </a:r>
            <a:r>
              <a:rPr lang="en-US" dirty="0" err="1"/>
              <a:t>formando</a:t>
            </a:r>
            <a:r>
              <a:rPr lang="en-US" dirty="0"/>
              <a:t>-se </a:t>
            </a:r>
            <a:r>
              <a:rPr lang="en-US" dirty="0" err="1"/>
              <a:t>em</a:t>
            </a:r>
            <a:r>
              <a:rPr lang="en-US" dirty="0"/>
              <a:t> </a:t>
            </a:r>
            <a:r>
              <a:rPr lang="en-US" dirty="0" err="1"/>
              <a:t>Filosofia</a:t>
            </a:r>
            <a:r>
              <a:rPr lang="en-US" dirty="0"/>
              <a:t> (1902) e </a:t>
            </a:r>
            <a:r>
              <a:rPr lang="en-US" dirty="0" err="1"/>
              <a:t>em</a:t>
            </a:r>
            <a:r>
              <a:rPr lang="en-US" dirty="0"/>
              <a:t> </a:t>
            </a:r>
            <a:r>
              <a:rPr lang="en-US" dirty="0" err="1"/>
              <a:t>Medicina</a:t>
            </a:r>
            <a:r>
              <a:rPr lang="en-US" dirty="0"/>
              <a:t> (1908).</a:t>
            </a:r>
            <a:endParaRPr lang="pt-BR" dirty="0"/>
          </a:p>
          <a:p>
            <a:pPr marL="0" indent="0" algn="just">
              <a:lnSpc>
                <a:spcPct val="170000"/>
              </a:lnSpc>
              <a:buNone/>
            </a:pPr>
            <a:endParaRPr lang="en-US" dirty="0"/>
          </a:p>
          <a:p>
            <a:pPr marL="0" indent="0" algn="just">
              <a:lnSpc>
                <a:spcPct val="170000"/>
              </a:lnSpc>
              <a:buNone/>
            </a:pPr>
            <a:r>
              <a:rPr lang="en-US" dirty="0" err="1"/>
              <a:t>Estuda</a:t>
            </a:r>
            <a:r>
              <a:rPr lang="en-US" dirty="0"/>
              <a:t> com Levy-</a:t>
            </a:r>
            <a:r>
              <a:rPr lang="en-US" dirty="0" err="1"/>
              <a:t>Bruhl</a:t>
            </a:r>
            <a:r>
              <a:rPr lang="en-US" dirty="0"/>
              <a:t> (professor da </a:t>
            </a:r>
            <a:r>
              <a:rPr lang="en-US" dirty="0" err="1"/>
              <a:t>Sourbonne</a:t>
            </a:r>
            <a:r>
              <a:rPr lang="en-US" dirty="0"/>
              <a:t>, </a:t>
            </a:r>
            <a:r>
              <a:rPr lang="en-US" dirty="0" err="1"/>
              <a:t>desde</a:t>
            </a:r>
            <a:r>
              <a:rPr lang="en-US" dirty="0"/>
              <a:t> 1900).</a:t>
            </a:r>
          </a:p>
          <a:p>
            <a:pPr marL="0" indent="0" algn="just">
              <a:lnSpc>
                <a:spcPct val="170000"/>
              </a:lnSpc>
              <a:buNone/>
            </a:pPr>
            <a:endParaRPr lang="pt-BR" dirty="0"/>
          </a:p>
          <a:p>
            <a:pPr marL="0" indent="0" algn="just">
              <a:lnSpc>
                <a:spcPct val="170000"/>
              </a:lnSpc>
              <a:buNone/>
            </a:pPr>
            <a:r>
              <a:rPr lang="pt-BR" dirty="0"/>
              <a:t>Neste campo, destaca-se a influência exercida por Levy-</a:t>
            </a:r>
            <a:r>
              <a:rPr lang="pt-BR" dirty="0" err="1"/>
              <a:t>Bruhl</a:t>
            </a:r>
            <a:r>
              <a:rPr lang="pt-BR" dirty="0"/>
              <a:t>, de quem </a:t>
            </a:r>
            <a:r>
              <a:rPr lang="pt-BR" dirty="0" err="1"/>
              <a:t>Wallon</a:t>
            </a:r>
            <a:r>
              <a:rPr lang="pt-BR" dirty="0"/>
              <a:t> foi aluno e a quem atribui a abertura de seus horizontes para a importância do estudo de outras civilizações. Em seus estudos antropológicos este pesquisador opõe a mentalidade das sociedades atuais à das sociedades ditas primitivas, atribuindo à primeira o primado da razão e às segundas a irracionalidade. Em consequência, aproxima o “pensamento primitivo” do pensamento da criança, classificando ambos como pré-lógicos. </a:t>
            </a:r>
            <a:r>
              <a:rPr lang="pt-BR" sz="1700" dirty="0">
                <a:solidFill>
                  <a:srgbClr val="0000FF"/>
                </a:solidFill>
              </a:rPr>
              <a:t>(Galvão, 1996, p. 34)</a:t>
            </a:r>
            <a:endParaRPr lang="en-US" dirty="0"/>
          </a:p>
          <a:p>
            <a:pPr>
              <a:lnSpc>
                <a:spcPct val="170000"/>
              </a:lnSpc>
            </a:pPr>
            <a:endParaRPr lang="en-US" dirty="0"/>
          </a:p>
          <a:p>
            <a:pPr marL="0" indent="0" algn="just">
              <a:lnSpc>
                <a:spcPct val="170000"/>
              </a:lnSpc>
              <a:buNone/>
            </a:pPr>
            <a:endParaRPr lang="en-US" dirty="0"/>
          </a:p>
          <a:p>
            <a:pPr marL="0" indent="0" algn="just">
              <a:buNone/>
            </a:pPr>
            <a:endParaRPr lang="en-US" dirty="0"/>
          </a:p>
          <a:p>
            <a:pPr algn="just"/>
            <a:endParaRPr lang="en-US" dirty="0">
              <a:hlinkClick r:id="rId2"/>
            </a:endParaRPr>
          </a:p>
          <a:p>
            <a:pPr marL="0" indent="0" algn="just">
              <a:buNone/>
            </a:pPr>
            <a:endParaRPr lang="pt-BR" dirty="0"/>
          </a:p>
          <a:p>
            <a:pPr marL="0" indent="0">
              <a:buNone/>
            </a:pPr>
            <a:endParaRPr lang="pt-BR"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17</a:t>
            </a:fld>
            <a:endParaRPr lang="en-US"/>
          </a:p>
        </p:txBody>
      </p:sp>
    </p:spTree>
    <p:extLst>
      <p:ext uri="{BB962C8B-B14F-4D97-AF65-F5344CB8AC3E}">
        <p14:creationId xmlns:p14="http://schemas.microsoft.com/office/powerpoint/2010/main" val="3910493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2. </a:t>
            </a:r>
            <a:r>
              <a:rPr lang="en-US" sz="2400" b="1" dirty="0" err="1"/>
              <a:t>Biografia</a:t>
            </a:r>
            <a:r>
              <a:rPr lang="en-US" sz="2400" b="1" dirty="0"/>
              <a:t> </a:t>
            </a:r>
            <a:r>
              <a:rPr lang="en-US" sz="2400" b="1" dirty="0" err="1"/>
              <a:t>intelectual</a:t>
            </a:r>
            <a:br>
              <a:rPr lang="en-US" sz="2400" b="1" dirty="0"/>
            </a:br>
            <a:r>
              <a:rPr lang="en-US" sz="2400" b="1" dirty="0" err="1">
                <a:solidFill>
                  <a:srgbClr val="FF0000"/>
                </a:solidFill>
              </a:rPr>
              <a:t>École</a:t>
            </a:r>
            <a:r>
              <a:rPr lang="en-US" sz="2400" b="1" dirty="0">
                <a:solidFill>
                  <a:srgbClr val="FF0000"/>
                </a:solidFill>
              </a:rPr>
              <a:t> </a:t>
            </a:r>
            <a:r>
              <a:rPr lang="en-US" sz="2400" b="1" dirty="0" err="1">
                <a:solidFill>
                  <a:srgbClr val="FF0000"/>
                </a:solidFill>
              </a:rPr>
              <a:t>Normale</a:t>
            </a:r>
            <a:r>
              <a:rPr lang="en-US" sz="2400" b="1" dirty="0">
                <a:solidFill>
                  <a:srgbClr val="FF0000"/>
                </a:solidFill>
              </a:rPr>
              <a:t> </a:t>
            </a:r>
            <a:r>
              <a:rPr lang="en-US" sz="2400" b="1" dirty="0" err="1">
                <a:solidFill>
                  <a:srgbClr val="FF0000"/>
                </a:solidFill>
              </a:rPr>
              <a:t>Supérieure</a:t>
            </a:r>
            <a:endParaRPr lang="en-US" sz="2400" b="1" dirty="0">
              <a:solidFill>
                <a:srgbClr val="FF0000"/>
              </a:solidFill>
            </a:endParaRPr>
          </a:p>
        </p:txBody>
      </p:sp>
      <p:sp>
        <p:nvSpPr>
          <p:cNvPr id="3" name="Content Placeholder 2"/>
          <p:cNvSpPr>
            <a:spLocks noGrp="1"/>
          </p:cNvSpPr>
          <p:nvPr>
            <p:ph idx="1"/>
          </p:nvPr>
        </p:nvSpPr>
        <p:spPr/>
        <p:txBody>
          <a:bodyPr>
            <a:noAutofit/>
          </a:bodyPr>
          <a:lstStyle/>
          <a:p>
            <a:pPr marL="0" indent="0" algn="just">
              <a:lnSpc>
                <a:spcPct val="170000"/>
              </a:lnSpc>
              <a:buNone/>
            </a:pPr>
            <a:r>
              <a:rPr lang="en-US" sz="1200" dirty="0"/>
              <a:t>A </a:t>
            </a:r>
            <a:r>
              <a:rPr lang="en-US" sz="1200" b="1" dirty="0" err="1"/>
              <a:t>Escola</a:t>
            </a:r>
            <a:r>
              <a:rPr lang="en-US" sz="1200" b="1" dirty="0"/>
              <a:t> Normal Superior de Paris</a:t>
            </a:r>
            <a:r>
              <a:rPr lang="en-US" sz="1200" dirty="0"/>
              <a:t> </a:t>
            </a:r>
            <a:r>
              <a:rPr lang="en-US" sz="1200" dirty="0" err="1"/>
              <a:t>é</a:t>
            </a:r>
            <a:r>
              <a:rPr lang="en-US" sz="1200" dirty="0"/>
              <a:t> </a:t>
            </a:r>
            <a:r>
              <a:rPr lang="en-US" sz="1200" dirty="0" err="1"/>
              <a:t>uma</a:t>
            </a:r>
            <a:r>
              <a:rPr lang="en-US" sz="1200" dirty="0"/>
              <a:t> </a:t>
            </a:r>
            <a:r>
              <a:rPr lang="en-US" sz="1200" i="1" dirty="0" err="1"/>
              <a:t>grande</a:t>
            </a:r>
            <a:r>
              <a:rPr lang="en-US" sz="1200" i="1" dirty="0"/>
              <a:t> </a:t>
            </a:r>
            <a:r>
              <a:rPr lang="en-US" sz="1200" i="1" dirty="0" err="1"/>
              <a:t>école</a:t>
            </a:r>
            <a:r>
              <a:rPr lang="en-US" sz="1200" i="1" dirty="0"/>
              <a:t> </a:t>
            </a:r>
            <a:r>
              <a:rPr lang="en-US" sz="1200" i="1" dirty="0" err="1"/>
              <a:t>francesa</a:t>
            </a:r>
            <a:r>
              <a:rPr lang="en-US" sz="1200" dirty="0"/>
              <a:t>, </a:t>
            </a:r>
            <a:r>
              <a:rPr lang="en-US" sz="1200" dirty="0" err="1"/>
              <a:t>cujo</a:t>
            </a:r>
            <a:r>
              <a:rPr lang="en-US" sz="1200" dirty="0"/>
              <a:t> campus principal </a:t>
            </a:r>
            <a:r>
              <a:rPr lang="en-US" sz="1200" dirty="0" err="1"/>
              <a:t>está</a:t>
            </a:r>
            <a:r>
              <a:rPr lang="en-US" sz="1200" dirty="0"/>
              <a:t> </a:t>
            </a:r>
            <a:r>
              <a:rPr lang="en-US" sz="1200" dirty="0" err="1"/>
              <a:t>situado</a:t>
            </a:r>
            <a:r>
              <a:rPr lang="en-US" sz="1200" dirty="0"/>
              <a:t> </a:t>
            </a:r>
            <a:r>
              <a:rPr lang="en-US" sz="1200" dirty="0" err="1"/>
              <a:t>na</a:t>
            </a:r>
            <a:r>
              <a:rPr lang="en-US" sz="1200" dirty="0"/>
              <a:t> </a:t>
            </a:r>
            <a:r>
              <a:rPr lang="en-US" sz="1200" i="1" dirty="0"/>
              <a:t>rue </a:t>
            </a:r>
            <a:r>
              <a:rPr lang="en-US" sz="1200" i="1" dirty="0" err="1"/>
              <a:t>d'Ulm</a:t>
            </a:r>
            <a:r>
              <a:rPr lang="en-US" sz="1200" dirty="0"/>
              <a:t>, no 5 </a:t>
            </a:r>
            <a:r>
              <a:rPr lang="en-US" sz="1200" i="1" dirty="0"/>
              <a:t>arrondissement</a:t>
            </a:r>
            <a:r>
              <a:rPr lang="en-US" sz="1200" dirty="0"/>
              <a:t> de Paris. </a:t>
            </a:r>
            <a:r>
              <a:rPr lang="en-US" sz="1200" dirty="0" err="1"/>
              <a:t>É</a:t>
            </a:r>
            <a:r>
              <a:rPr lang="en-US" sz="1200" dirty="0"/>
              <a:t> </a:t>
            </a:r>
            <a:r>
              <a:rPr lang="en-US" sz="1200" dirty="0" err="1"/>
              <a:t>vinculada</a:t>
            </a:r>
            <a:r>
              <a:rPr lang="en-US" sz="1200" dirty="0"/>
              <a:t> </a:t>
            </a:r>
            <a:r>
              <a:rPr lang="en-US" sz="1200" dirty="0" err="1"/>
              <a:t>diretamente</a:t>
            </a:r>
            <a:r>
              <a:rPr lang="en-US" sz="1200" dirty="0"/>
              <a:t> </a:t>
            </a:r>
            <a:r>
              <a:rPr lang="en-US" sz="1200" dirty="0" err="1"/>
              <a:t>ao</a:t>
            </a:r>
            <a:r>
              <a:rPr lang="en-US" sz="1200" dirty="0"/>
              <a:t> </a:t>
            </a:r>
            <a:r>
              <a:rPr lang="en-US" sz="1200" dirty="0" err="1"/>
              <a:t>Ministério</a:t>
            </a:r>
            <a:r>
              <a:rPr lang="en-US" sz="1200" dirty="0"/>
              <a:t> do </a:t>
            </a:r>
            <a:r>
              <a:rPr lang="en-US" sz="1200" dirty="0" err="1"/>
              <a:t>Ensino</a:t>
            </a:r>
            <a:r>
              <a:rPr lang="en-US" sz="1200" dirty="0"/>
              <a:t> Superior e da </a:t>
            </a:r>
            <a:r>
              <a:rPr lang="en-US" sz="1200" dirty="0" err="1"/>
              <a:t>Pesquisa</a:t>
            </a:r>
            <a:r>
              <a:rPr lang="en-US" sz="1200" dirty="0"/>
              <a:t> da </a:t>
            </a:r>
            <a:r>
              <a:rPr lang="en-US" sz="1200" dirty="0" err="1"/>
              <a:t>França</a:t>
            </a:r>
            <a:r>
              <a:rPr lang="en-US" sz="1200" dirty="0"/>
              <a:t>. </a:t>
            </a:r>
          </a:p>
          <a:p>
            <a:pPr marL="0" indent="0" algn="just">
              <a:lnSpc>
                <a:spcPct val="170000"/>
              </a:lnSpc>
              <a:buNone/>
            </a:pPr>
            <a:endParaRPr lang="pt-BR" sz="1200" dirty="0"/>
          </a:p>
          <a:p>
            <a:pPr marL="0" indent="0" algn="just">
              <a:lnSpc>
                <a:spcPct val="170000"/>
              </a:lnSpc>
              <a:buNone/>
            </a:pPr>
            <a:r>
              <a:rPr lang="en-US" sz="1200" dirty="0" err="1"/>
              <a:t>Suas</a:t>
            </a:r>
            <a:r>
              <a:rPr lang="en-US" sz="1200" dirty="0"/>
              <a:t> </a:t>
            </a:r>
            <a:r>
              <a:rPr lang="en-US" sz="1200" dirty="0" err="1"/>
              <a:t>origens</a:t>
            </a:r>
            <a:r>
              <a:rPr lang="en-US" sz="1200" dirty="0"/>
              <a:t> </a:t>
            </a:r>
            <a:r>
              <a:rPr lang="en-US" sz="1200" dirty="0" err="1"/>
              <a:t>remontam</a:t>
            </a:r>
            <a:r>
              <a:rPr lang="en-US" sz="1200" dirty="0"/>
              <a:t> a 11794, </a:t>
            </a:r>
            <a:r>
              <a:rPr lang="en-US" sz="1200" dirty="0" err="1"/>
              <a:t>quando</a:t>
            </a:r>
            <a:r>
              <a:rPr lang="en-US" sz="1200" dirty="0"/>
              <a:t> </a:t>
            </a:r>
            <a:r>
              <a:rPr lang="en-US" sz="1200" dirty="0" err="1"/>
              <a:t>foi</a:t>
            </a:r>
            <a:r>
              <a:rPr lang="en-US" sz="1200" dirty="0"/>
              <a:t> </a:t>
            </a:r>
            <a:r>
              <a:rPr lang="en-US" sz="1200" dirty="0" err="1"/>
              <a:t>criada</a:t>
            </a:r>
            <a:r>
              <a:rPr lang="en-US" sz="1200" dirty="0"/>
              <a:t> a </a:t>
            </a:r>
            <a:r>
              <a:rPr lang="en-US" sz="1200" i="1" dirty="0" err="1"/>
              <a:t>École</a:t>
            </a:r>
            <a:r>
              <a:rPr lang="en-US" sz="1200" i="1" dirty="0"/>
              <a:t> </a:t>
            </a:r>
            <a:r>
              <a:rPr lang="en-US" sz="1200" i="1" dirty="0" err="1"/>
              <a:t>normale</a:t>
            </a:r>
            <a:r>
              <a:rPr lang="en-US" sz="1200" dirty="0"/>
              <a:t> </a:t>
            </a:r>
            <a:r>
              <a:rPr lang="en-US" sz="1200" dirty="0" err="1"/>
              <a:t>pela</a:t>
            </a:r>
            <a:r>
              <a:rPr lang="en-US" sz="1200" dirty="0"/>
              <a:t> </a:t>
            </a:r>
            <a:r>
              <a:rPr lang="en-US" sz="1200" dirty="0" err="1"/>
              <a:t>Convenção</a:t>
            </a:r>
            <a:r>
              <a:rPr lang="en-US" sz="1200" dirty="0"/>
              <a:t> </a:t>
            </a:r>
            <a:r>
              <a:rPr lang="en-US" sz="1200" dirty="0" err="1"/>
              <a:t>Nacional</a:t>
            </a:r>
            <a:r>
              <a:rPr lang="en-US" sz="1200" dirty="0"/>
              <a:t>. O </a:t>
            </a:r>
            <a:r>
              <a:rPr lang="en-US" sz="1200" dirty="0" err="1"/>
              <a:t>decreto</a:t>
            </a:r>
            <a:r>
              <a:rPr lang="en-US" sz="1200" dirty="0"/>
              <a:t> do 9 </a:t>
            </a:r>
            <a:r>
              <a:rPr lang="en-US" sz="1200" dirty="0" err="1"/>
              <a:t>brumário</a:t>
            </a:r>
            <a:r>
              <a:rPr lang="en-US" sz="1200" dirty="0"/>
              <a:t> </a:t>
            </a:r>
            <a:r>
              <a:rPr lang="en-US" sz="1200" dirty="0" err="1"/>
              <a:t>estipulava</a:t>
            </a:r>
            <a:r>
              <a:rPr lang="en-US" sz="1200" dirty="0"/>
              <a:t>:</a:t>
            </a:r>
          </a:p>
          <a:p>
            <a:pPr marL="0" indent="0" algn="just">
              <a:lnSpc>
                <a:spcPct val="170000"/>
              </a:lnSpc>
              <a:buNone/>
            </a:pPr>
            <a:endParaRPr lang="pt-BR" sz="1200" dirty="0"/>
          </a:p>
          <a:p>
            <a:pPr marL="0" indent="0" algn="just">
              <a:lnSpc>
                <a:spcPct val="170000"/>
              </a:lnSpc>
              <a:buNone/>
            </a:pPr>
            <a:r>
              <a:rPr lang="en-US" sz="1200" dirty="0"/>
              <a:t>(</a:t>
            </a:r>
            <a:r>
              <a:rPr lang="en-US" sz="1200" dirty="0" err="1"/>
              <a:t>Artigo</a:t>
            </a:r>
            <a:r>
              <a:rPr lang="en-US" sz="1200" dirty="0"/>
              <a:t> </a:t>
            </a:r>
            <a:r>
              <a:rPr lang="en-US" sz="1200" dirty="0" err="1"/>
              <a:t>Primeiro</a:t>
            </a:r>
            <a:r>
              <a:rPr lang="en-US" sz="1200" dirty="0"/>
              <a:t>) « </a:t>
            </a:r>
            <a:r>
              <a:rPr lang="en-US" sz="1200" i="1" dirty="0" err="1"/>
              <a:t>Será</a:t>
            </a:r>
            <a:r>
              <a:rPr lang="en-US" sz="1200" i="1" dirty="0"/>
              <a:t> </a:t>
            </a:r>
            <a:r>
              <a:rPr lang="en-US" sz="1200" i="1" dirty="0" err="1"/>
              <a:t>estabelecida</a:t>
            </a:r>
            <a:r>
              <a:rPr lang="en-US" sz="1200" i="1" dirty="0"/>
              <a:t> </a:t>
            </a:r>
            <a:r>
              <a:rPr lang="en-US" sz="1200" i="1" dirty="0" err="1"/>
              <a:t>em</a:t>
            </a:r>
            <a:r>
              <a:rPr lang="en-US" sz="1200" i="1" dirty="0"/>
              <a:t> Paris </a:t>
            </a:r>
            <a:r>
              <a:rPr lang="en-US" sz="1200" i="1" dirty="0" err="1"/>
              <a:t>uma</a:t>
            </a:r>
            <a:r>
              <a:rPr lang="en-US" sz="1200" i="1" dirty="0"/>
              <a:t> </a:t>
            </a:r>
            <a:r>
              <a:rPr lang="en-US" sz="1200" i="1" dirty="0" err="1"/>
              <a:t>Escola</a:t>
            </a:r>
            <a:r>
              <a:rPr lang="en-US" sz="1200" i="1" dirty="0"/>
              <a:t> Normal, </a:t>
            </a:r>
            <a:r>
              <a:rPr lang="en-US" sz="1200" i="1" dirty="0" err="1"/>
              <a:t>para</a:t>
            </a:r>
            <a:r>
              <a:rPr lang="en-US" sz="1200" i="1" dirty="0"/>
              <a:t> a </a:t>
            </a:r>
            <a:r>
              <a:rPr lang="en-US" sz="1200" i="1" dirty="0" err="1"/>
              <a:t>qual</a:t>
            </a:r>
            <a:r>
              <a:rPr lang="en-US" sz="1200" i="1" dirty="0"/>
              <a:t> </a:t>
            </a:r>
            <a:r>
              <a:rPr lang="en-US" sz="1200" i="1" dirty="0" err="1"/>
              <a:t>serão</a:t>
            </a:r>
            <a:r>
              <a:rPr lang="en-US" sz="1200" i="1" dirty="0"/>
              <a:t> </a:t>
            </a:r>
            <a:r>
              <a:rPr lang="en-US" sz="1200" i="1" dirty="0" err="1"/>
              <a:t>convocados</a:t>
            </a:r>
            <a:r>
              <a:rPr lang="en-US" sz="1200" i="1" dirty="0"/>
              <a:t>, de </a:t>
            </a:r>
            <a:r>
              <a:rPr lang="en-US" sz="1200" i="1" dirty="0" err="1"/>
              <a:t>todas</a:t>
            </a:r>
            <a:r>
              <a:rPr lang="en-US" sz="1200" i="1" dirty="0"/>
              <a:t> as </a:t>
            </a:r>
            <a:r>
              <a:rPr lang="en-US" sz="1200" i="1" dirty="0" err="1"/>
              <a:t>partes</a:t>
            </a:r>
            <a:r>
              <a:rPr lang="en-US" sz="1200" i="1" dirty="0"/>
              <a:t> da </a:t>
            </a:r>
            <a:r>
              <a:rPr lang="en-US" sz="1200" i="1" dirty="0" err="1"/>
              <a:t>República</a:t>
            </a:r>
            <a:r>
              <a:rPr lang="en-US" sz="1200" i="1" dirty="0"/>
              <a:t>, </a:t>
            </a:r>
            <a:r>
              <a:rPr lang="en-US" sz="1200" i="1" dirty="0" err="1"/>
              <a:t>cidadãos</a:t>
            </a:r>
            <a:r>
              <a:rPr lang="en-US" sz="1200" i="1" dirty="0"/>
              <a:t> </a:t>
            </a:r>
            <a:r>
              <a:rPr lang="en-US" sz="1200" i="1" dirty="0" err="1"/>
              <a:t>já</a:t>
            </a:r>
            <a:r>
              <a:rPr lang="en-US" sz="1200" i="1" dirty="0"/>
              <a:t> </a:t>
            </a:r>
            <a:r>
              <a:rPr lang="en-US" sz="1200" i="1" dirty="0" err="1"/>
              <a:t>instruídos</a:t>
            </a:r>
            <a:r>
              <a:rPr lang="en-US" sz="1200" i="1" dirty="0"/>
              <a:t> </a:t>
            </a:r>
            <a:r>
              <a:rPr lang="en-US" sz="1200" i="1" dirty="0" err="1"/>
              <a:t>nas</a:t>
            </a:r>
            <a:r>
              <a:rPr lang="en-US" sz="1200" i="1" dirty="0"/>
              <a:t> </a:t>
            </a:r>
            <a:r>
              <a:rPr lang="en-US" sz="1200" i="1" dirty="0" err="1"/>
              <a:t>ciências</a:t>
            </a:r>
            <a:r>
              <a:rPr lang="en-US" sz="1200" i="1" dirty="0"/>
              <a:t> </a:t>
            </a:r>
            <a:r>
              <a:rPr lang="en-US" sz="1200" i="1" dirty="0" err="1"/>
              <a:t>úteis</a:t>
            </a:r>
            <a:r>
              <a:rPr lang="en-US" sz="1200" i="1" dirty="0"/>
              <a:t>, </a:t>
            </a:r>
            <a:r>
              <a:rPr lang="en-US" sz="1200" i="1" dirty="0" err="1"/>
              <a:t>para</a:t>
            </a:r>
            <a:r>
              <a:rPr lang="en-US" sz="1200" i="1" dirty="0"/>
              <a:t> </a:t>
            </a:r>
            <a:r>
              <a:rPr lang="en-US" sz="1200" i="1" dirty="0" err="1"/>
              <a:t>aprender</a:t>
            </a:r>
            <a:r>
              <a:rPr lang="en-US" sz="1200" i="1" dirty="0"/>
              <a:t> com </a:t>
            </a:r>
            <a:r>
              <a:rPr lang="en-US" sz="1200" i="1" dirty="0" err="1"/>
              <a:t>os</a:t>
            </a:r>
            <a:r>
              <a:rPr lang="en-US" sz="1200" i="1" dirty="0"/>
              <a:t> </a:t>
            </a:r>
            <a:r>
              <a:rPr lang="en-US" sz="1200" i="1" dirty="0" err="1"/>
              <a:t>professores</a:t>
            </a:r>
            <a:r>
              <a:rPr lang="en-US" sz="1200" i="1" dirty="0"/>
              <a:t> </a:t>
            </a:r>
            <a:r>
              <a:rPr lang="en-US" sz="1200" i="1" dirty="0" err="1"/>
              <a:t>mais</a:t>
            </a:r>
            <a:r>
              <a:rPr lang="en-US" sz="1200" i="1" dirty="0"/>
              <a:t> </a:t>
            </a:r>
            <a:r>
              <a:rPr lang="en-US" sz="1200" i="1" dirty="0" err="1"/>
              <a:t>hábeis</a:t>
            </a:r>
            <a:r>
              <a:rPr lang="en-US" sz="1200" i="1" dirty="0"/>
              <a:t> de </a:t>
            </a:r>
            <a:r>
              <a:rPr lang="en-US" sz="1200" i="1" dirty="0" err="1"/>
              <a:t>todos</a:t>
            </a:r>
            <a:r>
              <a:rPr lang="en-US" sz="1200" i="1" dirty="0"/>
              <a:t> </a:t>
            </a:r>
            <a:r>
              <a:rPr lang="en-US" sz="1200" i="1" dirty="0" err="1"/>
              <a:t>os</a:t>
            </a:r>
            <a:r>
              <a:rPr lang="en-US" sz="1200" i="1" dirty="0"/>
              <a:t> </a:t>
            </a:r>
            <a:r>
              <a:rPr lang="en-US" sz="1200" i="1" dirty="0" err="1"/>
              <a:t>gêneros</a:t>
            </a:r>
            <a:r>
              <a:rPr lang="en-US" sz="1200" i="1" dirty="0"/>
              <a:t>, a arte de </a:t>
            </a:r>
            <a:r>
              <a:rPr lang="en-US" sz="1200" i="1" dirty="0" err="1"/>
              <a:t>ensinar</a:t>
            </a:r>
            <a:r>
              <a:rPr lang="en-US" sz="1200" i="1" dirty="0"/>
              <a:t> . »</a:t>
            </a:r>
            <a:endParaRPr lang="pt-BR" sz="1200" dirty="0"/>
          </a:p>
          <a:p>
            <a:pPr marL="0" indent="0" algn="just">
              <a:lnSpc>
                <a:spcPct val="170000"/>
              </a:lnSpc>
              <a:buNone/>
            </a:pPr>
            <a:r>
              <a:rPr lang="en-US" sz="1200" dirty="0"/>
              <a:t> </a:t>
            </a:r>
            <a:endParaRPr lang="pt-BR" sz="1200" dirty="0"/>
          </a:p>
          <a:p>
            <a:pPr marL="0" indent="0" algn="just">
              <a:lnSpc>
                <a:spcPct val="170000"/>
              </a:lnSpc>
              <a:buNone/>
            </a:pPr>
            <a:r>
              <a:rPr lang="en-US" sz="1200" dirty="0"/>
              <a:t>A </a:t>
            </a:r>
            <a:r>
              <a:rPr lang="en-US" sz="1200" dirty="0" err="1"/>
              <a:t>escola</a:t>
            </a:r>
            <a:r>
              <a:rPr lang="en-US" sz="1200" dirty="0"/>
              <a:t> </a:t>
            </a:r>
            <a:r>
              <a:rPr lang="en-US" sz="1200" dirty="0" err="1"/>
              <a:t>reunia</a:t>
            </a:r>
            <a:r>
              <a:rPr lang="en-US" sz="1200" dirty="0"/>
              <a:t> </a:t>
            </a:r>
            <a:r>
              <a:rPr lang="en-US" sz="1200" dirty="0" err="1"/>
              <a:t>efetivamente</a:t>
            </a:r>
            <a:r>
              <a:rPr lang="en-US" sz="1200" dirty="0"/>
              <a:t> </a:t>
            </a:r>
            <a:r>
              <a:rPr lang="en-US" sz="1200" dirty="0" err="1"/>
              <a:t>professores</a:t>
            </a:r>
            <a:r>
              <a:rPr lang="en-US" sz="1200" dirty="0"/>
              <a:t> </a:t>
            </a:r>
            <a:r>
              <a:rPr lang="en-US" sz="1200" dirty="0" err="1"/>
              <a:t>particularmente</a:t>
            </a:r>
            <a:r>
              <a:rPr lang="en-US" sz="1200" dirty="0"/>
              <a:t> </a:t>
            </a:r>
            <a:r>
              <a:rPr lang="en-US" sz="1200" dirty="0" err="1"/>
              <a:t>brilhantes</a:t>
            </a:r>
            <a:r>
              <a:rPr lang="en-US" sz="1200" dirty="0"/>
              <a:t>, </a:t>
            </a:r>
            <a:r>
              <a:rPr lang="en-US" sz="1200" dirty="0" err="1"/>
              <a:t>marcados</a:t>
            </a:r>
            <a:r>
              <a:rPr lang="en-US" sz="1200" dirty="0"/>
              <a:t> </a:t>
            </a:r>
            <a:r>
              <a:rPr lang="en-US" sz="1200" dirty="0" err="1"/>
              <a:t>pelo</a:t>
            </a:r>
            <a:r>
              <a:rPr lang="en-US" sz="1200" dirty="0"/>
              <a:t> </a:t>
            </a:r>
            <a:r>
              <a:rPr lang="en-US" sz="1200" dirty="0" err="1"/>
              <a:t>espírito</a:t>
            </a:r>
            <a:r>
              <a:rPr lang="en-US" sz="1200" dirty="0"/>
              <a:t> das </a:t>
            </a:r>
            <a:r>
              <a:rPr lang="en-US" sz="1200" dirty="0" err="1"/>
              <a:t>Luzes</a:t>
            </a:r>
            <a:r>
              <a:rPr lang="en-US" sz="1200" dirty="0"/>
              <a:t>, </a:t>
            </a:r>
            <a:r>
              <a:rPr lang="en-US" sz="1200" dirty="0" err="1"/>
              <a:t>tais</a:t>
            </a:r>
            <a:r>
              <a:rPr lang="en-US" sz="1200" dirty="0"/>
              <a:t> </a:t>
            </a:r>
            <a:r>
              <a:rPr lang="en-US" sz="1200" dirty="0" err="1"/>
              <a:t>como</a:t>
            </a:r>
            <a:r>
              <a:rPr lang="en-US" sz="1200" dirty="0"/>
              <a:t> </a:t>
            </a:r>
            <a:r>
              <a:rPr lang="en-US" sz="1200" dirty="0" err="1"/>
              <a:t>os</a:t>
            </a:r>
            <a:r>
              <a:rPr lang="en-US" sz="1200" dirty="0"/>
              <a:t> </a:t>
            </a:r>
            <a:r>
              <a:rPr lang="en-US" sz="1200" dirty="0" err="1"/>
              <a:t>cientistas</a:t>
            </a:r>
            <a:r>
              <a:rPr lang="en-US" sz="1200" dirty="0"/>
              <a:t> </a:t>
            </a:r>
            <a:r>
              <a:rPr lang="en-US" sz="1200" dirty="0" err="1"/>
              <a:t>Monge</a:t>
            </a:r>
            <a:r>
              <a:rPr lang="en-US" sz="1200" dirty="0"/>
              <a:t>, </a:t>
            </a:r>
            <a:r>
              <a:rPr lang="en-US" sz="1200" dirty="0" err="1"/>
              <a:t>Vandermonde</a:t>
            </a:r>
            <a:r>
              <a:rPr lang="en-US" sz="1200" dirty="0"/>
              <a:t>, </a:t>
            </a:r>
            <a:r>
              <a:rPr lang="en-US" sz="1200" dirty="0" err="1"/>
              <a:t>DAubenton</a:t>
            </a:r>
            <a:r>
              <a:rPr lang="en-US" sz="1200" dirty="0"/>
              <a:t> e </a:t>
            </a:r>
            <a:r>
              <a:rPr lang="en-US" sz="1200" dirty="0" err="1"/>
              <a:t>Berthollet</a:t>
            </a:r>
            <a:r>
              <a:rPr lang="en-US" sz="1200" dirty="0"/>
              <a:t> </a:t>
            </a:r>
            <a:r>
              <a:rPr lang="en-US" sz="1200" dirty="0" err="1"/>
              <a:t>ou</a:t>
            </a:r>
            <a:r>
              <a:rPr lang="en-US" sz="1200" dirty="0"/>
              <a:t> </a:t>
            </a:r>
            <a:r>
              <a:rPr lang="en-US" sz="1200" dirty="0" err="1"/>
              <a:t>os</a:t>
            </a:r>
            <a:r>
              <a:rPr lang="en-US" sz="1200" dirty="0"/>
              <a:t> </a:t>
            </a:r>
            <a:r>
              <a:rPr lang="en-US" sz="1200" dirty="0" err="1"/>
              <a:t>escritores</a:t>
            </a:r>
            <a:r>
              <a:rPr lang="en-US" sz="1200" dirty="0"/>
              <a:t> e </a:t>
            </a:r>
            <a:r>
              <a:rPr lang="en-US" sz="1200" dirty="0" err="1"/>
              <a:t>filósofos</a:t>
            </a:r>
            <a:r>
              <a:rPr lang="en-US" sz="1200" dirty="0"/>
              <a:t> </a:t>
            </a:r>
            <a:r>
              <a:rPr lang="en-US" sz="1200" dirty="0" err="1"/>
              <a:t>Bernardin</a:t>
            </a:r>
            <a:r>
              <a:rPr lang="en-US" sz="1200" dirty="0"/>
              <a:t> de Saint-Pierre e </a:t>
            </a:r>
            <a:r>
              <a:rPr lang="en-US" sz="1200" dirty="0" err="1"/>
              <a:t>Volney</a:t>
            </a:r>
            <a:r>
              <a:rPr lang="en-US" sz="1200" dirty="0"/>
              <a:t>. </a:t>
            </a:r>
          </a:p>
          <a:p>
            <a:pPr marL="0" indent="0" algn="just">
              <a:lnSpc>
                <a:spcPct val="170000"/>
              </a:lnSpc>
              <a:buNone/>
            </a:pPr>
            <a:r>
              <a:rPr lang="en-US" sz="1200" dirty="0" err="1"/>
              <a:t>Pouco</a:t>
            </a:r>
            <a:r>
              <a:rPr lang="en-US" sz="1200" dirty="0"/>
              <a:t> tempo </a:t>
            </a:r>
            <a:r>
              <a:rPr lang="en-US" sz="1200" dirty="0" err="1"/>
              <a:t>depois</a:t>
            </a:r>
            <a:r>
              <a:rPr lang="en-US" sz="1200" dirty="0"/>
              <a:t>, o </a:t>
            </a:r>
            <a:r>
              <a:rPr lang="en-US" sz="1200" dirty="0" err="1"/>
              <a:t>estabelecimento</a:t>
            </a:r>
            <a:r>
              <a:rPr lang="en-US" sz="1200" dirty="0"/>
              <a:t> </a:t>
            </a:r>
            <a:r>
              <a:rPr lang="en-US" sz="1200" dirty="0" err="1"/>
              <a:t>foi</a:t>
            </a:r>
            <a:r>
              <a:rPr lang="en-US" sz="1200" dirty="0"/>
              <a:t> </a:t>
            </a:r>
            <a:r>
              <a:rPr lang="en-US" sz="1200" dirty="0" err="1"/>
              <a:t>fechado</a:t>
            </a:r>
            <a:r>
              <a:rPr lang="en-US" sz="1200" dirty="0"/>
              <a:t> </a:t>
            </a:r>
            <a:r>
              <a:rPr lang="en-US" sz="1200" dirty="0" err="1"/>
              <a:t>para</a:t>
            </a:r>
            <a:r>
              <a:rPr lang="en-US" sz="1200" dirty="0"/>
              <a:t> </a:t>
            </a:r>
            <a:r>
              <a:rPr lang="en-US" sz="1200" dirty="0" err="1"/>
              <a:t>ressurgir</a:t>
            </a:r>
            <a:r>
              <a:rPr lang="en-US" sz="1200" dirty="0"/>
              <a:t> </a:t>
            </a:r>
            <a:r>
              <a:rPr lang="en-US" sz="1200" dirty="0" err="1"/>
              <a:t>em</a:t>
            </a:r>
            <a:r>
              <a:rPr lang="en-US" sz="1200" dirty="0"/>
              <a:t> 1808, </a:t>
            </a:r>
            <a:r>
              <a:rPr lang="en-US" sz="1200" dirty="0" err="1"/>
              <a:t>já</a:t>
            </a:r>
            <a:r>
              <a:rPr lang="en-US" sz="1200" dirty="0"/>
              <a:t> sob </a:t>
            </a:r>
            <a:r>
              <a:rPr lang="en-US" sz="1200" dirty="0" err="1"/>
              <a:t>Napoleão</a:t>
            </a:r>
            <a:r>
              <a:rPr lang="en-US" sz="1200" dirty="0"/>
              <a:t> Bonaparte. </a:t>
            </a:r>
            <a:endParaRPr lang="pt-BR" sz="12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18</a:t>
            </a:fld>
            <a:endParaRPr lang="en-US"/>
          </a:p>
        </p:txBody>
      </p:sp>
    </p:spTree>
    <p:extLst>
      <p:ext uri="{BB962C8B-B14F-4D97-AF65-F5344CB8AC3E}">
        <p14:creationId xmlns:p14="http://schemas.microsoft.com/office/powerpoint/2010/main" val="3983931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2. </a:t>
            </a:r>
            <a:r>
              <a:rPr lang="en-US" sz="2400" b="1" dirty="0" err="1"/>
              <a:t>Biografia</a:t>
            </a:r>
            <a:r>
              <a:rPr lang="en-US" sz="2400" b="1" dirty="0"/>
              <a:t> </a:t>
            </a:r>
            <a:r>
              <a:rPr lang="en-US" sz="2400" b="1" dirty="0" err="1"/>
              <a:t>intelectual</a:t>
            </a:r>
            <a:br>
              <a:rPr lang="en-US" sz="2400" b="1" dirty="0"/>
            </a:br>
            <a:r>
              <a:rPr lang="en-US" sz="2400" b="1" dirty="0">
                <a:solidFill>
                  <a:srgbClr val="FF0000"/>
                </a:solidFill>
              </a:rPr>
              <a:t>Ex-</a:t>
            </a:r>
            <a:r>
              <a:rPr lang="en-US" sz="2400" b="1" dirty="0" err="1">
                <a:solidFill>
                  <a:srgbClr val="FF0000"/>
                </a:solidFill>
              </a:rPr>
              <a:t>alunos</a:t>
            </a:r>
            <a:r>
              <a:rPr lang="en-US" sz="2400" b="1" dirty="0">
                <a:solidFill>
                  <a:srgbClr val="FF0000"/>
                </a:solidFill>
              </a:rPr>
              <a:t> </a:t>
            </a:r>
            <a:r>
              <a:rPr lang="en-US" sz="2400" b="1" dirty="0" err="1">
                <a:solidFill>
                  <a:srgbClr val="FF0000"/>
                </a:solidFill>
              </a:rPr>
              <a:t>Notáveis</a:t>
            </a:r>
            <a:r>
              <a:rPr lang="en-US" sz="2400" b="1" dirty="0">
                <a:solidFill>
                  <a:srgbClr val="FF0000"/>
                </a:solidFill>
              </a:rPr>
              <a:t> da ENS</a:t>
            </a:r>
          </a:p>
        </p:txBody>
      </p:sp>
      <p:sp>
        <p:nvSpPr>
          <p:cNvPr id="3" name="Content Placeholder 2"/>
          <p:cNvSpPr>
            <a:spLocks noGrp="1"/>
          </p:cNvSpPr>
          <p:nvPr>
            <p:ph idx="1"/>
          </p:nvPr>
        </p:nvSpPr>
        <p:spPr>
          <a:xfrm>
            <a:off x="457200" y="1600200"/>
            <a:ext cx="8229600" cy="4603262"/>
          </a:xfrm>
        </p:spPr>
        <p:txBody>
          <a:bodyPr>
            <a:noAutofit/>
          </a:bodyPr>
          <a:lstStyle/>
          <a:p>
            <a:pPr marL="0" indent="0">
              <a:buNone/>
            </a:pPr>
            <a:r>
              <a:rPr lang="en-US" sz="1200" b="1" dirty="0" err="1"/>
              <a:t>Médicos</a:t>
            </a:r>
            <a:r>
              <a:rPr lang="en-US" sz="1200" b="1" dirty="0"/>
              <a:t> e </a:t>
            </a:r>
            <a:r>
              <a:rPr lang="en-US" sz="1200" b="1" dirty="0" err="1"/>
              <a:t>biólogos</a:t>
            </a:r>
            <a:r>
              <a:rPr lang="en-US" sz="1200" b="1" dirty="0"/>
              <a:t>							</a:t>
            </a:r>
            <a:r>
              <a:rPr lang="en-US" sz="1200" b="1" dirty="0" err="1"/>
              <a:t>Sociólogos</a:t>
            </a:r>
            <a:r>
              <a:rPr lang="en-US" sz="1200" b="1" dirty="0"/>
              <a:t> </a:t>
            </a:r>
            <a:endParaRPr lang="pt-BR" sz="1200" dirty="0"/>
          </a:p>
          <a:p>
            <a:pPr marL="0" indent="0">
              <a:buNone/>
            </a:pPr>
            <a:r>
              <a:rPr lang="en-US" sz="1200" dirty="0"/>
              <a:t>	Louis Pasteur (1843) 							Emile Durkheim (1879)</a:t>
            </a:r>
            <a:endParaRPr lang="pt-BR" sz="1200" dirty="0"/>
          </a:p>
          <a:p>
            <a:pPr marL="0" indent="0">
              <a:buNone/>
            </a:pPr>
            <a:r>
              <a:rPr lang="en-US" sz="1200" dirty="0"/>
              <a:t>										Pierre Bourdieu (1951)</a:t>
            </a:r>
          </a:p>
          <a:p>
            <a:pPr marL="0" indent="0">
              <a:buNone/>
            </a:pPr>
            <a:endParaRPr lang="en-US" sz="1200" b="1" dirty="0"/>
          </a:p>
          <a:p>
            <a:pPr marL="0" indent="0">
              <a:buNone/>
            </a:pPr>
            <a:r>
              <a:rPr lang="en-US" sz="1200" b="1" dirty="0" err="1"/>
              <a:t>Historiadores</a:t>
            </a:r>
            <a:r>
              <a:rPr lang="en-US" sz="1200" b="1" dirty="0"/>
              <a:t>								</a:t>
            </a:r>
            <a:r>
              <a:rPr lang="en-US" sz="1200" b="1" dirty="0" err="1"/>
              <a:t>Escritores</a:t>
            </a:r>
            <a:r>
              <a:rPr lang="en-US" sz="1200" b="1" dirty="0"/>
              <a:t> </a:t>
            </a:r>
            <a:endParaRPr lang="pt-BR" sz="1200" dirty="0"/>
          </a:p>
          <a:p>
            <a:pPr marL="0" indent="0">
              <a:buNone/>
            </a:pPr>
            <a:r>
              <a:rPr lang="en-US" sz="1200" dirty="0"/>
              <a:t>	Lucien </a:t>
            </a:r>
            <a:r>
              <a:rPr lang="en-US" sz="1200" dirty="0" err="1"/>
              <a:t>Febvre</a:t>
            </a:r>
            <a:r>
              <a:rPr lang="en-US" sz="1200" dirty="0"/>
              <a:t>								</a:t>
            </a:r>
            <a:r>
              <a:rPr lang="en-US" sz="1200" dirty="0" err="1"/>
              <a:t>Romain</a:t>
            </a:r>
            <a:r>
              <a:rPr lang="en-US" sz="1200" dirty="0"/>
              <a:t> Rolland (1886)</a:t>
            </a:r>
            <a:endParaRPr lang="pt-BR" sz="1200" dirty="0"/>
          </a:p>
          <a:p>
            <a:pPr marL="0" indent="0">
              <a:buNone/>
            </a:pPr>
            <a:r>
              <a:rPr lang="en-US" sz="1200" dirty="0"/>
              <a:t>	Jacques Le Goff 	</a:t>
            </a:r>
            <a:endParaRPr lang="pt-BR" sz="1200" dirty="0"/>
          </a:p>
          <a:p>
            <a:pPr marL="0" indent="0">
              <a:buNone/>
            </a:pPr>
            <a:endParaRPr lang="pt-BR" sz="1200" dirty="0"/>
          </a:p>
          <a:p>
            <a:pPr marL="0" indent="0">
              <a:buNone/>
            </a:pPr>
            <a:r>
              <a:rPr lang="en-US" sz="1200" b="1" dirty="0" err="1"/>
              <a:t>Filósofos</a:t>
            </a:r>
            <a:r>
              <a:rPr lang="en-US" sz="1200" b="1" dirty="0"/>
              <a:t>								</a:t>
            </a:r>
            <a:r>
              <a:rPr lang="en-US" sz="1200" b="1" dirty="0" err="1"/>
              <a:t>Políticos</a:t>
            </a:r>
            <a:r>
              <a:rPr lang="en-US" sz="1200" b="1" dirty="0"/>
              <a:t> </a:t>
            </a:r>
            <a:endParaRPr lang="pt-BR" sz="1200" dirty="0"/>
          </a:p>
          <a:p>
            <a:pPr marL="0" indent="0">
              <a:buNone/>
            </a:pPr>
            <a:r>
              <a:rPr lang="en-US" sz="1200" dirty="0"/>
              <a:t>	Louis </a:t>
            </a:r>
            <a:r>
              <a:rPr lang="en-US" sz="1200" dirty="0" err="1"/>
              <a:t>Althusser</a:t>
            </a:r>
            <a:r>
              <a:rPr lang="en-US" sz="1200" dirty="0"/>
              <a:t>							George Pompidou (1931)</a:t>
            </a:r>
            <a:endParaRPr lang="pt-BR" sz="1200" dirty="0"/>
          </a:p>
          <a:p>
            <a:pPr marL="0" indent="0">
              <a:buNone/>
            </a:pPr>
            <a:r>
              <a:rPr lang="en-US" sz="1200" dirty="0"/>
              <a:t>	Jean </a:t>
            </a:r>
            <a:r>
              <a:rPr lang="en-US" sz="1200" dirty="0" err="1"/>
              <a:t>Hyppolite</a:t>
            </a:r>
            <a:r>
              <a:rPr lang="en-US" sz="1200" dirty="0"/>
              <a:t>								Alain </a:t>
            </a:r>
            <a:r>
              <a:rPr lang="en-US" sz="1200" dirty="0" err="1"/>
              <a:t>Juppé</a:t>
            </a:r>
            <a:r>
              <a:rPr lang="en-US" sz="1200" dirty="0"/>
              <a:t> (1964)</a:t>
            </a:r>
            <a:endParaRPr lang="pt-BR" sz="1200" dirty="0"/>
          </a:p>
          <a:p>
            <a:pPr marL="0" indent="0">
              <a:buNone/>
            </a:pPr>
            <a:r>
              <a:rPr lang="en-US" sz="1200" dirty="0"/>
              <a:t>	Henri Bergson (1878)</a:t>
            </a:r>
            <a:endParaRPr lang="pt-BR" sz="1200" dirty="0"/>
          </a:p>
          <a:p>
            <a:pPr marL="0" indent="0">
              <a:buNone/>
            </a:pPr>
            <a:r>
              <a:rPr lang="en-US" sz="1200" dirty="0"/>
              <a:t>	</a:t>
            </a:r>
            <a:r>
              <a:rPr lang="en-US" sz="1200" dirty="0" err="1"/>
              <a:t>Raymon</a:t>
            </a:r>
            <a:r>
              <a:rPr lang="en-US" sz="1200" dirty="0"/>
              <a:t> </a:t>
            </a:r>
            <a:r>
              <a:rPr lang="en-US" sz="1200" dirty="0" err="1"/>
              <a:t>Aron</a:t>
            </a:r>
            <a:r>
              <a:rPr lang="en-US" sz="1200" dirty="0"/>
              <a:t> (1924)</a:t>
            </a:r>
            <a:endParaRPr lang="pt-BR" sz="1200" dirty="0"/>
          </a:p>
          <a:p>
            <a:pPr marL="0" indent="0">
              <a:buNone/>
            </a:pPr>
            <a:r>
              <a:rPr lang="en-US" sz="1200" dirty="0"/>
              <a:t>	Georges </a:t>
            </a:r>
            <a:r>
              <a:rPr lang="en-US" sz="1200" dirty="0" err="1"/>
              <a:t>Canguilhem</a:t>
            </a:r>
            <a:r>
              <a:rPr lang="en-US" sz="1200" dirty="0"/>
              <a:t> (1924)</a:t>
            </a:r>
            <a:endParaRPr lang="pt-BR" sz="1200" dirty="0"/>
          </a:p>
          <a:p>
            <a:pPr marL="0" indent="0">
              <a:buNone/>
            </a:pPr>
            <a:r>
              <a:rPr lang="en-US" sz="1200" dirty="0"/>
              <a:t>	Jean-Paul Sartre (1924)</a:t>
            </a:r>
            <a:endParaRPr lang="pt-BR" sz="1200" dirty="0"/>
          </a:p>
          <a:p>
            <a:pPr marL="0" indent="0">
              <a:buNone/>
            </a:pPr>
            <a:r>
              <a:rPr lang="en-US" sz="1200" dirty="0"/>
              <a:t>	Maurice </a:t>
            </a:r>
            <a:r>
              <a:rPr lang="en-US" sz="1200" dirty="0" err="1"/>
              <a:t>Merleau-Ponty</a:t>
            </a:r>
            <a:r>
              <a:rPr lang="en-US" sz="1200" dirty="0"/>
              <a:t> (1926)</a:t>
            </a:r>
            <a:endParaRPr lang="pt-BR" sz="1200" dirty="0"/>
          </a:p>
          <a:p>
            <a:pPr marL="0" indent="0">
              <a:buNone/>
            </a:pPr>
            <a:r>
              <a:rPr lang="en-US" sz="1200" dirty="0"/>
              <a:t>	Michel Foucault (1946) </a:t>
            </a:r>
            <a:endParaRPr lang="pt-BR" sz="1200" dirty="0"/>
          </a:p>
          <a:p>
            <a:pPr marL="0" indent="0">
              <a:buNone/>
            </a:pPr>
            <a:r>
              <a:rPr lang="en-US" sz="1200" dirty="0"/>
              <a:t>	Jacques Derrida (1952) </a:t>
            </a:r>
            <a:endParaRPr lang="pt-BR" sz="1200" dirty="0"/>
          </a:p>
          <a:p>
            <a:pPr marL="0" indent="0">
              <a:buNone/>
            </a:pPr>
            <a:r>
              <a:rPr lang="en-US" sz="1200" dirty="0"/>
              <a:t>	George </a:t>
            </a:r>
            <a:r>
              <a:rPr lang="en-US" sz="1200" dirty="0" err="1"/>
              <a:t>Dumézil</a:t>
            </a:r>
            <a:r>
              <a:rPr lang="en-US" sz="1200" dirty="0"/>
              <a:t> (1916)</a:t>
            </a:r>
            <a:endParaRPr lang="pt-BR" sz="1200" dirty="0"/>
          </a:p>
          <a:p>
            <a:pPr marL="0" indent="0">
              <a:buNone/>
            </a:pPr>
            <a:r>
              <a:rPr lang="en-US" sz="1200" dirty="0"/>
              <a:t> </a:t>
            </a:r>
            <a:endParaRPr lang="pt-BR" sz="1200" dirty="0"/>
          </a:p>
          <a:p>
            <a:pPr marL="0" indent="0">
              <a:buNone/>
            </a:pPr>
            <a:r>
              <a:rPr lang="en-US" sz="1200" dirty="0"/>
              <a:t> </a:t>
            </a:r>
            <a:endParaRPr lang="pt-BR" sz="12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19</a:t>
            </a:fld>
            <a:endParaRPr lang="en-US"/>
          </a:p>
        </p:txBody>
      </p:sp>
    </p:spTree>
    <p:extLst>
      <p:ext uri="{BB962C8B-B14F-4D97-AF65-F5344CB8AC3E}">
        <p14:creationId xmlns:p14="http://schemas.microsoft.com/office/powerpoint/2010/main" val="3993017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Programa</a:t>
            </a:r>
            <a:endParaRPr lang="en-US" dirty="0"/>
          </a:p>
        </p:txBody>
      </p:sp>
      <p:sp>
        <p:nvSpPr>
          <p:cNvPr id="3" name="Content Placeholder 2"/>
          <p:cNvSpPr>
            <a:spLocks noGrp="1"/>
          </p:cNvSpPr>
          <p:nvPr>
            <p:ph idx="1"/>
          </p:nvPr>
        </p:nvSpPr>
        <p:spPr/>
        <p:txBody>
          <a:bodyPr>
            <a:normAutofit fontScale="62500" lnSpcReduction="20000"/>
          </a:bodyPr>
          <a:lstStyle/>
          <a:p>
            <a:pPr>
              <a:lnSpc>
                <a:spcPct val="170000"/>
              </a:lnSpc>
            </a:pPr>
            <a:r>
              <a:rPr lang="pt-BR" dirty="0">
                <a:solidFill>
                  <a:srgbClr val="00B050"/>
                </a:solidFill>
              </a:rPr>
              <a:t>Quadro geral do campo das Teorias do Desenvolvimento </a:t>
            </a:r>
            <a:endParaRPr lang="pt-BR" sz="2800" dirty="0">
              <a:solidFill>
                <a:srgbClr val="00B050"/>
              </a:solidFill>
            </a:endParaRPr>
          </a:p>
          <a:p>
            <a:pPr lvl="0">
              <a:lnSpc>
                <a:spcPct val="170000"/>
              </a:lnSpc>
            </a:pPr>
            <a:r>
              <a:rPr lang="pt-BR" dirty="0">
                <a:solidFill>
                  <a:srgbClr val="00B050"/>
                </a:solidFill>
              </a:rPr>
              <a:t>A teoria do desenvolvimento cognitivo de Piaget (revisão) </a:t>
            </a:r>
            <a:endParaRPr lang="pt-BR" sz="2800" dirty="0">
              <a:solidFill>
                <a:srgbClr val="00B050"/>
              </a:solidFill>
            </a:endParaRPr>
          </a:p>
          <a:p>
            <a:pPr lvl="0">
              <a:lnSpc>
                <a:spcPct val="170000"/>
              </a:lnSpc>
            </a:pPr>
            <a:r>
              <a:rPr lang="pt-BR" dirty="0">
                <a:solidFill>
                  <a:srgbClr val="FF0000"/>
                </a:solidFill>
              </a:rPr>
              <a:t>A teoria do desenvolvimento da pessoa (</a:t>
            </a:r>
            <a:r>
              <a:rPr lang="pt-BR" dirty="0" err="1">
                <a:solidFill>
                  <a:srgbClr val="FF0000"/>
                </a:solidFill>
              </a:rPr>
              <a:t>Wallon</a:t>
            </a:r>
            <a:r>
              <a:rPr lang="pt-BR" dirty="0">
                <a:solidFill>
                  <a:srgbClr val="FF0000"/>
                </a:solidFill>
              </a:rPr>
              <a:t>)</a:t>
            </a:r>
            <a:endParaRPr lang="pt-BR" sz="2800" dirty="0">
              <a:solidFill>
                <a:srgbClr val="FF0000"/>
              </a:solidFill>
            </a:endParaRPr>
          </a:p>
          <a:p>
            <a:pPr lvl="0">
              <a:lnSpc>
                <a:spcPct val="170000"/>
              </a:lnSpc>
            </a:pPr>
            <a:r>
              <a:rPr lang="pt-BR" dirty="0"/>
              <a:t>As teorias psicanalíticas do desenvolvimento emocional </a:t>
            </a:r>
            <a:endParaRPr lang="pt-BR" sz="2800" dirty="0"/>
          </a:p>
          <a:p>
            <a:pPr lvl="0">
              <a:lnSpc>
                <a:spcPct val="170000"/>
              </a:lnSpc>
            </a:pPr>
            <a:r>
              <a:rPr lang="pt-BR" dirty="0"/>
              <a:t>As teorias psicanalíticas do Desenvolvimentos pós-Freud (quadro geral)</a:t>
            </a:r>
            <a:endParaRPr lang="pt-BR" sz="2800" dirty="0"/>
          </a:p>
          <a:p>
            <a:pPr lvl="0">
              <a:lnSpc>
                <a:spcPct val="170000"/>
              </a:lnSpc>
            </a:pPr>
            <a:r>
              <a:rPr lang="pt-BR" dirty="0" err="1"/>
              <a:t>Winnicott</a:t>
            </a:r>
            <a:r>
              <a:rPr lang="pt-BR" dirty="0"/>
              <a:t> e o desenvolvimento da psicanálise </a:t>
            </a:r>
            <a:endParaRPr lang="pt-BR" sz="2800" dirty="0"/>
          </a:p>
          <a:p>
            <a:pPr lvl="0">
              <a:lnSpc>
                <a:spcPct val="170000"/>
              </a:lnSpc>
            </a:pPr>
            <a:r>
              <a:rPr lang="pt-BR" dirty="0"/>
              <a:t>O que é Brincar do ponto de vista da psicanálise?</a:t>
            </a:r>
            <a:endParaRPr lang="pt-BR" sz="2800" dirty="0"/>
          </a:p>
          <a:p>
            <a:pPr lvl="0">
              <a:lnSpc>
                <a:spcPct val="170000"/>
              </a:lnSpc>
            </a:pPr>
            <a:r>
              <a:rPr lang="pt-BR" dirty="0"/>
              <a:t>Brincar como fundamento dos cuidados inter-humanos </a:t>
            </a:r>
            <a:endParaRPr lang="pt-BR" sz="2800" dirty="0"/>
          </a:p>
          <a:p>
            <a:pPr marL="0" indent="0">
              <a:lnSpc>
                <a:spcPct val="170000"/>
              </a:lnSpc>
              <a:buNone/>
            </a:pPr>
            <a:endParaRPr lang="pt-BR" dirty="0"/>
          </a:p>
          <a:p>
            <a:pPr marL="514350" indent="-514350">
              <a:buAutoNum type="arabicPeriod"/>
            </a:pPr>
            <a:endParaRPr lang="pt-BR" dirty="0"/>
          </a:p>
          <a:p>
            <a:pPr marL="514350" indent="-514350">
              <a:buAutoNum type="arabicPeriod"/>
            </a:pPr>
            <a:endParaRPr lang="en-US" dirty="0"/>
          </a:p>
          <a:p>
            <a:pPr marL="0" indent="0">
              <a:buNone/>
            </a:pPr>
            <a:endParaRPr lang="en-US" dirty="0"/>
          </a:p>
          <a:p>
            <a:pPr marL="400050" lvl="1" indent="0">
              <a:buNone/>
            </a:pPr>
            <a:endParaRPr lang="pt-BR"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2</a:t>
            </a:fld>
            <a:endParaRPr lang="pt-BR"/>
          </a:p>
        </p:txBody>
      </p:sp>
    </p:spTree>
    <p:extLst>
      <p:ext uri="{BB962C8B-B14F-4D97-AF65-F5344CB8AC3E}">
        <p14:creationId xmlns:p14="http://schemas.microsoft.com/office/powerpoint/2010/main" val="3128183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2. </a:t>
            </a:r>
            <a:r>
              <a:rPr lang="en-US" sz="2400" b="1" dirty="0" err="1"/>
              <a:t>Biografia</a:t>
            </a:r>
            <a:r>
              <a:rPr lang="en-US" sz="2400" b="1" dirty="0"/>
              <a:t> </a:t>
            </a:r>
            <a:r>
              <a:rPr lang="en-US" sz="2400" b="1" dirty="0" err="1"/>
              <a:t>intelectual</a:t>
            </a:r>
            <a:br>
              <a:rPr lang="en-US" sz="2400" b="1" dirty="0"/>
            </a:br>
            <a:r>
              <a:rPr lang="en-US" sz="2400" b="1" dirty="0" err="1">
                <a:solidFill>
                  <a:srgbClr val="FF0000"/>
                </a:solidFill>
              </a:rPr>
              <a:t>Alguns</a:t>
            </a:r>
            <a:r>
              <a:rPr lang="en-US" sz="2400" b="1" dirty="0">
                <a:solidFill>
                  <a:srgbClr val="FF0000"/>
                </a:solidFill>
              </a:rPr>
              <a:t> Ex-</a:t>
            </a:r>
            <a:r>
              <a:rPr lang="en-US" sz="2400" b="1" dirty="0" err="1">
                <a:solidFill>
                  <a:srgbClr val="FF0000"/>
                </a:solidFill>
              </a:rPr>
              <a:t>alunos</a:t>
            </a:r>
            <a:r>
              <a:rPr lang="en-US" sz="2400" b="1" dirty="0">
                <a:solidFill>
                  <a:srgbClr val="FF0000"/>
                </a:solidFill>
              </a:rPr>
              <a:t> da ENS </a:t>
            </a:r>
            <a:r>
              <a:rPr lang="en-US" sz="2400" b="1" dirty="0" err="1">
                <a:solidFill>
                  <a:srgbClr val="FF0000"/>
                </a:solidFill>
              </a:rPr>
              <a:t>agraciados</a:t>
            </a:r>
            <a:r>
              <a:rPr lang="en-US" sz="2400" b="1" dirty="0">
                <a:solidFill>
                  <a:srgbClr val="FF0000"/>
                </a:solidFill>
              </a:rPr>
              <a:t> com </a:t>
            </a:r>
            <a:br>
              <a:rPr lang="en-US" sz="2400" b="1" dirty="0">
                <a:solidFill>
                  <a:srgbClr val="FF0000"/>
                </a:solidFill>
              </a:rPr>
            </a:br>
            <a:r>
              <a:rPr lang="en-US" sz="2400" b="1" dirty="0">
                <a:solidFill>
                  <a:srgbClr val="FF0000"/>
                </a:solidFill>
              </a:rPr>
              <a:t>a </a:t>
            </a:r>
            <a:r>
              <a:rPr lang="en-US" sz="2400" b="1" dirty="0" err="1">
                <a:solidFill>
                  <a:srgbClr val="FF0000"/>
                </a:solidFill>
              </a:rPr>
              <a:t>Medalha</a:t>
            </a:r>
            <a:r>
              <a:rPr lang="en-US" sz="2400" b="1" dirty="0">
                <a:solidFill>
                  <a:srgbClr val="FF0000"/>
                </a:solidFill>
              </a:rPr>
              <a:t> Fields (</a:t>
            </a:r>
            <a:r>
              <a:rPr lang="en-US" sz="2400" b="1" dirty="0" err="1">
                <a:solidFill>
                  <a:srgbClr val="FF0000"/>
                </a:solidFill>
              </a:rPr>
              <a:t>matemática</a:t>
            </a:r>
            <a:r>
              <a:rPr lang="en-US" sz="2400" b="1" dirty="0">
                <a:solidFill>
                  <a:srgbClr val="FF0000"/>
                </a:solidFill>
              </a:rPr>
              <a:t>)  e com o </a:t>
            </a:r>
            <a:r>
              <a:rPr lang="en-US" sz="2400" b="1" dirty="0" err="1">
                <a:solidFill>
                  <a:srgbClr val="FF0000"/>
                </a:solidFill>
              </a:rPr>
              <a:t>Prêmio</a:t>
            </a:r>
            <a:r>
              <a:rPr lang="en-US" sz="2400" b="1" dirty="0">
                <a:solidFill>
                  <a:srgbClr val="FF0000"/>
                </a:solidFill>
              </a:rPr>
              <a:t> Nobel</a:t>
            </a:r>
          </a:p>
        </p:txBody>
      </p:sp>
      <p:sp>
        <p:nvSpPr>
          <p:cNvPr id="3" name="Content Placeholder 2"/>
          <p:cNvSpPr>
            <a:spLocks noGrp="1"/>
          </p:cNvSpPr>
          <p:nvPr>
            <p:ph idx="1"/>
          </p:nvPr>
        </p:nvSpPr>
        <p:spPr/>
        <p:txBody>
          <a:bodyPr>
            <a:normAutofit fontScale="40000" lnSpcReduction="20000"/>
          </a:bodyPr>
          <a:lstStyle/>
          <a:p>
            <a:pPr marL="0" indent="0">
              <a:buNone/>
            </a:pPr>
            <a:endParaRPr lang="en-US" b="1" dirty="0"/>
          </a:p>
          <a:p>
            <a:pPr marL="0" indent="0">
              <a:buNone/>
            </a:pPr>
            <a:r>
              <a:rPr lang="en-US" b="1" dirty="0" err="1"/>
              <a:t>Laureados</a:t>
            </a:r>
            <a:r>
              <a:rPr lang="en-US" b="1" dirty="0"/>
              <a:t> com a </a:t>
            </a:r>
            <a:r>
              <a:rPr lang="en-US" b="1" dirty="0" err="1"/>
              <a:t>Medalha</a:t>
            </a:r>
            <a:r>
              <a:rPr lang="en-US" b="1" dirty="0"/>
              <a:t> Fields</a:t>
            </a:r>
          </a:p>
          <a:p>
            <a:pPr marL="0" indent="0">
              <a:buNone/>
            </a:pPr>
            <a:endParaRPr lang="pt-BR" dirty="0"/>
          </a:p>
          <a:p>
            <a:pPr lvl="0"/>
            <a:r>
              <a:rPr lang="en-US" dirty="0">
                <a:hlinkClick r:id="rId2"/>
              </a:rPr>
              <a:t>Laurent Schwartz</a:t>
            </a:r>
            <a:r>
              <a:rPr lang="en-US" dirty="0"/>
              <a:t> (1950)</a:t>
            </a:r>
            <a:endParaRPr lang="pt-BR" dirty="0"/>
          </a:p>
          <a:p>
            <a:pPr lvl="0"/>
            <a:r>
              <a:rPr lang="en-US" dirty="0">
                <a:hlinkClick r:id="rId3"/>
              </a:rPr>
              <a:t>Jean-Pierre Serre</a:t>
            </a:r>
            <a:r>
              <a:rPr lang="en-US" dirty="0"/>
              <a:t> (1954)</a:t>
            </a:r>
            <a:endParaRPr lang="pt-BR" dirty="0"/>
          </a:p>
          <a:p>
            <a:pPr lvl="0"/>
            <a:r>
              <a:rPr lang="en-US" dirty="0">
                <a:hlinkClick r:id="rId4"/>
              </a:rPr>
              <a:t>René Thom</a:t>
            </a:r>
            <a:r>
              <a:rPr lang="en-US" dirty="0"/>
              <a:t> (1958)</a:t>
            </a:r>
            <a:endParaRPr lang="pt-BR" dirty="0"/>
          </a:p>
          <a:p>
            <a:pPr lvl="0"/>
            <a:r>
              <a:rPr lang="en-US" dirty="0">
                <a:hlinkClick r:id="rId5"/>
              </a:rPr>
              <a:t>Alain Connes</a:t>
            </a:r>
            <a:r>
              <a:rPr lang="en-US" dirty="0"/>
              <a:t> (1982)</a:t>
            </a:r>
            <a:endParaRPr lang="pt-BR" dirty="0"/>
          </a:p>
          <a:p>
            <a:pPr lvl="0"/>
            <a:r>
              <a:rPr lang="en-US" dirty="0">
                <a:hlinkClick r:id="rId6"/>
              </a:rPr>
              <a:t>Pierre-Louis Lions</a:t>
            </a:r>
            <a:r>
              <a:rPr lang="en-US" dirty="0"/>
              <a:t> (1994)</a:t>
            </a:r>
            <a:endParaRPr lang="pt-BR" dirty="0"/>
          </a:p>
          <a:p>
            <a:pPr lvl="0"/>
            <a:r>
              <a:rPr lang="en-US" dirty="0">
                <a:hlinkClick r:id="rId7"/>
              </a:rPr>
              <a:t>Jean-Christophe Yoccoz</a:t>
            </a:r>
            <a:r>
              <a:rPr lang="en-US" dirty="0"/>
              <a:t> (1994)</a:t>
            </a:r>
            <a:endParaRPr lang="pt-BR" dirty="0"/>
          </a:p>
          <a:p>
            <a:pPr lvl="0"/>
            <a:r>
              <a:rPr lang="en-US" dirty="0">
                <a:hlinkClick r:id="rId8"/>
              </a:rPr>
              <a:t>Laurent Lafforgue</a:t>
            </a:r>
            <a:r>
              <a:rPr lang="en-US" dirty="0"/>
              <a:t> (2002)</a:t>
            </a:r>
            <a:endParaRPr lang="pt-BR" dirty="0"/>
          </a:p>
          <a:p>
            <a:pPr lvl="0"/>
            <a:r>
              <a:rPr lang="en-US" dirty="0">
                <a:hlinkClick r:id="rId9"/>
              </a:rPr>
              <a:t>Wendelin Werner</a:t>
            </a:r>
            <a:r>
              <a:rPr lang="en-US" dirty="0"/>
              <a:t> (2006)</a:t>
            </a:r>
            <a:endParaRPr lang="pt-BR" dirty="0"/>
          </a:p>
          <a:p>
            <a:r>
              <a:rPr lang="en-US" b="1" dirty="0"/>
              <a:t> </a:t>
            </a:r>
            <a:endParaRPr lang="pt-BR" dirty="0"/>
          </a:p>
          <a:p>
            <a:pPr marL="0" indent="0">
              <a:buNone/>
            </a:pPr>
            <a:endParaRPr lang="en-US" b="1" dirty="0"/>
          </a:p>
          <a:p>
            <a:pPr marL="0" indent="0">
              <a:buNone/>
            </a:pPr>
            <a:r>
              <a:rPr lang="en-US" b="1" dirty="0" err="1"/>
              <a:t>Laureados</a:t>
            </a:r>
            <a:r>
              <a:rPr lang="en-US" b="1" dirty="0"/>
              <a:t> com o </a:t>
            </a:r>
            <a:r>
              <a:rPr lang="en-US" b="1" dirty="0">
                <a:hlinkClick r:id="rId10"/>
              </a:rPr>
              <a:t>Prêmio Nobel</a:t>
            </a:r>
            <a:endParaRPr lang="pt-BR" dirty="0"/>
          </a:p>
          <a:p>
            <a:pPr lvl="0"/>
            <a:r>
              <a:rPr lang="en-US" dirty="0">
                <a:hlinkClick r:id="rId11"/>
              </a:rPr>
              <a:t>Claude Cohen-Tannoudji</a:t>
            </a:r>
            <a:endParaRPr lang="pt-BR" dirty="0"/>
          </a:p>
          <a:p>
            <a:pPr lvl="0"/>
            <a:r>
              <a:rPr lang="en-US" dirty="0">
                <a:hlinkClick r:id="rId12"/>
              </a:rPr>
              <a:t>Pierre-Gilles de Gennes</a:t>
            </a:r>
            <a:endParaRPr lang="pt-BR" dirty="0"/>
          </a:p>
          <a:p>
            <a:pPr lvl="0"/>
            <a:r>
              <a:rPr lang="en-US" dirty="0">
                <a:hlinkClick r:id="rId13"/>
              </a:rPr>
              <a:t>Gabriel Lippmann</a:t>
            </a:r>
            <a:endParaRPr lang="pt-BR" dirty="0"/>
          </a:p>
          <a:p>
            <a:pPr lvl="0"/>
            <a:r>
              <a:rPr lang="en-US" dirty="0">
                <a:hlinkClick r:id="rId14"/>
              </a:rPr>
              <a:t>Louis Eugène Félix Néel</a:t>
            </a:r>
            <a:endParaRPr lang="pt-BR" dirty="0"/>
          </a:p>
          <a:p>
            <a:pPr lvl="0"/>
            <a:r>
              <a:rPr lang="en-US" dirty="0">
                <a:hlinkClick r:id="rId15"/>
              </a:rPr>
              <a:t>Jean Baptiste Perrin</a:t>
            </a:r>
            <a:r>
              <a:rPr lang="en-US" dirty="0"/>
              <a:t> (1891, </a:t>
            </a:r>
            <a:r>
              <a:rPr lang="en-US" dirty="0">
                <a:hlinkClick r:id="rId16"/>
              </a:rPr>
              <a:t>Premio Nobel de Física</a:t>
            </a:r>
            <a:r>
              <a:rPr lang="en-US" dirty="0"/>
              <a:t> de 1926)</a:t>
            </a:r>
            <a:endParaRPr lang="pt-BR" dirty="0"/>
          </a:p>
          <a:p>
            <a:pPr lvl="0"/>
            <a:r>
              <a:rPr lang="en-US" dirty="0">
                <a:hlinkClick r:id="rId17"/>
              </a:rPr>
              <a:t>Paul Sabatier</a:t>
            </a:r>
            <a:endParaRPr lang="pt-BR" dirty="0"/>
          </a:p>
          <a:p>
            <a:pPr lvl="0"/>
            <a:r>
              <a:rPr lang="en-US" dirty="0">
                <a:hlinkClick r:id="rId18"/>
              </a:rPr>
              <a:t>Alfred Kastler</a:t>
            </a:r>
            <a:r>
              <a:rPr lang="en-US" dirty="0"/>
              <a:t> (1921, </a:t>
            </a:r>
            <a:r>
              <a:rPr lang="en-US" dirty="0">
                <a:hlinkClick r:id="rId16"/>
              </a:rPr>
              <a:t>Premio Nobel de Física</a:t>
            </a:r>
            <a:r>
              <a:rPr lang="en-US" dirty="0"/>
              <a:t> de 1966)</a:t>
            </a:r>
            <a:endParaRPr lang="pt-BR" dirty="0"/>
          </a:p>
          <a:p>
            <a:pPr marL="0" indent="0">
              <a:buNone/>
            </a:pPr>
            <a:r>
              <a:rPr lang="pt-BR" dirty="0"/>
              <a:t> </a:t>
            </a:r>
          </a:p>
          <a:p>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20</a:t>
            </a:fld>
            <a:endParaRPr lang="en-US"/>
          </a:p>
        </p:txBody>
      </p:sp>
    </p:spTree>
    <p:extLst>
      <p:ext uri="{BB962C8B-B14F-4D97-AF65-F5344CB8AC3E}">
        <p14:creationId xmlns:p14="http://schemas.microsoft.com/office/powerpoint/2010/main" val="4117619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2400" b="1" dirty="0"/>
            </a:br>
            <a:r>
              <a:rPr lang="en-US" sz="2400" b="1" dirty="0"/>
              <a:t>2. </a:t>
            </a:r>
            <a:r>
              <a:rPr lang="en-US" sz="2400" b="1" dirty="0" err="1"/>
              <a:t>Biografia</a:t>
            </a:r>
            <a:r>
              <a:rPr lang="en-US" sz="2400" b="1" dirty="0"/>
              <a:t> </a:t>
            </a:r>
            <a:r>
              <a:rPr lang="en-US" sz="2400" b="1" dirty="0" err="1"/>
              <a:t>intelectual</a:t>
            </a:r>
            <a:br>
              <a:rPr lang="en-US" sz="2400" b="1" dirty="0"/>
            </a:br>
            <a:r>
              <a:rPr lang="en-US" sz="2400" b="1" dirty="0">
                <a:solidFill>
                  <a:srgbClr val="FF0000"/>
                </a:solidFill>
              </a:rPr>
              <a:t>Lucien </a:t>
            </a:r>
            <a:r>
              <a:rPr lang="en-US" sz="2400" b="1" dirty="0" err="1">
                <a:solidFill>
                  <a:srgbClr val="FF0000"/>
                </a:solidFill>
              </a:rPr>
              <a:t>Lévy-Bruhl</a:t>
            </a:r>
            <a:r>
              <a:rPr lang="en-US" sz="2400" b="1" dirty="0">
                <a:solidFill>
                  <a:srgbClr val="FF0000"/>
                </a:solidFill>
              </a:rPr>
              <a:t> (1857-1939); </a:t>
            </a:r>
            <a:r>
              <a:rPr lang="en-US" sz="2400" b="1" dirty="0" err="1">
                <a:solidFill>
                  <a:srgbClr val="FF0000"/>
                </a:solidFill>
              </a:rPr>
              <a:t>Filósofo</a:t>
            </a:r>
            <a:r>
              <a:rPr lang="en-US" sz="2400" b="1" dirty="0">
                <a:solidFill>
                  <a:srgbClr val="FF0000"/>
                </a:solidFill>
              </a:rPr>
              <a:t> e </a:t>
            </a:r>
            <a:r>
              <a:rPr lang="en-US" sz="2400" b="1" dirty="0" err="1">
                <a:solidFill>
                  <a:srgbClr val="FF0000"/>
                </a:solidFill>
              </a:rPr>
              <a:t>Sociólogo</a:t>
            </a:r>
            <a:r>
              <a:rPr lang="en-US" sz="2400" b="1" dirty="0">
                <a:solidFill>
                  <a:srgbClr val="FF0000"/>
                </a:solidFill>
              </a:rPr>
              <a:t> </a:t>
            </a:r>
            <a:r>
              <a:rPr lang="en-US" sz="2400" b="1" dirty="0" err="1">
                <a:solidFill>
                  <a:srgbClr val="FF0000"/>
                </a:solidFill>
              </a:rPr>
              <a:t>francês</a:t>
            </a:r>
            <a:r>
              <a:rPr lang="en-US" sz="2400" b="1" dirty="0">
                <a:solidFill>
                  <a:srgbClr val="FF0000"/>
                </a:solidFill>
              </a:rPr>
              <a:t> </a:t>
            </a:r>
            <a:br>
              <a:rPr lang="en-US" sz="2400" b="1" dirty="0"/>
            </a:br>
            <a:endParaRPr lang="en-US" sz="2400" b="1" dirty="0"/>
          </a:p>
        </p:txBody>
      </p:sp>
      <p:sp>
        <p:nvSpPr>
          <p:cNvPr id="3" name="Content Placeholder 2"/>
          <p:cNvSpPr>
            <a:spLocks noGrp="1"/>
          </p:cNvSpPr>
          <p:nvPr>
            <p:ph idx="1"/>
          </p:nvPr>
        </p:nvSpPr>
        <p:spPr/>
        <p:txBody>
          <a:bodyPr>
            <a:noAutofit/>
          </a:bodyPr>
          <a:lstStyle/>
          <a:p>
            <a:pPr marL="0" indent="0">
              <a:lnSpc>
                <a:spcPct val="150000"/>
              </a:lnSpc>
              <a:buNone/>
            </a:pPr>
            <a:endParaRPr lang="en-US" sz="1000" dirty="0"/>
          </a:p>
          <a:p>
            <a:pPr marL="0" indent="0">
              <a:lnSpc>
                <a:spcPct val="150000"/>
              </a:lnSpc>
              <a:buNone/>
            </a:pPr>
            <a:r>
              <a:rPr lang="en-US" sz="1000" dirty="0"/>
              <a:t>De 1899 a 1882 </a:t>
            </a:r>
            <a:r>
              <a:rPr lang="en-US" sz="1000" dirty="0" err="1"/>
              <a:t>lecionou</a:t>
            </a:r>
            <a:r>
              <a:rPr lang="en-US" sz="1000" dirty="0"/>
              <a:t> </a:t>
            </a:r>
            <a:r>
              <a:rPr lang="en-US" sz="1000" dirty="0" err="1"/>
              <a:t>filosofia</a:t>
            </a:r>
            <a:r>
              <a:rPr lang="en-US" sz="1000" dirty="0"/>
              <a:t> no </a:t>
            </a:r>
            <a:r>
              <a:rPr lang="en-US" sz="1000" dirty="0" err="1"/>
              <a:t>liceu</a:t>
            </a:r>
            <a:r>
              <a:rPr lang="en-US" sz="1000" dirty="0"/>
              <a:t> de Poitiers e </a:t>
            </a:r>
            <a:r>
              <a:rPr lang="en-US" sz="1000" dirty="0" err="1"/>
              <a:t>depois</a:t>
            </a:r>
            <a:r>
              <a:rPr lang="en-US" sz="1000" dirty="0"/>
              <a:t>, entre 1882 e 1885 no </a:t>
            </a:r>
            <a:r>
              <a:rPr lang="en-US" sz="1000" dirty="0" err="1"/>
              <a:t>liceu</a:t>
            </a:r>
            <a:r>
              <a:rPr lang="en-US" sz="1000" dirty="0"/>
              <a:t> de A miens. </a:t>
            </a:r>
            <a:r>
              <a:rPr lang="en-US" sz="1000" dirty="0" err="1"/>
              <a:t>Doutorou</a:t>
            </a:r>
            <a:r>
              <a:rPr lang="en-US" sz="1000" dirty="0"/>
              <a:t>-se  </a:t>
            </a:r>
            <a:r>
              <a:rPr lang="en-US" sz="1000" dirty="0" err="1"/>
              <a:t>em</a:t>
            </a:r>
            <a:r>
              <a:rPr lang="en-US" sz="1000" dirty="0"/>
              <a:t> </a:t>
            </a:r>
            <a:r>
              <a:rPr lang="en-US" sz="1000" dirty="0" err="1"/>
              <a:t>filosofia</a:t>
            </a:r>
            <a:r>
              <a:rPr lang="en-US" sz="1000" dirty="0"/>
              <a:t> </a:t>
            </a:r>
            <a:r>
              <a:rPr lang="en-US" sz="1000" dirty="0" err="1"/>
              <a:t>em</a:t>
            </a:r>
            <a:r>
              <a:rPr lang="en-US" sz="1000" dirty="0"/>
              <a:t> 1884 com a </a:t>
            </a:r>
            <a:r>
              <a:rPr lang="en-US" sz="1000" dirty="0" err="1"/>
              <a:t>tese</a:t>
            </a:r>
            <a:r>
              <a:rPr lang="en-US" sz="1000" dirty="0"/>
              <a:t> </a:t>
            </a:r>
            <a:r>
              <a:rPr lang="en-US" sz="1000" i="1" dirty="0"/>
              <a:t>A </a:t>
            </a:r>
            <a:r>
              <a:rPr lang="en-US" sz="1000" i="1" dirty="0" err="1"/>
              <a:t>ideia</a:t>
            </a:r>
            <a:r>
              <a:rPr lang="en-US" sz="1000" i="1" dirty="0"/>
              <a:t> de </a:t>
            </a:r>
            <a:r>
              <a:rPr lang="en-US" sz="1000" i="1" dirty="0" err="1"/>
              <a:t>responsabilidade</a:t>
            </a:r>
            <a:r>
              <a:rPr lang="en-US" sz="1000" dirty="0"/>
              <a:t>. No </a:t>
            </a:r>
            <a:r>
              <a:rPr lang="en-US" sz="1000" dirty="0" err="1"/>
              <a:t>ano</a:t>
            </a:r>
            <a:r>
              <a:rPr lang="en-US" sz="1000" dirty="0"/>
              <a:t> </a:t>
            </a:r>
            <a:r>
              <a:rPr lang="en-US" sz="1000" dirty="0" err="1"/>
              <a:t>seguinte</a:t>
            </a:r>
            <a:r>
              <a:rPr lang="en-US" sz="1000" dirty="0"/>
              <a:t> </a:t>
            </a:r>
            <a:r>
              <a:rPr lang="en-US" sz="1000" dirty="0" err="1"/>
              <a:t>passou</a:t>
            </a:r>
            <a:r>
              <a:rPr lang="en-US" sz="1000" dirty="0"/>
              <a:t> a </a:t>
            </a:r>
            <a:r>
              <a:rPr lang="en-US" sz="1000" dirty="0" err="1"/>
              <a:t>lecionar</a:t>
            </a:r>
            <a:r>
              <a:rPr lang="en-US" sz="1000" dirty="0"/>
              <a:t> no </a:t>
            </a:r>
            <a:r>
              <a:rPr lang="en-US" sz="1000" dirty="0" err="1"/>
              <a:t>liceu</a:t>
            </a:r>
            <a:r>
              <a:rPr lang="en-US" sz="1000" dirty="0"/>
              <a:t> Louis le Grand, de </a:t>
            </a:r>
            <a:r>
              <a:rPr lang="en-US" sz="1000" dirty="0" err="1"/>
              <a:t>onde</a:t>
            </a:r>
            <a:r>
              <a:rPr lang="en-US" sz="1000" dirty="0"/>
              <a:t> </a:t>
            </a:r>
            <a:r>
              <a:rPr lang="en-US" sz="1000" dirty="0" err="1"/>
              <a:t>saiu</a:t>
            </a:r>
            <a:r>
              <a:rPr lang="en-US" sz="1000" dirty="0"/>
              <a:t> </a:t>
            </a:r>
            <a:r>
              <a:rPr lang="en-US" sz="1000" dirty="0" err="1"/>
              <a:t>em</a:t>
            </a:r>
            <a:r>
              <a:rPr lang="en-US" sz="1000" dirty="0"/>
              <a:t> 1895. </a:t>
            </a:r>
            <a:r>
              <a:rPr lang="en-US" sz="1000" dirty="0" err="1"/>
              <a:t>Foi</a:t>
            </a:r>
            <a:r>
              <a:rPr lang="en-US" sz="1000" dirty="0"/>
              <a:t> </a:t>
            </a:r>
            <a:r>
              <a:rPr lang="en-US" sz="1000" dirty="0" err="1"/>
              <a:t>nomeado</a:t>
            </a:r>
            <a:r>
              <a:rPr lang="en-US" sz="1000" dirty="0"/>
              <a:t> </a:t>
            </a:r>
            <a:r>
              <a:rPr lang="en-US" sz="1000" dirty="0" err="1"/>
              <a:t>diretor</a:t>
            </a:r>
            <a:r>
              <a:rPr lang="en-US" sz="1000" dirty="0"/>
              <a:t> de </a:t>
            </a:r>
            <a:r>
              <a:rPr lang="en-US" sz="1000" dirty="0" err="1"/>
              <a:t>estudos</a:t>
            </a:r>
            <a:r>
              <a:rPr lang="en-US" sz="1000" dirty="0"/>
              <a:t> </a:t>
            </a:r>
            <a:r>
              <a:rPr lang="en-US" sz="1000" dirty="0" err="1"/>
              <a:t>na</a:t>
            </a:r>
            <a:r>
              <a:rPr lang="en-US" sz="1000" dirty="0"/>
              <a:t>  </a:t>
            </a:r>
            <a:r>
              <a:rPr lang="en-US" sz="1000" dirty="0" err="1"/>
              <a:t>sourbonne</a:t>
            </a:r>
            <a:r>
              <a:rPr lang="en-US" sz="1000" dirty="0"/>
              <a:t> </a:t>
            </a:r>
            <a:r>
              <a:rPr lang="en-US" sz="1000" dirty="0" err="1"/>
              <a:t>em</a:t>
            </a:r>
            <a:r>
              <a:rPr lang="en-US" sz="1000" dirty="0"/>
              <a:t> 1900. </a:t>
            </a:r>
            <a:r>
              <a:rPr lang="en-US" sz="1000" dirty="0" err="1"/>
              <a:t>Dois</a:t>
            </a:r>
            <a:r>
              <a:rPr lang="en-US" sz="1000" dirty="0"/>
              <a:t> </a:t>
            </a:r>
            <a:r>
              <a:rPr lang="en-US" sz="1000" dirty="0" err="1"/>
              <a:t>anos</a:t>
            </a:r>
            <a:r>
              <a:rPr lang="en-US" sz="1000" dirty="0"/>
              <a:t> </a:t>
            </a:r>
            <a:r>
              <a:rPr lang="en-US" sz="1000" dirty="0" err="1"/>
              <a:t>depois</a:t>
            </a:r>
            <a:r>
              <a:rPr lang="en-US" sz="1000" dirty="0"/>
              <a:t> </a:t>
            </a:r>
            <a:r>
              <a:rPr lang="en-US" sz="1000" dirty="0" err="1"/>
              <a:t>substituiu</a:t>
            </a:r>
            <a:r>
              <a:rPr lang="en-US" sz="1000" dirty="0"/>
              <a:t> </a:t>
            </a:r>
            <a:r>
              <a:rPr lang="en-US" sz="1000" dirty="0" err="1"/>
              <a:t>Émile</a:t>
            </a:r>
            <a:r>
              <a:rPr lang="en-US" sz="1000" dirty="0"/>
              <a:t> </a:t>
            </a:r>
            <a:r>
              <a:rPr lang="en-US" sz="1000" dirty="0" err="1"/>
              <a:t>Boutroux</a:t>
            </a:r>
            <a:r>
              <a:rPr lang="en-US" sz="1000" dirty="0"/>
              <a:t> </a:t>
            </a:r>
            <a:r>
              <a:rPr lang="en-US" sz="1000" dirty="0" err="1"/>
              <a:t>na</a:t>
            </a:r>
            <a:r>
              <a:rPr lang="en-US" sz="1000" dirty="0"/>
              <a:t> </a:t>
            </a:r>
            <a:r>
              <a:rPr lang="en-US" sz="1000" dirty="0" err="1"/>
              <a:t>cadeira</a:t>
            </a:r>
            <a:r>
              <a:rPr lang="en-US" sz="1000" dirty="0"/>
              <a:t> de </a:t>
            </a:r>
            <a:r>
              <a:rPr lang="en-US" sz="1000" dirty="0" err="1"/>
              <a:t>história</a:t>
            </a:r>
            <a:r>
              <a:rPr lang="en-US" sz="1000" dirty="0"/>
              <a:t> da </a:t>
            </a:r>
            <a:r>
              <a:rPr lang="en-US" sz="1000" dirty="0" err="1"/>
              <a:t>filosofia</a:t>
            </a:r>
            <a:r>
              <a:rPr lang="en-US" sz="1000" dirty="0"/>
              <a:t>.</a:t>
            </a:r>
            <a:endParaRPr lang="en-US" sz="1000" dirty="0">
              <a:hlinkClick r:id="rId2"/>
            </a:endParaRPr>
          </a:p>
          <a:p>
            <a:pPr>
              <a:lnSpc>
                <a:spcPct val="150000"/>
              </a:lnSpc>
            </a:pPr>
            <a:endParaRPr lang="en-US" sz="1000" dirty="0">
              <a:hlinkClick r:id="rId2"/>
            </a:endParaRPr>
          </a:p>
          <a:p>
            <a:pPr marL="0" indent="0" algn="just">
              <a:lnSpc>
                <a:spcPct val="150000"/>
              </a:lnSpc>
              <a:buNone/>
            </a:pPr>
            <a:r>
              <a:rPr lang="en-US" sz="1000" b="1" dirty="0"/>
              <a:t>Levy-</a:t>
            </a:r>
            <a:r>
              <a:rPr lang="en-US" sz="1000" b="1" dirty="0" err="1"/>
              <a:t>Bruhl</a:t>
            </a:r>
            <a:r>
              <a:rPr lang="en-US" sz="1000" b="1" dirty="0"/>
              <a:t> (professor da </a:t>
            </a:r>
            <a:r>
              <a:rPr lang="en-US" sz="1000" b="1" dirty="0" err="1"/>
              <a:t>Sourbonne</a:t>
            </a:r>
            <a:r>
              <a:rPr lang="en-US" sz="1000" b="1" dirty="0"/>
              <a:t>, </a:t>
            </a:r>
            <a:r>
              <a:rPr lang="en-US" sz="1000" b="1" dirty="0" err="1"/>
              <a:t>desde</a:t>
            </a:r>
            <a:r>
              <a:rPr lang="en-US" sz="1000" b="1" dirty="0"/>
              <a:t> 1900), </a:t>
            </a:r>
            <a:r>
              <a:rPr lang="en-US" sz="1000" b="1" dirty="0" err="1"/>
              <a:t>procurou</a:t>
            </a:r>
            <a:r>
              <a:rPr lang="en-US" sz="1000" b="1" dirty="0"/>
              <a:t>, sob a </a:t>
            </a:r>
            <a:r>
              <a:rPr lang="en-US" sz="1000" b="1" dirty="0" err="1"/>
              <a:t>influência</a:t>
            </a:r>
            <a:r>
              <a:rPr lang="en-US" sz="1000" b="1" dirty="0"/>
              <a:t> de </a:t>
            </a:r>
            <a:r>
              <a:rPr lang="en-US" sz="1000" b="1" dirty="0" err="1"/>
              <a:t>Émile</a:t>
            </a:r>
            <a:r>
              <a:rPr lang="en-US" sz="1000" b="1" dirty="0"/>
              <a:t> Durkheim, </a:t>
            </a:r>
            <a:r>
              <a:rPr lang="en-US" sz="1000" b="1" dirty="0" err="1"/>
              <a:t>elaborar</a:t>
            </a:r>
            <a:r>
              <a:rPr lang="en-US" sz="1000" b="1" dirty="0"/>
              <a:t> </a:t>
            </a:r>
            <a:r>
              <a:rPr lang="en-US" sz="1000" b="1" dirty="0" err="1"/>
              <a:t>uma</a:t>
            </a:r>
            <a:r>
              <a:rPr lang="en-US" sz="1000" b="1" dirty="0"/>
              <a:t> </a:t>
            </a:r>
            <a:r>
              <a:rPr lang="en-US" sz="1000" b="1" dirty="0" err="1"/>
              <a:t>ciência</a:t>
            </a:r>
            <a:r>
              <a:rPr lang="en-US" sz="1000" b="1" dirty="0"/>
              <a:t> dos costumes. </a:t>
            </a:r>
            <a:r>
              <a:rPr lang="en-US" sz="1000" b="1" dirty="0" err="1"/>
              <a:t>Acreditava</a:t>
            </a:r>
            <a:r>
              <a:rPr lang="en-US" sz="1000" b="1" dirty="0"/>
              <a:t> </a:t>
            </a:r>
            <a:r>
              <a:rPr lang="en-US" sz="1000" b="1" dirty="0" err="1"/>
              <a:t>que</a:t>
            </a:r>
            <a:r>
              <a:rPr lang="en-US" sz="1000" b="1" dirty="0"/>
              <a:t> a moral era </a:t>
            </a:r>
            <a:r>
              <a:rPr lang="en-US" sz="1000" b="1" dirty="0" err="1"/>
              <a:t>determinada</a:t>
            </a:r>
            <a:r>
              <a:rPr lang="en-US" sz="1000" b="1" dirty="0"/>
              <a:t> </a:t>
            </a:r>
            <a:r>
              <a:rPr lang="en-US" sz="1000" b="1" dirty="0" err="1"/>
              <a:t>pelas</a:t>
            </a:r>
            <a:r>
              <a:rPr lang="en-US" sz="1000" b="1" dirty="0"/>
              <a:t> </a:t>
            </a:r>
            <a:r>
              <a:rPr lang="en-US" sz="1000" b="1" dirty="0" err="1"/>
              <a:t>épocas</a:t>
            </a:r>
            <a:r>
              <a:rPr lang="en-US" sz="1000" b="1" dirty="0"/>
              <a:t> </a:t>
            </a:r>
            <a:r>
              <a:rPr lang="en-US" sz="1000" b="1" dirty="0" err="1"/>
              <a:t>históricas</a:t>
            </a:r>
            <a:r>
              <a:rPr lang="en-US" sz="1000" b="1" dirty="0"/>
              <a:t> e </a:t>
            </a:r>
            <a:r>
              <a:rPr lang="en-US" sz="1000" b="1" dirty="0" err="1"/>
              <a:t>pelos</a:t>
            </a:r>
            <a:r>
              <a:rPr lang="en-US" sz="1000" b="1" dirty="0"/>
              <a:t> </a:t>
            </a:r>
            <a:r>
              <a:rPr lang="en-US" sz="1000" b="1" dirty="0" err="1"/>
              <a:t>grupos</a:t>
            </a:r>
            <a:r>
              <a:rPr lang="en-US" sz="1000" b="1" dirty="0"/>
              <a:t> </a:t>
            </a:r>
            <a:r>
              <a:rPr lang="en-US" sz="1000" b="1" dirty="0" err="1"/>
              <a:t>sociais</a:t>
            </a:r>
            <a:r>
              <a:rPr lang="en-US" sz="1000" b="1" dirty="0"/>
              <a:t>, </a:t>
            </a:r>
            <a:r>
              <a:rPr lang="en-US" sz="1000" b="1" dirty="0" err="1"/>
              <a:t>considerando</a:t>
            </a:r>
            <a:r>
              <a:rPr lang="en-US" sz="1000" b="1" dirty="0"/>
              <a:t>-as, </a:t>
            </a:r>
            <a:r>
              <a:rPr lang="en-US" sz="1000" b="1" dirty="0" err="1"/>
              <a:t>pois</a:t>
            </a:r>
            <a:r>
              <a:rPr lang="en-US" sz="1000" b="1" dirty="0"/>
              <a:t>, </a:t>
            </a:r>
            <a:r>
              <a:rPr lang="en-US" sz="1000" b="1" dirty="0" err="1"/>
              <a:t>relativas</a:t>
            </a:r>
            <a:r>
              <a:rPr lang="en-US" sz="1000" b="1" dirty="0"/>
              <a:t> e </a:t>
            </a:r>
            <a:r>
              <a:rPr lang="en-US" sz="1000" b="1" dirty="0" err="1"/>
              <a:t>passíveis</a:t>
            </a:r>
            <a:r>
              <a:rPr lang="en-US" sz="1000" b="1" dirty="0"/>
              <a:t> de </a:t>
            </a:r>
            <a:r>
              <a:rPr lang="en-US" sz="1000" b="1" dirty="0" err="1"/>
              <a:t>serem</a:t>
            </a:r>
            <a:r>
              <a:rPr lang="en-US" sz="1000" b="1" dirty="0"/>
              <a:t> </a:t>
            </a:r>
            <a:r>
              <a:rPr lang="en-US" sz="1000" b="1" dirty="0" err="1"/>
              <a:t>ou</a:t>
            </a:r>
            <a:r>
              <a:rPr lang="en-US" sz="1000" b="1" dirty="0"/>
              <a:t> </a:t>
            </a:r>
            <a:r>
              <a:rPr lang="en-US" sz="1000" b="1" dirty="0" err="1"/>
              <a:t>não</a:t>
            </a:r>
            <a:r>
              <a:rPr lang="en-US" sz="1000" b="1" dirty="0"/>
              <a:t> </a:t>
            </a:r>
            <a:r>
              <a:rPr lang="en-US" sz="1000" b="1" dirty="0" err="1"/>
              <a:t>acietas</a:t>
            </a:r>
            <a:r>
              <a:rPr lang="en-US" sz="1000" b="1" dirty="0"/>
              <a:t> </a:t>
            </a:r>
            <a:r>
              <a:rPr lang="en-US" sz="1000" b="1" dirty="0" err="1"/>
              <a:t>pelos</a:t>
            </a:r>
            <a:r>
              <a:rPr lang="en-US" sz="1000" b="1" dirty="0"/>
              <a:t> </a:t>
            </a:r>
            <a:r>
              <a:rPr lang="en-US" sz="1000" b="1" dirty="0" err="1"/>
              <a:t>homens</a:t>
            </a:r>
            <a:r>
              <a:rPr lang="en-US" sz="1000" b="1" dirty="0"/>
              <a:t>, </a:t>
            </a:r>
            <a:r>
              <a:rPr lang="en-US" sz="1000" b="1" dirty="0" err="1"/>
              <a:t>constituindo</a:t>
            </a:r>
            <a:r>
              <a:rPr lang="en-US" sz="1000" b="1" dirty="0"/>
              <a:t>-se, </a:t>
            </a:r>
            <a:r>
              <a:rPr lang="en-US" sz="1000" b="1" dirty="0" err="1"/>
              <a:t>pois</a:t>
            </a:r>
            <a:r>
              <a:rPr lang="en-US" sz="1000" b="1" dirty="0"/>
              <a:t>, </a:t>
            </a:r>
            <a:r>
              <a:rPr lang="en-US" sz="1000" b="1" dirty="0" err="1"/>
              <a:t>num</a:t>
            </a:r>
            <a:r>
              <a:rPr lang="en-US" sz="1000" b="1" dirty="0"/>
              <a:t> </a:t>
            </a:r>
            <a:r>
              <a:rPr lang="en-US" sz="1000" b="1" dirty="0" err="1"/>
              <a:t>meio</a:t>
            </a:r>
            <a:r>
              <a:rPr lang="en-US" sz="1000" b="1" dirty="0"/>
              <a:t> (</a:t>
            </a:r>
            <a:r>
              <a:rPr lang="en-US" sz="1000" b="1" dirty="0" err="1"/>
              <a:t>variável</a:t>
            </a:r>
            <a:r>
              <a:rPr lang="en-US" sz="1000" b="1" dirty="0"/>
              <a:t>, de </a:t>
            </a:r>
            <a:r>
              <a:rPr lang="en-US" sz="1000" b="1" dirty="0" err="1"/>
              <a:t>acordo</a:t>
            </a:r>
            <a:r>
              <a:rPr lang="en-US" sz="1000" b="1" dirty="0"/>
              <a:t> com as </a:t>
            </a:r>
            <a:r>
              <a:rPr lang="en-US" sz="1000" b="1" dirty="0" err="1"/>
              <a:t>diferentes</a:t>
            </a:r>
            <a:r>
              <a:rPr lang="en-US" sz="1000" b="1" dirty="0"/>
              <a:t> </a:t>
            </a:r>
            <a:r>
              <a:rPr lang="en-US" sz="1000" b="1" dirty="0" err="1"/>
              <a:t>culturas</a:t>
            </a:r>
            <a:r>
              <a:rPr lang="en-US" sz="1000" b="1" dirty="0"/>
              <a:t>) </a:t>
            </a:r>
            <a:r>
              <a:rPr lang="en-US" sz="1000" b="1" dirty="0" err="1"/>
              <a:t>que</a:t>
            </a:r>
            <a:r>
              <a:rPr lang="en-US" sz="1000" b="1" dirty="0"/>
              <a:t> </a:t>
            </a:r>
            <a:r>
              <a:rPr lang="en-US" sz="1000" b="1" dirty="0" err="1"/>
              <a:t>os</a:t>
            </a:r>
            <a:r>
              <a:rPr lang="en-US" sz="1000" b="1" dirty="0"/>
              <a:t> </a:t>
            </a:r>
            <a:r>
              <a:rPr lang="en-US" sz="1000" b="1" dirty="0" err="1"/>
              <a:t>homens</a:t>
            </a:r>
            <a:r>
              <a:rPr lang="en-US" sz="1000" b="1" dirty="0"/>
              <a:t> </a:t>
            </a:r>
            <a:r>
              <a:rPr lang="en-US" sz="1000" b="1" dirty="0" err="1"/>
              <a:t>utilizavam</a:t>
            </a:r>
            <a:r>
              <a:rPr lang="en-US" sz="1000" b="1" dirty="0"/>
              <a:t>-se par </a:t>
            </a:r>
            <a:r>
              <a:rPr lang="en-US" sz="1000" b="1" dirty="0" err="1"/>
              <a:t>arelacionar</a:t>
            </a:r>
            <a:r>
              <a:rPr lang="en-US" sz="1000" b="1" dirty="0"/>
              <a:t>-se com o </a:t>
            </a:r>
            <a:r>
              <a:rPr lang="en-US" sz="1000" b="1" dirty="0" err="1"/>
              <a:t>mund</a:t>
            </a:r>
            <a:r>
              <a:rPr lang="en-US" sz="1000" dirty="0" err="1"/>
              <a:t>o</a:t>
            </a:r>
            <a:r>
              <a:rPr lang="en-US" sz="1000" dirty="0"/>
              <a:t>.</a:t>
            </a:r>
          </a:p>
          <a:p>
            <a:pPr marL="0" indent="0" algn="just">
              <a:lnSpc>
                <a:spcPct val="150000"/>
              </a:lnSpc>
              <a:buNone/>
            </a:pPr>
            <a:endParaRPr lang="pt-BR" sz="1000" dirty="0"/>
          </a:p>
          <a:p>
            <a:pPr marL="0" indent="0">
              <a:lnSpc>
                <a:spcPct val="150000"/>
              </a:lnSpc>
              <a:buNone/>
            </a:pPr>
            <a:r>
              <a:rPr lang="en-US" sz="1000" dirty="0"/>
              <a:t>Para </a:t>
            </a:r>
            <a:r>
              <a:rPr lang="en-US" sz="1000" dirty="0" err="1"/>
              <a:t>comprovar</a:t>
            </a:r>
            <a:r>
              <a:rPr lang="en-US" sz="1000" dirty="0"/>
              <a:t> </a:t>
            </a:r>
            <a:r>
              <a:rPr lang="en-US" sz="1000" dirty="0" err="1"/>
              <a:t>suas</a:t>
            </a:r>
            <a:r>
              <a:rPr lang="en-US" sz="1000" dirty="0"/>
              <a:t> </a:t>
            </a:r>
            <a:r>
              <a:rPr lang="en-US" sz="1000" dirty="0" err="1"/>
              <a:t>teses</a:t>
            </a:r>
            <a:r>
              <a:rPr lang="en-US" sz="1000" dirty="0"/>
              <a:t>, </a:t>
            </a:r>
            <a:r>
              <a:rPr lang="en-US" sz="1000" dirty="0" err="1"/>
              <a:t>dedicou</a:t>
            </a:r>
            <a:r>
              <a:rPr lang="en-US" sz="1000" dirty="0"/>
              <a:t>-se </a:t>
            </a:r>
            <a:r>
              <a:rPr lang="en-US" sz="1000" dirty="0" err="1"/>
              <a:t>principalmente</a:t>
            </a:r>
            <a:r>
              <a:rPr lang="en-US" sz="1000" dirty="0"/>
              <a:t> </a:t>
            </a:r>
            <a:r>
              <a:rPr lang="en-US" sz="1000" dirty="0" err="1"/>
              <a:t>ao</a:t>
            </a:r>
            <a:r>
              <a:rPr lang="en-US" sz="1000" dirty="0"/>
              <a:t> </a:t>
            </a:r>
            <a:r>
              <a:rPr lang="en-US" sz="1000" dirty="0" err="1"/>
              <a:t>estudo</a:t>
            </a:r>
            <a:r>
              <a:rPr lang="en-US" sz="1000" dirty="0"/>
              <a:t> das </a:t>
            </a:r>
            <a:r>
              <a:rPr lang="en-US" sz="1000" dirty="0" err="1"/>
              <a:t>sociedades</a:t>
            </a:r>
            <a:r>
              <a:rPr lang="en-US" sz="1000" dirty="0"/>
              <a:t> </a:t>
            </a:r>
            <a:r>
              <a:rPr lang="en-US" sz="1000" dirty="0" err="1"/>
              <a:t>chamadas</a:t>
            </a:r>
            <a:r>
              <a:rPr lang="en-US" sz="1000" dirty="0"/>
              <a:t> </a:t>
            </a:r>
            <a:r>
              <a:rPr lang="en-US" sz="1000" dirty="0" err="1"/>
              <a:t>primitivas</a:t>
            </a:r>
            <a:r>
              <a:rPr lang="en-US" sz="1000" dirty="0"/>
              <a:t>. Segundo </a:t>
            </a:r>
            <a:r>
              <a:rPr lang="en-US" sz="1000" dirty="0" err="1"/>
              <a:t>Lévy-Bruhl</a:t>
            </a:r>
            <a:r>
              <a:rPr lang="en-US" sz="1000" dirty="0"/>
              <a:t>, </a:t>
            </a:r>
            <a:r>
              <a:rPr lang="en-US" sz="1000" dirty="0" err="1"/>
              <a:t>os</a:t>
            </a:r>
            <a:r>
              <a:rPr lang="en-US" sz="1000" dirty="0"/>
              <a:t> </a:t>
            </a:r>
            <a:r>
              <a:rPr lang="en-US" sz="1000" dirty="0" err="1"/>
              <a:t>homens</a:t>
            </a:r>
            <a:r>
              <a:rPr lang="en-US" sz="1000" dirty="0"/>
              <a:t> das </a:t>
            </a:r>
            <a:r>
              <a:rPr lang="en-US" sz="1000" dirty="0" err="1"/>
              <a:t>sociedades</a:t>
            </a:r>
            <a:r>
              <a:rPr lang="en-US" sz="1000" dirty="0"/>
              <a:t> </a:t>
            </a:r>
            <a:r>
              <a:rPr lang="en-US" sz="1000" dirty="0" err="1"/>
              <a:t>chamadas</a:t>
            </a:r>
            <a:r>
              <a:rPr lang="en-US" sz="1000" dirty="0"/>
              <a:t> </a:t>
            </a:r>
            <a:r>
              <a:rPr lang="en-US" sz="1000" dirty="0" err="1"/>
              <a:t>pouco</a:t>
            </a:r>
            <a:r>
              <a:rPr lang="en-US" sz="1000" dirty="0"/>
              <a:t> </a:t>
            </a:r>
            <a:r>
              <a:rPr lang="en-US" sz="1000" dirty="0" err="1"/>
              <a:t>diferenciadas</a:t>
            </a:r>
            <a:r>
              <a:rPr lang="en-US" sz="1000" dirty="0"/>
              <a:t> </a:t>
            </a:r>
            <a:r>
              <a:rPr lang="en-US" sz="1000" dirty="0" err="1"/>
              <a:t>teriam</a:t>
            </a:r>
            <a:r>
              <a:rPr lang="en-US" sz="1000" dirty="0"/>
              <a:t> </a:t>
            </a:r>
            <a:r>
              <a:rPr lang="en-US" sz="1000" dirty="0" err="1"/>
              <a:t>uma</a:t>
            </a:r>
            <a:r>
              <a:rPr lang="en-US" sz="1000" dirty="0"/>
              <a:t> </a:t>
            </a:r>
            <a:r>
              <a:rPr lang="en-US" sz="1000" dirty="0" err="1"/>
              <a:t>mentalidade</a:t>
            </a:r>
            <a:r>
              <a:rPr lang="en-US" sz="1000" dirty="0"/>
              <a:t> </a:t>
            </a:r>
            <a:r>
              <a:rPr lang="en-US" sz="1000" dirty="0" err="1"/>
              <a:t>pré-lógica</a:t>
            </a:r>
            <a:r>
              <a:rPr lang="en-US" sz="1000" dirty="0"/>
              <a:t>, </a:t>
            </a:r>
            <a:r>
              <a:rPr lang="en-US" sz="1000" dirty="0" err="1"/>
              <a:t>que</a:t>
            </a:r>
            <a:r>
              <a:rPr lang="en-US" sz="1000" dirty="0"/>
              <a:t> </a:t>
            </a:r>
            <a:r>
              <a:rPr lang="en-US" sz="1000" dirty="0" err="1"/>
              <a:t>não</a:t>
            </a:r>
            <a:r>
              <a:rPr lang="en-US" sz="1000" dirty="0"/>
              <a:t> </a:t>
            </a:r>
            <a:r>
              <a:rPr lang="en-US" sz="1000" dirty="0" err="1"/>
              <a:t>estaria</a:t>
            </a:r>
            <a:r>
              <a:rPr lang="en-US" sz="1000" dirty="0"/>
              <a:t> </a:t>
            </a:r>
            <a:r>
              <a:rPr lang="en-US" sz="1000" dirty="0" err="1"/>
              <a:t>submetida</a:t>
            </a:r>
            <a:r>
              <a:rPr lang="en-US" sz="1000" dirty="0"/>
              <a:t> </a:t>
            </a:r>
            <a:r>
              <a:rPr lang="en-US" sz="1000" dirty="0" err="1"/>
              <a:t>aos</a:t>
            </a:r>
            <a:r>
              <a:rPr lang="en-US" sz="1000" dirty="0"/>
              <a:t> </a:t>
            </a:r>
            <a:r>
              <a:rPr lang="en-US" sz="1000" dirty="0" err="1"/>
              <a:t>princípios</a:t>
            </a:r>
            <a:r>
              <a:rPr lang="en-US" sz="1000" dirty="0"/>
              <a:t> de </a:t>
            </a:r>
            <a:r>
              <a:rPr lang="en-US" sz="1000" dirty="0" err="1"/>
              <a:t>contradição</a:t>
            </a:r>
            <a:r>
              <a:rPr lang="en-US" sz="1000" dirty="0"/>
              <a:t> e </a:t>
            </a:r>
            <a:r>
              <a:rPr lang="en-US" sz="1000" dirty="0" err="1"/>
              <a:t>causalidade</a:t>
            </a:r>
            <a:r>
              <a:rPr lang="en-US" sz="1000" dirty="0"/>
              <a:t>, mas </a:t>
            </a:r>
            <a:r>
              <a:rPr lang="en-US" sz="1000" dirty="0" err="1"/>
              <a:t>seria</a:t>
            </a:r>
            <a:r>
              <a:rPr lang="en-US" sz="1000" dirty="0"/>
              <a:t> </a:t>
            </a:r>
            <a:r>
              <a:rPr lang="en-US" sz="1000" dirty="0" err="1"/>
              <a:t>baseada</a:t>
            </a:r>
            <a:r>
              <a:rPr lang="en-US" sz="1000" dirty="0"/>
              <a:t> </a:t>
            </a:r>
            <a:r>
              <a:rPr lang="en-US" sz="1000" dirty="0" err="1"/>
              <a:t>em</a:t>
            </a:r>
            <a:r>
              <a:rPr lang="en-US" sz="1000" dirty="0"/>
              <a:t> </a:t>
            </a:r>
            <a:r>
              <a:rPr lang="en-US" sz="1000" dirty="0" err="1"/>
              <a:t>representações</a:t>
            </a:r>
            <a:r>
              <a:rPr lang="en-US" sz="1000" dirty="0"/>
              <a:t> </a:t>
            </a:r>
            <a:r>
              <a:rPr lang="en-US" sz="1000" dirty="0" err="1"/>
              <a:t>míticas</a:t>
            </a:r>
            <a:r>
              <a:rPr lang="en-US" sz="1000" dirty="0"/>
              <a:t>. </a:t>
            </a:r>
            <a:r>
              <a:rPr lang="en-US" sz="1000" b="1" dirty="0"/>
              <a:t>A </a:t>
            </a:r>
            <a:r>
              <a:rPr lang="en-US" sz="1000" b="1" dirty="0" err="1"/>
              <a:t>grande</a:t>
            </a:r>
            <a:r>
              <a:rPr lang="en-US" sz="1000" b="1" dirty="0"/>
              <a:t> </a:t>
            </a:r>
            <a:r>
              <a:rPr lang="en-US" sz="1000" b="1" dirty="0" err="1"/>
              <a:t>contribuição</a:t>
            </a:r>
            <a:r>
              <a:rPr lang="en-US" sz="1000" b="1" dirty="0"/>
              <a:t> de </a:t>
            </a:r>
            <a:r>
              <a:rPr lang="en-US" sz="1000" b="1" dirty="0" err="1"/>
              <a:t>Lévy-Bruhl</a:t>
            </a:r>
            <a:r>
              <a:rPr lang="en-US" sz="1000" b="1" dirty="0"/>
              <a:t> </a:t>
            </a:r>
            <a:r>
              <a:rPr lang="en-US" sz="1000" b="1" dirty="0" err="1"/>
              <a:t>foi</a:t>
            </a:r>
            <a:r>
              <a:rPr lang="en-US" sz="1000" b="1" dirty="0"/>
              <a:t> </a:t>
            </a:r>
            <a:r>
              <a:rPr lang="en-US" sz="1000" b="1" dirty="0" err="1"/>
              <a:t>ter</a:t>
            </a:r>
            <a:r>
              <a:rPr lang="en-US" sz="1000" b="1" dirty="0"/>
              <a:t> </a:t>
            </a:r>
            <a:r>
              <a:rPr lang="en-US" sz="1000" b="1" dirty="0" err="1"/>
              <a:t>permitido</a:t>
            </a:r>
            <a:r>
              <a:rPr lang="en-US" sz="1000" b="1" dirty="0"/>
              <a:t> </a:t>
            </a:r>
            <a:r>
              <a:rPr lang="en-US" sz="1000" b="1" dirty="0" err="1"/>
              <a:t>uma</a:t>
            </a:r>
            <a:r>
              <a:rPr lang="en-US" sz="1000" b="1" dirty="0"/>
              <a:t> </a:t>
            </a:r>
            <a:r>
              <a:rPr lang="en-US" sz="1000" b="1" dirty="0" err="1"/>
              <a:t>compreensão</a:t>
            </a:r>
            <a:r>
              <a:rPr lang="en-US" sz="1000" b="1" dirty="0"/>
              <a:t> dos </a:t>
            </a:r>
            <a:r>
              <a:rPr lang="en-US" sz="1000" b="1" dirty="0" err="1"/>
              <a:t>fatores</a:t>
            </a:r>
            <a:r>
              <a:rPr lang="en-US" sz="1000" b="1" dirty="0"/>
              <a:t> </a:t>
            </a:r>
            <a:r>
              <a:rPr lang="en-US" sz="1000" b="1" dirty="0" err="1"/>
              <a:t>irracionais</a:t>
            </a:r>
            <a:r>
              <a:rPr lang="en-US" sz="1000" b="1" dirty="0"/>
              <a:t> no </a:t>
            </a:r>
            <a:r>
              <a:rPr lang="en-US" sz="1000" b="1" dirty="0" err="1"/>
              <a:t>pensamento</a:t>
            </a:r>
            <a:r>
              <a:rPr lang="en-US" sz="1000" b="1" dirty="0"/>
              <a:t> e </a:t>
            </a:r>
            <a:r>
              <a:rPr lang="en-US" sz="1000" b="1" dirty="0" err="1"/>
              <a:t>nas</a:t>
            </a:r>
            <a:r>
              <a:rPr lang="en-US" sz="1000" b="1" dirty="0"/>
              <a:t> </a:t>
            </a:r>
            <a:r>
              <a:rPr lang="en-US" sz="1000" b="1" dirty="0" err="1"/>
              <a:t>religiões</a:t>
            </a:r>
            <a:r>
              <a:rPr lang="en-US" sz="1000" b="1" dirty="0"/>
              <a:t> </a:t>
            </a:r>
            <a:r>
              <a:rPr lang="en-US" sz="1000" b="1" dirty="0" err="1"/>
              <a:t>primitiva</a:t>
            </a:r>
            <a:r>
              <a:rPr lang="en-US" sz="1000" dirty="0" err="1"/>
              <a:t>s</a:t>
            </a:r>
            <a:r>
              <a:rPr lang="en-US" sz="1000" dirty="0"/>
              <a:t>.</a:t>
            </a:r>
          </a:p>
          <a:p>
            <a:pPr marL="0" indent="0">
              <a:buNone/>
            </a:pPr>
            <a:endParaRPr lang="en-US" sz="1000" i="1" dirty="0"/>
          </a:p>
          <a:p>
            <a:pPr marL="0" indent="0">
              <a:buNone/>
            </a:pPr>
            <a:r>
              <a:rPr lang="en-US" sz="1000" i="1" dirty="0" err="1"/>
              <a:t>Principais</a:t>
            </a:r>
            <a:r>
              <a:rPr lang="en-US" sz="1000" i="1" dirty="0"/>
              <a:t> </a:t>
            </a:r>
            <a:r>
              <a:rPr lang="en-US" sz="1000" i="1" dirty="0" err="1"/>
              <a:t>obras</a:t>
            </a:r>
            <a:r>
              <a:rPr lang="en-US" sz="1000" i="1" dirty="0"/>
              <a:t>: 	A </a:t>
            </a:r>
            <a:r>
              <a:rPr lang="en-US" sz="1000" i="1" dirty="0" err="1"/>
              <a:t>filosofia</a:t>
            </a:r>
            <a:r>
              <a:rPr lang="en-US" sz="1000" i="1" dirty="0"/>
              <a:t> de </a:t>
            </a:r>
            <a:r>
              <a:rPr lang="en-US" sz="1000" i="1" dirty="0" err="1"/>
              <a:t>Auguste</a:t>
            </a:r>
            <a:r>
              <a:rPr lang="en-US" sz="1000" i="1" dirty="0"/>
              <a:t> Comte</a:t>
            </a:r>
            <a:r>
              <a:rPr lang="en-US" sz="1000" dirty="0"/>
              <a:t>, de 1900; A moral e a </a:t>
            </a:r>
            <a:r>
              <a:rPr lang="en-US" sz="1000" dirty="0" err="1"/>
              <a:t>ciência</a:t>
            </a:r>
            <a:r>
              <a:rPr lang="en-US" sz="1000" dirty="0"/>
              <a:t> dos costumes, de 1903; </a:t>
            </a:r>
            <a:r>
              <a:rPr lang="en-US" sz="1000" i="1" dirty="0"/>
              <a:t>As </a:t>
            </a:r>
            <a:r>
              <a:rPr lang="en-US" sz="1000" i="1" dirty="0" err="1"/>
              <a:t>funções</a:t>
            </a:r>
            <a:r>
              <a:rPr lang="en-US" sz="1000" i="1" dirty="0"/>
              <a:t> </a:t>
            </a:r>
            <a:r>
              <a:rPr lang="en-US" sz="1000" i="1" dirty="0" err="1"/>
              <a:t>mentais</a:t>
            </a:r>
            <a:r>
              <a:rPr lang="en-US" sz="1000" i="1" dirty="0"/>
              <a:t> </a:t>
            </a:r>
            <a:r>
              <a:rPr lang="en-US" sz="1000" i="1" dirty="0" err="1"/>
              <a:t>nas</a:t>
            </a:r>
            <a:r>
              <a:rPr lang="en-US" sz="1000" i="1" dirty="0"/>
              <a:t> </a:t>
            </a:r>
            <a:r>
              <a:rPr lang="en-US" sz="1000" i="1" dirty="0" err="1"/>
              <a:t>sociedades</a:t>
            </a:r>
            <a:r>
              <a:rPr lang="en-US" sz="1000" i="1" dirty="0"/>
              <a:t> </a:t>
            </a:r>
            <a:r>
              <a:rPr lang="en-US" sz="1000" i="1" dirty="0" err="1"/>
              <a:t>inferiores</a:t>
            </a:r>
            <a:r>
              <a:rPr lang="en-US" sz="1000" dirty="0"/>
              <a:t>, de 1910; </a:t>
            </a:r>
          </a:p>
          <a:p>
            <a:pPr marL="0" indent="0">
              <a:buNone/>
            </a:pPr>
            <a:r>
              <a:rPr lang="en-US" sz="1000" i="1" dirty="0"/>
              <a:t>		A </a:t>
            </a:r>
            <a:r>
              <a:rPr lang="en-US" sz="1000" i="1" dirty="0" err="1"/>
              <a:t>mentalidade</a:t>
            </a:r>
            <a:r>
              <a:rPr lang="en-US" sz="1000" i="1" dirty="0"/>
              <a:t> </a:t>
            </a:r>
            <a:r>
              <a:rPr lang="en-US" sz="1000" i="1" dirty="0" err="1"/>
              <a:t>primitiva</a:t>
            </a:r>
            <a:r>
              <a:rPr lang="en-US" sz="1000" dirty="0"/>
              <a:t>, de 1922; </a:t>
            </a:r>
            <a:r>
              <a:rPr lang="en-US" sz="1000" i="1" dirty="0"/>
              <a:t>A alma </a:t>
            </a:r>
            <a:r>
              <a:rPr lang="en-US" sz="1000" i="1" dirty="0" err="1"/>
              <a:t>primitiva</a:t>
            </a:r>
            <a:r>
              <a:rPr lang="en-US" sz="1000" dirty="0"/>
              <a:t>, de 1927; </a:t>
            </a:r>
            <a:r>
              <a:rPr lang="en-US" sz="1000" i="1" dirty="0" err="1"/>
              <a:t>Sobrenatural</a:t>
            </a:r>
            <a:r>
              <a:rPr lang="en-US" sz="1000" i="1" dirty="0"/>
              <a:t> e a </a:t>
            </a:r>
            <a:r>
              <a:rPr lang="en-US" sz="1000" i="1" dirty="0" err="1"/>
              <a:t>natureza</a:t>
            </a:r>
            <a:r>
              <a:rPr lang="en-US" sz="1000" i="1" dirty="0"/>
              <a:t> </a:t>
            </a:r>
            <a:r>
              <a:rPr lang="en-US" sz="1000" i="1" dirty="0" err="1"/>
              <a:t>na</a:t>
            </a:r>
            <a:r>
              <a:rPr lang="en-US" sz="1000" i="1" dirty="0"/>
              <a:t> </a:t>
            </a:r>
            <a:r>
              <a:rPr lang="en-US" sz="1000" i="1" dirty="0" err="1"/>
              <a:t>mentalidade</a:t>
            </a:r>
            <a:r>
              <a:rPr lang="en-US" sz="1000" i="1" dirty="0"/>
              <a:t> </a:t>
            </a:r>
            <a:r>
              <a:rPr lang="en-US" sz="1000" i="1" dirty="0" err="1"/>
              <a:t>primitiva</a:t>
            </a:r>
            <a:r>
              <a:rPr lang="en-US" sz="1000" dirty="0"/>
              <a:t>, de 1931;</a:t>
            </a:r>
          </a:p>
          <a:p>
            <a:pPr marL="0" indent="0">
              <a:buNone/>
            </a:pPr>
            <a:r>
              <a:rPr lang="en-US" sz="1000" i="1" dirty="0"/>
              <a:t>		A </a:t>
            </a:r>
            <a:r>
              <a:rPr lang="en-US" sz="1000" i="1" dirty="0" err="1"/>
              <a:t>experiência</a:t>
            </a:r>
            <a:r>
              <a:rPr lang="en-US" sz="1000" i="1" dirty="0"/>
              <a:t> </a:t>
            </a:r>
            <a:r>
              <a:rPr lang="en-US" sz="1000" i="1" dirty="0" err="1"/>
              <a:t>mística</a:t>
            </a:r>
            <a:r>
              <a:rPr lang="en-US" sz="1000" i="1" dirty="0"/>
              <a:t> e </a:t>
            </a:r>
            <a:r>
              <a:rPr lang="en-US" sz="1000" i="1" dirty="0" err="1"/>
              <a:t>os</a:t>
            </a:r>
            <a:r>
              <a:rPr lang="en-US" sz="1000" i="1" dirty="0"/>
              <a:t> </a:t>
            </a:r>
            <a:r>
              <a:rPr lang="en-US" sz="1000" i="1" dirty="0" err="1"/>
              <a:t>símbolos</a:t>
            </a:r>
            <a:r>
              <a:rPr lang="en-US" sz="1000" i="1" dirty="0"/>
              <a:t> entre </a:t>
            </a:r>
            <a:r>
              <a:rPr lang="en-US" sz="1000" i="1" dirty="0" err="1"/>
              <a:t>os</a:t>
            </a:r>
            <a:r>
              <a:rPr lang="en-US" sz="1000" i="1" dirty="0"/>
              <a:t> </a:t>
            </a:r>
            <a:r>
              <a:rPr lang="en-US" sz="1000" i="1" dirty="0" err="1"/>
              <a:t>primitivos</a:t>
            </a:r>
            <a:r>
              <a:rPr lang="en-US" sz="1000" dirty="0"/>
              <a:t>, de </a:t>
            </a:r>
            <a:r>
              <a:rPr lang="en-US" sz="1000" dirty="0">
                <a:hlinkClick r:id="" action="ppaction://noaction"/>
              </a:rPr>
              <a:t>1938.</a:t>
            </a:r>
          </a:p>
          <a:p>
            <a:endParaRPr lang="en-US" sz="1000" dirty="0">
              <a:hlinkClick r:id="" action="ppaction://noaction"/>
            </a:endParaRPr>
          </a:p>
          <a:p>
            <a:endParaRPr lang="en-US" sz="1000" dirty="0"/>
          </a:p>
          <a:p>
            <a:pPr marL="0" indent="0">
              <a:lnSpc>
                <a:spcPct val="150000"/>
              </a:lnSpc>
              <a:buNone/>
            </a:pPr>
            <a:endParaRPr lang="en-US" sz="1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21</a:t>
            </a:fld>
            <a:endParaRPr lang="en-US"/>
          </a:p>
        </p:txBody>
      </p:sp>
    </p:spTree>
    <p:extLst>
      <p:ext uri="{BB962C8B-B14F-4D97-AF65-F5344CB8AC3E}">
        <p14:creationId xmlns:p14="http://schemas.microsoft.com/office/powerpoint/2010/main" val="819391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2. </a:t>
            </a:r>
            <a:r>
              <a:rPr lang="en-US" sz="2400" b="1" dirty="0" err="1"/>
              <a:t>Biografia</a:t>
            </a:r>
            <a:r>
              <a:rPr lang="en-US" sz="2400" b="1" dirty="0"/>
              <a:t> </a:t>
            </a:r>
            <a:r>
              <a:rPr lang="en-US" sz="2400" b="1" dirty="0" err="1"/>
              <a:t>intelectual</a:t>
            </a:r>
            <a:r>
              <a:rPr lang="en-US" sz="2400" b="1" dirty="0"/>
              <a:t> de Henri </a:t>
            </a:r>
            <a:r>
              <a:rPr lang="en-US" sz="2400" b="1" dirty="0" err="1"/>
              <a:t>Wallon</a:t>
            </a:r>
            <a:br>
              <a:rPr lang="en-US" sz="2400" b="1" dirty="0"/>
            </a:br>
            <a:r>
              <a:rPr lang="en-US" sz="2400" b="1" dirty="0" err="1">
                <a:solidFill>
                  <a:srgbClr val="FF0000"/>
                </a:solidFill>
              </a:rPr>
              <a:t>Trabalho</a:t>
            </a:r>
            <a:endParaRPr lang="en-US" sz="2400"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1200" dirty="0"/>
              <a:t> </a:t>
            </a:r>
          </a:p>
          <a:p>
            <a:pPr marL="0" indent="0">
              <a:buNone/>
            </a:pPr>
            <a:r>
              <a:rPr lang="en-US" sz="1200" dirty="0"/>
              <a:t>De 1908 a 1931 trabalhou com crianças portadoras de deficiência mental. </a:t>
            </a:r>
          </a:p>
          <a:p>
            <a:pPr marL="0" indent="0">
              <a:buNone/>
            </a:pPr>
            <a:endParaRPr lang="en-US" sz="1200" dirty="0"/>
          </a:p>
          <a:p>
            <a:pPr marL="0" indent="0">
              <a:buNone/>
            </a:pPr>
            <a:r>
              <a:rPr lang="en-US" sz="1200" dirty="0" err="1"/>
              <a:t>Em</a:t>
            </a:r>
            <a:r>
              <a:rPr lang="en-US" sz="1200" dirty="0"/>
              <a:t> 1914, </a:t>
            </a:r>
            <a:r>
              <a:rPr lang="en-US" sz="1200" dirty="0" err="1"/>
              <a:t>serviu</a:t>
            </a:r>
            <a:r>
              <a:rPr lang="en-US" sz="1200" dirty="0"/>
              <a:t> </a:t>
            </a:r>
            <a:r>
              <a:rPr lang="en-US" sz="1200" dirty="0" err="1"/>
              <a:t>na</a:t>
            </a:r>
            <a:r>
              <a:rPr lang="en-US" sz="1200" dirty="0"/>
              <a:t> </a:t>
            </a:r>
            <a:r>
              <a:rPr lang="en-US" sz="1200" dirty="0" err="1"/>
              <a:t>primeira</a:t>
            </a:r>
            <a:r>
              <a:rPr lang="en-US" sz="1200" dirty="0"/>
              <a:t> </a:t>
            </a:r>
            <a:r>
              <a:rPr lang="en-US" sz="1200" dirty="0" err="1"/>
              <a:t>grande</a:t>
            </a:r>
            <a:r>
              <a:rPr lang="en-US" sz="1200" dirty="0"/>
              <a:t> </a:t>
            </a:r>
            <a:r>
              <a:rPr lang="en-US" sz="1200" dirty="0" err="1"/>
              <a:t>guerrra</a:t>
            </a:r>
            <a:r>
              <a:rPr lang="en-US" sz="1200" dirty="0"/>
              <a:t>, </a:t>
            </a:r>
            <a:r>
              <a:rPr lang="en-US" sz="1200" dirty="0" err="1"/>
              <a:t>na</a:t>
            </a:r>
            <a:r>
              <a:rPr lang="en-US" sz="1200" dirty="0"/>
              <a:t> </a:t>
            </a:r>
            <a:r>
              <a:rPr lang="en-US" sz="1200" dirty="0" err="1"/>
              <a:t>frente</a:t>
            </a:r>
            <a:r>
              <a:rPr lang="en-US" sz="1200" dirty="0"/>
              <a:t> de </a:t>
            </a:r>
            <a:r>
              <a:rPr lang="en-US" sz="1200" dirty="0" err="1"/>
              <a:t>combate</a:t>
            </a:r>
            <a:r>
              <a:rPr lang="en-US" sz="1200" dirty="0"/>
              <a:t>, </a:t>
            </a:r>
            <a:r>
              <a:rPr lang="en-US" sz="1200" dirty="0" err="1"/>
              <a:t>como</a:t>
            </a:r>
            <a:r>
              <a:rPr lang="en-US" sz="1200" dirty="0"/>
              <a:t> </a:t>
            </a:r>
            <a:r>
              <a:rPr lang="en-US" sz="1200" dirty="0" err="1"/>
              <a:t>médico</a:t>
            </a:r>
            <a:r>
              <a:rPr lang="en-US" sz="1200" dirty="0"/>
              <a:t>. O </a:t>
            </a:r>
            <a:r>
              <a:rPr lang="en-US" sz="1200" dirty="0" err="1"/>
              <a:t>contato</a:t>
            </a:r>
            <a:r>
              <a:rPr lang="en-US" sz="1200" dirty="0"/>
              <a:t> com as </a:t>
            </a:r>
            <a:r>
              <a:rPr lang="en-US" sz="1200" dirty="0" err="1"/>
              <a:t>lesões</a:t>
            </a:r>
            <a:r>
              <a:rPr lang="en-US" sz="1200" dirty="0"/>
              <a:t> </a:t>
            </a:r>
            <a:r>
              <a:rPr lang="en-US" sz="1200" dirty="0" err="1"/>
              <a:t>cerebrais</a:t>
            </a:r>
            <a:r>
              <a:rPr lang="en-US" sz="1200" dirty="0"/>
              <a:t> </a:t>
            </a:r>
            <a:r>
              <a:rPr lang="en-US" sz="1200" dirty="0" err="1"/>
              <a:t>sofridas</a:t>
            </a:r>
            <a:r>
              <a:rPr lang="en-US" sz="1200" dirty="0"/>
              <a:t> </a:t>
            </a:r>
            <a:r>
              <a:rPr lang="en-US" sz="1200" dirty="0" err="1"/>
              <a:t>por</a:t>
            </a:r>
            <a:r>
              <a:rPr lang="en-US" sz="1200" dirty="0"/>
              <a:t> ex-</a:t>
            </a:r>
            <a:r>
              <a:rPr lang="en-US" sz="1200" dirty="0" err="1"/>
              <a:t>combatentes</a:t>
            </a:r>
            <a:r>
              <a:rPr lang="en-US" sz="1200" dirty="0"/>
              <a:t> fez </a:t>
            </a:r>
            <a:r>
              <a:rPr lang="en-US" sz="1200" dirty="0" err="1"/>
              <a:t>como</a:t>
            </a:r>
            <a:r>
              <a:rPr lang="en-US" sz="1200" dirty="0"/>
              <a:t> </a:t>
            </a:r>
            <a:r>
              <a:rPr lang="en-US" sz="1200" dirty="0" err="1"/>
              <a:t>que</a:t>
            </a:r>
            <a:r>
              <a:rPr lang="en-US" sz="1200" dirty="0"/>
              <a:t> </a:t>
            </a:r>
            <a:r>
              <a:rPr lang="en-US" sz="1200" dirty="0" err="1"/>
              <a:t>revisasse</a:t>
            </a:r>
            <a:r>
              <a:rPr lang="en-US" sz="1200" dirty="0"/>
              <a:t> </a:t>
            </a:r>
            <a:r>
              <a:rPr lang="en-US" sz="1200" dirty="0" err="1"/>
              <a:t>certos</a:t>
            </a:r>
            <a:r>
              <a:rPr lang="en-US" sz="1200" dirty="0"/>
              <a:t> </a:t>
            </a:r>
            <a:r>
              <a:rPr lang="en-US" sz="1200" dirty="0" err="1"/>
              <a:t>postulados</a:t>
            </a:r>
            <a:r>
              <a:rPr lang="en-US" sz="1200" dirty="0"/>
              <a:t> </a:t>
            </a:r>
            <a:r>
              <a:rPr lang="en-US" sz="1200" dirty="0" err="1"/>
              <a:t>neurológicos</a:t>
            </a:r>
            <a:r>
              <a:rPr lang="en-US" sz="1200" dirty="0"/>
              <a:t> </a:t>
            </a:r>
            <a:r>
              <a:rPr lang="en-US" sz="1200" dirty="0" err="1"/>
              <a:t>que</a:t>
            </a:r>
            <a:r>
              <a:rPr lang="en-US" sz="1200" dirty="0"/>
              <a:t> </a:t>
            </a:r>
            <a:r>
              <a:rPr lang="en-US" sz="1200" dirty="0" err="1"/>
              <a:t>havia</a:t>
            </a:r>
            <a:r>
              <a:rPr lang="en-US" sz="1200" dirty="0"/>
              <a:t> </a:t>
            </a:r>
            <a:r>
              <a:rPr lang="en-US" sz="1200" dirty="0" err="1"/>
              <a:t>desenvolvido</a:t>
            </a:r>
            <a:r>
              <a:rPr lang="en-US" sz="1200" dirty="0"/>
              <a:t> </a:t>
            </a:r>
            <a:r>
              <a:rPr lang="en-US" sz="1200" dirty="0" err="1"/>
              <a:t>na</a:t>
            </a:r>
            <a:r>
              <a:rPr lang="en-US" sz="1200" dirty="0"/>
              <a:t> </a:t>
            </a:r>
            <a:r>
              <a:rPr lang="en-US" sz="1200" dirty="0" err="1"/>
              <a:t>sua</a:t>
            </a:r>
            <a:r>
              <a:rPr lang="en-US" sz="1200" dirty="0"/>
              <a:t> </a:t>
            </a:r>
            <a:r>
              <a:rPr lang="en-US" sz="1200" dirty="0" err="1"/>
              <a:t>prática</a:t>
            </a:r>
            <a:r>
              <a:rPr lang="en-US" sz="1200" dirty="0"/>
              <a:t> com </a:t>
            </a:r>
            <a:r>
              <a:rPr lang="en-US" sz="1200" dirty="0" err="1"/>
              <a:t>crianças</a:t>
            </a:r>
            <a:r>
              <a:rPr lang="en-US" sz="1200" dirty="0"/>
              <a:t> </a:t>
            </a:r>
            <a:r>
              <a:rPr lang="en-US" sz="1200" dirty="0" err="1"/>
              <a:t>deficientes</a:t>
            </a:r>
            <a:r>
              <a:rPr lang="en-US" sz="1200" dirty="0"/>
              <a:t>.</a:t>
            </a:r>
          </a:p>
          <a:p>
            <a:pPr marL="0" indent="0">
              <a:buNone/>
            </a:pPr>
            <a:endParaRPr lang="en-US" sz="1200" dirty="0"/>
          </a:p>
          <a:p>
            <a:pPr marL="0" indent="0">
              <a:buNone/>
            </a:pPr>
            <a:r>
              <a:rPr lang="pt-BR" sz="1200" dirty="0"/>
              <a:t>Em 1909, tem seu primeiro trabalho publicado (1909): </a:t>
            </a:r>
            <a:r>
              <a:rPr lang="pt-BR" sz="1200" i="1" dirty="0" err="1"/>
              <a:t>Délire</a:t>
            </a:r>
            <a:r>
              <a:rPr lang="pt-BR" sz="1200" i="1" dirty="0"/>
              <a:t> de </a:t>
            </a:r>
            <a:r>
              <a:rPr lang="pt-BR" sz="1200" i="1" dirty="0" err="1"/>
              <a:t>persécution</a:t>
            </a:r>
            <a:r>
              <a:rPr lang="pt-BR" sz="1200" i="1" dirty="0"/>
              <a:t>. Le </a:t>
            </a:r>
            <a:r>
              <a:rPr lang="pt-BR" sz="1200" i="1" dirty="0" err="1"/>
              <a:t>délire</a:t>
            </a:r>
            <a:r>
              <a:rPr lang="pt-BR" sz="1200" i="1" dirty="0"/>
              <a:t> à base d’</a:t>
            </a:r>
            <a:r>
              <a:rPr lang="pt-BR" sz="1200" i="1" dirty="0" err="1"/>
              <a:t>interpretation</a:t>
            </a:r>
            <a:endParaRPr lang="pt-BR" sz="1200" dirty="0"/>
          </a:p>
          <a:p>
            <a:pPr marL="0" indent="0">
              <a:buNone/>
            </a:pPr>
            <a:r>
              <a:rPr lang="pt-BR" sz="1200" dirty="0"/>
              <a:t> </a:t>
            </a:r>
          </a:p>
          <a:p>
            <a:pPr marL="0" indent="0">
              <a:buNone/>
            </a:pPr>
            <a:r>
              <a:rPr lang="en-US" sz="1200" dirty="0" err="1"/>
              <a:t>Em</a:t>
            </a:r>
            <a:r>
              <a:rPr lang="en-US" sz="1200" dirty="0"/>
              <a:t> 1920, </a:t>
            </a:r>
            <a:r>
              <a:rPr lang="en-US" sz="1200" dirty="0" err="1"/>
              <a:t>passa</a:t>
            </a:r>
            <a:r>
              <a:rPr lang="en-US" sz="1200" dirty="0"/>
              <a:t> a </a:t>
            </a:r>
            <a:r>
              <a:rPr lang="en-US" sz="1200" dirty="0" err="1"/>
              <a:t>lecionar</a:t>
            </a:r>
            <a:r>
              <a:rPr lang="en-US" sz="1200" dirty="0"/>
              <a:t> </a:t>
            </a:r>
            <a:r>
              <a:rPr lang="en-US" sz="1200" dirty="0" err="1"/>
              <a:t>na</a:t>
            </a:r>
            <a:r>
              <a:rPr lang="en-US" sz="1200" dirty="0"/>
              <a:t> Sorbonne, </a:t>
            </a:r>
            <a:r>
              <a:rPr lang="en-US" sz="1200" dirty="0" err="1"/>
              <a:t>Universidade</a:t>
            </a:r>
            <a:r>
              <a:rPr lang="en-US" sz="1200" dirty="0"/>
              <a:t> de Paris.</a:t>
            </a:r>
            <a:endParaRPr lang="pt-BR" sz="1200" dirty="0"/>
          </a:p>
          <a:p>
            <a:pPr marL="0" indent="0">
              <a:buNone/>
            </a:pPr>
            <a:r>
              <a:rPr lang="en-US" sz="1200" dirty="0"/>
              <a:t> </a:t>
            </a:r>
            <a:endParaRPr lang="pt-BR" sz="1200" dirty="0"/>
          </a:p>
          <a:p>
            <a:pPr marL="0" indent="0">
              <a:buNone/>
            </a:pPr>
            <a:r>
              <a:rPr lang="en-US" sz="1200" dirty="0"/>
              <a:t>Entre 1920 e 1937, </a:t>
            </a:r>
            <a:r>
              <a:rPr lang="en-US" sz="1200" dirty="0" err="1"/>
              <a:t>foi</a:t>
            </a:r>
            <a:r>
              <a:rPr lang="en-US" sz="1200" dirty="0"/>
              <a:t> </a:t>
            </a:r>
            <a:r>
              <a:rPr lang="en-US" sz="1200" dirty="0" err="1"/>
              <a:t>encarregado</a:t>
            </a:r>
            <a:r>
              <a:rPr lang="en-US" sz="1200" dirty="0"/>
              <a:t> de </a:t>
            </a:r>
            <a:r>
              <a:rPr lang="en-US" sz="1200" dirty="0" err="1"/>
              <a:t>conferências</a:t>
            </a:r>
            <a:r>
              <a:rPr lang="en-US" sz="1200" dirty="0"/>
              <a:t> </a:t>
            </a:r>
            <a:r>
              <a:rPr lang="en-US" sz="1200" dirty="0" err="1"/>
              <a:t>sobre</a:t>
            </a:r>
            <a:r>
              <a:rPr lang="en-US" sz="1200" dirty="0"/>
              <a:t> a </a:t>
            </a:r>
            <a:r>
              <a:rPr lang="en-US" sz="1200" dirty="0" err="1"/>
              <a:t>Psicologia</a:t>
            </a:r>
            <a:r>
              <a:rPr lang="en-US" sz="1200" dirty="0"/>
              <a:t> da </a:t>
            </a:r>
            <a:r>
              <a:rPr lang="en-US" sz="1200" dirty="0" err="1"/>
              <a:t>Criança</a:t>
            </a:r>
            <a:r>
              <a:rPr lang="en-US" sz="1200" dirty="0"/>
              <a:t> </a:t>
            </a:r>
            <a:r>
              <a:rPr lang="en-US" sz="1200" dirty="0" err="1"/>
              <a:t>na</a:t>
            </a:r>
            <a:r>
              <a:rPr lang="en-US" sz="1200" dirty="0"/>
              <a:t> </a:t>
            </a:r>
            <a:r>
              <a:rPr lang="en-US" sz="1200" dirty="0" err="1"/>
              <a:t>Soubone</a:t>
            </a:r>
            <a:r>
              <a:rPr lang="en-US" sz="1200" dirty="0"/>
              <a:t> e </a:t>
            </a:r>
            <a:r>
              <a:rPr lang="en-US" sz="1200" dirty="0" err="1"/>
              <a:t>noutras</a:t>
            </a:r>
            <a:r>
              <a:rPr lang="en-US" sz="1200" dirty="0"/>
              <a:t> </a:t>
            </a:r>
            <a:r>
              <a:rPr lang="en-US" sz="1200" dirty="0" err="1"/>
              <a:t>instituições</a:t>
            </a:r>
            <a:r>
              <a:rPr lang="en-US" sz="1200" dirty="0"/>
              <a:t> de </a:t>
            </a:r>
            <a:r>
              <a:rPr lang="en-US" sz="1200" dirty="0" err="1"/>
              <a:t>ensino</a:t>
            </a:r>
            <a:r>
              <a:rPr lang="en-US" sz="1200" dirty="0"/>
              <a:t> superior </a:t>
            </a:r>
            <a:r>
              <a:rPr lang="en-US" sz="1200" dirty="0" err="1"/>
              <a:t>na</a:t>
            </a:r>
            <a:r>
              <a:rPr lang="en-US" sz="1200" dirty="0"/>
              <a:t> </a:t>
            </a:r>
            <a:r>
              <a:rPr lang="en-US" sz="1200" dirty="0" err="1"/>
              <a:t>França</a:t>
            </a:r>
            <a:endParaRPr lang="pt-BR" sz="1200" dirty="0"/>
          </a:p>
          <a:p>
            <a:pPr marL="0" indent="0">
              <a:buNone/>
            </a:pPr>
            <a:r>
              <a:rPr lang="en-US" sz="1200" dirty="0"/>
              <a:t> </a:t>
            </a:r>
            <a:endParaRPr lang="pt-BR" sz="1200" dirty="0"/>
          </a:p>
          <a:p>
            <a:pPr marL="0" indent="0">
              <a:buNone/>
            </a:pPr>
            <a:r>
              <a:rPr lang="en-US" sz="1200" dirty="0" err="1"/>
              <a:t>Em</a:t>
            </a:r>
            <a:r>
              <a:rPr lang="en-US" sz="1200" dirty="0"/>
              <a:t> 1925, </a:t>
            </a:r>
            <a:r>
              <a:rPr lang="en-US" sz="1200" dirty="0" err="1"/>
              <a:t>publica</a:t>
            </a:r>
            <a:r>
              <a:rPr lang="en-US" sz="1200" dirty="0"/>
              <a:t> </a:t>
            </a:r>
            <a:r>
              <a:rPr lang="en-US" sz="1200" dirty="0" err="1"/>
              <a:t>sua</a:t>
            </a:r>
            <a:r>
              <a:rPr lang="en-US" sz="1200" dirty="0"/>
              <a:t> </a:t>
            </a:r>
            <a:r>
              <a:rPr lang="en-US" sz="1200" dirty="0" err="1"/>
              <a:t>tese</a:t>
            </a:r>
            <a:r>
              <a:rPr lang="en-US" sz="1200" dirty="0"/>
              <a:t> de </a:t>
            </a:r>
            <a:r>
              <a:rPr lang="en-US" sz="1200" dirty="0" err="1"/>
              <a:t>doutorado</a:t>
            </a:r>
            <a:r>
              <a:rPr lang="en-US" sz="1200" dirty="0"/>
              <a:t>, </a:t>
            </a:r>
            <a:r>
              <a:rPr lang="en-US" sz="1200" i="1" dirty="0" err="1"/>
              <a:t>L’enfant</a:t>
            </a:r>
            <a:r>
              <a:rPr lang="en-US" sz="1200" i="1" dirty="0"/>
              <a:t> turbulent</a:t>
            </a:r>
            <a:r>
              <a:rPr lang="en-US" sz="1200" dirty="0"/>
              <a:t>, </a:t>
            </a:r>
            <a:r>
              <a:rPr lang="en-US" sz="1200" dirty="0" err="1"/>
              <a:t>dando</a:t>
            </a:r>
            <a:r>
              <a:rPr lang="en-US" sz="1200" dirty="0"/>
              <a:t> </a:t>
            </a:r>
            <a:r>
              <a:rPr lang="en-US" sz="1200" dirty="0" err="1"/>
              <a:t>início</a:t>
            </a:r>
            <a:r>
              <a:rPr lang="en-US" sz="1200" dirty="0"/>
              <a:t> a </a:t>
            </a:r>
            <a:r>
              <a:rPr lang="en-US" sz="1200" dirty="0" err="1"/>
              <a:t>uma</a:t>
            </a:r>
            <a:r>
              <a:rPr lang="en-US" sz="1200" dirty="0"/>
              <a:t> intense </a:t>
            </a:r>
            <a:r>
              <a:rPr lang="en-US" sz="1200" dirty="0" err="1"/>
              <a:t>produção</a:t>
            </a:r>
            <a:r>
              <a:rPr lang="en-US" sz="1200" dirty="0"/>
              <a:t> de </a:t>
            </a:r>
            <a:r>
              <a:rPr lang="en-US" sz="1200" dirty="0" err="1"/>
              <a:t>pesquisa</a:t>
            </a:r>
            <a:r>
              <a:rPr lang="en-US" sz="1200" dirty="0"/>
              <a:t> e </a:t>
            </a:r>
            <a:r>
              <a:rPr lang="en-US" sz="1200" dirty="0" err="1"/>
              <a:t>publicação</a:t>
            </a:r>
            <a:r>
              <a:rPr lang="en-US" sz="1200" dirty="0"/>
              <a:t> </a:t>
            </a:r>
            <a:r>
              <a:rPr lang="en-US" sz="1200" dirty="0" err="1"/>
              <a:t>sobre</a:t>
            </a:r>
            <a:r>
              <a:rPr lang="en-US" sz="1200" dirty="0"/>
              <a:t> a </a:t>
            </a:r>
            <a:r>
              <a:rPr lang="en-US" sz="1200" dirty="0" err="1"/>
              <a:t>psicologia</a:t>
            </a:r>
            <a:r>
              <a:rPr lang="en-US" sz="1200" dirty="0"/>
              <a:t> da </a:t>
            </a:r>
            <a:r>
              <a:rPr lang="en-US" sz="1200" dirty="0" err="1"/>
              <a:t>criança</a:t>
            </a:r>
            <a:endParaRPr lang="pt-BR" sz="1200" dirty="0"/>
          </a:p>
          <a:p>
            <a:pPr marL="0" indent="0">
              <a:buNone/>
            </a:pPr>
            <a:r>
              <a:rPr lang="en-US" sz="1200" dirty="0"/>
              <a:t> </a:t>
            </a:r>
            <a:endParaRPr lang="pt-BR" sz="1200" dirty="0"/>
          </a:p>
          <a:p>
            <a:pPr marL="0" indent="0">
              <a:buNone/>
            </a:pPr>
            <a:r>
              <a:rPr lang="en-US" sz="1200" dirty="0" err="1"/>
              <a:t>Em</a:t>
            </a:r>
            <a:r>
              <a:rPr lang="en-US" sz="1200" dirty="0"/>
              <a:t> 1927, </a:t>
            </a:r>
            <a:r>
              <a:rPr lang="en-US" sz="1200" dirty="0" err="1"/>
              <a:t>é</a:t>
            </a:r>
            <a:r>
              <a:rPr lang="en-US" sz="1200" dirty="0"/>
              <a:t> </a:t>
            </a:r>
            <a:r>
              <a:rPr lang="en-US" sz="1200" dirty="0" err="1"/>
              <a:t>nomeado</a:t>
            </a:r>
            <a:r>
              <a:rPr lang="en-US" sz="1200" dirty="0"/>
              <a:t> director de </a:t>
            </a:r>
            <a:r>
              <a:rPr lang="en-US" sz="1200" dirty="0" err="1"/>
              <a:t>estudos</a:t>
            </a:r>
            <a:r>
              <a:rPr lang="en-US" sz="1200" dirty="0"/>
              <a:t> da </a:t>
            </a:r>
            <a:r>
              <a:rPr lang="en-US" sz="1200" dirty="0" err="1"/>
              <a:t>École</a:t>
            </a:r>
            <a:r>
              <a:rPr lang="en-US" sz="1200" dirty="0"/>
              <a:t> </a:t>
            </a:r>
            <a:r>
              <a:rPr lang="en-US" sz="1200" dirty="0" err="1"/>
              <a:t>Pratique</a:t>
            </a:r>
            <a:r>
              <a:rPr lang="en-US" sz="1200" dirty="0"/>
              <a:t> des </a:t>
            </a:r>
            <a:r>
              <a:rPr lang="en-US" sz="1200" dirty="0" err="1"/>
              <a:t>Hautes</a:t>
            </a:r>
            <a:r>
              <a:rPr lang="en-US" sz="1200" dirty="0"/>
              <a:t> </a:t>
            </a:r>
            <a:r>
              <a:rPr lang="en-US" sz="1200" dirty="0" err="1"/>
              <a:t>Études</a:t>
            </a:r>
            <a:r>
              <a:rPr lang="en-US" sz="1200" dirty="0"/>
              <a:t>, </a:t>
            </a:r>
            <a:r>
              <a:rPr lang="en-US" sz="1200" dirty="0" err="1"/>
              <a:t>tendo</a:t>
            </a:r>
            <a:r>
              <a:rPr lang="en-US" sz="1200" dirty="0"/>
              <a:t> </a:t>
            </a:r>
            <a:r>
              <a:rPr lang="en-US" sz="1200" dirty="0" err="1"/>
              <a:t>criado</a:t>
            </a:r>
            <a:r>
              <a:rPr lang="en-US" sz="1200" dirty="0"/>
              <a:t> o </a:t>
            </a:r>
            <a:r>
              <a:rPr lang="en-US" sz="1200" dirty="0" err="1"/>
              <a:t>Laboratório</a:t>
            </a:r>
            <a:r>
              <a:rPr lang="en-US" sz="1200" dirty="0"/>
              <a:t> de </a:t>
            </a:r>
            <a:r>
              <a:rPr lang="en-US" sz="1200" dirty="0" err="1"/>
              <a:t>Psicobiologia</a:t>
            </a:r>
            <a:r>
              <a:rPr lang="en-US" sz="1200" dirty="0"/>
              <a:t> </a:t>
            </a:r>
            <a:r>
              <a:rPr lang="en-US" sz="1200" dirty="0" err="1"/>
              <a:t>Pediátrica</a:t>
            </a:r>
            <a:r>
              <a:rPr lang="en-US" sz="1200" dirty="0"/>
              <a:t> no Centro </a:t>
            </a:r>
            <a:r>
              <a:rPr lang="en-US" sz="1200" dirty="0" err="1"/>
              <a:t>Nacional</a:t>
            </a:r>
            <a:r>
              <a:rPr lang="en-US" sz="1200" dirty="0"/>
              <a:t> de </a:t>
            </a:r>
            <a:r>
              <a:rPr lang="en-US" sz="1200" dirty="0" err="1"/>
              <a:t>Pesquisa</a:t>
            </a:r>
            <a:r>
              <a:rPr lang="en-US" sz="1200" dirty="0"/>
              <a:t> </a:t>
            </a:r>
            <a:r>
              <a:rPr lang="en-US" sz="1200" dirty="0" err="1"/>
              <a:t>Científica</a:t>
            </a:r>
            <a:r>
              <a:rPr lang="en-US" sz="1200" dirty="0"/>
              <a:t>.</a:t>
            </a:r>
            <a:endParaRPr lang="pt-BR" sz="1200" dirty="0"/>
          </a:p>
          <a:p>
            <a:pPr marL="0" indent="0">
              <a:buNone/>
            </a:pPr>
            <a:r>
              <a:rPr lang="en-US" sz="1200" dirty="0"/>
              <a:t> </a:t>
            </a:r>
            <a:endParaRPr lang="pt-BR" sz="1200" dirty="0"/>
          </a:p>
          <a:p>
            <a:pPr marL="0" indent="0">
              <a:buNone/>
            </a:pPr>
            <a:r>
              <a:rPr lang="en-US" sz="1200" dirty="0" err="1"/>
              <a:t>Até</a:t>
            </a:r>
            <a:r>
              <a:rPr lang="en-US" sz="1200" dirty="0"/>
              <a:t> 1931 </a:t>
            </a:r>
            <a:r>
              <a:rPr lang="en-US" sz="1200" dirty="0" err="1"/>
              <a:t>exerceu</a:t>
            </a:r>
            <a:r>
              <a:rPr lang="en-US" sz="1200" dirty="0"/>
              <a:t> a </a:t>
            </a:r>
            <a:r>
              <a:rPr lang="en-US" sz="1200" dirty="0" err="1"/>
              <a:t>função</a:t>
            </a:r>
            <a:r>
              <a:rPr lang="en-US" sz="1200" dirty="0"/>
              <a:t> de medico </a:t>
            </a:r>
            <a:r>
              <a:rPr lang="en-US" sz="1200" dirty="0" err="1"/>
              <a:t>em</a:t>
            </a:r>
            <a:r>
              <a:rPr lang="en-US" sz="1200" dirty="0"/>
              <a:t> </a:t>
            </a:r>
            <a:r>
              <a:rPr lang="en-US" sz="1200" dirty="0" err="1"/>
              <a:t>instituições</a:t>
            </a:r>
            <a:r>
              <a:rPr lang="en-US" sz="1200" dirty="0"/>
              <a:t> </a:t>
            </a:r>
            <a:r>
              <a:rPr lang="en-US" sz="1200" dirty="0" err="1"/>
              <a:t>psiquátricas</a:t>
            </a:r>
            <a:r>
              <a:rPr lang="en-US" sz="1200" dirty="0"/>
              <a:t>. </a:t>
            </a:r>
            <a:endParaRPr lang="pt-BR" sz="1200" dirty="0"/>
          </a:p>
          <a:p>
            <a:pPr marL="0" indent="0">
              <a:buNone/>
            </a:pPr>
            <a:r>
              <a:rPr lang="en-US" sz="1200" dirty="0"/>
              <a:t> </a:t>
            </a:r>
            <a:endParaRPr lang="pt-BR" sz="1200" dirty="0"/>
          </a:p>
          <a:p>
            <a:pPr marL="0" indent="0">
              <a:buNone/>
            </a:pPr>
            <a:r>
              <a:rPr lang="en-US" sz="1200" dirty="0"/>
              <a:t>De 1937 a 1949, </a:t>
            </a:r>
            <a:r>
              <a:rPr lang="en-US" sz="1200" dirty="0" err="1"/>
              <a:t>atuou</a:t>
            </a:r>
            <a:r>
              <a:rPr lang="en-US" sz="1200" dirty="0"/>
              <a:t> </a:t>
            </a:r>
            <a:r>
              <a:rPr lang="en-US" sz="1200" dirty="0" err="1"/>
              <a:t>como</a:t>
            </a:r>
            <a:r>
              <a:rPr lang="en-US" sz="1200" dirty="0"/>
              <a:t> professor do </a:t>
            </a:r>
            <a:r>
              <a:rPr lang="en-US" sz="1200" i="1" dirty="0" err="1"/>
              <a:t>Collège</a:t>
            </a:r>
            <a:r>
              <a:rPr lang="en-US" sz="1200" i="1" dirty="0"/>
              <a:t> de France</a:t>
            </a:r>
            <a:r>
              <a:rPr lang="en-US" sz="1200" dirty="0"/>
              <a:t>, no </a:t>
            </a:r>
            <a:r>
              <a:rPr lang="en-US" sz="1200" dirty="0" err="1"/>
              <a:t>Departamento</a:t>
            </a:r>
            <a:r>
              <a:rPr lang="en-US" sz="1200" dirty="0"/>
              <a:t> de </a:t>
            </a:r>
            <a:r>
              <a:rPr lang="en-US" sz="1200" dirty="0" err="1"/>
              <a:t>Psicologia</a:t>
            </a:r>
            <a:r>
              <a:rPr lang="en-US" sz="1200" dirty="0"/>
              <a:t> da </a:t>
            </a:r>
            <a:r>
              <a:rPr lang="en-US" sz="1200" dirty="0" err="1"/>
              <a:t>Infância</a:t>
            </a:r>
            <a:r>
              <a:rPr lang="en-US" sz="1200" dirty="0"/>
              <a:t> e </a:t>
            </a:r>
            <a:r>
              <a:rPr lang="en-US" sz="1200" dirty="0" err="1"/>
              <a:t>Educação</a:t>
            </a:r>
            <a:r>
              <a:rPr lang="en-US" sz="1200" dirty="0"/>
              <a:t>, </a:t>
            </a:r>
            <a:endParaRPr lang="pt-BR" sz="1200" dirty="0"/>
          </a:p>
          <a:p>
            <a:pPr marL="0" indent="0">
              <a:buNone/>
            </a:pPr>
            <a:r>
              <a:rPr lang="en-US" sz="1200" dirty="0"/>
              <a:t> </a:t>
            </a:r>
            <a:endParaRPr lang="pt-BR" sz="1200" dirty="0"/>
          </a:p>
          <a:p>
            <a:pPr marL="0" indent="0">
              <a:buNone/>
            </a:pPr>
            <a:r>
              <a:rPr lang="en-US" sz="1200" dirty="0" err="1"/>
              <a:t>Em</a:t>
            </a:r>
            <a:r>
              <a:rPr lang="en-US" sz="1200" dirty="0"/>
              <a:t> 1945 </a:t>
            </a:r>
            <a:r>
              <a:rPr lang="en-US" sz="1200" dirty="0" err="1"/>
              <a:t>publica</a:t>
            </a:r>
            <a:r>
              <a:rPr lang="en-US" sz="1200" dirty="0"/>
              <a:t> </a:t>
            </a:r>
            <a:r>
              <a:rPr lang="en-US" sz="1200" dirty="0" err="1"/>
              <a:t>seu</a:t>
            </a:r>
            <a:r>
              <a:rPr lang="en-US" sz="1200" dirty="0"/>
              <a:t> ultimo </a:t>
            </a:r>
            <a:r>
              <a:rPr lang="en-US" sz="1200" dirty="0" err="1"/>
              <a:t>livro</a:t>
            </a:r>
            <a:r>
              <a:rPr lang="en-US" sz="1200" dirty="0"/>
              <a:t>, </a:t>
            </a:r>
            <a:r>
              <a:rPr lang="en-US" sz="1200" i="1" dirty="0"/>
              <a:t>Les origins de la </a:t>
            </a:r>
            <a:r>
              <a:rPr lang="en-US" sz="1200" i="1" dirty="0" err="1"/>
              <a:t>pensée</a:t>
            </a:r>
            <a:r>
              <a:rPr lang="en-US" sz="1200" i="1" dirty="0"/>
              <a:t> chez </a:t>
            </a:r>
            <a:r>
              <a:rPr lang="en-US" sz="1200" i="1" dirty="0" err="1"/>
              <a:t>l’enfant</a:t>
            </a:r>
            <a:r>
              <a:rPr lang="en-US" sz="1200" dirty="0"/>
              <a:t>.  </a:t>
            </a:r>
          </a:p>
        </p:txBody>
      </p:sp>
      <p:sp>
        <p:nvSpPr>
          <p:cNvPr id="4" name="Slide Number Placeholder 3"/>
          <p:cNvSpPr>
            <a:spLocks noGrp="1"/>
          </p:cNvSpPr>
          <p:nvPr>
            <p:ph type="sldNum" sz="quarter" idx="12"/>
          </p:nvPr>
        </p:nvSpPr>
        <p:spPr/>
        <p:txBody>
          <a:bodyPr/>
          <a:lstStyle/>
          <a:p>
            <a:fld id="{55C99EAA-D3A5-EC42-B47C-72599F453DF1}" type="slidenum">
              <a:rPr lang="en-US" smtClean="0"/>
              <a:pPr/>
              <a:t>22</a:t>
            </a:fld>
            <a:endParaRPr lang="en-US"/>
          </a:p>
        </p:txBody>
      </p:sp>
    </p:spTree>
    <p:extLst>
      <p:ext uri="{BB962C8B-B14F-4D97-AF65-F5344CB8AC3E}">
        <p14:creationId xmlns:p14="http://schemas.microsoft.com/office/powerpoint/2010/main" val="23147298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2. </a:t>
            </a:r>
            <a:r>
              <a:rPr lang="en-US" sz="2400" b="1" dirty="0" err="1"/>
              <a:t>Biografia</a:t>
            </a:r>
            <a:r>
              <a:rPr lang="en-US" sz="2400" b="1" dirty="0"/>
              <a:t> </a:t>
            </a:r>
            <a:r>
              <a:rPr lang="en-US" sz="2400" b="1" dirty="0" err="1"/>
              <a:t>intelectual</a:t>
            </a:r>
            <a:r>
              <a:rPr lang="en-US" sz="2400" b="1" dirty="0"/>
              <a:t> </a:t>
            </a:r>
            <a:br>
              <a:rPr lang="en-US" sz="2400" b="1" dirty="0"/>
            </a:br>
            <a:r>
              <a:rPr lang="en-US" sz="2400" b="1" dirty="0">
                <a:solidFill>
                  <a:srgbClr val="FF0000"/>
                </a:solidFill>
              </a:rPr>
              <a:t>Vida </a:t>
            </a:r>
            <a:r>
              <a:rPr lang="en-US" sz="2400" b="1" dirty="0" err="1">
                <a:solidFill>
                  <a:srgbClr val="FF0000"/>
                </a:solidFill>
              </a:rPr>
              <a:t>política</a:t>
            </a:r>
            <a:endParaRPr lang="en-US" sz="2400" b="1" dirty="0">
              <a:solidFill>
                <a:srgbClr val="FF0000"/>
              </a:solidFill>
            </a:endParaRPr>
          </a:p>
        </p:txBody>
      </p:sp>
      <p:sp>
        <p:nvSpPr>
          <p:cNvPr id="3" name="Content Placeholder 2"/>
          <p:cNvSpPr>
            <a:spLocks noGrp="1"/>
          </p:cNvSpPr>
          <p:nvPr>
            <p:ph idx="1"/>
          </p:nvPr>
        </p:nvSpPr>
        <p:spPr/>
        <p:txBody>
          <a:bodyPr>
            <a:normAutofit fontScale="40000" lnSpcReduction="20000"/>
          </a:bodyPr>
          <a:lstStyle/>
          <a:p>
            <a:pPr marL="0" indent="0">
              <a:buNone/>
            </a:pPr>
            <a:endParaRPr lang="en-US" b="1" dirty="0"/>
          </a:p>
          <a:p>
            <a:pPr marL="0" indent="0" algn="just">
              <a:lnSpc>
                <a:spcPct val="170000"/>
              </a:lnSpc>
              <a:buNone/>
            </a:pPr>
            <a:r>
              <a:rPr lang="en-US" sz="3700" dirty="0" err="1"/>
              <a:t>Além</a:t>
            </a:r>
            <a:r>
              <a:rPr lang="en-US" sz="3700" dirty="0"/>
              <a:t> de </a:t>
            </a:r>
            <a:r>
              <a:rPr lang="en-US" sz="3700" dirty="0" err="1"/>
              <a:t>psicólogo</a:t>
            </a:r>
            <a:r>
              <a:rPr lang="en-US" sz="3700" dirty="0"/>
              <a:t>, Henri </a:t>
            </a:r>
            <a:r>
              <a:rPr lang="en-US" sz="3700" dirty="0" err="1"/>
              <a:t>Wallon</a:t>
            </a:r>
            <a:r>
              <a:rPr lang="en-US" sz="3700" dirty="0"/>
              <a:t> </a:t>
            </a:r>
            <a:r>
              <a:rPr lang="en-US" sz="3700" dirty="0" err="1"/>
              <a:t>foi</a:t>
            </a:r>
            <a:r>
              <a:rPr lang="en-US" sz="3700" dirty="0"/>
              <a:t> um </a:t>
            </a:r>
            <a:r>
              <a:rPr lang="en-US" sz="3700" dirty="0" err="1"/>
              <a:t>grande</a:t>
            </a:r>
            <a:r>
              <a:rPr lang="en-US" sz="3700" dirty="0"/>
              <a:t> </a:t>
            </a:r>
            <a:r>
              <a:rPr lang="en-US" sz="3700" dirty="0" err="1"/>
              <a:t>político</a:t>
            </a:r>
            <a:r>
              <a:rPr lang="en-US" sz="3700" dirty="0"/>
              <a:t>.</a:t>
            </a:r>
          </a:p>
          <a:p>
            <a:pPr marL="0" indent="0" algn="just">
              <a:lnSpc>
                <a:spcPct val="170000"/>
              </a:lnSpc>
              <a:buNone/>
            </a:pPr>
            <a:r>
              <a:rPr lang="en-US" sz="3700" dirty="0" err="1"/>
              <a:t>Wallon</a:t>
            </a:r>
            <a:r>
              <a:rPr lang="en-US" sz="3700" dirty="0"/>
              <a:t> </a:t>
            </a:r>
            <a:r>
              <a:rPr lang="en-US" sz="3700" dirty="0" err="1"/>
              <a:t>foi</a:t>
            </a:r>
            <a:r>
              <a:rPr lang="en-US" sz="3700" dirty="0"/>
              <a:t> </a:t>
            </a:r>
            <a:r>
              <a:rPr lang="en-US" sz="3700" dirty="0" err="1"/>
              <a:t>contemporâneo</a:t>
            </a:r>
            <a:r>
              <a:rPr lang="en-US" sz="3700" dirty="0"/>
              <a:t> </a:t>
            </a:r>
            <a:r>
              <a:rPr lang="en-US" sz="3700" dirty="0" err="1"/>
              <a:t>às</a:t>
            </a:r>
            <a:r>
              <a:rPr lang="en-US" sz="3700" dirty="0"/>
              <a:t> </a:t>
            </a:r>
            <a:r>
              <a:rPr lang="en-US" sz="3700" dirty="0" err="1"/>
              <a:t>duas</a:t>
            </a:r>
            <a:r>
              <a:rPr lang="en-US" sz="3700" dirty="0"/>
              <a:t> </a:t>
            </a:r>
            <a:r>
              <a:rPr lang="en-US" sz="3700" dirty="0" err="1"/>
              <a:t>Guerras</a:t>
            </a:r>
            <a:r>
              <a:rPr lang="en-US" sz="3700" dirty="0"/>
              <a:t> </a:t>
            </a:r>
            <a:r>
              <a:rPr lang="en-US" sz="3700" dirty="0" err="1"/>
              <a:t>Mundiais</a:t>
            </a:r>
            <a:r>
              <a:rPr lang="en-US" sz="3700" dirty="0"/>
              <a:t>, </a:t>
            </a:r>
            <a:r>
              <a:rPr lang="en-US" sz="3700" dirty="0" err="1"/>
              <a:t>bem</a:t>
            </a:r>
            <a:r>
              <a:rPr lang="en-US" sz="3700" dirty="0"/>
              <a:t> </a:t>
            </a:r>
            <a:r>
              <a:rPr lang="en-US" sz="3700" dirty="0" err="1"/>
              <a:t>como</a:t>
            </a:r>
            <a:r>
              <a:rPr lang="en-US" sz="3700" dirty="0"/>
              <a:t> </a:t>
            </a:r>
            <a:r>
              <a:rPr lang="en-US" sz="3700" dirty="0" err="1"/>
              <a:t>presenciou</a:t>
            </a:r>
            <a:r>
              <a:rPr lang="en-US" sz="3700" dirty="0"/>
              <a:t>: o </a:t>
            </a:r>
            <a:r>
              <a:rPr lang="en-US" sz="3700" dirty="0" err="1"/>
              <a:t>avanço</a:t>
            </a:r>
            <a:r>
              <a:rPr lang="en-US" sz="3700" dirty="0"/>
              <a:t> do </a:t>
            </a:r>
            <a:r>
              <a:rPr lang="en-US" sz="3700" dirty="0" err="1"/>
              <a:t>Facismo</a:t>
            </a:r>
            <a:r>
              <a:rPr lang="en-US" sz="3700" dirty="0"/>
              <a:t> no </a:t>
            </a:r>
            <a:r>
              <a:rPr lang="en-US" sz="3700" dirty="0" err="1"/>
              <a:t>período</a:t>
            </a:r>
            <a:r>
              <a:rPr lang="en-US" sz="3700" dirty="0"/>
              <a:t> entre entre-</a:t>
            </a:r>
            <a:r>
              <a:rPr lang="en-US" sz="3700" dirty="0" err="1"/>
              <a:t>guerras</a:t>
            </a:r>
            <a:r>
              <a:rPr lang="en-US" sz="3700" dirty="0"/>
              <a:t>, as </a:t>
            </a:r>
            <a:r>
              <a:rPr lang="en-US" sz="3700" dirty="0" err="1"/>
              <a:t>revoluções</a:t>
            </a:r>
            <a:r>
              <a:rPr lang="en-US" sz="3700" dirty="0"/>
              <a:t> </a:t>
            </a:r>
            <a:r>
              <a:rPr lang="en-US" sz="3700" dirty="0" err="1"/>
              <a:t>socialistas</a:t>
            </a:r>
            <a:r>
              <a:rPr lang="en-US" sz="3700" dirty="0"/>
              <a:t>, as </a:t>
            </a:r>
            <a:r>
              <a:rPr lang="en-US" sz="3700" dirty="0" err="1"/>
              <a:t>guerras</a:t>
            </a:r>
            <a:r>
              <a:rPr lang="en-US" sz="3700" dirty="0"/>
              <a:t> </a:t>
            </a:r>
            <a:r>
              <a:rPr lang="en-US" sz="3700" dirty="0" err="1"/>
              <a:t>para</a:t>
            </a:r>
            <a:r>
              <a:rPr lang="en-US" sz="3700" dirty="0"/>
              <a:t> </a:t>
            </a:r>
            <a:r>
              <a:rPr lang="en-US" sz="3700" dirty="0" err="1"/>
              <a:t>libertação</a:t>
            </a:r>
            <a:r>
              <a:rPr lang="en-US" sz="3700" dirty="0"/>
              <a:t> das </a:t>
            </a:r>
            <a:r>
              <a:rPr lang="en-US" sz="3700" dirty="0" err="1"/>
              <a:t>colônias</a:t>
            </a:r>
            <a:r>
              <a:rPr lang="en-US" sz="3700" dirty="0"/>
              <a:t> </a:t>
            </a:r>
            <a:r>
              <a:rPr lang="en-US" sz="3700" dirty="0" err="1"/>
              <a:t>na</a:t>
            </a:r>
            <a:r>
              <a:rPr lang="en-US" sz="3700" dirty="0"/>
              <a:t> </a:t>
            </a:r>
            <a:r>
              <a:rPr lang="en-US" sz="3700" dirty="0" err="1"/>
              <a:t>África</a:t>
            </a:r>
            <a:r>
              <a:rPr lang="en-US" sz="3700" dirty="0"/>
              <a:t>.</a:t>
            </a:r>
          </a:p>
          <a:p>
            <a:pPr marL="0" indent="0" algn="just">
              <a:lnSpc>
                <a:spcPct val="170000"/>
              </a:lnSpc>
              <a:buNone/>
            </a:pPr>
            <a:endParaRPr lang="en-US" sz="3700" dirty="0"/>
          </a:p>
          <a:p>
            <a:pPr marL="0" indent="0" algn="just">
              <a:lnSpc>
                <a:spcPct val="170000"/>
              </a:lnSpc>
              <a:buNone/>
            </a:pPr>
            <a:r>
              <a:rPr lang="en-US" sz="3700" dirty="0" err="1"/>
              <a:t>Em</a:t>
            </a:r>
            <a:r>
              <a:rPr lang="en-US" sz="3700" dirty="0"/>
              <a:t> 1931 </a:t>
            </a:r>
            <a:r>
              <a:rPr lang="en-US" sz="3700" dirty="0" err="1"/>
              <a:t>filiou</a:t>
            </a:r>
            <a:r>
              <a:rPr lang="en-US" sz="3700" dirty="0"/>
              <a:t>-se </a:t>
            </a:r>
            <a:r>
              <a:rPr lang="en-US" sz="3700" dirty="0" err="1"/>
              <a:t>ao</a:t>
            </a:r>
            <a:r>
              <a:rPr lang="en-US" sz="3700" dirty="0"/>
              <a:t> </a:t>
            </a:r>
            <a:r>
              <a:rPr lang="en-US" sz="3700" dirty="0" err="1"/>
              <a:t>Partido</a:t>
            </a:r>
            <a:r>
              <a:rPr lang="en-US" sz="3700" dirty="0"/>
              <a:t> </a:t>
            </a:r>
            <a:r>
              <a:rPr lang="en-US" sz="3700" dirty="0" err="1"/>
              <a:t>Socialista</a:t>
            </a:r>
            <a:r>
              <a:rPr lang="en-US" sz="3700" dirty="0"/>
              <a:t> (Section </a:t>
            </a:r>
            <a:r>
              <a:rPr lang="en-US" sz="3700" dirty="0" err="1"/>
              <a:t>Française</a:t>
            </a:r>
            <a:r>
              <a:rPr lang="en-US" sz="3700" dirty="0"/>
              <a:t> de </a:t>
            </a:r>
            <a:r>
              <a:rPr lang="en-US" sz="3700" dirty="0" err="1"/>
              <a:t>l’Internationale</a:t>
            </a:r>
            <a:r>
              <a:rPr lang="en-US" sz="3700" dirty="0"/>
              <a:t> </a:t>
            </a:r>
            <a:r>
              <a:rPr lang="en-US" sz="3700" dirty="0" err="1"/>
              <a:t>Ouvrière</a:t>
            </a:r>
            <a:r>
              <a:rPr lang="en-US" sz="3700" dirty="0"/>
              <a:t>). </a:t>
            </a:r>
            <a:r>
              <a:rPr lang="en-US" sz="3700" dirty="0" err="1"/>
              <a:t>Em</a:t>
            </a:r>
            <a:r>
              <a:rPr lang="en-US" sz="3700" dirty="0"/>
              <a:t> 1942 </a:t>
            </a:r>
            <a:r>
              <a:rPr lang="en-US" sz="3700" dirty="0" err="1"/>
              <a:t>filia</a:t>
            </a:r>
            <a:r>
              <a:rPr lang="en-US" sz="3700" dirty="0"/>
              <a:t>-se </a:t>
            </a:r>
            <a:r>
              <a:rPr lang="en-US" sz="3700" dirty="0" err="1"/>
              <a:t>ao</a:t>
            </a:r>
            <a:r>
              <a:rPr lang="en-US" sz="3700" dirty="0"/>
              <a:t> </a:t>
            </a:r>
            <a:r>
              <a:rPr lang="en-US" sz="3700" dirty="0" err="1"/>
              <a:t>Partido</a:t>
            </a:r>
            <a:r>
              <a:rPr lang="en-US" sz="3700" dirty="0"/>
              <a:t> </a:t>
            </a:r>
            <a:r>
              <a:rPr lang="en-US" sz="3700" dirty="0" err="1"/>
              <a:t>Comunista</a:t>
            </a:r>
            <a:r>
              <a:rPr lang="en-US" sz="3700" dirty="0"/>
              <a:t> </a:t>
            </a:r>
            <a:r>
              <a:rPr lang="en-US" sz="3700" dirty="0" err="1"/>
              <a:t>Francês</a:t>
            </a:r>
            <a:r>
              <a:rPr lang="en-US" sz="3700" dirty="0"/>
              <a:t>. Durante a </a:t>
            </a:r>
            <a:r>
              <a:rPr lang="en-US" sz="3700" dirty="0" err="1"/>
              <a:t>segunda</a:t>
            </a:r>
            <a:r>
              <a:rPr lang="en-US" sz="3700" dirty="0"/>
              <a:t> </a:t>
            </a:r>
            <a:r>
              <a:rPr lang="en-US" sz="3700" dirty="0" err="1"/>
              <a:t>guerra</a:t>
            </a:r>
            <a:r>
              <a:rPr lang="en-US" sz="3700" dirty="0"/>
              <a:t>, </a:t>
            </a:r>
            <a:r>
              <a:rPr lang="en-US" sz="3700" dirty="0" err="1"/>
              <a:t>foi</a:t>
            </a:r>
            <a:r>
              <a:rPr lang="en-US" sz="3700" dirty="0"/>
              <a:t> </a:t>
            </a:r>
            <a:r>
              <a:rPr lang="en-US" sz="3700" dirty="0" err="1"/>
              <a:t>perseguido</a:t>
            </a:r>
            <a:r>
              <a:rPr lang="en-US" sz="3700" dirty="0"/>
              <a:t> </a:t>
            </a:r>
            <a:r>
              <a:rPr lang="en-US" sz="3700" dirty="0" err="1"/>
              <a:t>pela</a:t>
            </a:r>
            <a:r>
              <a:rPr lang="en-US" sz="3700" dirty="0"/>
              <a:t> Gestapo, </a:t>
            </a:r>
            <a:r>
              <a:rPr lang="en-US" sz="3700" dirty="0" err="1"/>
              <a:t>tendo</a:t>
            </a:r>
            <a:r>
              <a:rPr lang="en-US" sz="3700" dirty="0"/>
              <a:t> </a:t>
            </a:r>
            <a:r>
              <a:rPr lang="en-US" sz="3700" dirty="0" err="1"/>
              <a:t>que</a:t>
            </a:r>
            <a:r>
              <a:rPr lang="en-US" sz="3700" dirty="0"/>
              <a:t> </a:t>
            </a:r>
            <a:r>
              <a:rPr lang="en-US" sz="3700" dirty="0" err="1"/>
              <a:t>viver</a:t>
            </a:r>
            <a:r>
              <a:rPr lang="en-US" sz="3700" dirty="0"/>
              <a:t> </a:t>
            </a:r>
            <a:r>
              <a:rPr lang="en-US" sz="3700" dirty="0" err="1"/>
              <a:t>clandestinamente</a:t>
            </a:r>
            <a:r>
              <a:rPr lang="en-US" sz="3700" dirty="0"/>
              <a:t>. </a:t>
            </a:r>
          </a:p>
          <a:p>
            <a:pPr marL="0" indent="0" algn="just">
              <a:lnSpc>
                <a:spcPct val="170000"/>
              </a:lnSpc>
              <a:buNone/>
            </a:pPr>
            <a:endParaRPr lang="en-US" sz="3700" dirty="0"/>
          </a:p>
          <a:p>
            <a:pPr marL="0" indent="0" algn="just">
              <a:lnSpc>
                <a:spcPct val="170000"/>
              </a:lnSpc>
              <a:buNone/>
            </a:pPr>
            <a:r>
              <a:rPr lang="en-US" sz="3700" dirty="0" err="1"/>
              <a:t>Em</a:t>
            </a:r>
            <a:r>
              <a:rPr lang="en-US" sz="3700" dirty="0"/>
              <a:t> 1944, </a:t>
            </a:r>
            <a:r>
              <a:rPr lang="en-US" sz="3700" dirty="0" err="1"/>
              <a:t>foi</a:t>
            </a:r>
            <a:r>
              <a:rPr lang="en-US" sz="3700" dirty="0"/>
              <a:t> </a:t>
            </a:r>
            <a:r>
              <a:rPr lang="en-US" sz="3700" dirty="0" err="1"/>
              <a:t>nomeado</a:t>
            </a:r>
            <a:r>
              <a:rPr lang="en-US" sz="3700" dirty="0"/>
              <a:t> </a:t>
            </a:r>
            <a:r>
              <a:rPr lang="en-US" sz="3700" dirty="0" err="1"/>
              <a:t>Secretário</a:t>
            </a:r>
            <a:r>
              <a:rPr lang="en-US" sz="3700" dirty="0"/>
              <a:t> da </a:t>
            </a:r>
            <a:r>
              <a:rPr lang="en-US" sz="3700" dirty="0" err="1"/>
              <a:t>Educação</a:t>
            </a:r>
            <a:r>
              <a:rPr lang="en-US" sz="3700" dirty="0"/>
              <a:t> </a:t>
            </a:r>
            <a:r>
              <a:rPr lang="en-US" sz="3700" dirty="0" err="1"/>
              <a:t>nacional</a:t>
            </a:r>
            <a:r>
              <a:rPr lang="en-US" sz="3700" dirty="0"/>
              <a:t>. De 1945 a 1946 </a:t>
            </a:r>
            <a:r>
              <a:rPr lang="en-US" sz="3700" dirty="0" err="1"/>
              <a:t>atuou</a:t>
            </a:r>
            <a:r>
              <a:rPr lang="en-US" sz="3700" dirty="0"/>
              <a:t> </a:t>
            </a:r>
            <a:r>
              <a:rPr lang="en-US" sz="3700" dirty="0" err="1"/>
              <a:t>como</a:t>
            </a:r>
            <a:r>
              <a:rPr lang="en-US" sz="3700" dirty="0"/>
              <a:t> </a:t>
            </a:r>
            <a:r>
              <a:rPr lang="en-US" sz="3700" dirty="0" err="1"/>
              <a:t>presidente</a:t>
            </a:r>
            <a:r>
              <a:rPr lang="en-US" sz="3700" dirty="0"/>
              <a:t> da </a:t>
            </a:r>
            <a:r>
              <a:rPr lang="en-US" sz="3700" dirty="0" err="1"/>
              <a:t>comissão</a:t>
            </a:r>
            <a:r>
              <a:rPr lang="en-US" sz="3700" dirty="0"/>
              <a:t> de </a:t>
            </a:r>
            <a:r>
              <a:rPr lang="en-US" sz="3700" dirty="0" err="1"/>
              <a:t>reforma</a:t>
            </a:r>
            <a:r>
              <a:rPr lang="en-US" sz="3700" dirty="0"/>
              <a:t> </a:t>
            </a:r>
            <a:r>
              <a:rPr lang="en-US" sz="3700" dirty="0" err="1"/>
              <a:t>educacional</a:t>
            </a:r>
            <a:r>
              <a:rPr lang="en-US" sz="3700" dirty="0"/>
              <a:t>; </a:t>
            </a:r>
            <a:r>
              <a:rPr lang="en-US" sz="3700" dirty="0" err="1"/>
              <a:t>é</a:t>
            </a:r>
            <a:r>
              <a:rPr lang="en-US" sz="3700" dirty="0"/>
              <a:t> </a:t>
            </a:r>
            <a:r>
              <a:rPr lang="en-US" sz="3700" dirty="0" err="1"/>
              <a:t>neste</a:t>
            </a:r>
            <a:r>
              <a:rPr lang="en-US" sz="3700" dirty="0"/>
              <a:t> </a:t>
            </a:r>
            <a:r>
              <a:rPr lang="en-US" sz="3700" dirty="0" err="1"/>
              <a:t>período</a:t>
            </a:r>
            <a:r>
              <a:rPr lang="en-US" sz="3700" dirty="0"/>
              <a:t> </a:t>
            </a:r>
            <a:r>
              <a:rPr lang="en-US" sz="3700" dirty="0" err="1"/>
              <a:t>que</a:t>
            </a:r>
            <a:r>
              <a:rPr lang="en-US" sz="3700" dirty="0"/>
              <a:t> </a:t>
            </a:r>
            <a:r>
              <a:rPr lang="en-US" sz="3700" dirty="0" err="1"/>
              <a:t>propõe</a:t>
            </a:r>
            <a:r>
              <a:rPr lang="en-US" sz="3700" dirty="0"/>
              <a:t> o </a:t>
            </a:r>
            <a:r>
              <a:rPr lang="en-US" sz="3700" i="1" dirty="0"/>
              <a:t>Plano </a:t>
            </a:r>
            <a:r>
              <a:rPr lang="en-US" sz="3700" i="1" dirty="0" err="1"/>
              <a:t>Langevi-Wallon</a:t>
            </a:r>
            <a:r>
              <a:rPr lang="en-US" sz="3700" dirty="0"/>
              <a:t>: </a:t>
            </a:r>
          </a:p>
          <a:p>
            <a:pPr marL="0" indent="0">
              <a:lnSpc>
                <a:spcPct val="170000"/>
              </a:lnSpc>
              <a:buNone/>
            </a:pPr>
            <a:endParaRPr lang="en-US" sz="3700" dirty="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23</a:t>
            </a:fld>
            <a:endParaRPr lang="en-US"/>
          </a:p>
        </p:txBody>
      </p:sp>
    </p:spTree>
    <p:extLst>
      <p:ext uri="{BB962C8B-B14F-4D97-AF65-F5344CB8AC3E}">
        <p14:creationId xmlns:p14="http://schemas.microsoft.com/office/powerpoint/2010/main" val="1908498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2. </a:t>
            </a:r>
            <a:r>
              <a:rPr lang="en-US" sz="2400" b="1" dirty="0" err="1"/>
              <a:t>Biografia</a:t>
            </a:r>
            <a:r>
              <a:rPr lang="en-US" sz="2400" b="1" dirty="0"/>
              <a:t> </a:t>
            </a:r>
            <a:r>
              <a:rPr lang="en-US" sz="2400" b="1" dirty="0" err="1"/>
              <a:t>intelectual</a:t>
            </a:r>
            <a:br>
              <a:rPr lang="en-US" sz="2400" b="1" dirty="0"/>
            </a:br>
            <a:r>
              <a:rPr lang="en-US" sz="2400" b="1" dirty="0">
                <a:solidFill>
                  <a:srgbClr val="FF0000"/>
                </a:solidFill>
              </a:rPr>
              <a:t>O </a:t>
            </a:r>
            <a:r>
              <a:rPr lang="en-US" sz="2400" b="1" dirty="0" err="1">
                <a:solidFill>
                  <a:srgbClr val="FF0000"/>
                </a:solidFill>
              </a:rPr>
              <a:t>que</a:t>
            </a:r>
            <a:r>
              <a:rPr lang="en-US" sz="2400" b="1" dirty="0">
                <a:solidFill>
                  <a:srgbClr val="FF0000"/>
                </a:solidFill>
              </a:rPr>
              <a:t> </a:t>
            </a:r>
            <a:r>
              <a:rPr lang="en-US" sz="2400" b="1" dirty="0" err="1">
                <a:solidFill>
                  <a:srgbClr val="FF0000"/>
                </a:solidFill>
              </a:rPr>
              <a:t>é</a:t>
            </a:r>
            <a:r>
              <a:rPr lang="en-US" sz="2400" b="1" dirty="0">
                <a:solidFill>
                  <a:srgbClr val="FF0000"/>
                </a:solidFill>
              </a:rPr>
              <a:t> o Plano </a:t>
            </a:r>
            <a:r>
              <a:rPr lang="en-US" sz="2400" b="1" dirty="0" err="1">
                <a:solidFill>
                  <a:srgbClr val="FF0000"/>
                </a:solidFill>
              </a:rPr>
              <a:t>Langevin-Wallon</a:t>
            </a:r>
            <a:r>
              <a:rPr lang="en-US" sz="2400" b="1" dirty="0">
                <a:solidFill>
                  <a:srgbClr val="FF0000"/>
                </a:solidFill>
              </a:rPr>
              <a:t> ?</a:t>
            </a:r>
          </a:p>
        </p:txBody>
      </p:sp>
      <p:sp>
        <p:nvSpPr>
          <p:cNvPr id="3" name="Content Placeholder 2"/>
          <p:cNvSpPr>
            <a:spLocks noGrp="1"/>
          </p:cNvSpPr>
          <p:nvPr>
            <p:ph idx="1"/>
          </p:nvPr>
        </p:nvSpPr>
        <p:spPr/>
        <p:txBody>
          <a:bodyPr>
            <a:noAutofit/>
          </a:bodyPr>
          <a:lstStyle/>
          <a:p>
            <a:pPr marL="0" indent="0">
              <a:lnSpc>
                <a:spcPct val="120000"/>
              </a:lnSpc>
              <a:buNone/>
            </a:pPr>
            <a:r>
              <a:rPr lang="en-US" sz="1300" dirty="0"/>
              <a:t>Le </a:t>
            </a:r>
            <a:r>
              <a:rPr lang="en-US" sz="1300" b="1" dirty="0"/>
              <a:t>plan </a:t>
            </a:r>
            <a:r>
              <a:rPr lang="en-US" sz="1300" b="1" dirty="0" err="1"/>
              <a:t>Langevin-Wallon</a:t>
            </a:r>
            <a:r>
              <a:rPr lang="en-US" sz="1300" dirty="0"/>
              <a:t> </a:t>
            </a:r>
            <a:r>
              <a:rPr lang="en-US" sz="1300" dirty="0" err="1"/>
              <a:t>est</a:t>
            </a:r>
            <a:r>
              <a:rPr lang="en-US" sz="1300" dirty="0"/>
              <a:t> le nom </a:t>
            </a:r>
            <a:r>
              <a:rPr lang="en-US" sz="1300" dirty="0" err="1"/>
              <a:t>donné</a:t>
            </a:r>
            <a:r>
              <a:rPr lang="en-US" sz="1300" dirty="0"/>
              <a:t> au </a:t>
            </a:r>
            <a:r>
              <a:rPr lang="en-US" sz="1300" dirty="0" err="1"/>
              <a:t>projet</a:t>
            </a:r>
            <a:r>
              <a:rPr lang="en-US" sz="1300" dirty="0"/>
              <a:t> global de </a:t>
            </a:r>
            <a:r>
              <a:rPr lang="en-US" sz="1300" dirty="0" err="1"/>
              <a:t>réforme</a:t>
            </a:r>
            <a:r>
              <a:rPr lang="en-US" sz="1300" dirty="0"/>
              <a:t> de </a:t>
            </a:r>
            <a:r>
              <a:rPr lang="en-US" sz="1300" dirty="0" err="1"/>
              <a:t>l'enseignement</a:t>
            </a:r>
            <a:r>
              <a:rPr lang="en-US" sz="1300" dirty="0"/>
              <a:t> et du </a:t>
            </a:r>
            <a:r>
              <a:rPr lang="en-US" sz="1300" dirty="0" err="1"/>
              <a:t>système</a:t>
            </a:r>
            <a:r>
              <a:rPr lang="en-US" sz="1300" dirty="0"/>
              <a:t> </a:t>
            </a:r>
            <a:r>
              <a:rPr lang="en-US" sz="1300" dirty="0" err="1"/>
              <a:t>éducatif</a:t>
            </a:r>
            <a:r>
              <a:rPr lang="en-US" sz="1300" dirty="0"/>
              <a:t> </a:t>
            </a:r>
            <a:r>
              <a:rPr lang="en-US" sz="1300" dirty="0" err="1"/>
              <a:t>français</a:t>
            </a:r>
            <a:r>
              <a:rPr lang="en-US" sz="1300" dirty="0"/>
              <a:t> </a:t>
            </a:r>
            <a:r>
              <a:rPr lang="en-US" sz="1300" dirty="0" err="1"/>
              <a:t>élaboré</a:t>
            </a:r>
            <a:r>
              <a:rPr lang="en-US" sz="1300" dirty="0"/>
              <a:t> </a:t>
            </a:r>
            <a:r>
              <a:rPr lang="en-US" sz="1300" dirty="0">
                <a:hlinkClick r:id="rId2"/>
              </a:rPr>
              <a:t>Libération conformément au programme de gouvernement du </a:t>
            </a:r>
            <a:r>
              <a:rPr lang="en-US" sz="1300" dirty="0">
                <a:hlinkClick r:id="rId3"/>
              </a:rPr>
              <a:t>Conseil national de la Résistance (CNR) en date du 15 mars 1944.</a:t>
            </a:r>
          </a:p>
          <a:p>
            <a:pPr marL="0" indent="0">
              <a:lnSpc>
                <a:spcPct val="120000"/>
              </a:lnSpc>
              <a:buNone/>
            </a:pPr>
            <a:endParaRPr lang="en-US" sz="1300" dirty="0">
              <a:hlinkClick r:id="rId3"/>
            </a:endParaRPr>
          </a:p>
          <a:p>
            <a:pPr marL="0" indent="0">
              <a:lnSpc>
                <a:spcPct val="120000"/>
              </a:lnSpc>
              <a:buNone/>
            </a:pPr>
            <a:r>
              <a:rPr lang="en-US" sz="1300" dirty="0" err="1"/>
              <a:t>Ce</a:t>
            </a:r>
            <a:r>
              <a:rPr lang="en-US" sz="1300" dirty="0"/>
              <a:t> </a:t>
            </a:r>
            <a:r>
              <a:rPr lang="en-US" sz="1300" dirty="0" err="1"/>
              <a:t>projet</a:t>
            </a:r>
            <a:r>
              <a:rPr lang="en-US" sz="1300" dirty="0"/>
              <a:t> global </a:t>
            </a:r>
            <a:r>
              <a:rPr lang="en-US" sz="1300" dirty="0" err="1"/>
              <a:t>fut</a:t>
            </a:r>
            <a:r>
              <a:rPr lang="en-US" sz="1300" dirty="0"/>
              <a:t> </a:t>
            </a:r>
            <a:r>
              <a:rPr lang="en-US" sz="1300" dirty="0" err="1"/>
              <a:t>élaboré</a:t>
            </a:r>
            <a:r>
              <a:rPr lang="en-US" sz="1300" dirty="0"/>
              <a:t> par les </a:t>
            </a:r>
            <a:r>
              <a:rPr lang="en-US" sz="1300" dirty="0" err="1"/>
              <a:t>membres</a:t>
            </a:r>
            <a:r>
              <a:rPr lang="en-US" sz="1300" dirty="0"/>
              <a:t> de la « Commission </a:t>
            </a:r>
            <a:r>
              <a:rPr lang="en-US" sz="1300" dirty="0" err="1"/>
              <a:t>ministérielle</a:t>
            </a:r>
            <a:r>
              <a:rPr lang="en-US" sz="1300" dirty="0"/>
              <a:t> </a:t>
            </a:r>
            <a:r>
              <a:rPr lang="en-US" sz="1300" dirty="0" err="1"/>
              <a:t>d'études</a:t>
            </a:r>
            <a:r>
              <a:rPr lang="en-US" sz="1300" dirty="0"/>
              <a:t> pour la </a:t>
            </a:r>
            <a:r>
              <a:rPr lang="en-US" sz="1300" dirty="0" err="1"/>
              <a:t>réforme</a:t>
            </a:r>
            <a:r>
              <a:rPr lang="en-US" sz="1300" dirty="0"/>
              <a:t> de </a:t>
            </a:r>
            <a:r>
              <a:rPr lang="en-US" sz="1300" dirty="0" err="1"/>
              <a:t>l'enseignement</a:t>
            </a:r>
            <a:r>
              <a:rPr lang="en-US" sz="1300" dirty="0"/>
              <a:t> » </a:t>
            </a:r>
            <a:r>
              <a:rPr lang="en-US" sz="1300" dirty="0" err="1"/>
              <a:t>nommés</a:t>
            </a:r>
            <a:r>
              <a:rPr lang="en-US" sz="1300" dirty="0"/>
              <a:t> le 8 </a:t>
            </a:r>
            <a:r>
              <a:rPr lang="en-US" sz="1300" dirty="0" err="1"/>
              <a:t>novembre</a:t>
            </a:r>
            <a:r>
              <a:rPr lang="en-US" sz="1300" dirty="0"/>
              <a:t> 1944 par </a:t>
            </a:r>
            <a:r>
              <a:rPr lang="en-US" sz="1300" dirty="0">
                <a:hlinkClick r:id="rId4"/>
              </a:rPr>
              <a:t>René Capitant1, ministre de l'Éducation nationale du </a:t>
            </a:r>
            <a:r>
              <a:rPr lang="en-US" sz="1300" dirty="0">
                <a:hlinkClick r:id="rId5"/>
              </a:rPr>
              <a:t>gouvernement provisoire de la République française présidé par </a:t>
            </a:r>
            <a:r>
              <a:rPr lang="en-US" sz="1300" dirty="0">
                <a:hlinkClick r:id="rId6"/>
              </a:rPr>
              <a:t>Charles de Gaulle. Commission successivement présidée par deux grands intellectuels liés alors au </a:t>
            </a:r>
            <a:r>
              <a:rPr lang="en-US" sz="1300" dirty="0">
                <a:hlinkClick r:id="rId7"/>
              </a:rPr>
              <a:t>PCF - </a:t>
            </a:r>
            <a:r>
              <a:rPr lang="en-US" sz="1300" dirty="0">
                <a:hlinkClick r:id="rId8"/>
              </a:rPr>
              <a:t>Paul Langevin puis </a:t>
            </a:r>
            <a:r>
              <a:rPr lang="en-US" sz="1300" dirty="0">
                <a:hlinkClick r:id="rId9"/>
              </a:rPr>
              <a:t>Henri Wallon - et qui devait projeter pour la France un grand système éducatif démocratique pour lui permettre de rattraper son retard dans ce domaine décisif de la compétition avec les autres pays développés (États-Unis, Royaume-Uni...).</a:t>
            </a:r>
          </a:p>
          <a:p>
            <a:pPr marL="0" indent="0">
              <a:lnSpc>
                <a:spcPct val="120000"/>
              </a:lnSpc>
              <a:buNone/>
            </a:pPr>
            <a:endParaRPr lang="en-US" sz="1300" dirty="0">
              <a:hlinkClick r:id="rId9"/>
            </a:endParaRPr>
          </a:p>
          <a:p>
            <a:pPr marL="0" indent="0">
              <a:lnSpc>
                <a:spcPct val="120000"/>
              </a:lnSpc>
              <a:buNone/>
            </a:pPr>
            <a:r>
              <a:rPr lang="en-US" sz="1300" dirty="0" err="1"/>
              <a:t>Mais</a:t>
            </a:r>
            <a:r>
              <a:rPr lang="en-US" sz="1300" dirty="0"/>
              <a:t> </a:t>
            </a:r>
            <a:r>
              <a:rPr lang="en-US" sz="1300" dirty="0" err="1"/>
              <a:t>ce</a:t>
            </a:r>
            <a:r>
              <a:rPr lang="en-US" sz="1300" dirty="0"/>
              <a:t> </a:t>
            </a:r>
            <a:r>
              <a:rPr lang="en-US" sz="1300" dirty="0" err="1"/>
              <a:t>projet</a:t>
            </a:r>
            <a:r>
              <a:rPr lang="en-US" sz="1300" dirty="0"/>
              <a:t> global de </a:t>
            </a:r>
            <a:r>
              <a:rPr lang="en-US" sz="1300" dirty="0" err="1"/>
              <a:t>réforme</a:t>
            </a:r>
            <a:r>
              <a:rPr lang="en-US" sz="1300" dirty="0"/>
              <a:t> </a:t>
            </a:r>
            <a:r>
              <a:rPr lang="en-US" sz="1300" dirty="0" err="1"/>
              <a:t>fut</a:t>
            </a:r>
            <a:r>
              <a:rPr lang="en-US" sz="1300" dirty="0"/>
              <a:t> </a:t>
            </a:r>
            <a:r>
              <a:rPr lang="en-US" sz="1300" dirty="0" err="1"/>
              <a:t>remis</a:t>
            </a:r>
            <a:r>
              <a:rPr lang="en-US" sz="1300" dirty="0"/>
              <a:t> trop </a:t>
            </a:r>
            <a:r>
              <a:rPr lang="en-US" sz="1300" dirty="0" err="1"/>
              <a:t>tardivement</a:t>
            </a:r>
            <a:r>
              <a:rPr lang="en-US" sz="1300" dirty="0"/>
              <a:t> en </a:t>
            </a:r>
            <a:r>
              <a:rPr lang="en-US" sz="1300" dirty="0" err="1"/>
              <a:t>juin</a:t>
            </a:r>
            <a:r>
              <a:rPr lang="en-US" sz="1300" dirty="0"/>
              <a:t> </a:t>
            </a:r>
            <a:r>
              <a:rPr lang="en-US" sz="1300" dirty="0">
                <a:hlinkClick r:id="rId10"/>
              </a:rPr>
              <a:t>1947 à un </a:t>
            </a:r>
            <a:r>
              <a:rPr lang="en-US" sz="1300" dirty="0">
                <a:hlinkClick r:id="rId11"/>
              </a:rPr>
              <a:t>2</a:t>
            </a:r>
            <a:r>
              <a:rPr lang="en-US" sz="1300" baseline="30000" dirty="0">
                <a:hlinkClick r:id="rId11"/>
              </a:rPr>
              <a:t>e</a:t>
            </a:r>
            <a:r>
              <a:rPr lang="en-US" sz="1300" dirty="0">
                <a:hlinkClick r:id="rId11"/>
              </a:rPr>
              <a:t> gouvernement </a:t>
            </a:r>
            <a:r>
              <a:rPr lang="en-US" sz="1300" dirty="0">
                <a:hlinkClick r:id="rId12"/>
              </a:rPr>
              <a:t>Paul Ramadier qui, ayant exclu les ministres communistes, venait de prendre en compte le nouveau contexte de « </a:t>
            </a:r>
            <a:r>
              <a:rPr lang="en-US" sz="1300" dirty="0">
                <a:hlinkClick r:id="rId13"/>
              </a:rPr>
              <a:t>guerre froide » planétaire et le financement par l'inflation de la guerre coloniale en </a:t>
            </a:r>
            <a:r>
              <a:rPr lang="en-US" sz="1300" dirty="0">
                <a:hlinkClick r:id="rId14"/>
              </a:rPr>
              <a:t>Indochine comme du développement économique avec l'aide américaine du </a:t>
            </a:r>
            <a:r>
              <a:rPr lang="en-US" sz="1300" dirty="0">
                <a:hlinkClick r:id="rId15"/>
              </a:rPr>
              <a:t>Plan Marshall. Il semblait ainsi mort-né en juin 1947 mais, paradoxalement, il a servi depuis de référence.</a:t>
            </a:r>
            <a:endParaRPr lang="en-US" sz="13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24</a:t>
            </a:fld>
            <a:endParaRPr lang="en-US"/>
          </a:p>
        </p:txBody>
      </p:sp>
    </p:spTree>
    <p:extLst>
      <p:ext uri="{BB962C8B-B14F-4D97-AF65-F5344CB8AC3E}">
        <p14:creationId xmlns:p14="http://schemas.microsoft.com/office/powerpoint/2010/main" val="38998632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2. </a:t>
            </a:r>
            <a:r>
              <a:rPr lang="en-US" sz="2400" b="1" dirty="0" err="1"/>
              <a:t>Biografia</a:t>
            </a:r>
            <a:r>
              <a:rPr lang="en-US" sz="2400" b="1" dirty="0"/>
              <a:t> </a:t>
            </a:r>
            <a:r>
              <a:rPr lang="en-US" sz="2400" b="1" dirty="0" err="1"/>
              <a:t>intelectual</a:t>
            </a:r>
            <a:br>
              <a:rPr lang="en-US" sz="2400" b="1" dirty="0"/>
            </a:br>
            <a:r>
              <a:rPr lang="en-US" sz="2400" b="1" dirty="0">
                <a:solidFill>
                  <a:srgbClr val="FF0000"/>
                </a:solidFill>
              </a:rPr>
              <a:t>Plan </a:t>
            </a:r>
            <a:r>
              <a:rPr lang="en-US" sz="2400" b="1" dirty="0" err="1">
                <a:solidFill>
                  <a:srgbClr val="FF0000"/>
                </a:solidFill>
              </a:rPr>
              <a:t>Langevin-Wallon</a:t>
            </a:r>
            <a:r>
              <a:rPr lang="en-US" sz="2400" b="1" dirty="0">
                <a:solidFill>
                  <a:srgbClr val="FF0000"/>
                </a:solidFill>
              </a:rPr>
              <a:t>: A </a:t>
            </a:r>
            <a:r>
              <a:rPr lang="en-US" sz="2400" b="1" dirty="0" err="1">
                <a:solidFill>
                  <a:srgbClr val="FF0000"/>
                </a:solidFill>
              </a:rPr>
              <a:t>proposta</a:t>
            </a:r>
            <a:r>
              <a:rPr lang="en-US" sz="2400" dirty="0">
                <a:solidFill>
                  <a:srgbClr val="FF0000"/>
                </a:solidFill>
              </a:rPr>
              <a:t> (1)</a:t>
            </a:r>
          </a:p>
        </p:txBody>
      </p:sp>
      <p:sp>
        <p:nvSpPr>
          <p:cNvPr id="3" name="Content Placeholder 2"/>
          <p:cNvSpPr>
            <a:spLocks noGrp="1"/>
          </p:cNvSpPr>
          <p:nvPr>
            <p:ph idx="1"/>
          </p:nvPr>
        </p:nvSpPr>
        <p:spPr/>
        <p:txBody>
          <a:bodyPr>
            <a:noAutofit/>
          </a:bodyPr>
          <a:lstStyle/>
          <a:p>
            <a:pPr marL="0" indent="0" algn="just">
              <a:lnSpc>
                <a:spcPct val="170000"/>
              </a:lnSpc>
              <a:buNone/>
            </a:pPr>
            <a:r>
              <a:rPr lang="en-US" sz="1000" dirty="0"/>
              <a:t>Le </a:t>
            </a:r>
            <a:r>
              <a:rPr lang="en-US" sz="1000" b="1" dirty="0"/>
              <a:t>plan </a:t>
            </a:r>
            <a:r>
              <a:rPr lang="en-US" sz="1000" b="1" dirty="0" err="1"/>
              <a:t>Langevin-Wallon</a:t>
            </a:r>
            <a:r>
              <a:rPr lang="en-US" sz="1000" dirty="0"/>
              <a:t> </a:t>
            </a:r>
            <a:r>
              <a:rPr lang="en-US" sz="1000" dirty="0" err="1"/>
              <a:t>prévoit</a:t>
            </a:r>
            <a:r>
              <a:rPr lang="en-US" sz="1000" dirty="0"/>
              <a:t> un </a:t>
            </a:r>
            <a:r>
              <a:rPr lang="en-US" sz="1000" dirty="0" err="1"/>
              <a:t>enseignement</a:t>
            </a:r>
            <a:r>
              <a:rPr lang="en-US" sz="1000" dirty="0"/>
              <a:t> </a:t>
            </a:r>
            <a:r>
              <a:rPr lang="en-US" sz="1000" dirty="0" err="1"/>
              <a:t>gratuit</a:t>
            </a:r>
            <a:r>
              <a:rPr lang="en-US" sz="1000" dirty="0"/>
              <a:t>, </a:t>
            </a:r>
            <a:r>
              <a:rPr lang="en-US" sz="1000" dirty="0" err="1"/>
              <a:t>laïque</a:t>
            </a:r>
            <a:r>
              <a:rPr lang="en-US" sz="1000" dirty="0"/>
              <a:t> et </a:t>
            </a:r>
            <a:r>
              <a:rPr lang="en-US" sz="1000" dirty="0" err="1"/>
              <a:t>obligatoire</a:t>
            </a:r>
            <a:r>
              <a:rPr lang="en-US" sz="1000" dirty="0"/>
              <a:t> </a:t>
            </a:r>
            <a:r>
              <a:rPr lang="en-US" sz="1000" dirty="0" err="1"/>
              <a:t>jusqu'à</a:t>
            </a:r>
            <a:r>
              <a:rPr lang="en-US" sz="1000" dirty="0"/>
              <a:t> </a:t>
            </a:r>
            <a:r>
              <a:rPr lang="en-US" sz="1000" dirty="0" err="1"/>
              <a:t>l'âge</a:t>
            </a:r>
            <a:r>
              <a:rPr lang="en-US" sz="1000" dirty="0"/>
              <a:t> de 18 </a:t>
            </a:r>
            <a:r>
              <a:rPr lang="en-US" sz="1000" dirty="0" err="1"/>
              <a:t>ans</a:t>
            </a:r>
            <a:r>
              <a:rPr lang="en-US" sz="1000" dirty="0"/>
              <a:t> avec un corps </a:t>
            </a:r>
            <a:r>
              <a:rPr lang="en-US" sz="1000" dirty="0" err="1"/>
              <a:t>professoral</a:t>
            </a:r>
            <a:r>
              <a:rPr lang="en-US" sz="1000" dirty="0"/>
              <a:t> unique de la </a:t>
            </a:r>
            <a:r>
              <a:rPr lang="en-US" sz="1000" dirty="0" err="1"/>
              <a:t>maternelle</a:t>
            </a:r>
            <a:r>
              <a:rPr lang="en-US" sz="1000" dirty="0"/>
              <a:t> </a:t>
            </a:r>
            <a:r>
              <a:rPr lang="en-US" sz="1000" dirty="0" err="1"/>
              <a:t>à</a:t>
            </a:r>
            <a:r>
              <a:rPr lang="en-US" sz="1000" dirty="0"/>
              <a:t> </a:t>
            </a:r>
            <a:r>
              <a:rPr lang="en-US" sz="1000" dirty="0" err="1"/>
              <a:t>l'université</a:t>
            </a:r>
            <a:r>
              <a:rPr lang="en-US" sz="1000" dirty="0"/>
              <a:t>. Le plan </a:t>
            </a:r>
            <a:r>
              <a:rPr lang="en-US" sz="1000" dirty="0" err="1"/>
              <a:t>prévoit</a:t>
            </a:r>
            <a:r>
              <a:rPr lang="en-US" sz="1000" dirty="0"/>
              <a:t> </a:t>
            </a:r>
            <a:r>
              <a:rPr lang="en-US" sz="1000" dirty="0" err="1"/>
              <a:t>ainsi</a:t>
            </a:r>
            <a:r>
              <a:rPr lang="en-US" sz="1000" dirty="0"/>
              <a:t> de </a:t>
            </a:r>
            <a:r>
              <a:rPr lang="en-US" sz="1000" dirty="0" err="1"/>
              <a:t>recruter</a:t>
            </a:r>
            <a:r>
              <a:rPr lang="en-US" sz="1000" dirty="0"/>
              <a:t> </a:t>
            </a:r>
            <a:r>
              <a:rPr lang="en-US" sz="1000" dirty="0" err="1"/>
              <a:t>tous</a:t>
            </a:r>
            <a:r>
              <a:rPr lang="en-US" sz="1000" dirty="0"/>
              <a:t> les </a:t>
            </a:r>
            <a:r>
              <a:rPr lang="en-US" sz="1000" dirty="0" err="1"/>
              <a:t>futurs</a:t>
            </a:r>
            <a:r>
              <a:rPr lang="en-US" sz="1000" dirty="0"/>
              <a:t> maîtres après le </a:t>
            </a:r>
            <a:r>
              <a:rPr lang="en-US" sz="1000" dirty="0" err="1"/>
              <a:t>baccalauréat</a:t>
            </a:r>
            <a:r>
              <a:rPr lang="en-US" sz="1000" dirty="0"/>
              <a:t> de </a:t>
            </a:r>
            <a:r>
              <a:rPr lang="en-US" sz="1000" dirty="0" err="1"/>
              <a:t>leur</a:t>
            </a:r>
            <a:r>
              <a:rPr lang="en-US" sz="1000" dirty="0"/>
              <a:t> </a:t>
            </a:r>
            <a:r>
              <a:rPr lang="en-US" sz="1000" dirty="0" err="1"/>
              <a:t>choix</a:t>
            </a:r>
            <a:r>
              <a:rPr lang="en-US" sz="1000" dirty="0"/>
              <a:t> pour </a:t>
            </a:r>
            <a:r>
              <a:rPr lang="en-US" sz="1000" dirty="0" err="1"/>
              <a:t>effectuer</a:t>
            </a:r>
            <a:r>
              <a:rPr lang="en-US" sz="1000" dirty="0"/>
              <a:t> </a:t>
            </a:r>
            <a:r>
              <a:rPr lang="en-US" sz="1000" dirty="0" err="1"/>
              <a:t>leurs</a:t>
            </a:r>
            <a:r>
              <a:rPr lang="en-US" sz="1000" dirty="0"/>
              <a:t> </a:t>
            </a:r>
            <a:r>
              <a:rPr lang="en-US" sz="1000" dirty="0" err="1"/>
              <a:t>deux</a:t>
            </a:r>
            <a:r>
              <a:rPr lang="en-US" sz="1000" dirty="0"/>
              <a:t> premières </a:t>
            </a:r>
            <a:r>
              <a:rPr lang="en-US" sz="1000" dirty="0" err="1"/>
              <a:t>années</a:t>
            </a:r>
            <a:r>
              <a:rPr lang="en-US" sz="1000" dirty="0"/>
              <a:t> </a:t>
            </a:r>
            <a:r>
              <a:rPr lang="en-US" sz="1000" dirty="0" err="1"/>
              <a:t>préuniversitaires</a:t>
            </a:r>
            <a:r>
              <a:rPr lang="en-US" sz="1000" dirty="0"/>
              <a:t> </a:t>
            </a:r>
            <a:r>
              <a:rPr lang="en-US" sz="1000" dirty="0" err="1"/>
              <a:t>dans</a:t>
            </a:r>
            <a:r>
              <a:rPr lang="en-US" sz="1000" dirty="0"/>
              <a:t> les </a:t>
            </a:r>
            <a:r>
              <a:rPr lang="en-US" sz="1000" dirty="0" err="1"/>
              <a:t>Écoles</a:t>
            </a:r>
            <a:r>
              <a:rPr lang="en-US" sz="1000" dirty="0"/>
              <a:t> </a:t>
            </a:r>
            <a:r>
              <a:rPr lang="en-US" sz="1000" dirty="0" err="1"/>
              <a:t>normales</a:t>
            </a:r>
            <a:r>
              <a:rPr lang="en-US" sz="1000" dirty="0"/>
              <a:t> </a:t>
            </a:r>
            <a:r>
              <a:rPr lang="en-US" sz="1000" dirty="0" err="1"/>
              <a:t>avant</a:t>
            </a:r>
            <a:r>
              <a:rPr lang="en-US" sz="1000" dirty="0"/>
              <a:t> </a:t>
            </a:r>
            <a:r>
              <a:rPr lang="en-US" sz="1000" dirty="0" err="1"/>
              <a:t>leurs</a:t>
            </a:r>
            <a:r>
              <a:rPr lang="en-US" sz="1000" dirty="0"/>
              <a:t> </a:t>
            </a:r>
            <a:r>
              <a:rPr lang="en-US" sz="1000" dirty="0" err="1"/>
              <a:t>deux</a:t>
            </a:r>
            <a:r>
              <a:rPr lang="en-US" sz="1000" dirty="0"/>
              <a:t> </a:t>
            </a:r>
            <a:r>
              <a:rPr lang="en-US" sz="1000" dirty="0" err="1"/>
              <a:t>années</a:t>
            </a:r>
            <a:r>
              <a:rPr lang="en-US" sz="1000" dirty="0"/>
              <a:t> de </a:t>
            </a:r>
            <a:r>
              <a:rPr lang="en-US" sz="1000" dirty="0" err="1"/>
              <a:t>licence</a:t>
            </a:r>
            <a:r>
              <a:rPr lang="en-US" sz="1000" dirty="0"/>
              <a:t> </a:t>
            </a:r>
            <a:r>
              <a:rPr lang="en-US" sz="1000" dirty="0" err="1"/>
              <a:t>à</a:t>
            </a:r>
            <a:r>
              <a:rPr lang="en-US" sz="1000" dirty="0"/>
              <a:t> </a:t>
            </a:r>
            <a:r>
              <a:rPr lang="en-US" sz="1000" dirty="0" err="1"/>
              <a:t>l'Université</a:t>
            </a:r>
            <a:r>
              <a:rPr lang="en-US" sz="1000" dirty="0"/>
              <a:t> </a:t>
            </a:r>
            <a:r>
              <a:rPr lang="en-US" sz="1000" dirty="0" err="1"/>
              <a:t>précédant</a:t>
            </a:r>
            <a:r>
              <a:rPr lang="en-US" sz="1000" dirty="0"/>
              <a:t> </a:t>
            </a:r>
            <a:r>
              <a:rPr lang="en-US" sz="1000" dirty="0" err="1"/>
              <a:t>leur</a:t>
            </a:r>
            <a:r>
              <a:rPr lang="en-US" sz="1000" dirty="0"/>
              <a:t> nomination </a:t>
            </a:r>
            <a:r>
              <a:rPr lang="en-US" sz="1000" dirty="0" err="1"/>
              <a:t>devant</a:t>
            </a:r>
            <a:r>
              <a:rPr lang="en-US" sz="1000" dirty="0"/>
              <a:t> </a:t>
            </a:r>
            <a:r>
              <a:rPr lang="en-US" sz="1000" dirty="0" err="1"/>
              <a:t>une</a:t>
            </a:r>
            <a:r>
              <a:rPr lang="en-US" sz="1000" dirty="0"/>
              <a:t> </a:t>
            </a:r>
            <a:r>
              <a:rPr lang="en-US" sz="1000" dirty="0" err="1"/>
              <a:t>classe</a:t>
            </a:r>
            <a:r>
              <a:rPr lang="en-US" sz="1000" dirty="0"/>
              <a:t>.</a:t>
            </a:r>
          </a:p>
          <a:p>
            <a:pPr marL="0" indent="0" algn="just">
              <a:lnSpc>
                <a:spcPct val="170000"/>
              </a:lnSpc>
              <a:buNone/>
            </a:pPr>
            <a:endParaRPr lang="pt-BR" sz="1000" dirty="0"/>
          </a:p>
          <a:p>
            <a:pPr marL="0" indent="0" algn="just">
              <a:lnSpc>
                <a:spcPct val="170000"/>
              </a:lnSpc>
              <a:buNone/>
            </a:pPr>
            <a:r>
              <a:rPr lang="en-US" sz="1000" dirty="0"/>
              <a:t>Il </a:t>
            </a:r>
            <a:r>
              <a:rPr lang="en-US" sz="1000" dirty="0" err="1"/>
              <a:t>prévoit</a:t>
            </a:r>
            <a:r>
              <a:rPr lang="en-US" sz="1000" dirty="0"/>
              <a:t> </a:t>
            </a:r>
            <a:r>
              <a:rPr lang="en-US" sz="1000" dirty="0" err="1"/>
              <a:t>notamment</a:t>
            </a:r>
            <a:r>
              <a:rPr lang="en-US" sz="1000" dirty="0"/>
              <a:t> un </a:t>
            </a:r>
            <a:r>
              <a:rPr lang="en-US" sz="1000" dirty="0" err="1"/>
              <a:t>tronc</a:t>
            </a:r>
            <a:r>
              <a:rPr lang="en-US" sz="1000" dirty="0"/>
              <a:t> </a:t>
            </a:r>
            <a:r>
              <a:rPr lang="en-US" sz="1000" dirty="0" err="1"/>
              <a:t>commun</a:t>
            </a:r>
            <a:r>
              <a:rPr lang="en-US" sz="1000" dirty="0"/>
              <a:t> pour les </a:t>
            </a:r>
            <a:r>
              <a:rPr lang="en-US" sz="1000" dirty="0" err="1"/>
              <a:t>élèves</a:t>
            </a:r>
            <a:r>
              <a:rPr lang="en-US" sz="1000" dirty="0"/>
              <a:t> de 11 </a:t>
            </a:r>
            <a:r>
              <a:rPr lang="en-US" sz="1000" dirty="0" err="1"/>
              <a:t>à</a:t>
            </a:r>
            <a:r>
              <a:rPr lang="en-US" sz="1000" dirty="0"/>
              <a:t> 15 </a:t>
            </a:r>
            <a:r>
              <a:rPr lang="en-US" sz="1000" dirty="0" err="1"/>
              <a:t>ans</a:t>
            </a:r>
            <a:r>
              <a:rPr lang="en-US" sz="1000" dirty="0"/>
              <a:t> (2ème cycle du premier </a:t>
            </a:r>
            <a:r>
              <a:rPr lang="en-US" sz="1000" dirty="0" err="1"/>
              <a:t>degré</a:t>
            </a:r>
            <a:r>
              <a:rPr lang="en-US" sz="1000" dirty="0"/>
              <a:t>) par </a:t>
            </a:r>
            <a:r>
              <a:rPr lang="en-US" sz="1000" dirty="0" err="1"/>
              <a:t>l'unification</a:t>
            </a:r>
            <a:r>
              <a:rPr lang="en-US" sz="1000" dirty="0"/>
              <a:t> des </a:t>
            </a:r>
            <a:r>
              <a:rPr lang="en-US" sz="1000" dirty="0" err="1"/>
              <a:t>programmes</a:t>
            </a:r>
            <a:r>
              <a:rPr lang="en-US" sz="1000" dirty="0"/>
              <a:t> des </a:t>
            </a:r>
            <a:r>
              <a:rPr lang="en-US" sz="1000" dirty="0" err="1"/>
              <a:t>cours</a:t>
            </a:r>
            <a:r>
              <a:rPr lang="en-US" sz="1000" dirty="0"/>
              <a:t> </a:t>
            </a:r>
            <a:r>
              <a:rPr lang="en-US" sz="1000" dirty="0" err="1"/>
              <a:t>complémentaires</a:t>
            </a:r>
            <a:r>
              <a:rPr lang="en-US" sz="1000" dirty="0"/>
              <a:t>, </a:t>
            </a:r>
            <a:r>
              <a:rPr lang="en-US" sz="1000" dirty="0" err="1"/>
              <a:t>collèges</a:t>
            </a:r>
            <a:r>
              <a:rPr lang="en-US" sz="1000" dirty="0"/>
              <a:t> et </a:t>
            </a:r>
            <a:r>
              <a:rPr lang="en-US" sz="1000" dirty="0" err="1"/>
              <a:t>lycées</a:t>
            </a:r>
            <a:r>
              <a:rPr lang="en-US" sz="1000" dirty="0"/>
              <a:t>. </a:t>
            </a:r>
            <a:r>
              <a:rPr lang="en-US" sz="1000" dirty="0" err="1"/>
              <a:t>Ce</a:t>
            </a:r>
            <a:r>
              <a:rPr lang="en-US" sz="1000" dirty="0"/>
              <a:t> qui </a:t>
            </a:r>
            <a:r>
              <a:rPr lang="en-US" sz="1000" dirty="0" err="1"/>
              <a:t>témoigne</a:t>
            </a:r>
            <a:r>
              <a:rPr lang="en-US" sz="1000" dirty="0"/>
              <a:t> de </a:t>
            </a:r>
            <a:r>
              <a:rPr lang="en-US" sz="1000" dirty="0" err="1"/>
              <a:t>sa</a:t>
            </a:r>
            <a:r>
              <a:rPr lang="en-US" sz="1000" dirty="0"/>
              <a:t> </a:t>
            </a:r>
            <a:r>
              <a:rPr lang="en-US" sz="1000" dirty="0" err="1"/>
              <a:t>volonté</a:t>
            </a:r>
            <a:r>
              <a:rPr lang="en-US" sz="1000" dirty="0"/>
              <a:t> de </a:t>
            </a:r>
            <a:r>
              <a:rPr lang="en-US" sz="1000" dirty="0" err="1"/>
              <a:t>démocratiser</a:t>
            </a:r>
            <a:r>
              <a:rPr lang="en-US" sz="1000" dirty="0"/>
              <a:t> </a:t>
            </a:r>
            <a:r>
              <a:rPr lang="en-US" sz="1000" dirty="0" err="1"/>
              <a:t>l'enseignement</a:t>
            </a:r>
            <a:r>
              <a:rPr lang="en-US" sz="1000" dirty="0"/>
              <a:t> par la </a:t>
            </a:r>
            <a:r>
              <a:rPr lang="en-US" sz="1000" dirty="0" err="1"/>
              <a:t>mise</a:t>
            </a:r>
            <a:r>
              <a:rPr lang="en-US" sz="1000" dirty="0"/>
              <a:t> en place d'un “college unique” </a:t>
            </a:r>
            <a:r>
              <a:rPr lang="en-US" sz="1000" dirty="0" err="1"/>
              <a:t>tel</a:t>
            </a:r>
            <a:r>
              <a:rPr lang="en-US" sz="1000" dirty="0"/>
              <a:t> </a:t>
            </a:r>
            <a:r>
              <a:rPr lang="en-US" sz="1000" dirty="0" err="1"/>
              <a:t>que</a:t>
            </a:r>
            <a:r>
              <a:rPr lang="en-US" sz="1000" dirty="0"/>
              <a:t> le </a:t>
            </a:r>
            <a:r>
              <a:rPr lang="en-US" sz="1000" dirty="0" err="1"/>
              <a:t>réalisera</a:t>
            </a:r>
            <a:r>
              <a:rPr lang="en-US" sz="1000" dirty="0"/>
              <a:t> la </a:t>
            </a:r>
            <a:r>
              <a:rPr lang="en-US" sz="1000" dirty="0" err="1"/>
              <a:t>réforme</a:t>
            </a:r>
            <a:r>
              <a:rPr lang="en-US" sz="1000" dirty="0"/>
              <a:t> </a:t>
            </a:r>
            <a:r>
              <a:rPr lang="en-US" sz="1000" dirty="0" err="1"/>
              <a:t>Haby</a:t>
            </a:r>
            <a:r>
              <a:rPr lang="en-US" sz="1000" dirty="0"/>
              <a:t> de 1975. Il </a:t>
            </a:r>
            <a:r>
              <a:rPr lang="en-US" sz="1000" dirty="0" err="1"/>
              <a:t>prévoit</a:t>
            </a:r>
            <a:r>
              <a:rPr lang="en-US" sz="1000" dirty="0"/>
              <a:t> </a:t>
            </a:r>
            <a:r>
              <a:rPr lang="en-US" sz="1000" dirty="0" err="1"/>
              <a:t>ensuite</a:t>
            </a:r>
            <a:r>
              <a:rPr lang="en-US" sz="1000" dirty="0"/>
              <a:t> </a:t>
            </a:r>
            <a:r>
              <a:rPr lang="en-US" sz="1000" dirty="0" err="1"/>
              <a:t>d'orienter</a:t>
            </a:r>
            <a:r>
              <a:rPr lang="en-US" sz="1000" dirty="0"/>
              <a:t> les </a:t>
            </a:r>
            <a:r>
              <a:rPr lang="en-US" sz="1000" dirty="0" err="1"/>
              <a:t>élèves</a:t>
            </a:r>
            <a:r>
              <a:rPr lang="en-US" sz="1000" dirty="0"/>
              <a:t> de 15 </a:t>
            </a:r>
            <a:r>
              <a:rPr lang="en-US" sz="1000" dirty="0" err="1"/>
              <a:t>à</a:t>
            </a:r>
            <a:r>
              <a:rPr lang="en-US" sz="1000" dirty="0"/>
              <a:t> 18 </a:t>
            </a:r>
            <a:r>
              <a:rPr lang="en-US" sz="1000" dirty="0" err="1"/>
              <a:t>ans</a:t>
            </a:r>
            <a:r>
              <a:rPr lang="en-US" sz="1000" dirty="0"/>
              <a:t> (3ème cycle du premier </a:t>
            </a:r>
            <a:r>
              <a:rPr lang="en-US" sz="1000" dirty="0" err="1"/>
              <a:t>degré</a:t>
            </a:r>
            <a:r>
              <a:rPr lang="en-US" sz="1000" dirty="0"/>
              <a:t>) entre </a:t>
            </a:r>
            <a:r>
              <a:rPr lang="en-US" sz="1000" dirty="0" err="1"/>
              <a:t>trois</a:t>
            </a:r>
            <a:r>
              <a:rPr lang="en-US" sz="1000" dirty="0"/>
              <a:t> sections </a:t>
            </a:r>
            <a:r>
              <a:rPr lang="en-US" sz="1000" dirty="0" err="1"/>
              <a:t>dont</a:t>
            </a:r>
            <a:r>
              <a:rPr lang="en-US" sz="1000" dirty="0"/>
              <a:t> les </a:t>
            </a:r>
            <a:r>
              <a:rPr lang="en-US" sz="1000" dirty="0" err="1"/>
              <a:t>enseignements</a:t>
            </a:r>
            <a:r>
              <a:rPr lang="en-US" sz="1000" dirty="0"/>
              <a:t> </a:t>
            </a:r>
            <a:r>
              <a:rPr lang="en-US" sz="1000" dirty="0" err="1"/>
              <a:t>obligatoires</a:t>
            </a:r>
            <a:r>
              <a:rPr lang="en-US" sz="1000" dirty="0"/>
              <a:t> </a:t>
            </a:r>
            <a:r>
              <a:rPr lang="en-US" sz="1000" dirty="0" err="1"/>
              <a:t>seront</a:t>
            </a:r>
            <a:r>
              <a:rPr lang="en-US" sz="1000" dirty="0"/>
              <a:t> </a:t>
            </a:r>
            <a:r>
              <a:rPr lang="en-US" sz="1000" dirty="0" err="1"/>
              <a:t>sanctionnés</a:t>
            </a:r>
            <a:r>
              <a:rPr lang="en-US" sz="1000" dirty="0"/>
              <a:t> par un </a:t>
            </a:r>
            <a:r>
              <a:rPr lang="en-US" sz="1000" dirty="0" err="1"/>
              <a:t>examen</a:t>
            </a:r>
            <a:r>
              <a:rPr lang="en-US" sz="1000" dirty="0"/>
              <a:t>. Un Certificate </a:t>
            </a:r>
            <a:r>
              <a:rPr lang="en-US" sz="1000" dirty="0" err="1"/>
              <a:t>d’Aptitude</a:t>
            </a:r>
            <a:r>
              <a:rPr lang="en-US" sz="1000" dirty="0"/>
              <a:t> </a:t>
            </a:r>
            <a:r>
              <a:rPr lang="en-US" sz="1000" dirty="0" err="1"/>
              <a:t>Professionnelle</a:t>
            </a:r>
            <a:r>
              <a:rPr lang="en-US" sz="1000" dirty="0"/>
              <a:t> (CAP) pour les </a:t>
            </a:r>
            <a:r>
              <a:rPr lang="en-US" sz="1000" dirty="0" err="1"/>
              <a:t>élèves</a:t>
            </a:r>
            <a:r>
              <a:rPr lang="en-US" sz="1000" dirty="0"/>
              <a:t> de la section des </a:t>
            </a:r>
            <a:r>
              <a:rPr lang="en-US" sz="1000" dirty="0" err="1"/>
              <a:t>études</a:t>
            </a:r>
            <a:r>
              <a:rPr lang="en-US" sz="1000" dirty="0"/>
              <a:t> </a:t>
            </a:r>
            <a:r>
              <a:rPr lang="en-US" sz="1000" dirty="0" err="1"/>
              <a:t>pratiques</a:t>
            </a:r>
            <a:r>
              <a:rPr lang="en-US" sz="1000" dirty="0"/>
              <a:t> (</a:t>
            </a:r>
            <a:r>
              <a:rPr lang="en-US" sz="1000" i="1" dirty="0" err="1"/>
              <a:t>devenues</a:t>
            </a:r>
            <a:r>
              <a:rPr lang="en-US" sz="1000" i="1" dirty="0"/>
              <a:t> </a:t>
            </a:r>
            <a:r>
              <a:rPr lang="en-US" sz="1000" i="1" dirty="0" err="1"/>
              <a:t>professionnelles</a:t>
            </a:r>
            <a:r>
              <a:rPr lang="en-US" sz="1000" dirty="0"/>
              <a:t>), un brevet </a:t>
            </a:r>
            <a:r>
              <a:rPr lang="en-US" sz="1000" dirty="0" err="1"/>
              <a:t>d’éducation</a:t>
            </a:r>
            <a:r>
              <a:rPr lang="en-US" sz="1000" dirty="0"/>
              <a:t> </a:t>
            </a:r>
            <a:r>
              <a:rPr lang="en-US" sz="1000" dirty="0" err="1"/>
              <a:t>professionnelle</a:t>
            </a:r>
            <a:r>
              <a:rPr lang="en-US" sz="1000" dirty="0"/>
              <a:t> (BEP) pour </a:t>
            </a:r>
            <a:r>
              <a:rPr lang="en-US" sz="1000" dirty="0" err="1"/>
              <a:t>ceux</a:t>
            </a:r>
            <a:r>
              <a:rPr lang="en-US" sz="1000" dirty="0"/>
              <a:t> de la section des </a:t>
            </a:r>
            <a:r>
              <a:rPr lang="en-US" sz="1000" dirty="0" err="1"/>
              <a:t>études</a:t>
            </a:r>
            <a:r>
              <a:rPr lang="en-US" sz="1000" dirty="0"/>
              <a:t> </a:t>
            </a:r>
            <a:r>
              <a:rPr lang="en-US" sz="1000" dirty="0" err="1"/>
              <a:t>professionnelles</a:t>
            </a:r>
            <a:r>
              <a:rPr lang="en-US" sz="1000" dirty="0"/>
              <a:t> (</a:t>
            </a:r>
            <a:r>
              <a:rPr lang="en-US" sz="1000" i="1" dirty="0" err="1"/>
              <a:t>devenues</a:t>
            </a:r>
            <a:r>
              <a:rPr lang="en-US" sz="1000" i="1" dirty="0"/>
              <a:t> techniques </a:t>
            </a:r>
            <a:r>
              <a:rPr lang="en-US" sz="1000" i="1" dirty="0" err="1"/>
              <a:t>ou</a:t>
            </a:r>
            <a:r>
              <a:rPr lang="en-US" sz="1000" i="1" dirty="0"/>
              <a:t> </a:t>
            </a:r>
            <a:r>
              <a:rPr lang="en-US" sz="1000" i="1" dirty="0" err="1"/>
              <a:t>technologiques</a:t>
            </a:r>
            <a:r>
              <a:rPr lang="en-US" sz="1000" dirty="0"/>
              <a:t>) et </a:t>
            </a:r>
            <a:r>
              <a:rPr lang="en-US" sz="1000" dirty="0" err="1"/>
              <a:t>enfin</a:t>
            </a:r>
            <a:r>
              <a:rPr lang="en-US" sz="1000" dirty="0"/>
              <a:t> un </a:t>
            </a:r>
            <a:r>
              <a:rPr lang="en-US" sz="1000" dirty="0" err="1"/>
              <a:t>baccalauréat</a:t>
            </a:r>
            <a:r>
              <a:rPr lang="en-US" sz="1000" dirty="0"/>
              <a:t> pour les </a:t>
            </a:r>
            <a:r>
              <a:rPr lang="en-US" sz="1000" dirty="0" err="1"/>
              <a:t>élèves</a:t>
            </a:r>
            <a:r>
              <a:rPr lang="en-US" sz="1000" dirty="0"/>
              <a:t> de la section des </a:t>
            </a:r>
            <a:r>
              <a:rPr lang="en-US" sz="1000" dirty="0" err="1"/>
              <a:t>études</a:t>
            </a:r>
            <a:r>
              <a:rPr lang="en-US" sz="1000" dirty="0"/>
              <a:t> </a:t>
            </a:r>
            <a:r>
              <a:rPr lang="en-US" sz="1000" dirty="0" err="1"/>
              <a:t>théoriques</a:t>
            </a:r>
            <a:r>
              <a:rPr lang="en-US" sz="1000" dirty="0"/>
              <a:t> </a:t>
            </a:r>
            <a:r>
              <a:rPr lang="en-US" sz="1000" dirty="0" err="1"/>
              <a:t>mais</a:t>
            </a:r>
            <a:r>
              <a:rPr lang="en-US" sz="1000" dirty="0"/>
              <a:t> avec </a:t>
            </a:r>
            <a:r>
              <a:rPr lang="en-US" sz="1000" dirty="0" err="1"/>
              <a:t>création</a:t>
            </a:r>
            <a:r>
              <a:rPr lang="en-US" sz="1000" dirty="0"/>
              <a:t> d'un </a:t>
            </a:r>
            <a:r>
              <a:rPr lang="en-US" sz="1000" dirty="0" err="1"/>
              <a:t>baccalauréat</a:t>
            </a:r>
            <a:r>
              <a:rPr lang="en-US" sz="1000" dirty="0"/>
              <a:t> technique.</a:t>
            </a:r>
          </a:p>
          <a:p>
            <a:pPr algn="just">
              <a:lnSpc>
                <a:spcPct val="170000"/>
              </a:lnSpc>
            </a:pPr>
            <a:endParaRPr lang="pt-BR" sz="1000" dirty="0"/>
          </a:p>
          <a:p>
            <a:pPr marL="0" indent="0" algn="just">
              <a:lnSpc>
                <a:spcPct val="170000"/>
              </a:lnSpc>
              <a:buNone/>
            </a:pPr>
            <a:r>
              <a:rPr lang="en-US" sz="1000" dirty="0"/>
              <a:t>Il </a:t>
            </a:r>
            <a:r>
              <a:rPr lang="en-US" sz="1000" dirty="0" err="1"/>
              <a:t>définit</a:t>
            </a:r>
            <a:r>
              <a:rPr lang="en-US" sz="1000" dirty="0"/>
              <a:t> des conditions </a:t>
            </a:r>
            <a:r>
              <a:rPr lang="en-US" sz="1000" dirty="0" err="1"/>
              <a:t>idéales</a:t>
            </a:r>
            <a:r>
              <a:rPr lang="en-US" sz="1000" dirty="0"/>
              <a:t> pour </a:t>
            </a:r>
            <a:r>
              <a:rPr lang="en-US" sz="1000" dirty="0" err="1"/>
              <a:t>l'enseignement</a:t>
            </a:r>
            <a:r>
              <a:rPr lang="en-US" sz="1000" dirty="0"/>
              <a:t>. </a:t>
            </a:r>
            <a:r>
              <a:rPr lang="en-US" sz="1000" dirty="0" err="1"/>
              <a:t>Notamment</a:t>
            </a:r>
            <a:r>
              <a:rPr lang="en-US" sz="1000" dirty="0"/>
              <a:t> 25 </a:t>
            </a:r>
            <a:r>
              <a:rPr lang="en-US" sz="1000" dirty="0" err="1"/>
              <a:t>élèves</a:t>
            </a:r>
            <a:r>
              <a:rPr lang="en-US" sz="1000" dirty="0"/>
              <a:t> maximum par </a:t>
            </a:r>
            <a:r>
              <a:rPr lang="en-US" sz="1000" dirty="0" err="1"/>
              <a:t>classe</a:t>
            </a:r>
            <a:r>
              <a:rPr lang="en-US" sz="1000" dirty="0"/>
              <a:t> et le respect des </a:t>
            </a:r>
            <a:r>
              <a:rPr lang="en-US" sz="1000" dirty="0" err="1"/>
              <a:t>rythmes</a:t>
            </a:r>
            <a:r>
              <a:rPr lang="en-US" sz="1000" dirty="0"/>
              <a:t> </a:t>
            </a:r>
            <a:r>
              <a:rPr lang="en-US" sz="1000" dirty="0" err="1"/>
              <a:t>biologiques</a:t>
            </a:r>
            <a:r>
              <a:rPr lang="en-US" sz="1000" dirty="0"/>
              <a:t> des </a:t>
            </a:r>
            <a:r>
              <a:rPr lang="en-US" sz="1000" dirty="0" err="1"/>
              <a:t>enfants</a:t>
            </a:r>
            <a:r>
              <a:rPr lang="en-US" sz="1000" dirty="0"/>
              <a:t> avec des </a:t>
            </a:r>
            <a:r>
              <a:rPr lang="en-US" sz="1000" dirty="0" err="1"/>
              <a:t>horaires</a:t>
            </a:r>
            <a:r>
              <a:rPr lang="en-US" sz="1000" dirty="0"/>
              <a:t> </a:t>
            </a:r>
            <a:r>
              <a:rPr lang="en-US" sz="1000" dirty="0" err="1"/>
              <a:t>suggérés</a:t>
            </a:r>
            <a:r>
              <a:rPr lang="en-US" sz="1000" dirty="0"/>
              <a:t> (« </a:t>
            </a:r>
            <a:r>
              <a:rPr lang="en-US" sz="1000" dirty="0" err="1"/>
              <a:t>à</a:t>
            </a:r>
            <a:r>
              <a:rPr lang="en-US" sz="1000" dirty="0"/>
              <a:t> </a:t>
            </a:r>
            <a:r>
              <a:rPr lang="en-US" sz="1000" dirty="0" err="1"/>
              <a:t>titre</a:t>
            </a:r>
            <a:r>
              <a:rPr lang="en-US" sz="1000" dirty="0"/>
              <a:t> </a:t>
            </a:r>
            <a:r>
              <a:rPr lang="en-US" sz="1000" dirty="0" err="1"/>
              <a:t>indicatif</a:t>
            </a:r>
            <a:r>
              <a:rPr lang="en-US" sz="1000" dirty="0"/>
              <a:t> ») qui </a:t>
            </a:r>
            <a:r>
              <a:rPr lang="en-US" sz="1000" dirty="0" err="1"/>
              <a:t>interpellent</a:t>
            </a:r>
            <a:r>
              <a:rPr lang="en-US" sz="1000" dirty="0"/>
              <a:t> : 2 </a:t>
            </a:r>
            <a:r>
              <a:rPr lang="en-US" sz="1000" dirty="0" err="1"/>
              <a:t>heures</a:t>
            </a:r>
            <a:r>
              <a:rPr lang="en-US" sz="1000" dirty="0"/>
              <a:t> par jour </a:t>
            </a:r>
            <a:r>
              <a:rPr lang="en-US" sz="1000" dirty="0" err="1"/>
              <a:t>soit</a:t>
            </a:r>
            <a:r>
              <a:rPr lang="en-US" sz="1000" dirty="0"/>
              <a:t> 10 </a:t>
            </a:r>
            <a:r>
              <a:rPr lang="en-US" sz="1000" dirty="0" err="1"/>
              <a:t>heures</a:t>
            </a:r>
            <a:r>
              <a:rPr lang="en-US" sz="1000" dirty="0"/>
              <a:t> par </a:t>
            </a:r>
            <a:r>
              <a:rPr lang="en-US" sz="1000" dirty="0" err="1"/>
              <a:t>semaine</a:t>
            </a:r>
            <a:r>
              <a:rPr lang="en-US" sz="1000" dirty="0"/>
              <a:t> pour les </a:t>
            </a:r>
            <a:r>
              <a:rPr lang="en-US" sz="1000" dirty="0" err="1"/>
              <a:t>enfants</a:t>
            </a:r>
            <a:r>
              <a:rPr lang="en-US" sz="1000" dirty="0"/>
              <a:t> de 7 </a:t>
            </a:r>
            <a:r>
              <a:rPr lang="en-US" sz="1000" dirty="0" err="1"/>
              <a:t>à</a:t>
            </a:r>
            <a:r>
              <a:rPr lang="en-US" sz="1000" dirty="0"/>
              <a:t> 9 </a:t>
            </a:r>
            <a:r>
              <a:rPr lang="en-US" sz="1000" dirty="0" err="1"/>
              <a:t>ans</a:t>
            </a:r>
            <a:r>
              <a:rPr lang="en-US" sz="1000" dirty="0"/>
              <a:t>, 3 </a:t>
            </a:r>
            <a:r>
              <a:rPr lang="en-US" sz="1000" dirty="0" err="1"/>
              <a:t>heures</a:t>
            </a:r>
            <a:r>
              <a:rPr lang="en-US" sz="1000" dirty="0"/>
              <a:t> par jour </a:t>
            </a:r>
            <a:r>
              <a:rPr lang="en-US" sz="1000" dirty="0" err="1"/>
              <a:t>soit</a:t>
            </a:r>
            <a:r>
              <a:rPr lang="en-US" sz="1000" dirty="0"/>
              <a:t> 15 </a:t>
            </a:r>
            <a:r>
              <a:rPr lang="en-US" sz="1000" dirty="0" err="1"/>
              <a:t>heures</a:t>
            </a:r>
            <a:r>
              <a:rPr lang="en-US" sz="1000" dirty="0"/>
              <a:t> par </a:t>
            </a:r>
            <a:r>
              <a:rPr lang="en-US" sz="1000" dirty="0" err="1"/>
              <a:t>semaine</a:t>
            </a:r>
            <a:r>
              <a:rPr lang="en-US" sz="1000" dirty="0"/>
              <a:t> pour les </a:t>
            </a:r>
            <a:r>
              <a:rPr lang="en-US" sz="1000" dirty="0" err="1"/>
              <a:t>enfants</a:t>
            </a:r>
            <a:r>
              <a:rPr lang="en-US" sz="1000" dirty="0"/>
              <a:t> de 9 </a:t>
            </a:r>
            <a:r>
              <a:rPr lang="en-US" sz="1000" dirty="0" err="1"/>
              <a:t>à</a:t>
            </a:r>
            <a:r>
              <a:rPr lang="en-US" sz="1000" dirty="0"/>
              <a:t> 11 </a:t>
            </a:r>
            <a:r>
              <a:rPr lang="en-US" sz="1000" dirty="0" err="1"/>
              <a:t>ans</a:t>
            </a:r>
            <a:r>
              <a:rPr lang="en-US" sz="1000" dirty="0"/>
              <a:t>, 4 </a:t>
            </a:r>
            <a:r>
              <a:rPr lang="en-US" sz="1000" dirty="0" err="1"/>
              <a:t>heures</a:t>
            </a:r>
            <a:r>
              <a:rPr lang="en-US" sz="1000" dirty="0"/>
              <a:t> par jour </a:t>
            </a:r>
            <a:r>
              <a:rPr lang="en-US" sz="1000" dirty="0" err="1"/>
              <a:t>soit</a:t>
            </a:r>
            <a:r>
              <a:rPr lang="en-US" sz="1000" dirty="0"/>
              <a:t> 20 </a:t>
            </a:r>
            <a:r>
              <a:rPr lang="en-US" sz="1000" dirty="0" err="1"/>
              <a:t>heures</a:t>
            </a:r>
            <a:r>
              <a:rPr lang="en-US" sz="1000" dirty="0"/>
              <a:t> par </a:t>
            </a:r>
            <a:r>
              <a:rPr lang="en-US" sz="1000" dirty="0" err="1"/>
              <a:t>semaine</a:t>
            </a:r>
            <a:r>
              <a:rPr lang="en-US" sz="1000" dirty="0"/>
              <a:t> pour les </a:t>
            </a:r>
            <a:r>
              <a:rPr lang="en-US" sz="1000" dirty="0" err="1"/>
              <a:t>enfants</a:t>
            </a:r>
            <a:r>
              <a:rPr lang="en-US" sz="1000" dirty="0"/>
              <a:t> de 11 </a:t>
            </a:r>
            <a:r>
              <a:rPr lang="en-US" sz="1000" dirty="0" err="1"/>
              <a:t>à</a:t>
            </a:r>
            <a:r>
              <a:rPr lang="en-US" sz="1000" dirty="0"/>
              <a:t> 13 </a:t>
            </a:r>
            <a:r>
              <a:rPr lang="en-US" sz="1000" dirty="0" err="1"/>
              <a:t>ans</a:t>
            </a:r>
            <a:r>
              <a:rPr lang="en-US" sz="1000" dirty="0"/>
              <a:t> et 5 </a:t>
            </a:r>
            <a:r>
              <a:rPr lang="en-US" sz="1000" dirty="0" err="1"/>
              <a:t>heures</a:t>
            </a:r>
            <a:r>
              <a:rPr lang="en-US" sz="1000" dirty="0"/>
              <a:t> par jour </a:t>
            </a:r>
            <a:r>
              <a:rPr lang="en-US" sz="1000" dirty="0" err="1"/>
              <a:t>soit</a:t>
            </a:r>
            <a:r>
              <a:rPr lang="en-US" sz="1000" dirty="0"/>
              <a:t> 25 </a:t>
            </a:r>
            <a:r>
              <a:rPr lang="en-US" sz="1000" dirty="0" err="1"/>
              <a:t>heures</a:t>
            </a:r>
            <a:r>
              <a:rPr lang="en-US" sz="1000" dirty="0"/>
              <a:t> par </a:t>
            </a:r>
            <a:r>
              <a:rPr lang="en-US" sz="1000" dirty="0" err="1"/>
              <a:t>semaine</a:t>
            </a:r>
            <a:r>
              <a:rPr lang="en-US" sz="1000" dirty="0"/>
              <a:t> pour les </a:t>
            </a:r>
            <a:r>
              <a:rPr lang="en-US" sz="1000" dirty="0" err="1"/>
              <a:t>élèves</a:t>
            </a:r>
            <a:r>
              <a:rPr lang="en-US" sz="1000" dirty="0"/>
              <a:t> de 13 </a:t>
            </a:r>
            <a:r>
              <a:rPr lang="en-US" sz="1000" dirty="0" err="1"/>
              <a:t>à</a:t>
            </a:r>
            <a:r>
              <a:rPr lang="en-US" sz="1000" dirty="0"/>
              <a:t> 15 ans.</a:t>
            </a:r>
          </a:p>
          <a:p>
            <a:pPr algn="just">
              <a:lnSpc>
                <a:spcPct val="170000"/>
              </a:lnSpc>
            </a:pPr>
            <a:endParaRPr lang="pt-BR" sz="1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25</a:t>
            </a:fld>
            <a:endParaRPr lang="en-US"/>
          </a:p>
        </p:txBody>
      </p:sp>
    </p:spTree>
    <p:extLst>
      <p:ext uri="{BB962C8B-B14F-4D97-AF65-F5344CB8AC3E}">
        <p14:creationId xmlns:p14="http://schemas.microsoft.com/office/powerpoint/2010/main" val="183698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2. </a:t>
            </a:r>
            <a:r>
              <a:rPr lang="en-US" sz="2400" b="1" dirty="0" err="1"/>
              <a:t>Biografia</a:t>
            </a:r>
            <a:r>
              <a:rPr lang="en-US" sz="2400" b="1" dirty="0"/>
              <a:t> </a:t>
            </a:r>
            <a:r>
              <a:rPr lang="en-US" sz="2400" b="1" dirty="0" err="1"/>
              <a:t>intelectual</a:t>
            </a:r>
            <a:br>
              <a:rPr lang="en-US" sz="2400" b="1" dirty="0"/>
            </a:br>
            <a:r>
              <a:rPr lang="en-US" sz="2400" b="1" dirty="0">
                <a:solidFill>
                  <a:srgbClr val="FF0000"/>
                </a:solidFill>
              </a:rPr>
              <a:t>Plan </a:t>
            </a:r>
            <a:r>
              <a:rPr lang="en-US" sz="2400" b="1" dirty="0" err="1">
                <a:solidFill>
                  <a:srgbClr val="FF0000"/>
                </a:solidFill>
              </a:rPr>
              <a:t>Langevin-Wallon</a:t>
            </a:r>
            <a:r>
              <a:rPr lang="en-US" sz="2400" b="1" dirty="0">
                <a:solidFill>
                  <a:srgbClr val="FF0000"/>
                </a:solidFill>
              </a:rPr>
              <a:t>: A </a:t>
            </a:r>
            <a:r>
              <a:rPr lang="en-US" sz="2400" b="1" dirty="0" err="1">
                <a:solidFill>
                  <a:srgbClr val="FF0000"/>
                </a:solidFill>
              </a:rPr>
              <a:t>proposta</a:t>
            </a:r>
            <a:r>
              <a:rPr lang="en-US" sz="2400" dirty="0">
                <a:solidFill>
                  <a:srgbClr val="FF0000"/>
                </a:solidFill>
              </a:rPr>
              <a:t> (2)</a:t>
            </a:r>
          </a:p>
        </p:txBody>
      </p:sp>
      <p:sp>
        <p:nvSpPr>
          <p:cNvPr id="3" name="Content Placeholder 2"/>
          <p:cNvSpPr>
            <a:spLocks noGrp="1"/>
          </p:cNvSpPr>
          <p:nvPr>
            <p:ph idx="1"/>
          </p:nvPr>
        </p:nvSpPr>
        <p:spPr>
          <a:xfrm>
            <a:off x="457200" y="1496380"/>
            <a:ext cx="8229600" cy="4629783"/>
          </a:xfrm>
        </p:spPr>
        <p:txBody>
          <a:bodyPr>
            <a:noAutofit/>
          </a:bodyPr>
          <a:lstStyle/>
          <a:p>
            <a:pPr marL="0" indent="0" algn="just">
              <a:lnSpc>
                <a:spcPct val="170000"/>
              </a:lnSpc>
              <a:buNone/>
            </a:pPr>
            <a:r>
              <a:rPr lang="en-US" sz="1100" dirty="0"/>
              <a:t>Il </a:t>
            </a:r>
            <a:r>
              <a:rPr lang="en-US" sz="1100" dirty="0" err="1"/>
              <a:t>préconise</a:t>
            </a:r>
            <a:r>
              <a:rPr lang="en-US" sz="1100" dirty="0"/>
              <a:t> </a:t>
            </a:r>
            <a:r>
              <a:rPr lang="en-US" sz="1100" dirty="0" err="1"/>
              <a:t>une</a:t>
            </a:r>
            <a:r>
              <a:rPr lang="en-US" sz="1100" dirty="0"/>
              <a:t> </a:t>
            </a:r>
            <a:r>
              <a:rPr lang="en-US" sz="1100" dirty="0" err="1"/>
              <a:t>revalorisation</a:t>
            </a:r>
            <a:r>
              <a:rPr lang="en-US" sz="1100" dirty="0"/>
              <a:t> du travail </a:t>
            </a:r>
            <a:r>
              <a:rPr lang="en-US" sz="1100" dirty="0" err="1"/>
              <a:t>manuel</a:t>
            </a:r>
            <a:r>
              <a:rPr lang="en-US" sz="1100" dirty="0"/>
              <a:t>, </a:t>
            </a:r>
            <a:r>
              <a:rPr lang="en-US" sz="1100" dirty="0" err="1"/>
              <a:t>allant</a:t>
            </a:r>
            <a:r>
              <a:rPr lang="en-US" sz="1100" dirty="0"/>
              <a:t> de pair avec </a:t>
            </a:r>
            <a:r>
              <a:rPr lang="en-US" sz="1100" dirty="0" err="1"/>
              <a:t>l'accès</a:t>
            </a:r>
            <a:r>
              <a:rPr lang="en-US" sz="1100" dirty="0"/>
              <a:t> de </a:t>
            </a:r>
            <a:r>
              <a:rPr lang="en-US" sz="1100" dirty="0" err="1"/>
              <a:t>chacun</a:t>
            </a:r>
            <a:r>
              <a:rPr lang="en-US" sz="1100" dirty="0"/>
              <a:t> </a:t>
            </a:r>
            <a:r>
              <a:rPr lang="en-US" sz="1100" dirty="0" err="1"/>
              <a:t>à</a:t>
            </a:r>
            <a:r>
              <a:rPr lang="en-US" sz="1100" dirty="0"/>
              <a:t> </a:t>
            </a:r>
            <a:r>
              <a:rPr lang="en-US" sz="1100" dirty="0" err="1"/>
              <a:t>une</a:t>
            </a:r>
            <a:r>
              <a:rPr lang="en-US" sz="1100" dirty="0"/>
              <a:t> </a:t>
            </a:r>
            <a:r>
              <a:rPr lang="en-US" sz="1100" dirty="0" err="1"/>
              <a:t>solide</a:t>
            </a:r>
            <a:r>
              <a:rPr lang="en-US" sz="1100" dirty="0"/>
              <a:t> culture. Il pose le </a:t>
            </a:r>
            <a:r>
              <a:rPr lang="en-US" sz="1100" dirty="0" err="1"/>
              <a:t>principe</a:t>
            </a:r>
            <a:r>
              <a:rPr lang="en-US" sz="1100" dirty="0"/>
              <a:t> </a:t>
            </a:r>
            <a:r>
              <a:rPr lang="en-US" sz="1100" dirty="0" err="1"/>
              <a:t>d'une</a:t>
            </a:r>
            <a:r>
              <a:rPr lang="en-US" sz="1100" dirty="0"/>
              <a:t> education </a:t>
            </a:r>
            <a:r>
              <a:rPr lang="en-US" sz="1100" dirty="0" err="1"/>
              <a:t>populaire</a:t>
            </a:r>
            <a:r>
              <a:rPr lang="en-US" sz="1100" dirty="0"/>
              <a:t> accessible tout au long de la vie.</a:t>
            </a:r>
            <a:endParaRPr lang="pt-BR" sz="1100" dirty="0"/>
          </a:p>
          <a:p>
            <a:pPr marL="0" indent="0" algn="just">
              <a:lnSpc>
                <a:spcPct val="170000"/>
              </a:lnSpc>
              <a:buNone/>
            </a:pPr>
            <a:endParaRPr lang="en-US" sz="1100" dirty="0"/>
          </a:p>
          <a:p>
            <a:pPr marL="0" indent="0" algn="just">
              <a:lnSpc>
                <a:spcPct val="170000"/>
              </a:lnSpc>
              <a:buNone/>
            </a:pPr>
            <a:r>
              <a:rPr lang="en-US" sz="1100" dirty="0"/>
              <a:t>Il </a:t>
            </a:r>
            <a:r>
              <a:rPr lang="en-US" sz="1100" dirty="0" err="1"/>
              <a:t>veut</a:t>
            </a:r>
            <a:r>
              <a:rPr lang="en-US" sz="1100" dirty="0"/>
              <a:t> former </a:t>
            </a:r>
            <a:r>
              <a:rPr lang="en-US" sz="1100" dirty="0" err="1"/>
              <a:t>tous</a:t>
            </a:r>
            <a:r>
              <a:rPr lang="en-US" sz="1100" dirty="0"/>
              <a:t> les maîtres </a:t>
            </a:r>
            <a:r>
              <a:rPr lang="en-US" sz="1100" dirty="0" err="1"/>
              <a:t>à</a:t>
            </a:r>
            <a:r>
              <a:rPr lang="en-US" sz="1100" dirty="0"/>
              <a:t> la </a:t>
            </a:r>
            <a:r>
              <a:rPr lang="en-US" sz="1100" dirty="0" err="1"/>
              <a:t>pédagogie</a:t>
            </a:r>
            <a:r>
              <a:rPr lang="en-US" sz="1100" dirty="0"/>
              <a:t> active </a:t>
            </a:r>
            <a:r>
              <a:rPr lang="en-US" sz="1100" dirty="0" err="1"/>
              <a:t>influencé</a:t>
            </a:r>
            <a:r>
              <a:rPr lang="en-US" sz="1100" dirty="0"/>
              <a:t> en </a:t>
            </a:r>
            <a:r>
              <a:rPr lang="en-US" sz="1100" dirty="0" err="1"/>
              <a:t>cela</a:t>
            </a:r>
            <a:r>
              <a:rPr lang="en-US" sz="1100" dirty="0"/>
              <a:t> par </a:t>
            </a:r>
            <a:r>
              <a:rPr lang="en-US" sz="1100" dirty="0" err="1"/>
              <a:t>celle</a:t>
            </a:r>
            <a:r>
              <a:rPr lang="en-US" sz="1100" dirty="0"/>
              <a:t> de </a:t>
            </a:r>
            <a:r>
              <a:rPr lang="en-US" sz="1100" dirty="0" err="1"/>
              <a:t>l’éducation</a:t>
            </a:r>
            <a:r>
              <a:rPr lang="en-US" sz="1100" dirty="0"/>
              <a:t> nouvelle. Les </a:t>
            </a:r>
            <a:r>
              <a:rPr lang="en-US" sz="1100" dirty="0" err="1"/>
              <a:t>inspecteurs</a:t>
            </a:r>
            <a:r>
              <a:rPr lang="en-US" sz="1100" dirty="0"/>
              <a:t> </a:t>
            </a:r>
            <a:r>
              <a:rPr lang="en-US" sz="1100" dirty="0" err="1"/>
              <a:t>seraient</a:t>
            </a:r>
            <a:r>
              <a:rPr lang="en-US" sz="1100" dirty="0"/>
              <a:t> </a:t>
            </a:r>
            <a:r>
              <a:rPr lang="en-US" sz="1100" dirty="0" err="1"/>
              <a:t>alors</a:t>
            </a:r>
            <a:r>
              <a:rPr lang="en-US" sz="1100" dirty="0"/>
              <a:t> les </a:t>
            </a:r>
            <a:r>
              <a:rPr lang="en-US" sz="1100" dirty="0" err="1"/>
              <a:t>conseillers</a:t>
            </a:r>
            <a:r>
              <a:rPr lang="en-US" sz="1100" dirty="0"/>
              <a:t> </a:t>
            </a:r>
            <a:r>
              <a:rPr lang="en-US" sz="1100" dirty="0" err="1"/>
              <a:t>pédagogiques</a:t>
            </a:r>
            <a:r>
              <a:rPr lang="en-US" sz="1100" dirty="0"/>
              <a:t> des maîtres en collaboration avec les </a:t>
            </a:r>
            <a:r>
              <a:rPr lang="en-US" sz="1100" dirty="0" err="1"/>
              <a:t>centres</a:t>
            </a:r>
            <a:r>
              <a:rPr lang="en-US" sz="1100" dirty="0"/>
              <a:t> de </a:t>
            </a:r>
            <a:r>
              <a:rPr lang="en-US" sz="1100" dirty="0" err="1"/>
              <a:t>recherche</a:t>
            </a:r>
            <a:r>
              <a:rPr lang="en-US" sz="1100" dirty="0"/>
              <a:t> </a:t>
            </a:r>
            <a:r>
              <a:rPr lang="en-US" sz="1100" dirty="0" err="1"/>
              <a:t>pédagogique</a:t>
            </a:r>
            <a:r>
              <a:rPr lang="en-US" sz="1100" dirty="0"/>
              <a:t>.</a:t>
            </a:r>
          </a:p>
          <a:p>
            <a:pPr algn="just">
              <a:lnSpc>
                <a:spcPct val="170000"/>
              </a:lnSpc>
            </a:pPr>
            <a:endParaRPr lang="pt-BR" sz="1100" dirty="0"/>
          </a:p>
          <a:p>
            <a:pPr marL="0" indent="0" algn="just">
              <a:lnSpc>
                <a:spcPct val="170000"/>
              </a:lnSpc>
              <a:buNone/>
            </a:pPr>
            <a:r>
              <a:rPr lang="en-US" sz="1100" dirty="0"/>
              <a:t>Il </a:t>
            </a:r>
            <a:r>
              <a:rPr lang="en-US" sz="1100" dirty="0" err="1"/>
              <a:t>prévoit</a:t>
            </a:r>
            <a:r>
              <a:rPr lang="en-US" sz="1100" dirty="0"/>
              <a:t> la </a:t>
            </a:r>
            <a:r>
              <a:rPr lang="en-US" sz="1100" dirty="0" err="1"/>
              <a:t>création</a:t>
            </a:r>
            <a:r>
              <a:rPr lang="en-US" sz="1100" dirty="0"/>
              <a:t> d'un corps de </a:t>
            </a:r>
            <a:r>
              <a:rPr lang="en-US" sz="1100" dirty="0" err="1"/>
              <a:t>psychologues</a:t>
            </a:r>
            <a:r>
              <a:rPr lang="en-US" sz="1100" dirty="0"/>
              <a:t> </a:t>
            </a:r>
            <a:r>
              <a:rPr lang="en-US" sz="1100" dirty="0" err="1"/>
              <a:t>scolaires</a:t>
            </a:r>
            <a:r>
              <a:rPr lang="en-US" sz="1100" dirty="0"/>
              <a:t> </a:t>
            </a:r>
            <a:r>
              <a:rPr lang="en-US" sz="1100" dirty="0" err="1"/>
              <a:t>assurant</a:t>
            </a:r>
            <a:r>
              <a:rPr lang="en-US" sz="1100" dirty="0"/>
              <a:t> le </a:t>
            </a:r>
            <a:r>
              <a:rPr lang="en-US" sz="1100" dirty="0" err="1"/>
              <a:t>suivi</a:t>
            </a:r>
            <a:r>
              <a:rPr lang="en-US" sz="1100" dirty="0"/>
              <a:t> </a:t>
            </a:r>
            <a:r>
              <a:rPr lang="en-US" sz="1100" dirty="0" err="1"/>
              <a:t>psychologique</a:t>
            </a:r>
            <a:r>
              <a:rPr lang="en-US" sz="1100" dirty="0"/>
              <a:t> de </a:t>
            </a:r>
            <a:r>
              <a:rPr lang="en-US" sz="1100" dirty="0" err="1"/>
              <a:t>chaque</a:t>
            </a:r>
            <a:r>
              <a:rPr lang="en-US" sz="1100" dirty="0"/>
              <a:t> </a:t>
            </a:r>
            <a:r>
              <a:rPr lang="en-US" sz="1100" dirty="0" err="1"/>
              <a:t>élève</a:t>
            </a:r>
            <a:r>
              <a:rPr lang="en-US" sz="1100" dirty="0"/>
              <a:t> pour </a:t>
            </a:r>
            <a:r>
              <a:rPr lang="en-US" sz="1100" dirty="0" err="1"/>
              <a:t>mieux</a:t>
            </a:r>
            <a:r>
              <a:rPr lang="en-US" sz="1100" dirty="0"/>
              <a:t> assurer son orientation.</a:t>
            </a:r>
            <a:endParaRPr lang="pt-BR" sz="1100" dirty="0"/>
          </a:p>
          <a:p>
            <a:pPr marL="0" indent="0" algn="just">
              <a:lnSpc>
                <a:spcPct val="170000"/>
              </a:lnSpc>
              <a:buNone/>
            </a:pPr>
            <a:endParaRPr lang="en-US" sz="1100" dirty="0"/>
          </a:p>
          <a:p>
            <a:pPr marL="0" indent="0" algn="just">
              <a:lnSpc>
                <a:spcPct val="170000"/>
              </a:lnSpc>
              <a:buNone/>
            </a:pPr>
            <a:r>
              <a:rPr lang="en-US" sz="1100" dirty="0"/>
              <a:t>Il </a:t>
            </a:r>
            <a:r>
              <a:rPr lang="en-US" sz="1100" dirty="0" err="1"/>
              <a:t>organise</a:t>
            </a:r>
            <a:r>
              <a:rPr lang="en-US" sz="1100" dirty="0"/>
              <a:t> </a:t>
            </a:r>
            <a:r>
              <a:rPr lang="en-US" sz="1100" dirty="0" err="1"/>
              <a:t>une</a:t>
            </a:r>
            <a:r>
              <a:rPr lang="en-US" sz="1100" dirty="0"/>
              <a:t> </a:t>
            </a:r>
            <a:r>
              <a:rPr lang="en-US" sz="1100" dirty="0" err="1"/>
              <a:t>éducation</a:t>
            </a:r>
            <a:r>
              <a:rPr lang="en-US" sz="1100" dirty="0"/>
              <a:t> morale et </a:t>
            </a:r>
            <a:r>
              <a:rPr lang="en-US" sz="1100" dirty="0" err="1"/>
              <a:t>civique</a:t>
            </a:r>
            <a:r>
              <a:rPr lang="en-US" sz="1100" dirty="0"/>
              <a:t> des </a:t>
            </a:r>
            <a:r>
              <a:rPr lang="en-US" sz="1100" dirty="0" err="1"/>
              <a:t>élèves</a:t>
            </a:r>
            <a:r>
              <a:rPr lang="en-US" sz="1100" dirty="0"/>
              <a:t> </a:t>
            </a:r>
            <a:r>
              <a:rPr lang="en-US" sz="1100" dirty="0" err="1"/>
              <a:t>visant</a:t>
            </a:r>
            <a:r>
              <a:rPr lang="en-US" sz="1100" dirty="0"/>
              <a:t> </a:t>
            </a:r>
            <a:r>
              <a:rPr lang="en-US" sz="1100" dirty="0" err="1"/>
              <a:t>à</a:t>
            </a:r>
            <a:r>
              <a:rPr lang="en-US" sz="1100" dirty="0"/>
              <a:t> la formation de </a:t>
            </a:r>
            <a:r>
              <a:rPr lang="en-US" sz="1100" dirty="0" err="1"/>
              <a:t>l'Homme</a:t>
            </a:r>
            <a:r>
              <a:rPr lang="en-US" sz="1100" dirty="0"/>
              <a:t> et du </a:t>
            </a:r>
            <a:r>
              <a:rPr lang="en-US" sz="1100" dirty="0" err="1"/>
              <a:t>citoyen</a:t>
            </a:r>
            <a:r>
              <a:rPr lang="en-US" sz="1100" dirty="0"/>
              <a:t>. Et, pour ne pas </a:t>
            </a:r>
            <a:r>
              <a:rPr lang="en-US" sz="1100" dirty="0" err="1"/>
              <a:t>désavantager</a:t>
            </a:r>
            <a:r>
              <a:rPr lang="en-US" sz="1100" dirty="0"/>
              <a:t> les </a:t>
            </a:r>
            <a:r>
              <a:rPr lang="en-US" sz="1100" dirty="0" err="1"/>
              <a:t>enfants</a:t>
            </a:r>
            <a:r>
              <a:rPr lang="en-US" sz="1100" dirty="0"/>
              <a:t> habitant </a:t>
            </a:r>
            <a:r>
              <a:rPr lang="en-US" sz="1100" dirty="0" err="1"/>
              <a:t>dans</a:t>
            </a:r>
            <a:r>
              <a:rPr lang="en-US" sz="1100" dirty="0"/>
              <a:t> les communes </a:t>
            </a:r>
            <a:r>
              <a:rPr lang="en-US" sz="1100" dirty="0" err="1"/>
              <a:t>rurales</a:t>
            </a:r>
            <a:r>
              <a:rPr lang="en-US" sz="1100" dirty="0"/>
              <a:t>, </a:t>
            </a:r>
            <a:r>
              <a:rPr lang="en-US" sz="1100" dirty="0" err="1"/>
              <a:t>il</a:t>
            </a:r>
            <a:r>
              <a:rPr lang="en-US" sz="1100" dirty="0"/>
              <a:t> propose </a:t>
            </a:r>
            <a:r>
              <a:rPr lang="en-US" sz="1100" dirty="0" err="1"/>
              <a:t>une</a:t>
            </a:r>
            <a:r>
              <a:rPr lang="en-US" sz="1100" dirty="0"/>
              <a:t> </a:t>
            </a:r>
            <a:r>
              <a:rPr lang="en-US" sz="1100" dirty="0" err="1"/>
              <a:t>organisation</a:t>
            </a:r>
            <a:r>
              <a:rPr lang="en-US" sz="1100" dirty="0"/>
              <a:t> </a:t>
            </a:r>
            <a:r>
              <a:rPr lang="en-US" sz="1100" dirty="0" err="1"/>
              <a:t>spécifique</a:t>
            </a:r>
            <a:r>
              <a:rPr lang="en-US" sz="1100" dirty="0"/>
              <a:t> de </a:t>
            </a:r>
            <a:r>
              <a:rPr lang="en-US" sz="1100" dirty="0" err="1"/>
              <a:t>l'enseignement</a:t>
            </a:r>
            <a:r>
              <a:rPr lang="en-US" sz="1100" dirty="0"/>
              <a:t> </a:t>
            </a:r>
            <a:r>
              <a:rPr lang="en-US" sz="1100" dirty="0" err="1"/>
              <a:t>dans</a:t>
            </a:r>
            <a:r>
              <a:rPr lang="en-US" sz="1100" dirty="0"/>
              <a:t> les </a:t>
            </a:r>
            <a:r>
              <a:rPr lang="en-US" sz="1100" dirty="0" err="1"/>
              <a:t>régions</a:t>
            </a:r>
            <a:r>
              <a:rPr lang="en-US" sz="1100" dirty="0"/>
              <a:t> </a:t>
            </a:r>
            <a:r>
              <a:rPr lang="en-US" sz="1100" dirty="0" err="1"/>
              <a:t>rurales</a:t>
            </a:r>
            <a:r>
              <a:rPr lang="en-US" sz="1100" dirty="0"/>
              <a:t>.</a:t>
            </a:r>
          </a:p>
          <a:p>
            <a:pPr marL="0" indent="0" algn="just">
              <a:lnSpc>
                <a:spcPct val="170000"/>
              </a:lnSpc>
              <a:buNone/>
            </a:pPr>
            <a:endParaRPr lang="en-US" sz="1100" dirty="0"/>
          </a:p>
          <a:p>
            <a:pPr marL="0" indent="0" algn="just">
              <a:lnSpc>
                <a:spcPct val="170000"/>
              </a:lnSpc>
              <a:buNone/>
            </a:pPr>
            <a:r>
              <a:rPr lang="en-US" sz="1100" dirty="0"/>
              <a:t>En </a:t>
            </a:r>
            <a:r>
              <a:rPr lang="en-US" sz="1100" dirty="0" err="1"/>
              <a:t>revanche</a:t>
            </a:r>
            <a:r>
              <a:rPr lang="en-US" sz="1100" dirty="0"/>
              <a:t>, </a:t>
            </a:r>
            <a:r>
              <a:rPr lang="en-US" sz="1100" dirty="0" err="1"/>
              <a:t>il</a:t>
            </a:r>
            <a:r>
              <a:rPr lang="en-US" sz="1100" dirty="0"/>
              <a:t> </a:t>
            </a:r>
            <a:r>
              <a:rPr lang="en-US" sz="1100" dirty="0" err="1"/>
              <a:t>reste</a:t>
            </a:r>
            <a:r>
              <a:rPr lang="en-US" sz="1100" dirty="0"/>
              <a:t> </a:t>
            </a:r>
            <a:r>
              <a:rPr lang="en-US" sz="1100" dirty="0" err="1"/>
              <a:t>muet</a:t>
            </a:r>
            <a:r>
              <a:rPr lang="en-US" sz="1100" dirty="0"/>
              <a:t> en </a:t>
            </a:r>
            <a:r>
              <a:rPr lang="en-US" sz="1100" dirty="0" err="1"/>
              <a:t>ce</a:t>
            </a:r>
            <a:r>
              <a:rPr lang="en-US" sz="1100" dirty="0"/>
              <a:t> qui </a:t>
            </a:r>
            <a:r>
              <a:rPr lang="en-US" sz="1100" dirty="0" err="1"/>
              <a:t>concerne</a:t>
            </a:r>
            <a:r>
              <a:rPr lang="en-US" sz="1100" dirty="0"/>
              <a:t> le passage </a:t>
            </a:r>
            <a:r>
              <a:rPr lang="en-US" sz="1100" dirty="0" err="1"/>
              <a:t>éventuel</a:t>
            </a:r>
            <a:r>
              <a:rPr lang="en-US" sz="1100" dirty="0"/>
              <a:t> </a:t>
            </a:r>
            <a:r>
              <a:rPr lang="en-US" sz="1100" dirty="0" err="1"/>
              <a:t>à</a:t>
            </a:r>
            <a:r>
              <a:rPr lang="en-US" sz="1100" dirty="0"/>
              <a:t> la </a:t>
            </a:r>
            <a:r>
              <a:rPr lang="en-US" sz="1100" dirty="0" err="1"/>
              <a:t>mixité</a:t>
            </a:r>
            <a:r>
              <a:rPr lang="en-US" sz="1100" dirty="0"/>
              <a:t> des classes. Les </a:t>
            </a:r>
            <a:r>
              <a:rPr lang="en-US" sz="1100" dirty="0" err="1"/>
              <a:t>membres</a:t>
            </a:r>
            <a:r>
              <a:rPr lang="en-US" sz="1100" dirty="0"/>
              <a:t> de la commission ne </a:t>
            </a:r>
            <a:r>
              <a:rPr lang="en-US" sz="1100" dirty="0" err="1"/>
              <a:t>devaient</a:t>
            </a:r>
            <a:r>
              <a:rPr lang="en-US" sz="1100" dirty="0"/>
              <a:t> </a:t>
            </a:r>
            <a:r>
              <a:rPr lang="en-US" sz="1100" dirty="0" err="1"/>
              <a:t>donc</a:t>
            </a:r>
            <a:r>
              <a:rPr lang="en-US" sz="1100" dirty="0"/>
              <a:t> pas </a:t>
            </a:r>
            <a:r>
              <a:rPr lang="en-US" sz="1100" dirty="0" err="1"/>
              <a:t>tous</a:t>
            </a:r>
            <a:r>
              <a:rPr lang="en-US" sz="1100" dirty="0"/>
              <a:t> </a:t>
            </a:r>
            <a:r>
              <a:rPr lang="en-US" sz="1100" dirty="0" err="1"/>
              <a:t>approuver</a:t>
            </a:r>
            <a:r>
              <a:rPr lang="en-US" sz="1100" dirty="0"/>
              <a:t> </a:t>
            </a:r>
            <a:r>
              <a:rPr lang="en-US" sz="1100" dirty="0" err="1"/>
              <a:t>cette</a:t>
            </a:r>
            <a:r>
              <a:rPr lang="en-US" sz="1100" dirty="0"/>
              <a:t> condition </a:t>
            </a:r>
            <a:r>
              <a:rPr lang="en-US" sz="1100" dirty="0" err="1"/>
              <a:t>nécessaire</a:t>
            </a:r>
            <a:r>
              <a:rPr lang="en-US" sz="1100" dirty="0"/>
              <a:t> et </a:t>
            </a:r>
            <a:r>
              <a:rPr lang="en-US" sz="1100" dirty="0" err="1"/>
              <a:t>suffisante</a:t>
            </a:r>
            <a:r>
              <a:rPr lang="en-US" sz="1100" dirty="0"/>
              <a:t> </a:t>
            </a:r>
            <a:r>
              <a:rPr lang="en-US" sz="1100" dirty="0" err="1"/>
              <a:t>à</a:t>
            </a:r>
            <a:r>
              <a:rPr lang="en-US" sz="1100" dirty="0"/>
              <a:t> </a:t>
            </a:r>
            <a:r>
              <a:rPr lang="en-US" sz="1100" dirty="0" err="1"/>
              <a:t>l'instauration</a:t>
            </a:r>
            <a:r>
              <a:rPr lang="en-US" sz="1100" dirty="0"/>
              <a:t> </a:t>
            </a:r>
            <a:r>
              <a:rPr lang="en-US" sz="1100" dirty="0" err="1"/>
              <a:t>d'une</a:t>
            </a:r>
            <a:r>
              <a:rPr lang="en-US" sz="1100" dirty="0"/>
              <a:t> </a:t>
            </a:r>
            <a:r>
              <a:rPr lang="en-US" sz="1100" dirty="0" err="1"/>
              <a:t>véritable</a:t>
            </a:r>
            <a:r>
              <a:rPr lang="en-US" sz="1100" dirty="0"/>
              <a:t> </a:t>
            </a:r>
            <a:r>
              <a:rPr lang="en-US" sz="1100" dirty="0" err="1"/>
              <a:t>égalité</a:t>
            </a:r>
            <a:r>
              <a:rPr lang="en-US" sz="1100" dirty="0"/>
              <a:t> entre les </a:t>
            </a:r>
            <a:r>
              <a:rPr lang="en-US" sz="1100" dirty="0" err="1"/>
              <a:t>filles</a:t>
            </a:r>
            <a:r>
              <a:rPr lang="en-US" sz="1100" dirty="0"/>
              <a:t> et les </a:t>
            </a:r>
            <a:r>
              <a:rPr lang="en-US" sz="1100" dirty="0" err="1"/>
              <a:t>garçons</a:t>
            </a:r>
            <a:r>
              <a:rPr lang="en-US" sz="1100" dirty="0"/>
              <a:t> </a:t>
            </a:r>
            <a:r>
              <a:rPr lang="en-US" sz="1100" dirty="0" err="1"/>
              <a:t>à</a:t>
            </a:r>
            <a:r>
              <a:rPr lang="en-US" sz="1100" dirty="0"/>
              <a:t> </a:t>
            </a:r>
            <a:r>
              <a:rPr lang="en-US" sz="1100" dirty="0" err="1"/>
              <a:t>l'École</a:t>
            </a:r>
            <a:r>
              <a:rPr lang="en-US" sz="1100" dirty="0"/>
              <a:t>. </a:t>
            </a:r>
            <a:r>
              <a:rPr lang="en-US" sz="1100" dirty="0" err="1"/>
              <a:t>Cette</a:t>
            </a:r>
            <a:r>
              <a:rPr lang="en-US" sz="1100" dirty="0"/>
              <a:t> </a:t>
            </a:r>
            <a:r>
              <a:rPr lang="en-US" sz="1100" dirty="0" err="1"/>
              <a:t>mixité</a:t>
            </a:r>
            <a:r>
              <a:rPr lang="en-US" sz="1100" dirty="0"/>
              <a:t> ne </a:t>
            </a:r>
            <a:r>
              <a:rPr lang="en-US" sz="1100" dirty="0" err="1"/>
              <a:t>deviendra</a:t>
            </a:r>
            <a:r>
              <a:rPr lang="en-US" sz="1100" dirty="0"/>
              <a:t> effective </a:t>
            </a:r>
            <a:r>
              <a:rPr lang="en-US" sz="1100" dirty="0" err="1"/>
              <a:t>qu'à</a:t>
            </a:r>
            <a:r>
              <a:rPr lang="en-US" sz="1100" dirty="0"/>
              <a:t> </a:t>
            </a:r>
            <a:r>
              <a:rPr lang="en-US" sz="1100" dirty="0" err="1"/>
              <a:t>partir</a:t>
            </a:r>
            <a:r>
              <a:rPr lang="en-US" sz="1100" dirty="0"/>
              <a:t> des </a:t>
            </a:r>
            <a:r>
              <a:rPr lang="en-US" sz="1100" dirty="0" err="1"/>
              <a:t>années</a:t>
            </a:r>
            <a:r>
              <a:rPr lang="en-US" sz="1100" dirty="0"/>
              <a:t> 1960 sous la </a:t>
            </a:r>
            <a:r>
              <a:rPr lang="en-US" sz="1100" dirty="0" err="1"/>
              <a:t>Ve</a:t>
            </a:r>
            <a:r>
              <a:rPr lang="en-US" sz="1100" dirty="0"/>
              <a:t> </a:t>
            </a:r>
            <a:r>
              <a:rPr lang="en-US" sz="1100" dirty="0" err="1"/>
              <a:t>République</a:t>
            </a:r>
            <a:r>
              <a:rPr lang="en-US" sz="1100" dirty="0"/>
              <a:t>. </a:t>
            </a:r>
            <a:endParaRPr lang="pt-BR" sz="1100" dirty="0"/>
          </a:p>
          <a:p>
            <a:pPr>
              <a:lnSpc>
                <a:spcPct val="170000"/>
              </a:lnSpc>
            </a:pPr>
            <a:endParaRPr lang="en-US" sz="11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26</a:t>
            </a:fld>
            <a:endParaRPr lang="en-US"/>
          </a:p>
        </p:txBody>
      </p:sp>
    </p:spTree>
    <p:extLst>
      <p:ext uri="{BB962C8B-B14F-4D97-AF65-F5344CB8AC3E}">
        <p14:creationId xmlns:p14="http://schemas.microsoft.com/office/powerpoint/2010/main" val="37752751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3. </a:t>
            </a:r>
            <a:r>
              <a:rPr lang="en-US" sz="2400" b="1" dirty="0" err="1"/>
              <a:t>Fundamentos</a:t>
            </a:r>
            <a:br>
              <a:rPr lang="en-US" sz="2400" b="1" dirty="0"/>
            </a:br>
            <a:r>
              <a:rPr lang="en-US" sz="2400" b="1" dirty="0" err="1">
                <a:solidFill>
                  <a:srgbClr val="FF0000"/>
                </a:solidFill>
              </a:rPr>
              <a:t>Unidade</a:t>
            </a:r>
            <a:r>
              <a:rPr lang="en-US" sz="2400" b="1" dirty="0">
                <a:solidFill>
                  <a:srgbClr val="FF0000"/>
                </a:solidFill>
              </a:rPr>
              <a:t> </a:t>
            </a:r>
            <a:r>
              <a:rPr lang="en-US" sz="2400" b="1" dirty="0" err="1">
                <a:solidFill>
                  <a:srgbClr val="FF0000"/>
                </a:solidFill>
              </a:rPr>
              <a:t>organismo-meio</a:t>
            </a:r>
            <a:endParaRPr lang="en-US" sz="2400" b="1" dirty="0">
              <a:solidFill>
                <a:srgbClr val="FF0000"/>
              </a:solidFill>
            </a:endParaRPr>
          </a:p>
        </p:txBody>
      </p:sp>
      <p:sp>
        <p:nvSpPr>
          <p:cNvPr id="3" name="Content Placeholder 2"/>
          <p:cNvSpPr>
            <a:spLocks noGrp="1"/>
          </p:cNvSpPr>
          <p:nvPr>
            <p:ph idx="1"/>
          </p:nvPr>
        </p:nvSpPr>
        <p:spPr/>
        <p:txBody>
          <a:bodyPr>
            <a:normAutofit fontScale="40000" lnSpcReduction="20000"/>
          </a:bodyPr>
          <a:lstStyle/>
          <a:p>
            <a:pPr marL="0" indent="0" algn="just">
              <a:lnSpc>
                <a:spcPct val="170000"/>
              </a:lnSpc>
              <a:buNone/>
            </a:pPr>
            <a:r>
              <a:rPr lang="en-US" dirty="0"/>
              <a:t>A </a:t>
            </a:r>
            <a:r>
              <a:rPr lang="en-US" dirty="0" err="1"/>
              <a:t>psicogenética</a:t>
            </a:r>
            <a:r>
              <a:rPr lang="en-US" dirty="0"/>
              <a:t> </a:t>
            </a:r>
            <a:r>
              <a:rPr lang="en-US" dirty="0" err="1"/>
              <a:t>waaloniana</a:t>
            </a:r>
            <a:r>
              <a:rPr lang="en-US" dirty="0"/>
              <a:t> </a:t>
            </a:r>
            <a:r>
              <a:rPr lang="en-US" dirty="0" err="1"/>
              <a:t>postula</a:t>
            </a:r>
            <a:r>
              <a:rPr lang="en-US" dirty="0"/>
              <a:t> a </a:t>
            </a:r>
            <a:r>
              <a:rPr lang="en-US" dirty="0" err="1"/>
              <a:t>unidade</a:t>
            </a:r>
            <a:r>
              <a:rPr lang="en-US" dirty="0"/>
              <a:t> </a:t>
            </a:r>
            <a:r>
              <a:rPr lang="en-US" dirty="0" err="1"/>
              <a:t>organismo-meio</a:t>
            </a:r>
            <a:r>
              <a:rPr lang="en-US" dirty="0"/>
              <a:t> da </a:t>
            </a:r>
            <a:r>
              <a:rPr lang="en-US" dirty="0" err="1"/>
              <a:t>qual</a:t>
            </a:r>
            <a:r>
              <a:rPr lang="en-US" dirty="0"/>
              <a:t> </a:t>
            </a:r>
            <a:r>
              <a:rPr lang="en-US" dirty="0" err="1"/>
              <a:t>resulta</a:t>
            </a:r>
            <a:r>
              <a:rPr lang="en-US" dirty="0"/>
              <a:t> a </a:t>
            </a:r>
            <a:r>
              <a:rPr lang="en-US" dirty="0" err="1"/>
              <a:t>integração</a:t>
            </a:r>
            <a:r>
              <a:rPr lang="en-US" dirty="0"/>
              <a:t> dos </a:t>
            </a:r>
            <a:r>
              <a:rPr lang="en-US" dirty="0" err="1"/>
              <a:t>conjuntos</a:t>
            </a:r>
            <a:r>
              <a:rPr lang="en-US" dirty="0"/>
              <a:t> </a:t>
            </a:r>
            <a:r>
              <a:rPr lang="en-US" dirty="0" err="1"/>
              <a:t>funcionais</a:t>
            </a:r>
            <a:r>
              <a:rPr lang="en-US" dirty="0"/>
              <a:t>: motor, </a:t>
            </a:r>
            <a:r>
              <a:rPr lang="en-US" dirty="0" err="1"/>
              <a:t>afetivo</a:t>
            </a:r>
            <a:r>
              <a:rPr lang="en-US" dirty="0"/>
              <a:t>, </a:t>
            </a:r>
            <a:r>
              <a:rPr lang="en-US" dirty="0" err="1"/>
              <a:t>cognitivo</a:t>
            </a:r>
            <a:r>
              <a:rPr lang="en-US" dirty="0"/>
              <a:t>, </a:t>
            </a:r>
            <a:r>
              <a:rPr lang="en-US" dirty="0" err="1"/>
              <a:t>pessoa</a:t>
            </a:r>
            <a:r>
              <a:rPr lang="en-US" dirty="0"/>
              <a:t> </a:t>
            </a:r>
            <a:r>
              <a:rPr lang="en-US" dirty="0" err="1"/>
              <a:t>os</a:t>
            </a:r>
            <a:r>
              <a:rPr lang="en-US" dirty="0"/>
              <a:t> </a:t>
            </a:r>
            <a:r>
              <a:rPr lang="en-US" dirty="0" err="1"/>
              <a:t>quais</a:t>
            </a:r>
            <a:r>
              <a:rPr lang="en-US" dirty="0"/>
              <a:t> </a:t>
            </a:r>
            <a:r>
              <a:rPr lang="en-US" dirty="0" err="1"/>
              <a:t>formam</a:t>
            </a:r>
            <a:r>
              <a:rPr lang="en-US" dirty="0"/>
              <a:t> o </a:t>
            </a:r>
            <a:r>
              <a:rPr lang="en-US" dirty="0" err="1"/>
              <a:t>psiquismo</a:t>
            </a:r>
            <a:r>
              <a:rPr lang="en-US" dirty="0"/>
              <a:t> </a:t>
            </a:r>
            <a:r>
              <a:rPr lang="en-US" dirty="0" err="1"/>
              <a:t>humano</a:t>
            </a:r>
            <a:r>
              <a:rPr lang="en-US" dirty="0"/>
              <a:t>.</a:t>
            </a:r>
          </a:p>
          <a:p>
            <a:pPr marL="0" indent="0" algn="just">
              <a:lnSpc>
                <a:spcPct val="170000"/>
              </a:lnSpc>
              <a:buNone/>
            </a:pPr>
            <a:endParaRPr lang="en-US" dirty="0"/>
          </a:p>
          <a:p>
            <a:pPr marL="0" indent="0" algn="just">
              <a:lnSpc>
                <a:spcPct val="170000"/>
              </a:lnSpc>
              <a:buNone/>
            </a:pPr>
            <a:r>
              <a:rPr lang="en-US" dirty="0"/>
              <a:t>Assume </a:t>
            </a:r>
            <a:r>
              <a:rPr lang="en-US" dirty="0" err="1"/>
              <a:t>que</a:t>
            </a:r>
            <a:r>
              <a:rPr lang="en-US" dirty="0"/>
              <a:t> </a:t>
            </a:r>
            <a:r>
              <a:rPr lang="en-US" dirty="0" err="1"/>
              <a:t>os</a:t>
            </a:r>
            <a:r>
              <a:rPr lang="en-US" dirty="0"/>
              <a:t> </a:t>
            </a:r>
            <a:r>
              <a:rPr lang="en-US" dirty="0" err="1"/>
              <a:t>seres</a:t>
            </a:r>
            <a:r>
              <a:rPr lang="en-US" dirty="0"/>
              <a:t> </a:t>
            </a:r>
            <a:r>
              <a:rPr lang="en-US" dirty="0" err="1"/>
              <a:t>humanos</a:t>
            </a:r>
            <a:r>
              <a:rPr lang="en-US" dirty="0"/>
              <a:t> </a:t>
            </a:r>
            <a:r>
              <a:rPr lang="en-US" dirty="0" err="1"/>
              <a:t>estão</a:t>
            </a:r>
            <a:r>
              <a:rPr lang="en-US" dirty="0"/>
              <a:t> </a:t>
            </a:r>
            <a:r>
              <a:rPr lang="en-US" dirty="0" err="1"/>
              <a:t>em</a:t>
            </a:r>
            <a:r>
              <a:rPr lang="en-US" dirty="0"/>
              <a:t> </a:t>
            </a:r>
            <a:r>
              <a:rPr lang="en-US" dirty="0" err="1"/>
              <a:t>constante</a:t>
            </a:r>
            <a:r>
              <a:rPr lang="en-US" dirty="0"/>
              <a:t> </a:t>
            </a:r>
            <a:r>
              <a:rPr lang="en-US" dirty="0" err="1"/>
              <a:t>transformação</a:t>
            </a:r>
            <a:r>
              <a:rPr lang="en-US" dirty="0"/>
              <a:t>, </a:t>
            </a:r>
            <a:r>
              <a:rPr lang="en-US" dirty="0" err="1"/>
              <a:t>transformação</a:t>
            </a:r>
            <a:r>
              <a:rPr lang="en-US" dirty="0"/>
              <a:t> </a:t>
            </a:r>
            <a:r>
              <a:rPr lang="en-US" dirty="0" err="1"/>
              <a:t>essa</a:t>
            </a:r>
            <a:r>
              <a:rPr lang="en-US" dirty="0"/>
              <a:t> </a:t>
            </a:r>
            <a:r>
              <a:rPr lang="en-US" dirty="0" err="1"/>
              <a:t>que</a:t>
            </a:r>
            <a:r>
              <a:rPr lang="en-US" dirty="0"/>
              <a:t> </a:t>
            </a:r>
            <a:r>
              <a:rPr lang="en-US" dirty="0" err="1"/>
              <a:t>é</a:t>
            </a:r>
            <a:r>
              <a:rPr lang="en-US" dirty="0"/>
              <a:t> </a:t>
            </a:r>
            <a:r>
              <a:rPr lang="en-US" dirty="0" err="1"/>
              <a:t>moldada</a:t>
            </a:r>
            <a:r>
              <a:rPr lang="en-US" dirty="0"/>
              <a:t> </a:t>
            </a:r>
            <a:r>
              <a:rPr lang="en-US" dirty="0" err="1"/>
              <a:t>pela</a:t>
            </a:r>
            <a:r>
              <a:rPr lang="en-US" dirty="0"/>
              <a:t> </a:t>
            </a:r>
            <a:r>
              <a:rPr lang="en-US" dirty="0" err="1"/>
              <a:t>troca</a:t>
            </a:r>
            <a:r>
              <a:rPr lang="en-US" dirty="0"/>
              <a:t> </a:t>
            </a:r>
            <a:r>
              <a:rPr lang="en-US" dirty="0" err="1"/>
              <a:t>constante</a:t>
            </a:r>
            <a:r>
              <a:rPr lang="en-US" dirty="0"/>
              <a:t> entre </a:t>
            </a:r>
            <a:r>
              <a:rPr lang="en-US" dirty="0" err="1"/>
              <a:t>os</a:t>
            </a:r>
            <a:r>
              <a:rPr lang="en-US" dirty="0"/>
              <a:t> </a:t>
            </a:r>
            <a:r>
              <a:rPr lang="en-US" dirty="0" err="1"/>
              <a:t>fatores</a:t>
            </a:r>
            <a:r>
              <a:rPr lang="en-US" dirty="0"/>
              <a:t> </a:t>
            </a:r>
            <a:r>
              <a:rPr lang="en-US" dirty="0" err="1"/>
              <a:t>genéticos</a:t>
            </a:r>
            <a:r>
              <a:rPr lang="en-US" dirty="0"/>
              <a:t> e </a:t>
            </a:r>
            <a:r>
              <a:rPr lang="en-US" dirty="0" err="1"/>
              <a:t>condições</a:t>
            </a:r>
            <a:r>
              <a:rPr lang="en-US" dirty="0"/>
              <a:t> </a:t>
            </a:r>
            <a:r>
              <a:rPr lang="en-US" dirty="0" err="1"/>
              <a:t>sociais</a:t>
            </a:r>
            <a:r>
              <a:rPr lang="en-US" dirty="0"/>
              <a:t>, </a:t>
            </a:r>
            <a:r>
              <a:rPr lang="en-US" dirty="0" err="1"/>
              <a:t>os</a:t>
            </a:r>
            <a:r>
              <a:rPr lang="en-US" dirty="0"/>
              <a:t> </a:t>
            </a:r>
            <a:r>
              <a:rPr lang="en-US" dirty="0" err="1"/>
              <a:t>quais</a:t>
            </a:r>
            <a:r>
              <a:rPr lang="en-US" dirty="0"/>
              <a:t> </a:t>
            </a:r>
            <a:r>
              <a:rPr lang="en-US" dirty="0" err="1"/>
              <a:t>determinam</a:t>
            </a:r>
            <a:r>
              <a:rPr lang="en-US" dirty="0"/>
              <a:t> a </a:t>
            </a:r>
            <a:r>
              <a:rPr lang="en-US" dirty="0" err="1"/>
              <a:t>direção</a:t>
            </a:r>
            <a:r>
              <a:rPr lang="en-US" dirty="0"/>
              <a:t> do </a:t>
            </a:r>
            <a:r>
              <a:rPr lang="en-US" dirty="0" err="1"/>
              <a:t>processo</a:t>
            </a:r>
            <a:r>
              <a:rPr lang="en-US" dirty="0"/>
              <a:t> de </a:t>
            </a:r>
            <a:r>
              <a:rPr lang="en-US" dirty="0" err="1"/>
              <a:t>desenvolvimento</a:t>
            </a:r>
            <a:r>
              <a:rPr lang="en-US" dirty="0"/>
              <a:t>, </a:t>
            </a:r>
            <a:r>
              <a:rPr lang="en-US" dirty="0" err="1"/>
              <a:t>transformando</a:t>
            </a:r>
            <a:r>
              <a:rPr lang="en-US" dirty="0"/>
              <a:t> a </a:t>
            </a:r>
            <a:r>
              <a:rPr lang="en-US" dirty="0" err="1"/>
              <a:t>criança</a:t>
            </a:r>
            <a:r>
              <a:rPr lang="en-US" dirty="0"/>
              <a:t> no </a:t>
            </a:r>
            <a:r>
              <a:rPr lang="en-US" dirty="0" err="1"/>
              <a:t>adulto</a:t>
            </a:r>
            <a:r>
              <a:rPr lang="en-US" dirty="0"/>
              <a:t> de </a:t>
            </a:r>
            <a:r>
              <a:rPr lang="en-US" dirty="0" err="1"/>
              <a:t>sua</a:t>
            </a:r>
            <a:r>
              <a:rPr lang="en-US" dirty="0"/>
              <a:t> </a:t>
            </a:r>
            <a:r>
              <a:rPr lang="en-US" dirty="0" err="1"/>
              <a:t>cultura</a:t>
            </a:r>
            <a:r>
              <a:rPr lang="en-US" dirty="0"/>
              <a:t>.</a:t>
            </a:r>
          </a:p>
          <a:p>
            <a:pPr marL="0" indent="0" algn="just">
              <a:lnSpc>
                <a:spcPct val="170000"/>
              </a:lnSpc>
              <a:buNone/>
            </a:pPr>
            <a:endParaRPr lang="en-US" dirty="0"/>
          </a:p>
          <a:p>
            <a:pPr marL="0" indent="0" algn="just">
              <a:lnSpc>
                <a:spcPct val="170000"/>
              </a:lnSpc>
              <a:buNone/>
            </a:pPr>
            <a:r>
              <a:rPr lang="en-US" dirty="0" err="1"/>
              <a:t>Busca</a:t>
            </a:r>
            <a:r>
              <a:rPr lang="en-US" dirty="0"/>
              <a:t>, </a:t>
            </a:r>
            <a:r>
              <a:rPr lang="en-US" dirty="0" err="1"/>
              <a:t>então</a:t>
            </a:r>
            <a:r>
              <a:rPr lang="en-US" dirty="0"/>
              <a:t>, a </a:t>
            </a:r>
            <a:r>
              <a:rPr lang="en-US" dirty="0" err="1"/>
              <a:t>origem</a:t>
            </a:r>
            <a:r>
              <a:rPr lang="en-US" dirty="0"/>
              <a:t> e </a:t>
            </a:r>
            <a:r>
              <a:rPr lang="en-US" dirty="0" err="1"/>
              <a:t>transformações</a:t>
            </a:r>
            <a:r>
              <a:rPr lang="en-US" dirty="0"/>
              <a:t> dos </a:t>
            </a:r>
            <a:r>
              <a:rPr lang="en-US" dirty="0" err="1"/>
              <a:t>fenômenos</a:t>
            </a:r>
            <a:r>
              <a:rPr lang="en-US" dirty="0"/>
              <a:t> </a:t>
            </a:r>
            <a:r>
              <a:rPr lang="en-US" dirty="0" err="1"/>
              <a:t>integração</a:t>
            </a:r>
            <a:r>
              <a:rPr lang="en-US" dirty="0"/>
              <a:t> do </a:t>
            </a:r>
            <a:r>
              <a:rPr lang="en-US" dirty="0" err="1"/>
              <a:t>genético</a:t>
            </a:r>
            <a:r>
              <a:rPr lang="en-US" dirty="0"/>
              <a:t> e do social.</a:t>
            </a:r>
          </a:p>
          <a:p>
            <a:pPr marL="0" indent="0" algn="just">
              <a:lnSpc>
                <a:spcPct val="170000"/>
              </a:lnSpc>
              <a:buNone/>
            </a:pPr>
            <a:endParaRPr lang="en-US" dirty="0"/>
          </a:p>
          <a:p>
            <a:pPr marL="0" indent="0" algn="just">
              <a:lnSpc>
                <a:spcPct val="170000"/>
              </a:lnSpc>
              <a:buNone/>
            </a:pPr>
            <a:r>
              <a:rPr lang="en-US" dirty="0" err="1"/>
              <a:t>Estas</a:t>
            </a:r>
            <a:r>
              <a:rPr lang="en-US" dirty="0"/>
              <a:t> </a:t>
            </a:r>
            <a:r>
              <a:rPr lang="en-US" dirty="0" err="1"/>
              <a:t>mudanças</a:t>
            </a:r>
            <a:r>
              <a:rPr lang="en-US" dirty="0"/>
              <a:t> </a:t>
            </a:r>
            <a:r>
              <a:rPr lang="en-US" dirty="0" err="1"/>
              <a:t>constantes</a:t>
            </a:r>
            <a:r>
              <a:rPr lang="en-US" dirty="0"/>
              <a:t> </a:t>
            </a:r>
            <a:r>
              <a:rPr lang="en-US" dirty="0" err="1"/>
              <a:t>são</a:t>
            </a:r>
            <a:r>
              <a:rPr lang="en-US" dirty="0"/>
              <a:t> a </a:t>
            </a:r>
            <a:r>
              <a:rPr lang="en-US" dirty="0" err="1"/>
              <a:t>condição</a:t>
            </a:r>
            <a:r>
              <a:rPr lang="en-US" dirty="0"/>
              <a:t> do </a:t>
            </a:r>
            <a:r>
              <a:rPr lang="en-US" dirty="0" err="1"/>
              <a:t>ser</a:t>
            </a:r>
            <a:r>
              <a:rPr lang="en-US" dirty="0"/>
              <a:t>, a </a:t>
            </a:r>
            <a:r>
              <a:rPr lang="en-US" dirty="0" err="1"/>
              <a:t>qual</a:t>
            </a:r>
            <a:r>
              <a:rPr lang="en-US" dirty="0"/>
              <a:t> </a:t>
            </a:r>
            <a:r>
              <a:rPr lang="en-US" dirty="0" err="1"/>
              <a:t>revela</a:t>
            </a:r>
            <a:r>
              <a:rPr lang="en-US" dirty="0"/>
              <a:t> </a:t>
            </a:r>
            <a:r>
              <a:rPr lang="en-US" dirty="0" err="1"/>
              <a:t>mudanças</a:t>
            </a:r>
            <a:r>
              <a:rPr lang="en-US" dirty="0"/>
              <a:t> </a:t>
            </a:r>
            <a:r>
              <a:rPr lang="en-US" dirty="0" err="1"/>
              <a:t>quantitivas</a:t>
            </a:r>
            <a:r>
              <a:rPr lang="en-US" dirty="0"/>
              <a:t> e </a:t>
            </a:r>
            <a:r>
              <a:rPr lang="en-US" dirty="0" err="1"/>
              <a:t>qualitativas</a:t>
            </a:r>
            <a:r>
              <a:rPr lang="en-US" dirty="0"/>
              <a:t>, </a:t>
            </a:r>
            <a:r>
              <a:rPr lang="en-US" dirty="0" err="1"/>
              <a:t>que</a:t>
            </a:r>
            <a:r>
              <a:rPr lang="en-US" dirty="0"/>
              <a:t> </a:t>
            </a:r>
            <a:r>
              <a:rPr lang="en-US" dirty="0" err="1"/>
              <a:t>definem</a:t>
            </a:r>
            <a:r>
              <a:rPr lang="en-US" dirty="0"/>
              <a:t> </a:t>
            </a:r>
            <a:r>
              <a:rPr lang="en-US" dirty="0" err="1"/>
              <a:t>cada</a:t>
            </a:r>
            <a:r>
              <a:rPr lang="en-US" dirty="0"/>
              <a:t> </a:t>
            </a:r>
            <a:r>
              <a:rPr lang="en-US" dirty="0" err="1"/>
              <a:t>estágio</a:t>
            </a:r>
            <a:r>
              <a:rPr lang="en-US" dirty="0"/>
              <a:t> de </a:t>
            </a:r>
            <a:r>
              <a:rPr lang="en-US" dirty="0" err="1"/>
              <a:t>sua</a:t>
            </a:r>
            <a:r>
              <a:rPr lang="en-US" dirty="0"/>
              <a:t> </a:t>
            </a:r>
            <a:r>
              <a:rPr lang="en-US" dirty="0" err="1"/>
              <a:t>teoria</a:t>
            </a:r>
            <a:r>
              <a:rPr lang="en-US" dirty="0"/>
              <a:t> de </a:t>
            </a:r>
            <a:r>
              <a:rPr lang="en-US" dirty="0" err="1"/>
              <a:t>desenvolvimento</a:t>
            </a:r>
            <a:r>
              <a:rPr lang="en-US" dirty="0"/>
              <a:t>. </a:t>
            </a:r>
          </a:p>
          <a:p>
            <a:pPr marL="0" indent="0" algn="just">
              <a:lnSpc>
                <a:spcPct val="170000"/>
              </a:lnSpc>
              <a:buNone/>
            </a:pPr>
            <a:endParaRPr lang="en-US" dirty="0"/>
          </a:p>
          <a:p>
            <a:pPr marL="0" indent="0" algn="just">
              <a:lnSpc>
                <a:spcPct val="170000"/>
              </a:lnSpc>
              <a:buNone/>
            </a:pPr>
            <a:r>
              <a:rPr lang="en-US" dirty="0" err="1"/>
              <a:t>É</a:t>
            </a:r>
            <a:r>
              <a:rPr lang="en-US" dirty="0"/>
              <a:t> </a:t>
            </a:r>
            <a:r>
              <a:rPr lang="en-US" dirty="0" err="1"/>
              <a:t>preciso</a:t>
            </a:r>
            <a:r>
              <a:rPr lang="en-US" dirty="0"/>
              <a:t> se </a:t>
            </a:r>
            <a:r>
              <a:rPr lang="en-US" dirty="0" err="1"/>
              <a:t>modificar</a:t>
            </a:r>
            <a:r>
              <a:rPr lang="en-US" dirty="0"/>
              <a:t> </a:t>
            </a:r>
            <a:r>
              <a:rPr lang="en-US" dirty="0" err="1"/>
              <a:t>para</a:t>
            </a:r>
            <a:r>
              <a:rPr lang="en-US" dirty="0"/>
              <a:t> </a:t>
            </a:r>
            <a:r>
              <a:rPr lang="en-US" dirty="0" err="1"/>
              <a:t>continuar</a:t>
            </a:r>
            <a:r>
              <a:rPr lang="en-US" dirty="0"/>
              <a:t> a </a:t>
            </a:r>
            <a:r>
              <a:rPr lang="en-US" dirty="0" err="1"/>
              <a:t>existir</a:t>
            </a:r>
            <a:r>
              <a:rPr lang="en-US" dirty="0"/>
              <a:t>, e </a:t>
            </a:r>
            <a:r>
              <a:rPr lang="en-US" dirty="0" err="1"/>
              <a:t>isso</a:t>
            </a:r>
            <a:r>
              <a:rPr lang="en-US" dirty="0"/>
              <a:t> </a:t>
            </a:r>
            <a:r>
              <a:rPr lang="en-US" dirty="0" err="1"/>
              <a:t>só</a:t>
            </a:r>
            <a:r>
              <a:rPr lang="en-US" dirty="0"/>
              <a:t> se </a:t>
            </a:r>
            <a:r>
              <a:rPr lang="en-US" dirty="0" err="1"/>
              <a:t>faz</a:t>
            </a:r>
            <a:r>
              <a:rPr lang="en-US" dirty="0"/>
              <a:t> </a:t>
            </a:r>
            <a:r>
              <a:rPr lang="en-US" dirty="0" err="1"/>
              <a:t>pelo</a:t>
            </a:r>
            <a:r>
              <a:rPr lang="en-US" dirty="0"/>
              <a:t> </a:t>
            </a:r>
            <a:r>
              <a:rPr lang="en-US" dirty="0" err="1"/>
              <a:t>efeito</a:t>
            </a:r>
            <a:r>
              <a:rPr lang="en-US" dirty="0"/>
              <a:t> </a:t>
            </a:r>
            <a:r>
              <a:rPr lang="en-US" dirty="0" err="1"/>
              <a:t>integrado</a:t>
            </a:r>
            <a:r>
              <a:rPr lang="en-US" dirty="0"/>
              <a:t> do </a:t>
            </a:r>
            <a:r>
              <a:rPr lang="en-US" dirty="0" err="1"/>
              <a:t>genético</a:t>
            </a:r>
            <a:r>
              <a:rPr lang="en-US" dirty="0"/>
              <a:t> e do social.</a:t>
            </a:r>
          </a:p>
          <a:p>
            <a:pPr marL="0" indent="0" algn="just">
              <a:lnSpc>
                <a:spcPct val="170000"/>
              </a:lnSpc>
              <a:buNone/>
            </a:pPr>
            <a:r>
              <a:rPr lang="en-US" sz="2100" dirty="0"/>
              <a:t>(Almeida, L. R. d., &amp; Mahoney, A. A. (2011). A </a:t>
            </a:r>
            <a:r>
              <a:rPr lang="en-US" sz="2100" dirty="0" err="1"/>
              <a:t>Psicogenética</a:t>
            </a:r>
            <a:r>
              <a:rPr lang="en-US" sz="2100" dirty="0"/>
              <a:t> </a:t>
            </a:r>
            <a:r>
              <a:rPr lang="en-US" sz="2100" dirty="0" err="1"/>
              <a:t>walloniana</a:t>
            </a:r>
            <a:r>
              <a:rPr lang="en-US" sz="2100" dirty="0"/>
              <a:t> e </a:t>
            </a:r>
            <a:r>
              <a:rPr lang="en-US" sz="2100" dirty="0" err="1"/>
              <a:t>sua</a:t>
            </a:r>
            <a:r>
              <a:rPr lang="en-US" sz="2100" dirty="0"/>
              <a:t> </a:t>
            </a:r>
            <a:r>
              <a:rPr lang="en-US" sz="2100" dirty="0" err="1"/>
              <a:t>contribuição</a:t>
            </a:r>
            <a:r>
              <a:rPr lang="en-US" sz="2100" dirty="0"/>
              <a:t> </a:t>
            </a:r>
            <a:r>
              <a:rPr lang="en-US" sz="2100" dirty="0" err="1"/>
              <a:t>para</a:t>
            </a:r>
            <a:r>
              <a:rPr lang="en-US" sz="2100" dirty="0"/>
              <a:t> a </a:t>
            </a:r>
            <a:r>
              <a:rPr lang="en-US" sz="2100" dirty="0" err="1"/>
              <a:t>educação</a:t>
            </a:r>
            <a:r>
              <a:rPr lang="en-US" sz="2100" dirty="0"/>
              <a:t> </a:t>
            </a:r>
            <a:r>
              <a:rPr lang="en-US" sz="2100" i="1" dirty="0" err="1"/>
              <a:t>Psicologia</a:t>
            </a:r>
            <a:r>
              <a:rPr lang="en-US" sz="2100" i="1" dirty="0"/>
              <a:t> e </a:t>
            </a:r>
            <a:r>
              <a:rPr lang="en-US" sz="2100" i="1" dirty="0" err="1"/>
              <a:t>Educação</a:t>
            </a:r>
            <a:r>
              <a:rPr lang="en-US" sz="2100" dirty="0"/>
              <a:t> (pp. 101-127). São Paulo: Casa do </a:t>
            </a:r>
            <a:r>
              <a:rPr lang="en-US" sz="2100" dirty="0" err="1"/>
              <a:t>Psicólogo</a:t>
            </a:r>
            <a:r>
              <a:rPr lang="en-US" sz="2100" dirty="0"/>
              <a:t>, p. 104)</a:t>
            </a:r>
          </a:p>
        </p:txBody>
      </p:sp>
      <p:sp>
        <p:nvSpPr>
          <p:cNvPr id="4" name="Slide Number Placeholder 3"/>
          <p:cNvSpPr>
            <a:spLocks noGrp="1"/>
          </p:cNvSpPr>
          <p:nvPr>
            <p:ph type="sldNum" sz="quarter" idx="12"/>
          </p:nvPr>
        </p:nvSpPr>
        <p:spPr/>
        <p:txBody>
          <a:bodyPr/>
          <a:lstStyle/>
          <a:p>
            <a:fld id="{55C99EAA-D3A5-EC42-B47C-72599F453DF1}" type="slidenum">
              <a:rPr lang="en-US" smtClean="0"/>
              <a:pPr/>
              <a:t>27</a:t>
            </a:fld>
            <a:endParaRPr lang="en-US"/>
          </a:p>
        </p:txBody>
      </p:sp>
    </p:spTree>
    <p:extLst>
      <p:ext uri="{BB962C8B-B14F-4D97-AF65-F5344CB8AC3E}">
        <p14:creationId xmlns:p14="http://schemas.microsoft.com/office/powerpoint/2010/main" val="22175312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3. </a:t>
            </a:r>
            <a:r>
              <a:rPr lang="en-US" sz="2400" b="1" dirty="0" err="1"/>
              <a:t>Fundamentos</a:t>
            </a:r>
            <a:br>
              <a:rPr lang="en-US" sz="2400" b="1" dirty="0"/>
            </a:br>
            <a:r>
              <a:rPr lang="en-US" sz="2400" b="1" dirty="0">
                <a:solidFill>
                  <a:srgbClr val="FF0000"/>
                </a:solidFill>
              </a:rPr>
              <a:t>O </a:t>
            </a:r>
            <a:r>
              <a:rPr lang="en-US" sz="2400" b="1" dirty="0" err="1">
                <a:solidFill>
                  <a:srgbClr val="FF0000"/>
                </a:solidFill>
              </a:rPr>
              <a:t>materialismo</a:t>
            </a:r>
            <a:r>
              <a:rPr lang="en-US" sz="2400" b="1" dirty="0">
                <a:solidFill>
                  <a:srgbClr val="FF0000"/>
                </a:solidFill>
              </a:rPr>
              <a:t> </a:t>
            </a:r>
            <a:r>
              <a:rPr lang="en-US" sz="2400" b="1" dirty="0" err="1">
                <a:solidFill>
                  <a:srgbClr val="FF0000"/>
                </a:solidFill>
              </a:rPr>
              <a:t>dialético</a:t>
            </a:r>
            <a:r>
              <a:rPr lang="en-US" sz="2400" b="1" dirty="0">
                <a:solidFill>
                  <a:srgbClr val="FF0000"/>
                </a:solidFill>
              </a:rPr>
              <a:t> </a:t>
            </a:r>
            <a:br>
              <a:rPr lang="en-US" sz="2400" b="1" dirty="0">
                <a:solidFill>
                  <a:srgbClr val="FF0000"/>
                </a:solidFill>
              </a:rPr>
            </a:br>
            <a:r>
              <a:rPr lang="en-US" sz="2400" b="1" dirty="0" err="1">
                <a:solidFill>
                  <a:srgbClr val="FF0000"/>
                </a:solidFill>
              </a:rPr>
              <a:t>como</a:t>
            </a:r>
            <a:r>
              <a:rPr lang="en-US" sz="2400" b="1" dirty="0">
                <a:solidFill>
                  <a:srgbClr val="FF0000"/>
                </a:solidFill>
              </a:rPr>
              <a:t> </a:t>
            </a:r>
            <a:r>
              <a:rPr lang="en-US" sz="2400" b="1" dirty="0" err="1">
                <a:solidFill>
                  <a:srgbClr val="FF0000"/>
                </a:solidFill>
              </a:rPr>
              <a:t>método</a:t>
            </a:r>
            <a:r>
              <a:rPr lang="en-US" sz="2400" b="1" dirty="0">
                <a:solidFill>
                  <a:srgbClr val="FF0000"/>
                </a:solidFill>
              </a:rPr>
              <a:t> de </a:t>
            </a:r>
            <a:r>
              <a:rPr lang="en-US" sz="2400" b="1" dirty="0" err="1">
                <a:solidFill>
                  <a:srgbClr val="FF0000"/>
                </a:solidFill>
              </a:rPr>
              <a:t>análise</a:t>
            </a:r>
            <a:r>
              <a:rPr lang="en-US" sz="2400" b="1" dirty="0">
                <a:solidFill>
                  <a:srgbClr val="FF0000"/>
                </a:solidFill>
              </a:rPr>
              <a:t> e </a:t>
            </a:r>
            <a:r>
              <a:rPr lang="en-US" sz="2400" b="1" dirty="0" err="1">
                <a:solidFill>
                  <a:srgbClr val="FF0000"/>
                </a:solidFill>
              </a:rPr>
              <a:t>fundamento</a:t>
            </a:r>
            <a:r>
              <a:rPr lang="en-US" sz="2400" b="1" dirty="0">
                <a:solidFill>
                  <a:srgbClr val="FF0000"/>
                </a:solidFill>
              </a:rPr>
              <a:t> </a:t>
            </a:r>
            <a:r>
              <a:rPr lang="en-US" sz="2400" b="1" dirty="0" err="1">
                <a:solidFill>
                  <a:srgbClr val="FF0000"/>
                </a:solidFill>
              </a:rPr>
              <a:t>epistemológico</a:t>
            </a:r>
            <a:endParaRPr lang="en-US" sz="2400" b="1"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marL="0" indent="0" algn="just">
              <a:buNone/>
            </a:pPr>
            <a:endParaRPr lang="pt-BR" sz="2200" dirty="0"/>
          </a:p>
          <a:p>
            <a:pPr marL="0" indent="0" algn="just">
              <a:lnSpc>
                <a:spcPct val="160000"/>
              </a:lnSpc>
              <a:buNone/>
            </a:pPr>
            <a:r>
              <a:rPr lang="pt-BR" sz="2200" dirty="0"/>
              <a:t>Devido à adequação às características do seu objeto, </a:t>
            </a:r>
            <a:r>
              <a:rPr lang="pt-BR" sz="2200" dirty="0" err="1"/>
              <a:t>Wallon</a:t>
            </a:r>
            <a:r>
              <a:rPr lang="pt-BR" sz="2200" dirty="0"/>
              <a:t> adota o materialismo dialético como método de análise e fundamento epistemológico de sua teoria psicológica, uma psicologia dialética.</a:t>
            </a:r>
          </a:p>
          <a:p>
            <a:pPr marL="0" indent="0" algn="just">
              <a:lnSpc>
                <a:spcPct val="160000"/>
              </a:lnSpc>
              <a:buNone/>
            </a:pPr>
            <a:endParaRPr lang="pt-BR" sz="2200" dirty="0"/>
          </a:p>
          <a:p>
            <a:pPr marL="0" indent="0" algn="just">
              <a:lnSpc>
                <a:spcPct val="160000"/>
              </a:lnSpc>
              <a:buNone/>
            </a:pPr>
            <a:r>
              <a:rPr lang="pt-BR" sz="2200" dirty="0"/>
              <a:t>A psicologia genética estuda as origens, isto é, a gênese dos processos psíquicos. Partindo do mais simples, do que vem antes na cronologia de transformações por que passa o sujeito, a análise genética é, para </a:t>
            </a:r>
            <a:r>
              <a:rPr lang="pt-BR" sz="2200" dirty="0" err="1"/>
              <a:t>Wallon</a:t>
            </a:r>
            <a:r>
              <a:rPr lang="pt-BR" sz="2200" dirty="0"/>
              <a:t>, o único procedimento que não dissolve em elementos estanques e abstratos a totalidade da vida psíquica. Constitui-se, assim, no método de uma psicologia geral, concebida como conhecimento do adulto através da criança. </a:t>
            </a:r>
            <a:endParaRPr lang="en-US" sz="2200" dirty="0"/>
          </a:p>
          <a:p>
            <a:pPr marL="0" indent="0" algn="just">
              <a:lnSpc>
                <a:spcPct val="160000"/>
              </a:lnSpc>
              <a:buNone/>
            </a:pPr>
            <a:r>
              <a:rPr lang="pt-BR" sz="1200" dirty="0">
                <a:solidFill>
                  <a:srgbClr val="0000FF"/>
                </a:solidFill>
              </a:rPr>
              <a:t>(Galvão, 1996, p. 31)</a:t>
            </a:r>
          </a:p>
          <a:p>
            <a:pPr marL="0" indent="0" algn="just">
              <a:buNone/>
            </a:pPr>
            <a:endParaRPr lang="pt-BR" sz="2200" dirty="0"/>
          </a:p>
          <a:p>
            <a:pPr marL="0" indent="0">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28</a:t>
            </a:fld>
            <a:endParaRPr lang="en-US"/>
          </a:p>
        </p:txBody>
      </p:sp>
    </p:spTree>
    <p:extLst>
      <p:ext uri="{BB962C8B-B14F-4D97-AF65-F5344CB8AC3E}">
        <p14:creationId xmlns:p14="http://schemas.microsoft.com/office/powerpoint/2010/main" val="37226025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3. </a:t>
            </a:r>
            <a:r>
              <a:rPr lang="en-US" sz="2400" b="1" dirty="0" err="1"/>
              <a:t>Fundamentos</a:t>
            </a:r>
            <a:br>
              <a:rPr lang="en-US" sz="2400" b="1" dirty="0"/>
            </a:br>
            <a:r>
              <a:rPr lang="en-US" sz="2400" b="1" dirty="0" err="1">
                <a:solidFill>
                  <a:srgbClr val="FF0000"/>
                </a:solidFill>
              </a:rPr>
              <a:t>Materialismo</a:t>
            </a:r>
            <a:r>
              <a:rPr lang="en-US" sz="2400" b="1" dirty="0">
                <a:solidFill>
                  <a:srgbClr val="FF0000"/>
                </a:solidFill>
              </a:rPr>
              <a:t> </a:t>
            </a:r>
            <a:r>
              <a:rPr lang="en-US" sz="2400" b="1" dirty="0" err="1">
                <a:solidFill>
                  <a:srgbClr val="FF0000"/>
                </a:solidFill>
              </a:rPr>
              <a:t>histórico</a:t>
            </a:r>
            <a:endParaRPr lang="en-US" sz="2400" b="1" dirty="0">
              <a:solidFill>
                <a:srgbClr val="FF0000"/>
              </a:solidFill>
            </a:endParaRPr>
          </a:p>
        </p:txBody>
      </p:sp>
      <p:sp>
        <p:nvSpPr>
          <p:cNvPr id="3" name="Content Placeholder 2"/>
          <p:cNvSpPr>
            <a:spLocks noGrp="1"/>
          </p:cNvSpPr>
          <p:nvPr>
            <p:ph idx="1"/>
          </p:nvPr>
        </p:nvSpPr>
        <p:spPr/>
        <p:txBody>
          <a:bodyPr>
            <a:noAutofit/>
          </a:bodyPr>
          <a:lstStyle/>
          <a:p>
            <a:pPr marL="0" indent="0" algn="just">
              <a:lnSpc>
                <a:spcPct val="150000"/>
              </a:lnSpc>
              <a:buNone/>
            </a:pPr>
            <a:r>
              <a:rPr lang="pt-BR" sz="1200" b="1" dirty="0"/>
              <a:t>Termo criado por Engels para designar a doutrina de Karl Marx, na qual os fatos econômicos são a base e a causa determinante de todos os fenômenos históricos e sociais. </a:t>
            </a:r>
          </a:p>
          <a:p>
            <a:pPr marL="0" indent="0" algn="just">
              <a:lnSpc>
                <a:spcPct val="150000"/>
              </a:lnSpc>
              <a:buNone/>
            </a:pPr>
            <a:r>
              <a:rPr lang="pt-BR" sz="1200" dirty="0"/>
              <a:t>“A estrutura econômica da Sociedade é a base real sobre a qual se eleva a superestrutura jurídica e política, e à qual corresponde as formas determinadas de consciência social [...] O modo de produção da vida material condiciona o conjunto de todos os processos da vida social, política e espiritual” </a:t>
            </a:r>
          </a:p>
          <a:p>
            <a:pPr marL="0" indent="0">
              <a:lnSpc>
                <a:spcPct val="150000"/>
              </a:lnSpc>
              <a:buNone/>
            </a:pPr>
            <a:r>
              <a:rPr lang="pt-BR" sz="1200" dirty="0">
                <a:solidFill>
                  <a:srgbClr val="0000FF"/>
                </a:solidFill>
              </a:rPr>
              <a:t>(Karl Marx, </a:t>
            </a:r>
            <a:r>
              <a:rPr lang="pt-BR" sz="1200" i="1" dirty="0" err="1">
                <a:solidFill>
                  <a:srgbClr val="0000FF"/>
                </a:solidFill>
              </a:rPr>
              <a:t>Zur</a:t>
            </a:r>
            <a:r>
              <a:rPr lang="pt-BR" sz="1200" i="1" dirty="0">
                <a:solidFill>
                  <a:srgbClr val="0000FF"/>
                </a:solidFill>
              </a:rPr>
              <a:t> </a:t>
            </a:r>
            <a:r>
              <a:rPr lang="pt-BR" sz="1200" i="1" dirty="0" err="1">
                <a:solidFill>
                  <a:srgbClr val="0000FF"/>
                </a:solidFill>
              </a:rPr>
              <a:t>Kritik</a:t>
            </a:r>
            <a:r>
              <a:rPr lang="pt-BR" sz="1200" i="1" dirty="0">
                <a:solidFill>
                  <a:srgbClr val="0000FF"/>
                </a:solidFill>
              </a:rPr>
              <a:t> der </a:t>
            </a:r>
            <a:r>
              <a:rPr lang="pt-BR" sz="1200" i="1" dirty="0" err="1">
                <a:solidFill>
                  <a:srgbClr val="0000FF"/>
                </a:solidFill>
              </a:rPr>
              <a:t>politischen</a:t>
            </a:r>
            <a:r>
              <a:rPr lang="pt-BR" sz="1200" i="1" dirty="0">
                <a:solidFill>
                  <a:srgbClr val="0000FF"/>
                </a:solidFill>
              </a:rPr>
              <a:t> </a:t>
            </a:r>
            <a:r>
              <a:rPr lang="pt-BR" sz="1200" i="1" dirty="0" err="1">
                <a:solidFill>
                  <a:srgbClr val="0000FF"/>
                </a:solidFill>
              </a:rPr>
              <a:t>Oekonomie</a:t>
            </a:r>
            <a:r>
              <a:rPr lang="pt-BR" sz="1200" dirty="0">
                <a:solidFill>
                  <a:srgbClr val="0000FF"/>
                </a:solidFill>
              </a:rPr>
              <a:t>, </a:t>
            </a:r>
            <a:r>
              <a:rPr lang="pt-BR" sz="1200" dirty="0" err="1">
                <a:solidFill>
                  <a:srgbClr val="0000FF"/>
                </a:solidFill>
              </a:rPr>
              <a:t>Préface</a:t>
            </a:r>
            <a:r>
              <a:rPr lang="pt-BR" sz="1200" dirty="0">
                <a:solidFill>
                  <a:srgbClr val="0000FF"/>
                </a:solidFill>
              </a:rPr>
              <a:t>, 1859). </a:t>
            </a:r>
          </a:p>
          <a:p>
            <a:pPr marL="0" indent="0">
              <a:lnSpc>
                <a:spcPct val="150000"/>
              </a:lnSpc>
              <a:buNone/>
            </a:pPr>
            <a:r>
              <a:rPr lang="pt-BR" sz="1200" b="1" dirty="0">
                <a:solidFill>
                  <a:srgbClr val="0000FF"/>
                </a:solidFill>
              </a:rPr>
              <a:t> </a:t>
            </a:r>
          </a:p>
          <a:p>
            <a:pPr marL="0" indent="0">
              <a:lnSpc>
                <a:spcPct val="150000"/>
              </a:lnSpc>
              <a:buNone/>
            </a:pPr>
            <a:r>
              <a:rPr lang="pt-BR" sz="1200" b="1" dirty="0"/>
              <a:t>Definição de Engels: </a:t>
            </a:r>
            <a:r>
              <a:rPr lang="pt-BR" sz="1200" dirty="0"/>
              <a:t>Marx provou que</a:t>
            </a:r>
          </a:p>
          <a:p>
            <a:pPr marL="0" indent="0" algn="just">
              <a:lnSpc>
                <a:spcPct val="150000"/>
              </a:lnSpc>
              <a:buNone/>
            </a:pPr>
            <a:r>
              <a:rPr lang="pt-BR" sz="1200" dirty="0"/>
              <a:t>“Até o presente </a:t>
            </a:r>
            <a:r>
              <a:rPr lang="pt-BR" sz="1200" i="1" dirty="0"/>
              <a:t>toda</a:t>
            </a:r>
            <a:r>
              <a:rPr lang="pt-BR" sz="1200" dirty="0"/>
              <a:t> história foi a história da luta entre as classes, que as estas classes sociais em luta uma com as outras são sempre o produto de relações de produção e de troca, numa palavra de relações econômicas de sua época; e que assim, a cada momento, a estrutura econômica da sociedade constitui o fundamento real pelo qual devem se explicar, em última instância, a superestrutura das instituições jurídicas e políticas, como também as concepções religiosas, filosóficas e outras de todo período histórico. Nesta perspectiva o idealismo foi pego em seu último refúgio, a concepção de história, e uma concepção materialista de história foi fornecida”. </a:t>
            </a:r>
            <a:r>
              <a:rPr lang="pt-BR" sz="800" i="1" dirty="0">
                <a:solidFill>
                  <a:srgbClr val="0000FF"/>
                </a:solidFill>
              </a:rPr>
              <a:t>Le </a:t>
            </a:r>
            <a:r>
              <a:rPr lang="pt-BR" sz="800" i="1" dirty="0" err="1">
                <a:solidFill>
                  <a:srgbClr val="0000FF"/>
                </a:solidFill>
              </a:rPr>
              <a:t>retournement</a:t>
            </a:r>
            <a:r>
              <a:rPr lang="pt-BR" sz="800" i="1" dirty="0">
                <a:solidFill>
                  <a:srgbClr val="0000FF"/>
                </a:solidFill>
              </a:rPr>
              <a:t> de </a:t>
            </a:r>
            <a:r>
              <a:rPr lang="pt-BR" sz="800" i="1" dirty="0" err="1">
                <a:solidFill>
                  <a:srgbClr val="0000FF"/>
                </a:solidFill>
              </a:rPr>
              <a:t>la</a:t>
            </a:r>
            <a:r>
              <a:rPr lang="pt-BR" sz="800" i="1" dirty="0">
                <a:solidFill>
                  <a:srgbClr val="0000FF"/>
                </a:solidFill>
              </a:rPr>
              <a:t> Science </a:t>
            </a:r>
            <a:r>
              <a:rPr lang="pt-BR" sz="800" dirty="0">
                <a:solidFill>
                  <a:srgbClr val="0000FF"/>
                </a:solidFill>
              </a:rPr>
              <a:t>para M. </a:t>
            </a:r>
            <a:r>
              <a:rPr lang="pt-BR" sz="800" dirty="0" err="1">
                <a:solidFill>
                  <a:srgbClr val="0000FF"/>
                </a:solidFill>
              </a:rPr>
              <a:t>Eugène</a:t>
            </a:r>
            <a:r>
              <a:rPr lang="pt-BR" sz="800" dirty="0">
                <a:solidFill>
                  <a:srgbClr val="0000FF"/>
                </a:solidFill>
              </a:rPr>
              <a:t> </a:t>
            </a:r>
            <a:r>
              <a:rPr lang="pt-BR" sz="800" dirty="0" err="1">
                <a:solidFill>
                  <a:srgbClr val="0000FF"/>
                </a:solidFill>
              </a:rPr>
              <a:t>Düring</a:t>
            </a:r>
            <a:r>
              <a:rPr lang="pt-BR" sz="800" dirty="0">
                <a:solidFill>
                  <a:srgbClr val="0000FF"/>
                </a:solidFill>
              </a:rPr>
              <a:t>. (Fr. Engels, </a:t>
            </a:r>
            <a:r>
              <a:rPr lang="pt-BR" sz="800" i="1" dirty="0" err="1">
                <a:solidFill>
                  <a:srgbClr val="0000FF"/>
                </a:solidFill>
              </a:rPr>
              <a:t>Herrn</a:t>
            </a:r>
            <a:r>
              <a:rPr lang="pt-BR" sz="800" i="1" dirty="0">
                <a:solidFill>
                  <a:srgbClr val="0000FF"/>
                </a:solidFill>
              </a:rPr>
              <a:t> </a:t>
            </a:r>
            <a:r>
              <a:rPr lang="pt-BR" sz="800" i="1" dirty="0" err="1">
                <a:solidFill>
                  <a:srgbClr val="0000FF"/>
                </a:solidFill>
              </a:rPr>
              <a:t>Eugen</a:t>
            </a:r>
            <a:r>
              <a:rPr lang="pt-BR" sz="800" i="1" dirty="0">
                <a:solidFill>
                  <a:srgbClr val="0000FF"/>
                </a:solidFill>
              </a:rPr>
              <a:t> </a:t>
            </a:r>
            <a:r>
              <a:rPr lang="pt-BR" sz="800" i="1" dirty="0" err="1">
                <a:solidFill>
                  <a:srgbClr val="0000FF"/>
                </a:solidFill>
              </a:rPr>
              <a:t>Düring’s</a:t>
            </a:r>
            <a:r>
              <a:rPr lang="pt-BR" sz="800" i="1" dirty="0">
                <a:solidFill>
                  <a:srgbClr val="0000FF"/>
                </a:solidFill>
              </a:rPr>
              <a:t> </a:t>
            </a:r>
            <a:r>
              <a:rPr lang="pt-BR" sz="800" i="1" dirty="0" err="1">
                <a:solidFill>
                  <a:srgbClr val="0000FF"/>
                </a:solidFill>
              </a:rPr>
              <a:t>Umwälzung</a:t>
            </a:r>
            <a:r>
              <a:rPr lang="pt-BR" sz="800" i="1" dirty="0">
                <a:solidFill>
                  <a:srgbClr val="0000FF"/>
                </a:solidFill>
              </a:rPr>
              <a:t> der </a:t>
            </a:r>
            <a:r>
              <a:rPr lang="pt-BR" sz="800" i="1" dirty="0" err="1">
                <a:solidFill>
                  <a:srgbClr val="0000FF"/>
                </a:solidFill>
              </a:rPr>
              <a:t>Wissenschaft</a:t>
            </a:r>
            <a:r>
              <a:rPr lang="pt-BR" sz="800" i="1" dirty="0">
                <a:solidFill>
                  <a:srgbClr val="0000FF"/>
                </a:solidFill>
              </a:rPr>
              <a:t>, </a:t>
            </a:r>
            <a:r>
              <a:rPr lang="pt-BR" sz="800" i="1" dirty="0" err="1">
                <a:solidFill>
                  <a:srgbClr val="0000FF"/>
                </a:solidFill>
              </a:rPr>
              <a:t>Eileitung</a:t>
            </a:r>
            <a:r>
              <a:rPr lang="pt-BR" sz="800" dirty="0">
                <a:solidFill>
                  <a:srgbClr val="0000FF"/>
                </a:solidFill>
              </a:rPr>
              <a:t>, 3 </a:t>
            </a:r>
            <a:r>
              <a:rPr lang="pt-BR" sz="800" dirty="0" err="1">
                <a:solidFill>
                  <a:srgbClr val="0000FF"/>
                </a:solidFill>
              </a:rPr>
              <a:t>ed</a:t>
            </a:r>
            <a:r>
              <a:rPr lang="pt-BR" sz="800" dirty="0">
                <a:solidFill>
                  <a:srgbClr val="0000FF"/>
                </a:solidFill>
              </a:rPr>
              <a:t>, p. 12). </a:t>
            </a:r>
          </a:p>
          <a:p>
            <a:pPr marL="0" indent="0" algn="r">
              <a:lnSpc>
                <a:spcPct val="150000"/>
              </a:lnSpc>
              <a:buNone/>
            </a:pPr>
            <a:r>
              <a:rPr lang="pt-BR" sz="1200" b="1" dirty="0" err="1"/>
              <a:t>Lalande</a:t>
            </a:r>
            <a:r>
              <a:rPr lang="pt-BR" sz="1200" b="1" dirty="0"/>
              <a:t>, André (1926). </a:t>
            </a:r>
            <a:r>
              <a:rPr lang="pt-BR" sz="1200" b="1" i="1" dirty="0" err="1"/>
              <a:t>Vocabulaire</a:t>
            </a:r>
            <a:r>
              <a:rPr lang="pt-BR" sz="1200" b="1" i="1" dirty="0"/>
              <a:t> de </a:t>
            </a:r>
            <a:r>
              <a:rPr lang="pt-BR" sz="1200" b="1" i="1" dirty="0" err="1"/>
              <a:t>la</a:t>
            </a:r>
            <a:r>
              <a:rPr lang="pt-BR" sz="1200" b="1" i="1" dirty="0"/>
              <a:t> </a:t>
            </a:r>
            <a:r>
              <a:rPr lang="pt-BR" sz="1200" b="1" i="1" dirty="0" err="1"/>
              <a:t>philosophie</a:t>
            </a:r>
            <a:r>
              <a:rPr lang="pt-BR" sz="1200" b="1" dirty="0"/>
              <a:t>. Paris: PUF, 1993.</a:t>
            </a:r>
          </a:p>
          <a:p>
            <a:pPr marL="0" indent="0">
              <a:buNone/>
            </a:pPr>
            <a:endParaRPr lang="pt-BR" sz="1200" dirty="0"/>
          </a:p>
          <a:p>
            <a:pPr marL="0" indent="0">
              <a:buNone/>
            </a:pPr>
            <a:endParaRPr lang="pt-BR" sz="1400" b="1" dirty="0"/>
          </a:p>
          <a:p>
            <a:pPr marL="0" indent="0">
              <a:buNone/>
            </a:pPr>
            <a:endParaRPr lang="pt-BR" sz="1200" dirty="0"/>
          </a:p>
        </p:txBody>
      </p:sp>
      <p:sp>
        <p:nvSpPr>
          <p:cNvPr id="4" name="Slide Number Placeholder 3"/>
          <p:cNvSpPr>
            <a:spLocks noGrp="1"/>
          </p:cNvSpPr>
          <p:nvPr>
            <p:ph type="sldNum" sz="quarter" idx="12"/>
          </p:nvPr>
        </p:nvSpPr>
        <p:spPr/>
        <p:txBody>
          <a:bodyPr/>
          <a:lstStyle/>
          <a:p>
            <a:fld id="{93F312D4-C357-4B46-A035-92B4265CDA9F}" type="slidenum">
              <a:rPr lang="en-US" smtClean="0"/>
              <a:pPr/>
              <a:t>29</a:t>
            </a:fld>
            <a:endParaRPr lang="en-US"/>
          </a:p>
        </p:txBody>
      </p:sp>
    </p:spTree>
    <p:extLst>
      <p:ext uri="{BB962C8B-B14F-4D97-AF65-F5344CB8AC3E}">
        <p14:creationId xmlns:p14="http://schemas.microsoft.com/office/powerpoint/2010/main" val="248209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187" y="1437869"/>
            <a:ext cx="8613023" cy="2882357"/>
          </a:xfrm>
        </p:spPr>
        <p:txBody>
          <a:bodyPr>
            <a:noAutofit/>
          </a:bodyPr>
          <a:lstStyle/>
          <a:p>
            <a:r>
              <a:rPr lang="en-US" sz="3200" b="1" dirty="0"/>
              <a:t>Henri </a:t>
            </a:r>
            <a:r>
              <a:rPr lang="en-US" sz="3200" b="1" dirty="0" err="1"/>
              <a:t>Wallon</a:t>
            </a:r>
            <a:r>
              <a:rPr lang="en-US" sz="3200" b="1" dirty="0"/>
              <a:t> (1879-1960)</a:t>
            </a:r>
            <a:br>
              <a:rPr lang="en-US" sz="3200" b="1" dirty="0"/>
            </a:br>
            <a:br>
              <a:rPr lang="en-US" sz="3200" b="1" dirty="0"/>
            </a:br>
            <a:br>
              <a:rPr lang="en-US" sz="3200" b="1" dirty="0"/>
            </a:br>
            <a:r>
              <a:rPr lang="en-US" sz="3200" b="1" dirty="0"/>
              <a:t> </a:t>
            </a:r>
            <a:r>
              <a:rPr lang="en-US" sz="3200" b="1" dirty="0" err="1"/>
              <a:t>Psicogênese</a:t>
            </a:r>
            <a:r>
              <a:rPr lang="en-US" sz="3200" b="1" dirty="0"/>
              <a:t> da </a:t>
            </a:r>
            <a:r>
              <a:rPr lang="en-US" sz="3200" b="1" dirty="0" err="1"/>
              <a:t>pessoa</a:t>
            </a:r>
            <a:endParaRPr lang="en-US" sz="2800" dirty="0"/>
          </a:p>
        </p:txBody>
      </p:sp>
      <p:sp>
        <p:nvSpPr>
          <p:cNvPr id="3" name="Slide Number Placeholder 2"/>
          <p:cNvSpPr>
            <a:spLocks noGrp="1"/>
          </p:cNvSpPr>
          <p:nvPr>
            <p:ph type="sldNum" sz="quarter" idx="12"/>
          </p:nvPr>
        </p:nvSpPr>
        <p:spPr/>
        <p:txBody>
          <a:bodyPr/>
          <a:lstStyle/>
          <a:p>
            <a:fld id="{55C99EAA-D3A5-EC42-B47C-72599F453DF1}" type="slidenum">
              <a:rPr lang="en-US" smtClean="0"/>
              <a:pPr/>
              <a:t>3</a:t>
            </a:fld>
            <a:endParaRPr lang="en-US"/>
          </a:p>
        </p:txBody>
      </p:sp>
    </p:spTree>
    <p:extLst>
      <p:ext uri="{BB962C8B-B14F-4D97-AF65-F5344CB8AC3E}">
        <p14:creationId xmlns:p14="http://schemas.microsoft.com/office/powerpoint/2010/main" val="33168334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3. </a:t>
            </a:r>
            <a:r>
              <a:rPr lang="en-US" sz="2400" b="1" dirty="0" err="1"/>
              <a:t>Fundamentos</a:t>
            </a:r>
            <a:br>
              <a:rPr lang="en-US" sz="2400" b="1" dirty="0"/>
            </a:br>
            <a:r>
              <a:rPr lang="en-US" sz="2400" b="1" dirty="0" err="1">
                <a:solidFill>
                  <a:srgbClr val="FF0000"/>
                </a:solidFill>
              </a:rPr>
              <a:t>Materialismo</a:t>
            </a:r>
            <a:r>
              <a:rPr lang="en-US" sz="2400" b="1" dirty="0">
                <a:solidFill>
                  <a:srgbClr val="FF0000"/>
                </a:solidFill>
              </a:rPr>
              <a:t> </a:t>
            </a:r>
            <a:r>
              <a:rPr lang="en-US" sz="2400" b="1" dirty="0" err="1">
                <a:solidFill>
                  <a:srgbClr val="FF0000"/>
                </a:solidFill>
              </a:rPr>
              <a:t>dialético</a:t>
            </a:r>
            <a:endParaRPr lang="en-US" sz="2400" b="1" dirty="0">
              <a:solidFill>
                <a:srgbClr val="FF0000"/>
              </a:solidFill>
            </a:endParaRPr>
          </a:p>
        </p:txBody>
      </p:sp>
      <p:sp>
        <p:nvSpPr>
          <p:cNvPr id="3" name="Content Placeholder 2"/>
          <p:cNvSpPr>
            <a:spLocks noGrp="1"/>
          </p:cNvSpPr>
          <p:nvPr>
            <p:ph idx="1"/>
          </p:nvPr>
        </p:nvSpPr>
        <p:spPr/>
        <p:txBody>
          <a:bodyPr>
            <a:noAutofit/>
          </a:bodyPr>
          <a:lstStyle/>
          <a:p>
            <a:pPr marL="0" indent="0" algn="just">
              <a:lnSpc>
                <a:spcPct val="150000"/>
              </a:lnSpc>
              <a:buNone/>
            </a:pPr>
            <a:endParaRPr lang="pt-BR" sz="1400" dirty="0"/>
          </a:p>
          <a:p>
            <a:pPr marL="0" indent="0" algn="just">
              <a:lnSpc>
                <a:spcPct val="150000"/>
              </a:lnSpc>
              <a:buNone/>
            </a:pPr>
            <a:r>
              <a:rPr lang="pt-BR" sz="1400" dirty="0"/>
              <a:t>Compreensão geral das coisas na qual o </a:t>
            </a:r>
            <a:r>
              <a:rPr lang="pt-BR" sz="1400" i="1" dirty="0"/>
              <a:t>materialismo histórico</a:t>
            </a:r>
            <a:r>
              <a:rPr lang="pt-BR" sz="1400" dirty="0"/>
              <a:t> é um caso particular. Ele consiste em considerar o universo como um todo, formado de matéria em movimento, engajada na evolução ascendente atingindo níveis sucessivos onde um maior grau de complicação quantitativa faz aparecer necessariamente, devido a uma transformação brusca, movimentos qualitativos totalmente novos.  </a:t>
            </a:r>
          </a:p>
          <a:p>
            <a:pPr marL="0" indent="0" algn="just">
              <a:lnSpc>
                <a:spcPct val="150000"/>
              </a:lnSpc>
              <a:buNone/>
            </a:pPr>
            <a:endParaRPr lang="pt-BR" sz="1400" dirty="0"/>
          </a:p>
          <a:p>
            <a:pPr marL="0" indent="0" algn="just">
              <a:lnSpc>
                <a:spcPct val="150000"/>
              </a:lnSpc>
              <a:buNone/>
            </a:pPr>
            <a:r>
              <a:rPr lang="pt-BR" sz="1400" dirty="0"/>
              <a:t>Diz M. René </a:t>
            </a:r>
            <a:r>
              <a:rPr lang="pt-BR" sz="1400" dirty="0" err="1"/>
              <a:t>Maublanc</a:t>
            </a:r>
            <a:r>
              <a:rPr lang="pt-BR" sz="1400" dirty="0"/>
              <a:t>: “Foi Engels que quis distinguir a teoria da evolução social,  que tem o nome de materialismo histórico, usual em Marx, e a teoria geral do mundo, à qual ele dá o nome de materialismo </a:t>
            </a:r>
            <a:r>
              <a:rPr lang="pt-BR" sz="1400" dirty="0" err="1"/>
              <a:t>diaético</a:t>
            </a:r>
            <a:r>
              <a:rPr lang="pt-BR" sz="1400" dirty="0"/>
              <a:t>”. Esta distinção esta claramente indicada na obra </a:t>
            </a:r>
            <a:r>
              <a:rPr lang="pt-BR" sz="1400" i="1" dirty="0"/>
              <a:t>Ludwig </a:t>
            </a:r>
            <a:r>
              <a:rPr lang="pt-BR" sz="1400" i="1" dirty="0" err="1"/>
              <a:t>Feuerbach</a:t>
            </a:r>
            <a:r>
              <a:rPr lang="pt-BR" sz="1400" i="1" dirty="0"/>
              <a:t> et </a:t>
            </a:r>
            <a:r>
              <a:rPr lang="pt-BR" sz="1400" i="1" dirty="0" err="1"/>
              <a:t>la</a:t>
            </a:r>
            <a:r>
              <a:rPr lang="pt-BR" sz="1400" i="1" dirty="0"/>
              <a:t> </a:t>
            </a:r>
            <a:r>
              <a:rPr lang="pt-BR" sz="1400" i="1" dirty="0" err="1"/>
              <a:t>fin</a:t>
            </a:r>
            <a:r>
              <a:rPr lang="pt-BR" sz="1400" i="1" dirty="0"/>
              <a:t> de </a:t>
            </a:r>
            <a:r>
              <a:rPr lang="pt-BR" sz="1400" i="1" dirty="0" err="1"/>
              <a:t>la</a:t>
            </a:r>
            <a:r>
              <a:rPr lang="pt-BR" sz="1400" i="1" dirty="0"/>
              <a:t> </a:t>
            </a:r>
            <a:r>
              <a:rPr lang="pt-BR" sz="1400" i="1" dirty="0" err="1"/>
              <a:t>philosophie</a:t>
            </a:r>
            <a:r>
              <a:rPr lang="pt-BR" sz="1400" i="1" dirty="0"/>
              <a:t> </a:t>
            </a:r>
            <a:r>
              <a:rPr lang="pt-BR" sz="1400" i="1" dirty="0" err="1"/>
              <a:t>classique</a:t>
            </a:r>
            <a:r>
              <a:rPr lang="pt-BR" sz="1400" i="1" dirty="0"/>
              <a:t> </a:t>
            </a:r>
            <a:r>
              <a:rPr lang="pt-BR" sz="1400" i="1" dirty="0" err="1"/>
              <a:t>allemande</a:t>
            </a:r>
            <a:r>
              <a:rPr lang="pt-BR" sz="1400" dirty="0"/>
              <a:t>. Ela foi adotada em seguida por </a:t>
            </a:r>
            <a:r>
              <a:rPr lang="pt-BR" sz="1400" dirty="0" err="1"/>
              <a:t>Lénin</a:t>
            </a:r>
            <a:r>
              <a:rPr lang="pt-BR" sz="1400" dirty="0"/>
              <a:t>, </a:t>
            </a:r>
            <a:r>
              <a:rPr lang="pt-BR" sz="1400" dirty="0" err="1"/>
              <a:t>Plékhanov</a:t>
            </a:r>
            <a:r>
              <a:rPr lang="pt-BR" sz="1400" dirty="0"/>
              <a:t>, </a:t>
            </a:r>
            <a:r>
              <a:rPr lang="pt-BR" sz="1400" dirty="0" err="1"/>
              <a:t>Boukharinem</a:t>
            </a:r>
            <a:r>
              <a:rPr lang="pt-BR" sz="1400" dirty="0"/>
              <a:t> e se encontra em muitas obras alemãs. </a:t>
            </a:r>
          </a:p>
          <a:p>
            <a:endParaRPr lang="pt-BR" sz="1200" dirty="0"/>
          </a:p>
          <a:p>
            <a:pPr marL="0" indent="0" algn="r">
              <a:buNone/>
            </a:pPr>
            <a:r>
              <a:rPr lang="pt-BR" sz="1200" dirty="0" err="1">
                <a:solidFill>
                  <a:srgbClr val="0000FF"/>
                </a:solidFill>
              </a:rPr>
              <a:t>Lalande</a:t>
            </a:r>
            <a:r>
              <a:rPr lang="pt-BR" sz="1200" dirty="0">
                <a:solidFill>
                  <a:srgbClr val="0000FF"/>
                </a:solidFill>
              </a:rPr>
              <a:t>, André (1926). </a:t>
            </a:r>
            <a:r>
              <a:rPr lang="pt-BR" sz="1200" i="1" dirty="0" err="1">
                <a:solidFill>
                  <a:srgbClr val="0000FF"/>
                </a:solidFill>
              </a:rPr>
              <a:t>Vocabulaire</a:t>
            </a:r>
            <a:r>
              <a:rPr lang="pt-BR" sz="1200" i="1" dirty="0">
                <a:solidFill>
                  <a:srgbClr val="0000FF"/>
                </a:solidFill>
              </a:rPr>
              <a:t> de </a:t>
            </a:r>
            <a:r>
              <a:rPr lang="pt-BR" sz="1200" i="1" dirty="0" err="1">
                <a:solidFill>
                  <a:srgbClr val="0000FF"/>
                </a:solidFill>
              </a:rPr>
              <a:t>la</a:t>
            </a:r>
            <a:r>
              <a:rPr lang="pt-BR" sz="1200" i="1" dirty="0">
                <a:solidFill>
                  <a:srgbClr val="0000FF"/>
                </a:solidFill>
              </a:rPr>
              <a:t> </a:t>
            </a:r>
            <a:r>
              <a:rPr lang="pt-BR" sz="1200" i="1" dirty="0" err="1">
                <a:solidFill>
                  <a:srgbClr val="0000FF"/>
                </a:solidFill>
              </a:rPr>
              <a:t>philosophie</a:t>
            </a:r>
            <a:r>
              <a:rPr lang="pt-BR" sz="1200" dirty="0">
                <a:solidFill>
                  <a:srgbClr val="0000FF"/>
                </a:solidFill>
              </a:rPr>
              <a:t>. Paris: PUF, 1993.</a:t>
            </a:r>
          </a:p>
          <a:p>
            <a:pPr marL="0" indent="0">
              <a:buNone/>
            </a:pPr>
            <a:r>
              <a:rPr lang="pt-BR" sz="1200" dirty="0"/>
              <a:t> </a:t>
            </a:r>
          </a:p>
          <a:p>
            <a:endParaRPr lang="en-US" sz="1200" dirty="0"/>
          </a:p>
        </p:txBody>
      </p:sp>
      <p:sp>
        <p:nvSpPr>
          <p:cNvPr id="4" name="Slide Number Placeholder 3"/>
          <p:cNvSpPr>
            <a:spLocks noGrp="1"/>
          </p:cNvSpPr>
          <p:nvPr>
            <p:ph type="sldNum" sz="quarter" idx="12"/>
          </p:nvPr>
        </p:nvSpPr>
        <p:spPr/>
        <p:txBody>
          <a:bodyPr/>
          <a:lstStyle/>
          <a:p>
            <a:fld id="{93F312D4-C357-4B46-A035-92B4265CDA9F}" type="slidenum">
              <a:rPr lang="en-US" smtClean="0"/>
              <a:pPr/>
              <a:t>30</a:t>
            </a:fld>
            <a:endParaRPr lang="en-US"/>
          </a:p>
        </p:txBody>
      </p:sp>
    </p:spTree>
    <p:extLst>
      <p:ext uri="{BB962C8B-B14F-4D97-AF65-F5344CB8AC3E}">
        <p14:creationId xmlns:p14="http://schemas.microsoft.com/office/powerpoint/2010/main" val="34684340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3. </a:t>
            </a:r>
            <a:r>
              <a:rPr lang="en-US" sz="2400" b="1" dirty="0" err="1"/>
              <a:t>Fundamentos</a:t>
            </a:r>
            <a:br>
              <a:rPr lang="en-US" sz="2400" b="1" dirty="0"/>
            </a:br>
            <a:r>
              <a:rPr lang="en-US" sz="2400" b="1" dirty="0" err="1">
                <a:solidFill>
                  <a:srgbClr val="FF0000"/>
                </a:solidFill>
              </a:rPr>
              <a:t>Meio</a:t>
            </a:r>
            <a:r>
              <a:rPr lang="en-US" sz="2400" b="1" dirty="0">
                <a:solidFill>
                  <a:srgbClr val="FF0000"/>
                </a:solidFill>
              </a:rPr>
              <a:t> social e </a:t>
            </a:r>
            <a:r>
              <a:rPr lang="en-US" sz="2400" b="1" dirty="0" err="1">
                <a:solidFill>
                  <a:srgbClr val="FF0000"/>
                </a:solidFill>
              </a:rPr>
              <a:t>existência</a:t>
            </a:r>
            <a:r>
              <a:rPr lang="en-US" sz="2400" b="1" dirty="0">
                <a:solidFill>
                  <a:srgbClr val="FF0000"/>
                </a:solidFill>
              </a:rPr>
              <a:t> individual</a:t>
            </a:r>
          </a:p>
        </p:txBody>
      </p:sp>
      <p:sp>
        <p:nvSpPr>
          <p:cNvPr id="3" name="Content Placeholder 2"/>
          <p:cNvSpPr>
            <a:spLocks noGrp="1"/>
          </p:cNvSpPr>
          <p:nvPr>
            <p:ph idx="1"/>
          </p:nvPr>
        </p:nvSpPr>
        <p:spPr/>
        <p:txBody>
          <a:bodyPr>
            <a:normAutofit fontScale="40000" lnSpcReduction="20000"/>
          </a:bodyPr>
          <a:lstStyle/>
          <a:p>
            <a:pPr marL="0" indent="0" algn="just">
              <a:lnSpc>
                <a:spcPct val="170000"/>
              </a:lnSpc>
              <a:buNone/>
            </a:pPr>
            <a:r>
              <a:rPr lang="en-US" dirty="0"/>
              <a:t>O </a:t>
            </a:r>
            <a:r>
              <a:rPr lang="en-US" dirty="0" err="1"/>
              <a:t>meio</a:t>
            </a:r>
            <a:r>
              <a:rPr lang="en-US" dirty="0"/>
              <a:t> social </a:t>
            </a:r>
            <a:r>
              <a:rPr lang="en-US" dirty="0" err="1"/>
              <a:t>regula</a:t>
            </a:r>
            <a:r>
              <a:rPr lang="en-US" dirty="0"/>
              <a:t> a </a:t>
            </a:r>
            <a:r>
              <a:rPr lang="en-US" dirty="0" err="1"/>
              <a:t>existência</a:t>
            </a:r>
            <a:r>
              <a:rPr lang="en-US" dirty="0"/>
              <a:t> individual, a </a:t>
            </a:r>
            <a:r>
              <a:rPr lang="en-US" dirty="0" err="1"/>
              <a:t>estrutura</a:t>
            </a:r>
            <a:r>
              <a:rPr lang="en-US" dirty="0"/>
              <a:t> familiar, as </a:t>
            </a:r>
            <a:r>
              <a:rPr lang="en-US" dirty="0" err="1"/>
              <a:t>relações</a:t>
            </a:r>
            <a:r>
              <a:rPr lang="en-US" dirty="0"/>
              <a:t> com outros </a:t>
            </a:r>
            <a:r>
              <a:rPr lang="en-US" dirty="0" err="1"/>
              <a:t>indivíduos</a:t>
            </a:r>
            <a:r>
              <a:rPr lang="en-US" dirty="0"/>
              <a:t> e </a:t>
            </a:r>
            <a:r>
              <a:rPr lang="en-US" dirty="0" err="1"/>
              <a:t>grupos</a:t>
            </a:r>
            <a:r>
              <a:rPr lang="en-US" dirty="0"/>
              <a:t>, </a:t>
            </a:r>
            <a:r>
              <a:rPr lang="en-US" dirty="0" err="1"/>
              <a:t>conforme</a:t>
            </a:r>
            <a:r>
              <a:rPr lang="en-US" dirty="0"/>
              <a:t> </a:t>
            </a:r>
            <a:r>
              <a:rPr lang="en-US" dirty="0" err="1"/>
              <a:t>idade</a:t>
            </a:r>
            <a:r>
              <a:rPr lang="en-US" dirty="0"/>
              <a:t>, </a:t>
            </a:r>
            <a:r>
              <a:rPr lang="en-US" dirty="0" err="1"/>
              <a:t>sexo</a:t>
            </a:r>
            <a:r>
              <a:rPr lang="en-US" dirty="0"/>
              <a:t>, etc.</a:t>
            </a:r>
          </a:p>
          <a:p>
            <a:pPr marL="0" indent="0" algn="just">
              <a:lnSpc>
                <a:spcPct val="170000"/>
              </a:lnSpc>
              <a:buNone/>
            </a:pPr>
            <a:r>
              <a:rPr lang="en-US" dirty="0"/>
              <a:t> </a:t>
            </a:r>
          </a:p>
          <a:p>
            <a:pPr marL="0" indent="0" algn="just">
              <a:lnSpc>
                <a:spcPct val="170000"/>
              </a:lnSpc>
              <a:buNone/>
            </a:pPr>
            <a:r>
              <a:rPr lang="en-US" dirty="0"/>
              <a:t>A </a:t>
            </a:r>
            <a:r>
              <a:rPr lang="en-US" dirty="0" err="1"/>
              <a:t>linguagem</a:t>
            </a:r>
            <a:r>
              <a:rPr lang="en-US" dirty="0"/>
              <a:t> do </a:t>
            </a:r>
            <a:r>
              <a:rPr lang="en-US" dirty="0" err="1"/>
              <a:t>meio</a:t>
            </a:r>
            <a:r>
              <a:rPr lang="en-US" dirty="0"/>
              <a:t> </a:t>
            </a:r>
            <a:r>
              <a:rPr lang="en-US" dirty="0" err="1"/>
              <a:t>modula</a:t>
            </a:r>
            <a:r>
              <a:rPr lang="en-US" dirty="0"/>
              <a:t> </a:t>
            </a:r>
            <a:r>
              <a:rPr lang="en-US" dirty="0" err="1"/>
              <a:t>os</a:t>
            </a:r>
            <a:r>
              <a:rPr lang="en-US" dirty="0"/>
              <a:t> </a:t>
            </a:r>
            <a:r>
              <a:rPr lang="en-US" dirty="0" err="1"/>
              <a:t>pensamentos</a:t>
            </a:r>
            <a:r>
              <a:rPr lang="en-US" dirty="0"/>
              <a:t>, e </a:t>
            </a:r>
            <a:r>
              <a:rPr lang="en-US" dirty="0" err="1"/>
              <a:t>os</a:t>
            </a:r>
            <a:r>
              <a:rPr lang="en-US" dirty="0"/>
              <a:t> </a:t>
            </a:r>
            <a:r>
              <a:rPr lang="en-US" dirty="0" err="1"/>
              <a:t>instrumentos</a:t>
            </a:r>
            <a:r>
              <a:rPr lang="en-US" dirty="0"/>
              <a:t> </a:t>
            </a:r>
            <a:r>
              <a:rPr lang="en-US" dirty="0" err="1"/>
              <a:t>culturais</a:t>
            </a:r>
            <a:r>
              <a:rPr lang="en-US" dirty="0"/>
              <a:t> </a:t>
            </a:r>
            <a:r>
              <a:rPr lang="en-US" dirty="0" err="1"/>
              <a:t>dão</a:t>
            </a:r>
            <a:r>
              <a:rPr lang="en-US" dirty="0"/>
              <a:t> forma </a:t>
            </a:r>
            <a:r>
              <a:rPr lang="en-US" dirty="0" err="1"/>
              <a:t>aos</a:t>
            </a:r>
            <a:r>
              <a:rPr lang="en-US" dirty="0"/>
              <a:t> </a:t>
            </a:r>
            <a:r>
              <a:rPr lang="en-US" dirty="0" err="1"/>
              <a:t>movimentos</a:t>
            </a:r>
            <a:r>
              <a:rPr lang="en-US" dirty="0"/>
              <a:t>.</a:t>
            </a:r>
          </a:p>
          <a:p>
            <a:pPr marL="0" indent="0" algn="just">
              <a:lnSpc>
                <a:spcPct val="170000"/>
              </a:lnSpc>
              <a:buNone/>
            </a:pPr>
            <a:endParaRPr lang="en-US" dirty="0"/>
          </a:p>
          <a:p>
            <a:pPr marL="0" indent="0" algn="just">
              <a:lnSpc>
                <a:spcPct val="170000"/>
              </a:lnSpc>
              <a:buNone/>
            </a:pPr>
            <a:r>
              <a:rPr lang="en-US" dirty="0" err="1"/>
              <a:t>Dessa</a:t>
            </a:r>
            <a:r>
              <a:rPr lang="en-US" dirty="0"/>
              <a:t> </a:t>
            </a:r>
            <a:r>
              <a:rPr lang="en-US" dirty="0" err="1"/>
              <a:t>maneira</a:t>
            </a:r>
            <a:r>
              <a:rPr lang="en-US" dirty="0"/>
              <a:t>, a </a:t>
            </a:r>
            <a:r>
              <a:rPr lang="en-US" dirty="0" err="1"/>
              <a:t>criança</a:t>
            </a:r>
            <a:r>
              <a:rPr lang="en-US" dirty="0"/>
              <a:t> </a:t>
            </a:r>
            <a:r>
              <a:rPr lang="en-US" dirty="0" err="1"/>
              <a:t>desenvolve</a:t>
            </a:r>
            <a:r>
              <a:rPr lang="en-US" dirty="0"/>
              <a:t> </a:t>
            </a:r>
            <a:r>
              <a:rPr lang="en-US" dirty="0" err="1"/>
              <a:t>sua</a:t>
            </a:r>
            <a:r>
              <a:rPr lang="en-US" dirty="0"/>
              <a:t> </a:t>
            </a:r>
            <a:r>
              <a:rPr lang="en-US" dirty="0" err="1"/>
              <a:t>consciência</a:t>
            </a:r>
            <a:r>
              <a:rPr lang="en-US" dirty="0"/>
              <a:t>, </a:t>
            </a:r>
            <a:r>
              <a:rPr lang="en-US" dirty="0" err="1"/>
              <a:t>sua</a:t>
            </a:r>
            <a:r>
              <a:rPr lang="en-US" dirty="0"/>
              <a:t> </a:t>
            </a:r>
            <a:r>
              <a:rPr lang="en-US" dirty="0" err="1"/>
              <a:t>vida</a:t>
            </a:r>
            <a:r>
              <a:rPr lang="en-US" dirty="0"/>
              <a:t> </a:t>
            </a:r>
            <a:r>
              <a:rPr lang="en-US" dirty="0" err="1"/>
              <a:t>psíquica</a:t>
            </a:r>
            <a:r>
              <a:rPr lang="en-US" dirty="0"/>
              <a:t> se </a:t>
            </a:r>
            <a:r>
              <a:rPr lang="en-US" dirty="0" err="1"/>
              <a:t>experessa</a:t>
            </a:r>
            <a:r>
              <a:rPr lang="en-US" dirty="0"/>
              <a:t>, </a:t>
            </a:r>
            <a:r>
              <a:rPr lang="en-US" dirty="0" err="1"/>
              <a:t>organiza</a:t>
            </a:r>
            <a:r>
              <a:rPr lang="en-US" dirty="0"/>
              <a:t>-se </a:t>
            </a:r>
            <a:r>
              <a:rPr lang="en-US" dirty="0" err="1"/>
              <a:t>em</a:t>
            </a:r>
            <a:r>
              <a:rPr lang="en-US" dirty="0"/>
              <a:t> </a:t>
            </a:r>
            <a:r>
              <a:rPr lang="en-US" dirty="0" err="1"/>
              <a:t>conjuntos</a:t>
            </a:r>
            <a:r>
              <a:rPr lang="en-US" dirty="0"/>
              <a:t> </a:t>
            </a:r>
            <a:r>
              <a:rPr lang="en-US" dirty="0" err="1"/>
              <a:t>funcionais</a:t>
            </a:r>
            <a:r>
              <a:rPr lang="en-US" dirty="0"/>
              <a:t> </a:t>
            </a:r>
            <a:r>
              <a:rPr lang="en-US" dirty="0" err="1"/>
              <a:t>que</a:t>
            </a:r>
            <a:r>
              <a:rPr lang="en-US" dirty="0"/>
              <a:t> se </a:t>
            </a:r>
            <a:r>
              <a:rPr lang="en-US" dirty="0" err="1"/>
              <a:t>integram</a:t>
            </a:r>
            <a:r>
              <a:rPr lang="en-US" dirty="0"/>
              <a:t>, </a:t>
            </a:r>
            <a:r>
              <a:rPr lang="en-US" dirty="0" err="1"/>
              <a:t>cada</a:t>
            </a:r>
            <a:r>
              <a:rPr lang="en-US" dirty="0"/>
              <a:t> um com </a:t>
            </a:r>
            <a:r>
              <a:rPr lang="en-US" dirty="0" err="1"/>
              <a:t>sua</a:t>
            </a:r>
            <a:r>
              <a:rPr lang="en-US" dirty="0"/>
              <a:t> </a:t>
            </a:r>
            <a:r>
              <a:rPr lang="en-US" dirty="0" err="1"/>
              <a:t>idade</a:t>
            </a:r>
            <a:r>
              <a:rPr lang="en-US" dirty="0"/>
              <a:t> </a:t>
            </a:r>
            <a:r>
              <a:rPr lang="en-US" dirty="0" err="1"/>
              <a:t>específica</a:t>
            </a:r>
            <a:r>
              <a:rPr lang="en-US" dirty="0"/>
              <a:t>.</a:t>
            </a:r>
          </a:p>
          <a:p>
            <a:pPr marL="0" indent="0" algn="just">
              <a:lnSpc>
                <a:spcPct val="170000"/>
              </a:lnSpc>
              <a:buNone/>
            </a:pPr>
            <a:endParaRPr lang="en-US" dirty="0"/>
          </a:p>
          <a:p>
            <a:pPr marL="0" indent="0" algn="just">
              <a:lnSpc>
                <a:spcPct val="170000"/>
              </a:lnSpc>
              <a:buNone/>
            </a:pPr>
            <a:r>
              <a:rPr lang="en-US" dirty="0" err="1"/>
              <a:t>Qualquer</a:t>
            </a:r>
            <a:r>
              <a:rPr lang="en-US" dirty="0"/>
              <a:t> </a:t>
            </a:r>
            <a:r>
              <a:rPr lang="en-US" dirty="0" err="1"/>
              <a:t>estimulação</a:t>
            </a:r>
            <a:r>
              <a:rPr lang="en-US" dirty="0"/>
              <a:t> </a:t>
            </a:r>
            <a:r>
              <a:rPr lang="en-US" dirty="0" err="1"/>
              <a:t>em</a:t>
            </a:r>
            <a:r>
              <a:rPr lang="en-US" dirty="0"/>
              <a:t> um deles se </a:t>
            </a:r>
            <a:r>
              <a:rPr lang="en-US" dirty="0" err="1"/>
              <a:t>reflete</a:t>
            </a:r>
            <a:r>
              <a:rPr lang="en-US" dirty="0"/>
              <a:t> </a:t>
            </a:r>
            <a:r>
              <a:rPr lang="en-US" dirty="0" err="1"/>
              <a:t>sobre</a:t>
            </a:r>
            <a:r>
              <a:rPr lang="en-US" dirty="0"/>
              <a:t> </a:t>
            </a:r>
            <a:r>
              <a:rPr lang="en-US" dirty="0" err="1"/>
              <a:t>os</a:t>
            </a:r>
            <a:r>
              <a:rPr lang="en-US" dirty="0"/>
              <a:t> outros: um </a:t>
            </a:r>
            <a:r>
              <a:rPr lang="en-US" dirty="0" err="1"/>
              <a:t>estímulo</a:t>
            </a:r>
            <a:r>
              <a:rPr lang="en-US" dirty="0"/>
              <a:t> </a:t>
            </a:r>
            <a:r>
              <a:rPr lang="en-US" dirty="0" err="1"/>
              <a:t>congitivo</a:t>
            </a:r>
            <a:r>
              <a:rPr lang="en-US" dirty="0"/>
              <a:t> se </a:t>
            </a:r>
            <a:r>
              <a:rPr lang="en-US" dirty="0" err="1"/>
              <a:t>reflete</a:t>
            </a:r>
            <a:r>
              <a:rPr lang="en-US" dirty="0"/>
              <a:t> </a:t>
            </a:r>
            <a:r>
              <a:rPr lang="en-US" dirty="0" err="1"/>
              <a:t>sempre</a:t>
            </a:r>
            <a:r>
              <a:rPr lang="en-US" dirty="0"/>
              <a:t> </a:t>
            </a:r>
            <a:r>
              <a:rPr lang="en-US" dirty="0" err="1"/>
              <a:t>sobre</a:t>
            </a:r>
            <a:r>
              <a:rPr lang="en-US" dirty="0"/>
              <a:t> o </a:t>
            </a:r>
            <a:r>
              <a:rPr lang="en-US" dirty="0" err="1"/>
              <a:t>motos</a:t>
            </a:r>
            <a:r>
              <a:rPr lang="en-US" dirty="0"/>
              <a:t> e </a:t>
            </a:r>
            <a:r>
              <a:rPr lang="en-US" dirty="0" err="1"/>
              <a:t>ao</a:t>
            </a:r>
            <a:r>
              <a:rPr lang="en-US" dirty="0"/>
              <a:t> </a:t>
            </a:r>
            <a:r>
              <a:rPr lang="en-US" dirty="0" err="1"/>
              <a:t>afetivo</a:t>
            </a:r>
            <a:r>
              <a:rPr lang="en-US" dirty="0"/>
              <a:t> e vice-versa. </a:t>
            </a:r>
          </a:p>
          <a:p>
            <a:pPr marL="0" indent="0" algn="just">
              <a:lnSpc>
                <a:spcPct val="170000"/>
              </a:lnSpc>
              <a:buNone/>
            </a:pPr>
            <a:endParaRPr lang="en-US" dirty="0"/>
          </a:p>
          <a:p>
            <a:pPr marL="0" indent="0" algn="just">
              <a:lnSpc>
                <a:spcPct val="170000"/>
              </a:lnSpc>
              <a:buNone/>
            </a:pPr>
            <a:r>
              <a:rPr lang="en-US" dirty="0" err="1"/>
              <a:t>Esses</a:t>
            </a:r>
            <a:r>
              <a:rPr lang="en-US" dirty="0"/>
              <a:t> </a:t>
            </a:r>
            <a:r>
              <a:rPr lang="en-US" dirty="0" err="1"/>
              <a:t>conjutnso</a:t>
            </a:r>
            <a:r>
              <a:rPr lang="en-US" dirty="0"/>
              <a:t> </a:t>
            </a:r>
            <a:r>
              <a:rPr lang="en-US" dirty="0" err="1"/>
              <a:t>funcionam</a:t>
            </a:r>
            <a:r>
              <a:rPr lang="en-US" dirty="0"/>
              <a:t> de </a:t>
            </a:r>
            <a:r>
              <a:rPr lang="en-US" dirty="0" err="1"/>
              <a:t>maneira</a:t>
            </a:r>
            <a:r>
              <a:rPr lang="en-US" dirty="0"/>
              <a:t> </a:t>
            </a:r>
            <a:r>
              <a:rPr lang="en-US" dirty="0" err="1"/>
              <a:t>integrada</a:t>
            </a:r>
            <a:r>
              <a:rPr lang="en-US" dirty="0"/>
              <a:t>, </a:t>
            </a:r>
            <a:r>
              <a:rPr lang="en-US" dirty="0" err="1"/>
              <a:t>porém</a:t>
            </a:r>
            <a:r>
              <a:rPr lang="en-US" dirty="0"/>
              <a:t>, com </a:t>
            </a:r>
            <a:r>
              <a:rPr lang="en-US" dirty="0" err="1"/>
              <a:t>predominânicas</a:t>
            </a:r>
            <a:r>
              <a:rPr lang="en-US" dirty="0"/>
              <a:t> </a:t>
            </a:r>
            <a:r>
              <a:rPr lang="en-US" dirty="0" err="1"/>
              <a:t>diferentes</a:t>
            </a:r>
            <a:r>
              <a:rPr lang="en-US" dirty="0"/>
              <a:t> </a:t>
            </a:r>
            <a:r>
              <a:rPr lang="en-US" dirty="0" err="1"/>
              <a:t>em</a:t>
            </a:r>
            <a:r>
              <a:rPr lang="en-US" dirty="0"/>
              <a:t> </a:t>
            </a:r>
            <a:r>
              <a:rPr lang="en-US" dirty="0" err="1"/>
              <a:t>função</a:t>
            </a:r>
            <a:r>
              <a:rPr lang="en-US" dirty="0"/>
              <a:t> dos </a:t>
            </a:r>
            <a:r>
              <a:rPr lang="en-US" dirty="0" err="1"/>
              <a:t>estágios</a:t>
            </a:r>
            <a:r>
              <a:rPr lang="en-US" dirty="0"/>
              <a:t> e </a:t>
            </a:r>
            <a:r>
              <a:rPr lang="en-US" dirty="0" err="1"/>
              <a:t>circunstâncias</a:t>
            </a:r>
            <a:r>
              <a:rPr lang="en-US" dirty="0"/>
              <a:t> do </a:t>
            </a:r>
            <a:r>
              <a:rPr lang="en-US" dirty="0" err="1"/>
              <a:t>meio</a:t>
            </a:r>
            <a:r>
              <a:rPr lang="en-US" dirty="0"/>
              <a:t> e </a:t>
            </a:r>
            <a:r>
              <a:rPr lang="en-US" dirty="0" err="1"/>
              <a:t>definem</a:t>
            </a:r>
            <a:r>
              <a:rPr lang="en-US" dirty="0"/>
              <a:t> </a:t>
            </a:r>
            <a:r>
              <a:rPr lang="en-US" dirty="0" err="1"/>
              <a:t>cada</a:t>
            </a:r>
            <a:r>
              <a:rPr lang="en-US" dirty="0"/>
              <a:t> </a:t>
            </a:r>
            <a:r>
              <a:rPr lang="en-US" dirty="0" err="1"/>
              <a:t>pessoa</a:t>
            </a:r>
            <a:r>
              <a:rPr lang="en-US" dirty="0"/>
              <a:t> – individual e </a:t>
            </a:r>
            <a:r>
              <a:rPr lang="en-US" dirty="0" err="1"/>
              <a:t>única</a:t>
            </a:r>
            <a:r>
              <a:rPr lang="en-US" dirty="0"/>
              <a:t>.  (Almeida &amp; Mahoney, 2011, p. 102)</a:t>
            </a:r>
          </a:p>
          <a:p>
            <a:pPr marL="0" indent="0" algn="just">
              <a:lnSpc>
                <a:spcPct val="170000"/>
              </a:lnSpc>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31</a:t>
            </a:fld>
            <a:endParaRPr lang="en-US"/>
          </a:p>
        </p:txBody>
      </p:sp>
    </p:spTree>
    <p:extLst>
      <p:ext uri="{BB962C8B-B14F-4D97-AF65-F5344CB8AC3E}">
        <p14:creationId xmlns:p14="http://schemas.microsoft.com/office/powerpoint/2010/main" val="28528273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3. </a:t>
            </a:r>
            <a:r>
              <a:rPr lang="en-US" sz="2400" b="1" dirty="0" err="1"/>
              <a:t>Fundamentos</a:t>
            </a:r>
            <a:br>
              <a:rPr lang="en-US" sz="2400" b="1" dirty="0"/>
            </a:br>
            <a:r>
              <a:rPr lang="en-US" sz="2400" b="1" dirty="0" err="1">
                <a:solidFill>
                  <a:srgbClr val="FF0000"/>
                </a:solidFill>
              </a:rPr>
              <a:t>Fatores</a:t>
            </a:r>
            <a:r>
              <a:rPr lang="en-US" sz="2400" b="1" dirty="0">
                <a:solidFill>
                  <a:srgbClr val="FF0000"/>
                </a:solidFill>
              </a:rPr>
              <a:t> </a:t>
            </a:r>
            <a:r>
              <a:rPr lang="en-US" sz="2400" b="1" dirty="0" err="1">
                <a:solidFill>
                  <a:srgbClr val="FF0000"/>
                </a:solidFill>
              </a:rPr>
              <a:t>básicos</a:t>
            </a:r>
            <a:r>
              <a:rPr lang="en-US" sz="2400" b="1" dirty="0">
                <a:solidFill>
                  <a:srgbClr val="FF0000"/>
                </a:solidFill>
              </a:rPr>
              <a:t> do </a:t>
            </a:r>
            <a:r>
              <a:rPr lang="en-US" sz="2400" b="1" dirty="0" err="1">
                <a:solidFill>
                  <a:srgbClr val="FF0000"/>
                </a:solidFill>
              </a:rPr>
              <a:t>desenvolvimento</a:t>
            </a:r>
            <a:endParaRPr lang="en-US" sz="2400" b="1" dirty="0">
              <a:solidFill>
                <a:srgbClr val="FF0000"/>
              </a:solidFill>
            </a:endParaRPr>
          </a:p>
        </p:txBody>
      </p:sp>
      <p:sp>
        <p:nvSpPr>
          <p:cNvPr id="3" name="Content Placeholder 2"/>
          <p:cNvSpPr>
            <a:spLocks noGrp="1"/>
          </p:cNvSpPr>
          <p:nvPr>
            <p:ph idx="1"/>
          </p:nvPr>
        </p:nvSpPr>
        <p:spPr/>
        <p:txBody>
          <a:bodyPr>
            <a:normAutofit fontScale="47500" lnSpcReduction="20000"/>
          </a:bodyPr>
          <a:lstStyle/>
          <a:p>
            <a:pPr marL="0" indent="0" algn="just">
              <a:lnSpc>
                <a:spcPct val="170000"/>
              </a:lnSpc>
              <a:buNone/>
            </a:pPr>
            <a:endParaRPr lang="en-US" dirty="0"/>
          </a:p>
          <a:p>
            <a:pPr marL="0" indent="0" algn="just">
              <a:lnSpc>
                <a:spcPct val="170000"/>
              </a:lnSpc>
              <a:buNone/>
            </a:pPr>
            <a:r>
              <a:rPr lang="en-US" dirty="0" err="1"/>
              <a:t>Relembrando</a:t>
            </a:r>
            <a:r>
              <a:rPr lang="en-US" dirty="0"/>
              <a:t> </a:t>
            </a:r>
            <a:r>
              <a:rPr lang="en-US" dirty="0" err="1"/>
              <a:t>que</a:t>
            </a:r>
            <a:r>
              <a:rPr lang="en-US" dirty="0"/>
              <a:t> </a:t>
            </a:r>
            <a:r>
              <a:rPr lang="en-US" dirty="0" err="1"/>
              <a:t>os</a:t>
            </a:r>
            <a:r>
              <a:rPr lang="en-US" dirty="0"/>
              <a:t> </a:t>
            </a:r>
            <a:r>
              <a:rPr lang="en-US" dirty="0" err="1"/>
              <a:t>fatores</a:t>
            </a:r>
            <a:r>
              <a:rPr lang="en-US" dirty="0"/>
              <a:t> </a:t>
            </a:r>
            <a:r>
              <a:rPr lang="en-US" dirty="0" err="1"/>
              <a:t>básicos</a:t>
            </a:r>
            <a:r>
              <a:rPr lang="en-US" dirty="0"/>
              <a:t> de </a:t>
            </a:r>
            <a:r>
              <a:rPr lang="en-US" dirty="0" err="1"/>
              <a:t>desenvolviemnto</a:t>
            </a:r>
            <a:r>
              <a:rPr lang="en-US" dirty="0"/>
              <a:t> </a:t>
            </a:r>
            <a:r>
              <a:rPr lang="en-US" dirty="0" err="1"/>
              <a:t>são</a:t>
            </a:r>
            <a:r>
              <a:rPr lang="en-US" dirty="0"/>
              <a:t> o </a:t>
            </a:r>
            <a:r>
              <a:rPr lang="en-US" dirty="0" err="1">
                <a:solidFill>
                  <a:srgbClr val="FF0000"/>
                </a:solidFill>
              </a:rPr>
              <a:t>orgânico</a:t>
            </a:r>
            <a:r>
              <a:rPr lang="en-US" dirty="0">
                <a:solidFill>
                  <a:srgbClr val="FF0000"/>
                </a:solidFill>
              </a:rPr>
              <a:t> </a:t>
            </a:r>
            <a:r>
              <a:rPr lang="en-US" dirty="0"/>
              <a:t>(campo de </a:t>
            </a:r>
            <a:r>
              <a:rPr lang="en-US" dirty="0" err="1"/>
              <a:t>possibilidades</a:t>
            </a:r>
            <a:r>
              <a:rPr lang="en-US" dirty="0"/>
              <a:t> </a:t>
            </a:r>
            <a:r>
              <a:rPr lang="en-US" dirty="0" err="1"/>
              <a:t>dadas</a:t>
            </a:r>
            <a:r>
              <a:rPr lang="en-US" dirty="0"/>
              <a:t> </a:t>
            </a:r>
            <a:r>
              <a:rPr lang="en-US" dirty="0" err="1"/>
              <a:t>pelas</a:t>
            </a:r>
            <a:r>
              <a:rPr lang="en-US" dirty="0"/>
              <a:t> </a:t>
            </a:r>
            <a:r>
              <a:rPr lang="en-US" dirty="0" err="1"/>
              <a:t>condições</a:t>
            </a:r>
            <a:r>
              <a:rPr lang="en-US" dirty="0"/>
              <a:t> </a:t>
            </a:r>
            <a:r>
              <a:rPr lang="en-US" dirty="0" err="1"/>
              <a:t>neurológicas</a:t>
            </a:r>
            <a:r>
              <a:rPr lang="en-US" dirty="0"/>
              <a:t>) e o </a:t>
            </a:r>
            <a:r>
              <a:rPr lang="en-US" dirty="0">
                <a:solidFill>
                  <a:srgbClr val="FF0000"/>
                </a:solidFill>
              </a:rPr>
              <a:t>social</a:t>
            </a:r>
            <a:r>
              <a:rPr lang="en-US" dirty="0"/>
              <a:t> (</a:t>
            </a:r>
            <a:r>
              <a:rPr lang="en-US" dirty="0" err="1"/>
              <a:t>condiçõpes</a:t>
            </a:r>
            <a:r>
              <a:rPr lang="en-US" dirty="0"/>
              <a:t> </a:t>
            </a:r>
            <a:r>
              <a:rPr lang="en-US" dirty="0" err="1"/>
              <a:t>para</a:t>
            </a:r>
            <a:r>
              <a:rPr lang="en-US" dirty="0"/>
              <a:t> </a:t>
            </a:r>
            <a:r>
              <a:rPr lang="en-US" dirty="0" err="1"/>
              <a:t>concretizar</a:t>
            </a:r>
            <a:r>
              <a:rPr lang="en-US" dirty="0"/>
              <a:t> </a:t>
            </a:r>
            <a:r>
              <a:rPr lang="en-US" dirty="0" err="1"/>
              <a:t>ou</a:t>
            </a:r>
            <a:r>
              <a:rPr lang="en-US" dirty="0"/>
              <a:t> </a:t>
            </a:r>
            <a:r>
              <a:rPr lang="en-US" dirty="0" err="1"/>
              <a:t>não</a:t>
            </a:r>
            <a:r>
              <a:rPr lang="en-US" dirty="0"/>
              <a:t> as </a:t>
            </a:r>
            <a:r>
              <a:rPr lang="en-US" dirty="0" err="1"/>
              <a:t>possibilidaes</a:t>
            </a:r>
            <a:r>
              <a:rPr lang="en-US" dirty="0"/>
              <a:t>, </a:t>
            </a:r>
            <a:r>
              <a:rPr lang="en-US" dirty="0" err="1"/>
              <a:t>conforme</a:t>
            </a:r>
            <a:r>
              <a:rPr lang="en-US" dirty="0"/>
              <a:t> as </a:t>
            </a:r>
            <a:r>
              <a:rPr lang="en-US" dirty="0" err="1"/>
              <a:t>solicitações</a:t>
            </a:r>
            <a:r>
              <a:rPr lang="en-US" dirty="0"/>
              <a:t> e </a:t>
            </a:r>
            <a:r>
              <a:rPr lang="en-US" dirty="0" err="1"/>
              <a:t>recursos</a:t>
            </a:r>
            <a:r>
              <a:rPr lang="en-US" dirty="0"/>
              <a:t> do </a:t>
            </a:r>
            <a:r>
              <a:rPr lang="en-US" dirty="0" err="1"/>
              <a:t>meio</a:t>
            </a:r>
            <a:r>
              <a:rPr lang="en-US" dirty="0"/>
              <a:t>), </a:t>
            </a:r>
            <a:r>
              <a:rPr lang="en-US" dirty="0" err="1"/>
              <a:t>os</a:t>
            </a:r>
            <a:r>
              <a:rPr lang="en-US" dirty="0"/>
              <a:t> </a:t>
            </a:r>
            <a:r>
              <a:rPr lang="en-US" dirty="0" err="1"/>
              <a:t>estágiso</a:t>
            </a:r>
            <a:r>
              <a:rPr lang="en-US" dirty="0"/>
              <a:t> </a:t>
            </a:r>
            <a:r>
              <a:rPr lang="en-US" dirty="0" err="1"/>
              <a:t>propostors</a:t>
            </a:r>
            <a:r>
              <a:rPr lang="en-US" dirty="0"/>
              <a:t> </a:t>
            </a:r>
            <a:r>
              <a:rPr lang="en-US" dirty="0" err="1"/>
              <a:t>pela</a:t>
            </a:r>
            <a:r>
              <a:rPr lang="en-US" dirty="0"/>
              <a:t> </a:t>
            </a:r>
            <a:r>
              <a:rPr lang="en-US" dirty="0" err="1"/>
              <a:t>psicogenética</a:t>
            </a:r>
            <a:r>
              <a:rPr lang="en-US" dirty="0"/>
              <a:t> </a:t>
            </a:r>
            <a:r>
              <a:rPr lang="en-US" dirty="0" err="1"/>
              <a:t>walloniana</a:t>
            </a:r>
            <a:r>
              <a:rPr lang="en-US" dirty="0"/>
              <a:t> </a:t>
            </a:r>
            <a:r>
              <a:rPr lang="en-US" dirty="0" err="1"/>
              <a:t>são</a:t>
            </a:r>
            <a:r>
              <a:rPr lang="en-US" dirty="0"/>
              <a:t> </a:t>
            </a:r>
            <a:r>
              <a:rPr lang="en-US" dirty="0" err="1"/>
              <a:t>os</a:t>
            </a:r>
            <a:r>
              <a:rPr lang="en-US" dirty="0"/>
              <a:t> </a:t>
            </a:r>
            <a:r>
              <a:rPr lang="en-US" dirty="0" err="1"/>
              <a:t>seguintes</a:t>
            </a:r>
            <a:r>
              <a:rPr lang="en-US" dirty="0"/>
              <a:t>: </a:t>
            </a:r>
          </a:p>
          <a:p>
            <a:pPr marL="0" indent="0" algn="just">
              <a:lnSpc>
                <a:spcPct val="170000"/>
              </a:lnSpc>
              <a:buNone/>
            </a:pPr>
            <a:r>
              <a:rPr lang="en-US" dirty="0"/>
              <a:t>		</a:t>
            </a:r>
            <a:r>
              <a:rPr lang="en-US" dirty="0" err="1"/>
              <a:t>Impulsivo-emocional</a:t>
            </a:r>
            <a:r>
              <a:rPr lang="en-US" dirty="0"/>
              <a:t> (de zero a um </a:t>
            </a:r>
            <a:r>
              <a:rPr lang="en-US" dirty="0" err="1"/>
              <a:t>ano</a:t>
            </a:r>
            <a:r>
              <a:rPr lang="en-US" dirty="0"/>
              <a:t>)</a:t>
            </a:r>
          </a:p>
          <a:p>
            <a:pPr marL="0" indent="0" algn="just">
              <a:lnSpc>
                <a:spcPct val="170000"/>
              </a:lnSpc>
              <a:buNone/>
            </a:pPr>
            <a:r>
              <a:rPr lang="en-US" dirty="0"/>
              <a:t>		</a:t>
            </a:r>
            <a:r>
              <a:rPr lang="en-US" dirty="0" err="1"/>
              <a:t>Sensório</a:t>
            </a:r>
            <a:r>
              <a:rPr lang="en-US" dirty="0"/>
              <a:t>-motor e </a:t>
            </a:r>
            <a:r>
              <a:rPr lang="en-US" dirty="0" err="1"/>
              <a:t>projetivo</a:t>
            </a:r>
            <a:r>
              <a:rPr lang="en-US" dirty="0"/>
              <a:t> (de um a tr6es </a:t>
            </a:r>
            <a:r>
              <a:rPr lang="en-US" dirty="0" err="1"/>
              <a:t>anos</a:t>
            </a:r>
            <a:r>
              <a:rPr lang="en-US" dirty="0"/>
              <a:t>)</a:t>
            </a:r>
          </a:p>
          <a:p>
            <a:pPr marL="0" indent="0" algn="just">
              <a:lnSpc>
                <a:spcPct val="170000"/>
              </a:lnSpc>
              <a:buNone/>
            </a:pPr>
            <a:r>
              <a:rPr lang="en-US" dirty="0"/>
              <a:t>		</a:t>
            </a:r>
            <a:r>
              <a:rPr lang="en-US" dirty="0" err="1"/>
              <a:t>Personalismo</a:t>
            </a:r>
            <a:r>
              <a:rPr lang="en-US" dirty="0"/>
              <a:t> (de </a:t>
            </a:r>
            <a:r>
              <a:rPr lang="en-US" dirty="0" err="1"/>
              <a:t>três</a:t>
            </a:r>
            <a:r>
              <a:rPr lang="en-US" dirty="0"/>
              <a:t> a </a:t>
            </a:r>
            <a:r>
              <a:rPr lang="en-US" dirty="0" err="1"/>
              <a:t>seis</a:t>
            </a:r>
            <a:r>
              <a:rPr lang="en-US" dirty="0"/>
              <a:t> </a:t>
            </a:r>
            <a:r>
              <a:rPr lang="en-US" dirty="0" err="1"/>
              <a:t>anos</a:t>
            </a:r>
            <a:r>
              <a:rPr lang="en-US" dirty="0"/>
              <a:t>)</a:t>
            </a:r>
          </a:p>
          <a:p>
            <a:pPr marL="0" indent="0" algn="just">
              <a:lnSpc>
                <a:spcPct val="170000"/>
              </a:lnSpc>
              <a:buNone/>
            </a:pPr>
            <a:r>
              <a:rPr lang="en-US" dirty="0"/>
              <a:t>		</a:t>
            </a:r>
            <a:r>
              <a:rPr lang="en-US" dirty="0" err="1"/>
              <a:t>Categoraial</a:t>
            </a:r>
            <a:r>
              <a:rPr lang="en-US" dirty="0"/>
              <a:t> (de </a:t>
            </a:r>
            <a:r>
              <a:rPr lang="en-US" dirty="0" err="1"/>
              <a:t>seis</a:t>
            </a:r>
            <a:r>
              <a:rPr lang="en-US" dirty="0"/>
              <a:t> a </a:t>
            </a:r>
            <a:r>
              <a:rPr lang="en-US" dirty="0" err="1"/>
              <a:t>onze</a:t>
            </a:r>
            <a:r>
              <a:rPr lang="en-US" dirty="0"/>
              <a:t> </a:t>
            </a:r>
            <a:r>
              <a:rPr lang="en-US" dirty="0" err="1"/>
              <a:t>anos</a:t>
            </a:r>
            <a:r>
              <a:rPr lang="en-US" dirty="0"/>
              <a:t>)</a:t>
            </a:r>
          </a:p>
          <a:p>
            <a:pPr marL="0" indent="0" algn="just">
              <a:lnSpc>
                <a:spcPct val="170000"/>
              </a:lnSpc>
              <a:buNone/>
            </a:pPr>
            <a:r>
              <a:rPr lang="en-US" dirty="0"/>
              <a:t>		</a:t>
            </a:r>
            <a:r>
              <a:rPr lang="en-US" dirty="0" err="1"/>
              <a:t>Puberdade</a:t>
            </a:r>
            <a:r>
              <a:rPr lang="en-US" dirty="0"/>
              <a:t> e </a:t>
            </a:r>
            <a:r>
              <a:rPr lang="en-US" dirty="0" err="1"/>
              <a:t>adolescência</a:t>
            </a:r>
            <a:r>
              <a:rPr lang="en-US" dirty="0"/>
              <a:t> (de </a:t>
            </a:r>
            <a:r>
              <a:rPr lang="en-US" dirty="0" err="1"/>
              <a:t>onze</a:t>
            </a:r>
            <a:r>
              <a:rPr lang="en-US" dirty="0"/>
              <a:t> </a:t>
            </a:r>
            <a:r>
              <a:rPr lang="en-US" dirty="0" err="1"/>
              <a:t>em</a:t>
            </a:r>
            <a:r>
              <a:rPr lang="en-US" dirty="0"/>
              <a:t> </a:t>
            </a:r>
            <a:r>
              <a:rPr lang="en-US" dirty="0" err="1"/>
              <a:t>diante</a:t>
            </a:r>
            <a:r>
              <a:rPr lang="en-US" dirty="0"/>
              <a:t>)</a:t>
            </a:r>
          </a:p>
          <a:p>
            <a:pPr marL="0" indent="0" algn="just">
              <a:lnSpc>
                <a:spcPct val="170000"/>
              </a:lnSpc>
              <a:buNone/>
            </a:pPr>
            <a:r>
              <a:rPr lang="en-US" dirty="0"/>
              <a:t>											(Almeida &amp; </a:t>
            </a:r>
            <a:r>
              <a:rPr lang="en-US" dirty="0" err="1"/>
              <a:t>Mohoney</a:t>
            </a:r>
            <a:r>
              <a:rPr lang="en-US" dirty="0"/>
              <a:t>, 2011, p. 102)</a:t>
            </a:r>
          </a:p>
        </p:txBody>
      </p:sp>
      <p:sp>
        <p:nvSpPr>
          <p:cNvPr id="4" name="Slide Number Placeholder 3"/>
          <p:cNvSpPr>
            <a:spLocks noGrp="1"/>
          </p:cNvSpPr>
          <p:nvPr>
            <p:ph type="sldNum" sz="quarter" idx="12"/>
          </p:nvPr>
        </p:nvSpPr>
        <p:spPr/>
        <p:txBody>
          <a:bodyPr/>
          <a:lstStyle/>
          <a:p>
            <a:fld id="{55C99EAA-D3A5-EC42-B47C-72599F453DF1}" type="slidenum">
              <a:rPr lang="en-US" smtClean="0"/>
              <a:pPr/>
              <a:t>32</a:t>
            </a:fld>
            <a:endParaRPr lang="en-US"/>
          </a:p>
        </p:txBody>
      </p:sp>
    </p:spTree>
    <p:extLst>
      <p:ext uri="{BB962C8B-B14F-4D97-AF65-F5344CB8AC3E}">
        <p14:creationId xmlns:p14="http://schemas.microsoft.com/office/powerpoint/2010/main" val="24985876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3. </a:t>
            </a:r>
            <a:r>
              <a:rPr lang="en-US" sz="2400" b="1" dirty="0" err="1"/>
              <a:t>Fundamentos</a:t>
            </a:r>
            <a:br>
              <a:rPr lang="en-US" sz="2400" b="1" dirty="0"/>
            </a:br>
            <a:r>
              <a:rPr lang="en-US" sz="2400" b="1" dirty="0">
                <a:solidFill>
                  <a:srgbClr val="FF0000"/>
                </a:solidFill>
              </a:rPr>
              <a:t>O </a:t>
            </a:r>
            <a:r>
              <a:rPr lang="en-US" sz="2400" b="1" dirty="0" err="1">
                <a:solidFill>
                  <a:srgbClr val="FF0000"/>
                </a:solidFill>
              </a:rPr>
              <a:t>ser</a:t>
            </a:r>
            <a:r>
              <a:rPr lang="en-US" sz="2400" b="1" dirty="0">
                <a:solidFill>
                  <a:srgbClr val="FF0000"/>
                </a:solidFill>
              </a:rPr>
              <a:t> </a:t>
            </a:r>
            <a:r>
              <a:rPr lang="en-US" sz="2400" b="1" dirty="0" err="1">
                <a:solidFill>
                  <a:srgbClr val="FF0000"/>
                </a:solidFill>
              </a:rPr>
              <a:t>humano</a:t>
            </a:r>
            <a:r>
              <a:rPr lang="en-US" sz="2400" b="1" dirty="0">
                <a:solidFill>
                  <a:srgbClr val="FF0000"/>
                </a:solidFill>
              </a:rPr>
              <a:t>, </a:t>
            </a:r>
            <a:r>
              <a:rPr lang="en-US" sz="2400" b="1" dirty="0" err="1">
                <a:solidFill>
                  <a:srgbClr val="FF0000"/>
                </a:solidFill>
              </a:rPr>
              <a:t>indissociavelmente</a:t>
            </a:r>
            <a:r>
              <a:rPr lang="en-US" sz="2400" b="1" dirty="0">
                <a:solidFill>
                  <a:srgbClr val="FF0000"/>
                </a:solidFill>
              </a:rPr>
              <a:t> </a:t>
            </a:r>
            <a:r>
              <a:rPr lang="en-US" sz="2400" b="1" dirty="0" err="1">
                <a:solidFill>
                  <a:srgbClr val="FF0000"/>
                </a:solidFill>
              </a:rPr>
              <a:t>biológico</a:t>
            </a:r>
            <a:r>
              <a:rPr lang="en-US" sz="2400" b="1" dirty="0">
                <a:solidFill>
                  <a:srgbClr val="FF0000"/>
                </a:solidFill>
              </a:rPr>
              <a:t> e social</a:t>
            </a:r>
          </a:p>
        </p:txBody>
      </p:sp>
      <p:sp>
        <p:nvSpPr>
          <p:cNvPr id="3" name="Content Placeholder 2"/>
          <p:cNvSpPr>
            <a:spLocks noGrp="1"/>
          </p:cNvSpPr>
          <p:nvPr>
            <p:ph idx="1"/>
          </p:nvPr>
        </p:nvSpPr>
        <p:spPr/>
        <p:txBody>
          <a:bodyPr>
            <a:normAutofit/>
          </a:bodyPr>
          <a:lstStyle/>
          <a:p>
            <a:pPr marL="0" indent="0" algn="just">
              <a:lnSpc>
                <a:spcPct val="150000"/>
              </a:lnSpc>
              <a:buNone/>
            </a:pPr>
            <a:endParaRPr lang="pt-BR" sz="1800" dirty="0"/>
          </a:p>
          <a:p>
            <a:pPr marL="0" indent="0" algn="just">
              <a:lnSpc>
                <a:spcPct val="150000"/>
              </a:lnSpc>
              <a:buNone/>
            </a:pPr>
            <a:r>
              <a:rPr lang="pt-BR" sz="1800" dirty="0"/>
              <a:t>A existência do homem, ser indissociavelmente biológico e social, se dá entre as exigências do organismo e as da sociedade, entre os mundos contraditórios da matéria viva e da consciência. O estudo do psiquismo não deve, portanto, desconsiderar nenhum desses fatores, nem tampouco trata-los como termos independentes; deve ser situado entre o campo das ciências naturais e sociais. Para constituir-se como ciência, a psicologia precisa dar um passo decisivo no sentido de unir o espírito e a matéria, o orgânico e o psíquico. </a:t>
            </a:r>
            <a:r>
              <a:rPr lang="pt-BR" sz="1800" dirty="0">
                <a:solidFill>
                  <a:srgbClr val="0000FF"/>
                </a:solidFill>
              </a:rPr>
              <a:t>(Galvão, 1996, p. 30)</a:t>
            </a:r>
          </a:p>
          <a:p>
            <a:pPr marL="0" indent="0">
              <a:lnSpc>
                <a:spcPct val="150000"/>
              </a:lnSpc>
              <a:buNone/>
            </a:pPr>
            <a:endParaRPr lang="pt-BR" sz="2000" dirty="0"/>
          </a:p>
          <a:p>
            <a:pPr marL="0" indent="0">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33</a:t>
            </a:fld>
            <a:endParaRPr lang="en-US"/>
          </a:p>
        </p:txBody>
      </p:sp>
    </p:spTree>
    <p:extLst>
      <p:ext uri="{BB962C8B-B14F-4D97-AF65-F5344CB8AC3E}">
        <p14:creationId xmlns:p14="http://schemas.microsoft.com/office/powerpoint/2010/main" val="37873383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3. </a:t>
            </a:r>
            <a:r>
              <a:rPr lang="en-US" sz="2400" b="1" dirty="0" err="1"/>
              <a:t>Fundamentos</a:t>
            </a:r>
            <a:br>
              <a:rPr lang="en-US" sz="2400" b="1" dirty="0"/>
            </a:br>
            <a:r>
              <a:rPr lang="en-US" sz="2400" b="1" dirty="0">
                <a:solidFill>
                  <a:srgbClr val="FF0000"/>
                </a:solidFill>
              </a:rPr>
              <a:t>A </a:t>
            </a:r>
            <a:r>
              <a:rPr lang="en-US" sz="2400" b="1" dirty="0" err="1">
                <a:solidFill>
                  <a:srgbClr val="FF0000"/>
                </a:solidFill>
              </a:rPr>
              <a:t>preocupação</a:t>
            </a:r>
            <a:r>
              <a:rPr lang="en-US" sz="2400" b="1" dirty="0">
                <a:solidFill>
                  <a:srgbClr val="FF0000"/>
                </a:solidFill>
              </a:rPr>
              <a:t> com a </a:t>
            </a:r>
            <a:r>
              <a:rPr lang="en-US" sz="2400" b="1" dirty="0" err="1">
                <a:solidFill>
                  <a:srgbClr val="FF0000"/>
                </a:solidFill>
              </a:rPr>
              <a:t>psicogênese</a:t>
            </a:r>
            <a:endParaRPr lang="en-US" sz="2400" b="1" dirty="0">
              <a:solidFill>
                <a:srgbClr val="FF0000"/>
              </a:solidFill>
            </a:endParaRPr>
          </a:p>
        </p:txBody>
      </p:sp>
      <p:sp>
        <p:nvSpPr>
          <p:cNvPr id="3" name="Content Placeholder 2"/>
          <p:cNvSpPr>
            <a:spLocks noGrp="1"/>
          </p:cNvSpPr>
          <p:nvPr>
            <p:ph idx="1"/>
          </p:nvPr>
        </p:nvSpPr>
        <p:spPr/>
        <p:txBody>
          <a:bodyPr>
            <a:normAutofit/>
          </a:bodyPr>
          <a:lstStyle/>
          <a:p>
            <a:pPr marL="0" indent="0" algn="just">
              <a:buNone/>
            </a:pPr>
            <a:endParaRPr lang="pt-BR" sz="2200" dirty="0"/>
          </a:p>
          <a:p>
            <a:pPr marL="0" indent="0" algn="just">
              <a:lnSpc>
                <a:spcPct val="160000"/>
              </a:lnSpc>
              <a:buNone/>
            </a:pPr>
            <a:r>
              <a:rPr lang="pt-BR" sz="1800" dirty="0"/>
              <a:t>A psicologia genética estuda as origens, isto é, a gênese dos processos psíquicos. Partindo do mais simples, do que vem antes na cronologia de transformações por que passa o sujeito, a análise genética é, para </a:t>
            </a:r>
            <a:r>
              <a:rPr lang="pt-BR" sz="1800" dirty="0" err="1"/>
              <a:t>Wallon</a:t>
            </a:r>
            <a:r>
              <a:rPr lang="pt-BR" sz="1800" dirty="0"/>
              <a:t>, o único procedimento que não dissolve em elementos estanques e abstratos a totalidade da vida psíquica. Constitui-se, assim, no método de uma psicologia geral, concebida como conhecimento do adulto através da criança. </a:t>
            </a:r>
            <a:endParaRPr lang="en-US" sz="1800" dirty="0"/>
          </a:p>
          <a:p>
            <a:pPr marL="0" indent="0" algn="just">
              <a:lnSpc>
                <a:spcPct val="160000"/>
              </a:lnSpc>
              <a:buNone/>
            </a:pPr>
            <a:r>
              <a:rPr lang="pt-BR" sz="1800" dirty="0">
                <a:solidFill>
                  <a:srgbClr val="0000FF"/>
                </a:solidFill>
              </a:rPr>
              <a:t>(Galvão, 1996, p. 31)</a:t>
            </a:r>
          </a:p>
          <a:p>
            <a:pPr marL="0" indent="0" algn="just">
              <a:buNone/>
            </a:pPr>
            <a:endParaRPr lang="pt-BR" sz="2200" dirty="0"/>
          </a:p>
          <a:p>
            <a:pPr marL="0" indent="0">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34</a:t>
            </a:fld>
            <a:endParaRPr lang="en-US"/>
          </a:p>
        </p:txBody>
      </p:sp>
    </p:spTree>
    <p:extLst>
      <p:ext uri="{BB962C8B-B14F-4D97-AF65-F5344CB8AC3E}">
        <p14:creationId xmlns:p14="http://schemas.microsoft.com/office/powerpoint/2010/main" val="34366219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solidFill>
                  <a:srgbClr val="FF0000"/>
                </a:solidFill>
              </a:rPr>
              <a:t>A </a:t>
            </a:r>
            <a:r>
              <a:rPr lang="en-US" sz="2400" b="1" dirty="0" err="1">
                <a:solidFill>
                  <a:srgbClr val="FF0000"/>
                </a:solidFill>
              </a:rPr>
              <a:t>Psicogênese</a:t>
            </a:r>
            <a:r>
              <a:rPr lang="en-US" sz="2400" b="1" dirty="0">
                <a:solidFill>
                  <a:srgbClr val="FF0000"/>
                </a:solidFill>
              </a:rPr>
              <a:t> da </a:t>
            </a:r>
            <a:r>
              <a:rPr lang="en-US" sz="2400" b="1" dirty="0" err="1">
                <a:solidFill>
                  <a:srgbClr val="FF0000"/>
                </a:solidFill>
              </a:rPr>
              <a:t>pessoa</a:t>
            </a:r>
            <a:r>
              <a:rPr lang="en-US" sz="2400" b="1" dirty="0">
                <a:solidFill>
                  <a:srgbClr val="FF0000"/>
                </a:solidFill>
              </a:rPr>
              <a:t> </a:t>
            </a:r>
            <a:r>
              <a:rPr lang="en-US" sz="2400" b="1" dirty="0" err="1">
                <a:solidFill>
                  <a:srgbClr val="FF0000"/>
                </a:solidFill>
              </a:rPr>
              <a:t>completa</a:t>
            </a:r>
            <a:endParaRPr lang="en-US" sz="2400" b="1" dirty="0">
              <a:solidFill>
                <a:srgbClr val="FF0000"/>
              </a:solidFill>
            </a:endParaRPr>
          </a:p>
        </p:txBody>
      </p:sp>
      <p:sp>
        <p:nvSpPr>
          <p:cNvPr id="3" name="Content Placeholder 2"/>
          <p:cNvSpPr>
            <a:spLocks noGrp="1"/>
          </p:cNvSpPr>
          <p:nvPr>
            <p:ph idx="1"/>
          </p:nvPr>
        </p:nvSpPr>
        <p:spPr/>
        <p:txBody>
          <a:bodyPr>
            <a:normAutofit fontScale="25000" lnSpcReduction="20000"/>
          </a:bodyPr>
          <a:lstStyle/>
          <a:p>
            <a:pPr marL="0" indent="0" algn="just">
              <a:lnSpc>
                <a:spcPct val="170000"/>
              </a:lnSpc>
              <a:buNone/>
            </a:pPr>
            <a:endParaRPr lang="pt-BR" sz="6400" dirty="0"/>
          </a:p>
          <a:p>
            <a:pPr marL="0" indent="0" algn="just">
              <a:lnSpc>
                <a:spcPct val="170000"/>
              </a:lnSpc>
              <a:buNone/>
            </a:pPr>
            <a:r>
              <a:rPr lang="pt-BR" sz="6400" dirty="0"/>
              <a:t>Recusando-se a selecionar um único aspecto do ser humano e isolá-lo do conjunto, </a:t>
            </a:r>
            <a:r>
              <a:rPr lang="pt-BR" sz="6400" dirty="0" err="1"/>
              <a:t>Wallon</a:t>
            </a:r>
            <a:r>
              <a:rPr lang="pt-BR" sz="6400" dirty="0"/>
              <a:t> propõe o estudo integrado do desenvolvimento, ou seja, que este abarque os vários </a:t>
            </a:r>
            <a:r>
              <a:rPr lang="pt-BR" sz="6400" i="1" dirty="0"/>
              <a:t>campos funcionais </a:t>
            </a:r>
            <a:r>
              <a:rPr lang="pt-BR" sz="6400" dirty="0"/>
              <a:t>nos quais se distribui a atividade infantil (afetividade, motricidade, inteligência).</a:t>
            </a:r>
          </a:p>
          <a:p>
            <a:pPr marL="0" indent="0" algn="just">
              <a:lnSpc>
                <a:spcPct val="170000"/>
              </a:lnSpc>
              <a:buNone/>
            </a:pPr>
            <a:endParaRPr lang="pt-BR" sz="6400" dirty="0"/>
          </a:p>
          <a:p>
            <a:pPr marL="0" indent="0" algn="just">
              <a:lnSpc>
                <a:spcPct val="170000"/>
              </a:lnSpc>
              <a:buNone/>
            </a:pPr>
            <a:r>
              <a:rPr lang="pt-BR" sz="6400" dirty="0"/>
              <a:t>Vendo o desenvolvimento do homem, ser “geneticamente social”, como processo em estreita dependência das condições concretas em que ocorre, propõe o estudo da criança contextualizada, isto é, nas suas relações com o meio. </a:t>
            </a:r>
          </a:p>
          <a:p>
            <a:pPr marL="0" indent="0" algn="just">
              <a:lnSpc>
                <a:spcPct val="170000"/>
              </a:lnSpc>
              <a:buNone/>
            </a:pPr>
            <a:r>
              <a:rPr lang="pt-BR" sz="6400" dirty="0"/>
              <a:t>Podemos definir o projeto teórico de </a:t>
            </a:r>
            <a:r>
              <a:rPr lang="pt-BR" sz="6400" dirty="0" err="1"/>
              <a:t>Wallon</a:t>
            </a:r>
            <a:r>
              <a:rPr lang="pt-BR" sz="6400" dirty="0"/>
              <a:t> como a elaboração de uma psicogênese da pessoa completa.</a:t>
            </a:r>
          </a:p>
          <a:p>
            <a:pPr marL="0" indent="0" algn="r">
              <a:lnSpc>
                <a:spcPct val="170000"/>
              </a:lnSpc>
              <a:buNone/>
            </a:pPr>
            <a:r>
              <a:rPr lang="pt-BR" sz="4800" dirty="0"/>
              <a:t> </a:t>
            </a:r>
            <a:r>
              <a:rPr lang="pt-BR" sz="4800" dirty="0">
                <a:solidFill>
                  <a:srgbClr val="0000FF"/>
                </a:solidFill>
              </a:rPr>
              <a:t>(Galvão, 1996, p. 32)</a:t>
            </a:r>
          </a:p>
          <a:p>
            <a:pPr marL="0" indent="0" algn="just">
              <a:buNone/>
            </a:pPr>
            <a:endParaRPr lang="pt-BR" dirty="0"/>
          </a:p>
          <a:p>
            <a:pPr algn="just"/>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35</a:t>
            </a:fld>
            <a:endParaRPr lang="en-US"/>
          </a:p>
        </p:txBody>
      </p:sp>
    </p:spTree>
    <p:extLst>
      <p:ext uri="{BB962C8B-B14F-4D97-AF65-F5344CB8AC3E}">
        <p14:creationId xmlns:p14="http://schemas.microsoft.com/office/powerpoint/2010/main" val="20827337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3200" b="1" dirty="0"/>
            </a:br>
            <a:r>
              <a:rPr lang="en-US" sz="2400" b="1" dirty="0"/>
              <a:t>4. </a:t>
            </a:r>
            <a:r>
              <a:rPr lang="en-US" sz="2400" b="1" dirty="0" err="1"/>
              <a:t>Aspectos</a:t>
            </a:r>
            <a:r>
              <a:rPr lang="en-US" sz="2400" b="1" dirty="0"/>
              <a:t> </a:t>
            </a:r>
            <a:r>
              <a:rPr lang="en-US" sz="2400" b="1" dirty="0" err="1"/>
              <a:t>Gerais</a:t>
            </a:r>
            <a:br>
              <a:rPr lang="en-US" sz="2400" b="1" dirty="0"/>
            </a:br>
            <a:r>
              <a:rPr lang="en-US" sz="2400" b="1" dirty="0">
                <a:solidFill>
                  <a:srgbClr val="FF0000"/>
                </a:solidFill>
              </a:rPr>
              <a:t>A </a:t>
            </a:r>
            <a:r>
              <a:rPr lang="en-US" sz="2400" b="1" dirty="0" err="1">
                <a:solidFill>
                  <a:srgbClr val="FF0000"/>
                </a:solidFill>
              </a:rPr>
              <a:t>dinâmica</a:t>
            </a:r>
            <a:r>
              <a:rPr lang="en-US" sz="2400" b="1" dirty="0">
                <a:solidFill>
                  <a:srgbClr val="FF0000"/>
                </a:solidFill>
              </a:rPr>
              <a:t> do </a:t>
            </a:r>
            <a:r>
              <a:rPr lang="en-US" sz="2400" b="1" dirty="0" err="1">
                <a:solidFill>
                  <a:srgbClr val="FF0000"/>
                </a:solidFill>
              </a:rPr>
              <a:t>desenvolvimento</a:t>
            </a:r>
            <a:r>
              <a:rPr lang="en-US" sz="2400" b="1" dirty="0">
                <a:solidFill>
                  <a:srgbClr val="FF0000"/>
                </a:solidFill>
              </a:rPr>
              <a:t> </a:t>
            </a:r>
            <a:r>
              <a:rPr lang="en-US" sz="2400" b="1" dirty="0" err="1">
                <a:solidFill>
                  <a:srgbClr val="FF0000"/>
                </a:solidFill>
              </a:rPr>
              <a:t>infantil</a:t>
            </a:r>
            <a:br>
              <a:rPr lang="en-US" sz="2800" b="1" dirty="0">
                <a:solidFill>
                  <a:srgbClr val="FF0000"/>
                </a:solidFill>
              </a:rPr>
            </a:br>
            <a:endParaRPr lang="en-US" sz="2800" b="1" dirty="0">
              <a:solidFill>
                <a:srgbClr val="FF0000"/>
              </a:solidFill>
            </a:endParaRPr>
          </a:p>
        </p:txBody>
      </p:sp>
      <p:sp>
        <p:nvSpPr>
          <p:cNvPr id="3" name="Content Placeholder 2"/>
          <p:cNvSpPr>
            <a:spLocks noGrp="1"/>
          </p:cNvSpPr>
          <p:nvPr>
            <p:ph idx="1"/>
          </p:nvPr>
        </p:nvSpPr>
        <p:spPr/>
        <p:txBody>
          <a:bodyPr>
            <a:normAutofit/>
          </a:bodyPr>
          <a:lstStyle/>
          <a:p>
            <a:pPr marL="0" indent="0" algn="just">
              <a:lnSpc>
                <a:spcPct val="170000"/>
              </a:lnSpc>
              <a:buNone/>
            </a:pPr>
            <a:endParaRPr lang="en-US" sz="1500" dirty="0"/>
          </a:p>
          <a:p>
            <a:pPr marL="0" indent="0" algn="just">
              <a:lnSpc>
                <a:spcPct val="170000"/>
              </a:lnSpc>
              <a:buNone/>
            </a:pPr>
            <a:r>
              <a:rPr lang="en-US" sz="1500" dirty="0"/>
              <a:t>No </a:t>
            </a:r>
            <a:r>
              <a:rPr lang="en-US" sz="1500" dirty="0" err="1"/>
              <a:t>desenvolvimento</a:t>
            </a:r>
            <a:r>
              <a:rPr lang="en-US" sz="1500" dirty="0"/>
              <a:t> </a:t>
            </a:r>
            <a:r>
              <a:rPr lang="en-US" sz="1500" dirty="0" err="1"/>
              <a:t>humano</a:t>
            </a:r>
            <a:r>
              <a:rPr lang="en-US" sz="1500" dirty="0"/>
              <a:t> </a:t>
            </a:r>
            <a:r>
              <a:rPr lang="en-US" sz="1500" dirty="0" err="1"/>
              <a:t>podemos</a:t>
            </a:r>
            <a:r>
              <a:rPr lang="en-US" sz="1500" dirty="0"/>
              <a:t> </a:t>
            </a:r>
            <a:r>
              <a:rPr lang="en-US" sz="1500" dirty="0" err="1"/>
              <a:t>identificar</a:t>
            </a:r>
            <a:r>
              <a:rPr lang="en-US" sz="1500" dirty="0"/>
              <a:t> a </a:t>
            </a:r>
            <a:r>
              <a:rPr lang="en-US" sz="1500" dirty="0" err="1"/>
              <a:t>existência</a:t>
            </a:r>
            <a:r>
              <a:rPr lang="en-US" sz="1500" dirty="0"/>
              <a:t> de </a:t>
            </a:r>
            <a:r>
              <a:rPr lang="en-US" sz="1500" dirty="0" err="1"/>
              <a:t>estapas</a:t>
            </a:r>
            <a:r>
              <a:rPr lang="en-US" sz="1500" dirty="0"/>
              <a:t> </a:t>
            </a:r>
            <a:r>
              <a:rPr lang="en-US" sz="1500" dirty="0" err="1"/>
              <a:t>claramente</a:t>
            </a:r>
            <a:r>
              <a:rPr lang="en-US" sz="1500" dirty="0"/>
              <a:t> </a:t>
            </a:r>
            <a:r>
              <a:rPr lang="en-US" sz="1500" dirty="0" err="1"/>
              <a:t>diferenciadas</a:t>
            </a:r>
            <a:r>
              <a:rPr lang="en-US" sz="1500" dirty="0"/>
              <a:t>, </a:t>
            </a:r>
            <a:r>
              <a:rPr lang="en-US" sz="1500" dirty="0" err="1"/>
              <a:t>caracterizadas</a:t>
            </a:r>
            <a:r>
              <a:rPr lang="en-US" sz="1500" dirty="0"/>
              <a:t> </a:t>
            </a:r>
            <a:r>
              <a:rPr lang="en-US" sz="1500" dirty="0" err="1"/>
              <a:t>por</a:t>
            </a:r>
            <a:r>
              <a:rPr lang="en-US" sz="1500" dirty="0"/>
              <a:t> um </a:t>
            </a:r>
            <a:r>
              <a:rPr lang="en-US" sz="1500" dirty="0" err="1"/>
              <a:t>conjunto</a:t>
            </a:r>
            <a:r>
              <a:rPr lang="en-US" sz="1500" dirty="0"/>
              <a:t> de </a:t>
            </a:r>
            <a:r>
              <a:rPr lang="en-US" sz="1500" dirty="0" err="1">
                <a:solidFill>
                  <a:srgbClr val="0000FF"/>
                </a:solidFill>
              </a:rPr>
              <a:t>necessidades</a:t>
            </a:r>
            <a:r>
              <a:rPr lang="en-US" sz="1500" dirty="0">
                <a:solidFill>
                  <a:srgbClr val="0000FF"/>
                </a:solidFill>
              </a:rPr>
              <a:t> </a:t>
            </a:r>
            <a:r>
              <a:rPr lang="en-US" sz="1500" dirty="0"/>
              <a:t>e de </a:t>
            </a:r>
            <a:r>
              <a:rPr lang="en-US" sz="1500" dirty="0" err="1">
                <a:solidFill>
                  <a:srgbClr val="0000FF"/>
                </a:solidFill>
              </a:rPr>
              <a:t>interesses</a:t>
            </a:r>
            <a:r>
              <a:rPr lang="en-US" sz="1500" dirty="0">
                <a:solidFill>
                  <a:srgbClr val="0000FF"/>
                </a:solidFill>
              </a:rPr>
              <a:t> </a:t>
            </a:r>
            <a:r>
              <a:rPr lang="en-US" sz="1500" dirty="0" err="1"/>
              <a:t>que</a:t>
            </a:r>
            <a:r>
              <a:rPr lang="en-US" sz="1500" dirty="0"/>
              <a:t> </a:t>
            </a:r>
            <a:r>
              <a:rPr lang="en-US" sz="1500" dirty="0" err="1"/>
              <a:t>lhe</a:t>
            </a:r>
            <a:r>
              <a:rPr lang="en-US" sz="1500" dirty="0"/>
              <a:t> </a:t>
            </a:r>
            <a:r>
              <a:rPr lang="en-US" sz="1500" dirty="0" err="1"/>
              <a:t>garantem</a:t>
            </a:r>
            <a:r>
              <a:rPr lang="en-US" sz="1500" dirty="0"/>
              <a:t> </a:t>
            </a:r>
            <a:r>
              <a:rPr lang="en-US" sz="1500" dirty="0" err="1"/>
              <a:t>coerência</a:t>
            </a:r>
            <a:r>
              <a:rPr lang="en-US" sz="1500" dirty="0"/>
              <a:t> e </a:t>
            </a:r>
            <a:r>
              <a:rPr lang="en-US" sz="1500" dirty="0" err="1"/>
              <a:t>unidade</a:t>
            </a:r>
            <a:r>
              <a:rPr lang="en-US" sz="1500" dirty="0"/>
              <a:t>. </a:t>
            </a:r>
            <a:r>
              <a:rPr lang="en-US" sz="1500" dirty="0" err="1"/>
              <a:t>Sucedem</a:t>
            </a:r>
            <a:r>
              <a:rPr lang="en-US" sz="1500" dirty="0"/>
              <a:t>-se </a:t>
            </a:r>
            <a:r>
              <a:rPr lang="en-US" sz="1500" dirty="0" err="1"/>
              <a:t>uma</a:t>
            </a:r>
            <a:r>
              <a:rPr lang="en-US" sz="1500" dirty="0"/>
              <a:t> </a:t>
            </a:r>
            <a:r>
              <a:rPr lang="en-US" sz="1500" dirty="0" err="1"/>
              <a:t>ordem</a:t>
            </a:r>
            <a:r>
              <a:rPr lang="en-US" sz="1500" dirty="0"/>
              <a:t> </a:t>
            </a:r>
            <a:r>
              <a:rPr lang="en-US" sz="1500" dirty="0" err="1"/>
              <a:t>necessária</a:t>
            </a:r>
            <a:r>
              <a:rPr lang="en-US" sz="1500" dirty="0"/>
              <a:t>, </a:t>
            </a:r>
            <a:r>
              <a:rPr lang="en-US" sz="1500" dirty="0" err="1"/>
              <a:t>cada</a:t>
            </a:r>
            <a:r>
              <a:rPr lang="en-US" sz="1500" dirty="0"/>
              <a:t> </a:t>
            </a:r>
            <a:r>
              <a:rPr lang="en-US" sz="1500" dirty="0" err="1"/>
              <a:t>uma</a:t>
            </a:r>
            <a:r>
              <a:rPr lang="en-US" sz="1500" dirty="0"/>
              <a:t> </a:t>
            </a:r>
            <a:r>
              <a:rPr lang="en-US" sz="1500" dirty="0" err="1"/>
              <a:t>sendo</a:t>
            </a:r>
            <a:r>
              <a:rPr lang="en-US" sz="1500" dirty="0"/>
              <a:t> a </a:t>
            </a:r>
            <a:r>
              <a:rPr lang="en-US" sz="1500" dirty="0" err="1"/>
              <a:t>preparação</a:t>
            </a:r>
            <a:r>
              <a:rPr lang="en-US" sz="1500" dirty="0"/>
              <a:t> </a:t>
            </a:r>
            <a:r>
              <a:rPr lang="en-US" sz="1500" dirty="0" err="1"/>
              <a:t>indispensável</a:t>
            </a:r>
            <a:r>
              <a:rPr lang="en-US" sz="1500" dirty="0"/>
              <a:t> </a:t>
            </a:r>
            <a:r>
              <a:rPr lang="en-US" sz="1500" dirty="0" err="1"/>
              <a:t>para</a:t>
            </a:r>
            <a:r>
              <a:rPr lang="en-US" sz="1500" dirty="0"/>
              <a:t> o </a:t>
            </a:r>
            <a:r>
              <a:rPr lang="en-US" sz="1500" dirty="0" err="1"/>
              <a:t>aparecimento</a:t>
            </a:r>
            <a:r>
              <a:rPr lang="en-US" sz="1500" dirty="0"/>
              <a:t> das </a:t>
            </a:r>
            <a:r>
              <a:rPr lang="en-US" sz="1500" dirty="0" err="1"/>
              <a:t>seguintes</a:t>
            </a:r>
            <a:r>
              <a:rPr lang="en-US" sz="1500" dirty="0">
                <a:solidFill>
                  <a:srgbClr val="0000FF"/>
                </a:solidFill>
              </a:rPr>
              <a:t>. (</a:t>
            </a:r>
            <a:r>
              <a:rPr lang="en-US" sz="1500" dirty="0" err="1">
                <a:solidFill>
                  <a:srgbClr val="0000FF"/>
                </a:solidFill>
              </a:rPr>
              <a:t>Galvão</a:t>
            </a:r>
            <a:r>
              <a:rPr lang="en-US" sz="1500" dirty="0">
                <a:solidFill>
                  <a:srgbClr val="0000FF"/>
                </a:solidFill>
              </a:rPr>
              <a:t>, 1996, p. 39)</a:t>
            </a:r>
          </a:p>
          <a:p>
            <a:pPr marL="0" indent="0" algn="just">
              <a:lnSpc>
                <a:spcPct val="170000"/>
              </a:lnSpc>
              <a:buNone/>
            </a:pPr>
            <a:endParaRPr lang="en-US" sz="1500" dirty="0"/>
          </a:p>
          <a:p>
            <a:pPr marL="0" indent="0" algn="just">
              <a:lnSpc>
                <a:spcPct val="170000"/>
              </a:lnSpc>
              <a:buNone/>
            </a:pPr>
            <a:r>
              <a:rPr lang="en-US" sz="1500" dirty="0"/>
              <a:t>O </a:t>
            </a:r>
            <a:r>
              <a:rPr lang="en-US" sz="1500" dirty="0" err="1"/>
              <a:t>meio</a:t>
            </a:r>
            <a:r>
              <a:rPr lang="en-US" sz="1500" dirty="0"/>
              <a:t> </a:t>
            </a:r>
            <a:r>
              <a:rPr lang="en-US" sz="1500" dirty="0" err="1"/>
              <a:t>não</a:t>
            </a:r>
            <a:r>
              <a:rPr lang="en-US" sz="1500" dirty="0"/>
              <a:t> </a:t>
            </a:r>
            <a:r>
              <a:rPr lang="en-US" sz="1500" dirty="0" err="1"/>
              <a:t>é</a:t>
            </a:r>
            <a:r>
              <a:rPr lang="en-US" sz="1500" dirty="0"/>
              <a:t>, </a:t>
            </a:r>
            <a:r>
              <a:rPr lang="en-US" sz="1500" dirty="0" err="1"/>
              <a:t>portanto</a:t>
            </a:r>
            <a:r>
              <a:rPr lang="en-US" sz="1500" dirty="0"/>
              <a:t>, </a:t>
            </a:r>
            <a:r>
              <a:rPr lang="en-US" sz="1500" dirty="0" err="1"/>
              <a:t>uma</a:t>
            </a:r>
            <a:r>
              <a:rPr lang="en-US" sz="1500" dirty="0"/>
              <a:t> </a:t>
            </a:r>
            <a:r>
              <a:rPr lang="en-US" sz="1500" dirty="0" err="1"/>
              <a:t>entidade</a:t>
            </a:r>
            <a:r>
              <a:rPr lang="en-US" sz="1500" dirty="0"/>
              <a:t> </a:t>
            </a:r>
            <a:r>
              <a:rPr lang="en-US" sz="1500" dirty="0" err="1"/>
              <a:t>estática</a:t>
            </a:r>
            <a:r>
              <a:rPr lang="en-US" sz="1500" dirty="0"/>
              <a:t> e </a:t>
            </a:r>
            <a:r>
              <a:rPr lang="en-US" sz="1500" dirty="0" err="1"/>
              <a:t>homogênea</a:t>
            </a:r>
            <a:r>
              <a:rPr lang="en-US" sz="1500" dirty="0"/>
              <a:t>, mas </a:t>
            </a:r>
            <a:r>
              <a:rPr lang="en-US" sz="1500" dirty="0" err="1"/>
              <a:t>trasnforma</a:t>
            </a:r>
            <a:r>
              <a:rPr lang="en-US" sz="1500" dirty="0"/>
              <a:t>-se </a:t>
            </a:r>
            <a:r>
              <a:rPr lang="en-US" sz="1500" dirty="0" err="1"/>
              <a:t>juntamente</a:t>
            </a:r>
            <a:r>
              <a:rPr lang="en-US" sz="1500" dirty="0"/>
              <a:t> com a </a:t>
            </a:r>
            <a:r>
              <a:rPr lang="en-US" sz="1500" dirty="0" err="1"/>
              <a:t>criança</a:t>
            </a:r>
            <a:r>
              <a:rPr lang="en-US" sz="1500" dirty="0"/>
              <a:t>. </a:t>
            </a:r>
            <a:r>
              <a:rPr lang="en-US" sz="1500" dirty="0">
                <a:solidFill>
                  <a:srgbClr val="0000FF"/>
                </a:solidFill>
              </a:rPr>
              <a:t>(</a:t>
            </a:r>
            <a:r>
              <a:rPr lang="en-US" sz="1500" dirty="0" err="1">
                <a:solidFill>
                  <a:srgbClr val="0000FF"/>
                </a:solidFill>
              </a:rPr>
              <a:t>Galvão</a:t>
            </a:r>
            <a:r>
              <a:rPr lang="en-US" sz="1500" dirty="0">
                <a:solidFill>
                  <a:srgbClr val="0000FF"/>
                </a:solidFill>
              </a:rPr>
              <a:t>, 1996, p. 40)</a:t>
            </a:r>
          </a:p>
          <a:p>
            <a:pPr marL="0" indent="0" algn="just">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36</a:t>
            </a:fld>
            <a:endParaRPr lang="en-US"/>
          </a:p>
        </p:txBody>
      </p:sp>
    </p:spTree>
    <p:extLst>
      <p:ext uri="{BB962C8B-B14F-4D97-AF65-F5344CB8AC3E}">
        <p14:creationId xmlns:p14="http://schemas.microsoft.com/office/powerpoint/2010/main" val="2215036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2700" b="1" dirty="0"/>
              <a:t>4. </a:t>
            </a:r>
            <a:r>
              <a:rPr lang="en-US" sz="2700" b="1" dirty="0" err="1"/>
              <a:t>Aspetos</a:t>
            </a:r>
            <a:r>
              <a:rPr lang="en-US" sz="2700" b="1" dirty="0"/>
              <a:t> </a:t>
            </a:r>
            <a:r>
              <a:rPr lang="en-US" sz="2700" b="1" dirty="0" err="1"/>
              <a:t>Gerais</a:t>
            </a:r>
            <a:br>
              <a:rPr lang="en-US" sz="2700" b="1" dirty="0"/>
            </a:br>
            <a:r>
              <a:rPr lang="en-US" sz="2700" b="1" dirty="0" err="1">
                <a:solidFill>
                  <a:srgbClr val="FF0000"/>
                </a:solidFill>
              </a:rPr>
              <a:t>Princípios</a:t>
            </a:r>
            <a:r>
              <a:rPr lang="en-US" sz="2700" b="1" dirty="0">
                <a:solidFill>
                  <a:srgbClr val="FF0000"/>
                </a:solidFill>
              </a:rPr>
              <a:t> </a:t>
            </a:r>
            <a:r>
              <a:rPr lang="en-US" sz="2700" b="1" dirty="0" err="1">
                <a:solidFill>
                  <a:srgbClr val="FF0000"/>
                </a:solidFill>
              </a:rPr>
              <a:t>funcionais</a:t>
            </a:r>
            <a:r>
              <a:rPr lang="en-US" sz="2700" b="1" dirty="0">
                <a:solidFill>
                  <a:srgbClr val="FF0000"/>
                </a:solidFill>
              </a:rPr>
              <a:t> do </a:t>
            </a:r>
            <a:r>
              <a:rPr lang="en-US" sz="2700" b="1" dirty="0" err="1">
                <a:solidFill>
                  <a:srgbClr val="FF0000"/>
                </a:solidFill>
              </a:rPr>
              <a:t>desenvolvimento</a:t>
            </a:r>
            <a:br>
              <a:rPr lang="en-US" sz="2700" b="1" dirty="0">
                <a:solidFill>
                  <a:srgbClr val="FF0000"/>
                </a:solidFill>
              </a:rPr>
            </a:br>
            <a:endParaRPr lang="en-US" sz="2700" b="1" dirty="0">
              <a:solidFill>
                <a:srgbClr val="FF0000"/>
              </a:solidFill>
            </a:endParaRPr>
          </a:p>
        </p:txBody>
      </p:sp>
      <p:sp>
        <p:nvSpPr>
          <p:cNvPr id="3" name="Content Placeholder 2"/>
          <p:cNvSpPr>
            <a:spLocks noGrp="1"/>
          </p:cNvSpPr>
          <p:nvPr>
            <p:ph idx="1"/>
          </p:nvPr>
        </p:nvSpPr>
        <p:spPr/>
        <p:txBody>
          <a:bodyPr>
            <a:normAutofit/>
          </a:bodyPr>
          <a:lstStyle/>
          <a:p>
            <a:pPr marL="0" indent="0" algn="just">
              <a:lnSpc>
                <a:spcPct val="150000"/>
              </a:lnSpc>
              <a:buNone/>
            </a:pPr>
            <a:endParaRPr lang="en-US" sz="2000" dirty="0"/>
          </a:p>
          <a:p>
            <a:pPr marL="0" indent="0" algn="just">
              <a:lnSpc>
                <a:spcPct val="150000"/>
              </a:lnSpc>
              <a:buNone/>
            </a:pPr>
            <a:r>
              <a:rPr lang="en-US" sz="1600" dirty="0"/>
              <a:t>A </a:t>
            </a:r>
            <a:r>
              <a:rPr lang="en-US" sz="1600" dirty="0" err="1"/>
              <a:t>determinação</a:t>
            </a:r>
            <a:r>
              <a:rPr lang="en-US" sz="1600" dirty="0"/>
              <a:t> </a:t>
            </a:r>
            <a:r>
              <a:rPr lang="en-US" sz="1600" dirty="0" err="1"/>
              <a:t>recíproca</a:t>
            </a:r>
            <a:r>
              <a:rPr lang="en-US" sz="1600" dirty="0"/>
              <a:t> </a:t>
            </a:r>
            <a:r>
              <a:rPr lang="en-US" sz="1600" dirty="0" err="1"/>
              <a:t>que</a:t>
            </a:r>
            <a:r>
              <a:rPr lang="en-US" sz="1600" dirty="0"/>
              <a:t> se </a:t>
            </a:r>
            <a:r>
              <a:rPr lang="en-US" sz="1600" dirty="0" err="1"/>
              <a:t>estabelece</a:t>
            </a:r>
            <a:r>
              <a:rPr lang="en-US" sz="1600" dirty="0"/>
              <a:t> entre as </a:t>
            </a:r>
            <a:r>
              <a:rPr lang="en-US" sz="1600" dirty="0" err="1"/>
              <a:t>condutas</a:t>
            </a:r>
            <a:r>
              <a:rPr lang="en-US" sz="1600" dirty="0"/>
              <a:t> da </a:t>
            </a:r>
            <a:r>
              <a:rPr lang="en-US" sz="1600" dirty="0" err="1"/>
              <a:t>criança</a:t>
            </a:r>
            <a:r>
              <a:rPr lang="en-US" sz="1600" dirty="0"/>
              <a:t> e </a:t>
            </a:r>
            <a:r>
              <a:rPr lang="en-US" sz="1600" dirty="0" err="1"/>
              <a:t>os</a:t>
            </a:r>
            <a:r>
              <a:rPr lang="en-US" sz="1600" dirty="0"/>
              <a:t> </a:t>
            </a:r>
            <a:r>
              <a:rPr lang="en-US" sz="1600" dirty="0" err="1"/>
              <a:t>recursos</a:t>
            </a:r>
            <a:r>
              <a:rPr lang="en-US" sz="1600" dirty="0"/>
              <a:t> de </a:t>
            </a:r>
            <a:r>
              <a:rPr lang="en-US" sz="1600" dirty="0" err="1"/>
              <a:t>seu</a:t>
            </a:r>
            <a:r>
              <a:rPr lang="en-US" sz="1600" dirty="0"/>
              <a:t> </a:t>
            </a:r>
            <a:r>
              <a:rPr lang="en-US" sz="1600" dirty="0" err="1"/>
              <a:t>meio</a:t>
            </a:r>
            <a:r>
              <a:rPr lang="en-US" sz="1600" dirty="0"/>
              <a:t> </a:t>
            </a:r>
            <a:r>
              <a:rPr lang="en-US" sz="1600" dirty="0" err="1"/>
              <a:t>imprime</a:t>
            </a:r>
            <a:r>
              <a:rPr lang="en-US" sz="1600" dirty="0"/>
              <a:t> um </a:t>
            </a:r>
            <a:r>
              <a:rPr lang="en-US" sz="1600" dirty="0" err="1"/>
              <a:t>caráter</a:t>
            </a:r>
            <a:r>
              <a:rPr lang="en-US" sz="1600" dirty="0"/>
              <a:t> de </a:t>
            </a:r>
            <a:r>
              <a:rPr lang="en-US" sz="1600" dirty="0" err="1"/>
              <a:t>extrema</a:t>
            </a:r>
            <a:r>
              <a:rPr lang="en-US" sz="1600" dirty="0"/>
              <a:t> </a:t>
            </a:r>
            <a:r>
              <a:rPr lang="en-US" sz="1600" dirty="0" err="1"/>
              <a:t>relatividade</a:t>
            </a:r>
            <a:r>
              <a:rPr lang="en-US" sz="1600" dirty="0"/>
              <a:t> </a:t>
            </a:r>
            <a:r>
              <a:rPr lang="en-US" sz="1600" dirty="0" err="1"/>
              <a:t>ao</a:t>
            </a:r>
            <a:r>
              <a:rPr lang="en-US" sz="1600" dirty="0"/>
              <a:t> </a:t>
            </a:r>
            <a:r>
              <a:rPr lang="en-US" sz="1600" dirty="0" err="1"/>
              <a:t>processo</a:t>
            </a:r>
            <a:r>
              <a:rPr lang="en-US" sz="1600" dirty="0"/>
              <a:t> de </a:t>
            </a:r>
            <a:r>
              <a:rPr lang="en-US" sz="1600" dirty="0" err="1"/>
              <a:t>desenvolvimento</a:t>
            </a:r>
            <a:r>
              <a:rPr lang="en-US" sz="1600" dirty="0"/>
              <a:t>. </a:t>
            </a:r>
            <a:r>
              <a:rPr lang="en-US" sz="1600" dirty="0" err="1"/>
              <a:t>Não</a:t>
            </a:r>
            <a:r>
              <a:rPr lang="en-US" sz="1600" dirty="0"/>
              <a:t> obstante </a:t>
            </a:r>
            <a:r>
              <a:rPr lang="en-US" sz="1600" dirty="0" err="1"/>
              <a:t>esta</a:t>
            </a:r>
            <a:r>
              <a:rPr lang="en-US" sz="1600" dirty="0"/>
              <a:t> </a:t>
            </a:r>
            <a:r>
              <a:rPr lang="en-US" sz="1600" dirty="0" err="1"/>
              <a:t>permeabilidade</a:t>
            </a:r>
            <a:r>
              <a:rPr lang="en-US" sz="1600" dirty="0"/>
              <a:t> </a:t>
            </a:r>
            <a:r>
              <a:rPr lang="en-US" sz="1600" dirty="0" err="1"/>
              <a:t>às</a:t>
            </a:r>
            <a:r>
              <a:rPr lang="en-US" sz="1600" dirty="0"/>
              <a:t> </a:t>
            </a:r>
            <a:r>
              <a:rPr lang="en-US" sz="1600" dirty="0" err="1"/>
              <a:t>influências</a:t>
            </a:r>
            <a:r>
              <a:rPr lang="en-US" sz="1600" dirty="0"/>
              <a:t> do </a:t>
            </a:r>
            <a:r>
              <a:rPr lang="en-US" sz="1600" dirty="0" err="1"/>
              <a:t>ammbiente</a:t>
            </a:r>
            <a:r>
              <a:rPr lang="en-US" sz="1600" dirty="0"/>
              <a:t> e da </a:t>
            </a:r>
            <a:r>
              <a:rPr lang="en-US" sz="1600" dirty="0" err="1"/>
              <a:t>cuyltura</a:t>
            </a:r>
            <a:r>
              <a:rPr lang="en-US" sz="1600" dirty="0"/>
              <a:t>, o </a:t>
            </a:r>
            <a:r>
              <a:rPr lang="en-US" sz="1600" dirty="0" err="1"/>
              <a:t>desenvolvimento</a:t>
            </a:r>
            <a:r>
              <a:rPr lang="en-US" sz="1600" dirty="0"/>
              <a:t> tem </a:t>
            </a:r>
            <a:r>
              <a:rPr lang="en-US" sz="1600" dirty="0" err="1"/>
              <a:t>uma</a:t>
            </a:r>
            <a:r>
              <a:rPr lang="en-US" sz="1600" dirty="0"/>
              <a:t> </a:t>
            </a:r>
            <a:r>
              <a:rPr lang="en-US" sz="1600" dirty="0" err="1"/>
              <a:t>dinâmica</a:t>
            </a:r>
            <a:r>
              <a:rPr lang="en-US" sz="1600" dirty="0"/>
              <a:t> e um </a:t>
            </a:r>
            <a:r>
              <a:rPr lang="en-US" sz="1600" dirty="0" err="1"/>
              <a:t>ritmo</a:t>
            </a:r>
            <a:r>
              <a:rPr lang="en-US" sz="1600" dirty="0"/>
              <a:t> </a:t>
            </a:r>
            <a:r>
              <a:rPr lang="en-US" sz="1600" dirty="0" err="1"/>
              <a:t>próprios</a:t>
            </a:r>
            <a:r>
              <a:rPr lang="en-US" sz="1600" dirty="0"/>
              <a:t>, </a:t>
            </a:r>
            <a:r>
              <a:rPr lang="en-US" sz="1600" dirty="0" err="1"/>
              <a:t>resultantes</a:t>
            </a:r>
            <a:r>
              <a:rPr lang="en-US" sz="1600" dirty="0"/>
              <a:t> da </a:t>
            </a:r>
            <a:r>
              <a:rPr lang="en-US" sz="1600" dirty="0" err="1"/>
              <a:t>atuação</a:t>
            </a:r>
            <a:r>
              <a:rPr lang="en-US" sz="1600" dirty="0"/>
              <a:t> de </a:t>
            </a:r>
            <a:r>
              <a:rPr lang="en-US" sz="1600" dirty="0" err="1"/>
              <a:t>princípios</a:t>
            </a:r>
            <a:r>
              <a:rPr lang="en-US" sz="1600" dirty="0"/>
              <a:t> </a:t>
            </a:r>
            <a:r>
              <a:rPr lang="en-US" sz="1600" dirty="0" err="1"/>
              <a:t>funcionais</a:t>
            </a:r>
            <a:r>
              <a:rPr lang="en-US" sz="1600" dirty="0"/>
              <a:t> </a:t>
            </a:r>
            <a:r>
              <a:rPr lang="en-US" sz="1600" dirty="0" err="1"/>
              <a:t>que</a:t>
            </a:r>
            <a:r>
              <a:rPr lang="en-US" sz="1600" dirty="0"/>
              <a:t> </a:t>
            </a:r>
            <a:r>
              <a:rPr lang="en-US" sz="1600" dirty="0" err="1"/>
              <a:t>agem</a:t>
            </a:r>
            <a:r>
              <a:rPr lang="en-US" sz="1600" dirty="0"/>
              <a:t> </a:t>
            </a:r>
            <a:r>
              <a:rPr lang="en-US" sz="1600" dirty="0" err="1"/>
              <a:t>como</a:t>
            </a:r>
            <a:r>
              <a:rPr lang="en-US" sz="1600" dirty="0"/>
              <a:t> </a:t>
            </a:r>
            <a:r>
              <a:rPr lang="en-US" sz="1600" dirty="0" err="1"/>
              <a:t>uma</a:t>
            </a:r>
            <a:r>
              <a:rPr lang="en-US" sz="1600" dirty="0"/>
              <a:t> </a:t>
            </a:r>
            <a:r>
              <a:rPr lang="en-US" sz="1600" dirty="0" err="1"/>
              <a:t>espécie</a:t>
            </a:r>
            <a:r>
              <a:rPr lang="en-US" sz="1600" dirty="0"/>
              <a:t> de leis </a:t>
            </a:r>
            <a:r>
              <a:rPr lang="en-US" sz="1600" dirty="0" err="1"/>
              <a:t>constantes</a:t>
            </a:r>
            <a:r>
              <a:rPr lang="en-US" sz="1600" dirty="0"/>
              <a:t>.</a:t>
            </a:r>
          </a:p>
          <a:p>
            <a:pPr marL="0" indent="0" algn="just">
              <a:lnSpc>
                <a:spcPct val="150000"/>
              </a:lnSpc>
              <a:buNone/>
            </a:pPr>
            <a:endParaRPr lang="en-US" sz="1600" dirty="0"/>
          </a:p>
          <a:p>
            <a:pPr marL="0" indent="0" algn="just">
              <a:lnSpc>
                <a:spcPct val="150000"/>
              </a:lnSpc>
              <a:buNone/>
            </a:pPr>
            <a:r>
              <a:rPr lang="en-US" sz="1600" dirty="0"/>
              <a:t>	</a:t>
            </a:r>
            <a:r>
              <a:rPr lang="en-US" sz="1600" dirty="0" err="1"/>
              <a:t>Fatores</a:t>
            </a:r>
            <a:r>
              <a:rPr lang="en-US" sz="1600" dirty="0"/>
              <a:t> </a:t>
            </a:r>
            <a:r>
              <a:rPr lang="en-US" sz="1600" dirty="0" err="1"/>
              <a:t>orgânicos</a:t>
            </a:r>
            <a:r>
              <a:rPr lang="en-US" sz="1600" dirty="0"/>
              <a:t> e </a:t>
            </a:r>
            <a:r>
              <a:rPr lang="en-US" sz="1600" dirty="0" err="1"/>
              <a:t>fatores</a:t>
            </a:r>
            <a:r>
              <a:rPr lang="en-US" sz="1600" dirty="0"/>
              <a:t> </a:t>
            </a:r>
            <a:r>
              <a:rPr lang="en-US" sz="1600" dirty="0" err="1"/>
              <a:t>sociais</a:t>
            </a:r>
            <a:endParaRPr lang="en-US" sz="1600" dirty="0"/>
          </a:p>
          <a:p>
            <a:pPr marL="0" indent="0" algn="just">
              <a:lnSpc>
                <a:spcPct val="150000"/>
              </a:lnSpc>
              <a:buNone/>
            </a:pPr>
            <a:endParaRPr lang="en-US" sz="1600" dirty="0"/>
          </a:p>
          <a:p>
            <a:pPr marL="0" indent="0" algn="just">
              <a:lnSpc>
                <a:spcPct val="150000"/>
              </a:lnSpc>
              <a:buNone/>
            </a:pPr>
            <a:r>
              <a:rPr lang="en-US" sz="1600" dirty="0"/>
              <a:t>	</a:t>
            </a:r>
            <a:r>
              <a:rPr lang="en-US" sz="1600" dirty="0" err="1"/>
              <a:t>Ritmo</a:t>
            </a:r>
            <a:r>
              <a:rPr lang="en-US" sz="1600" dirty="0"/>
              <a:t> do </a:t>
            </a:r>
            <a:r>
              <a:rPr lang="en-US" sz="1600" dirty="0" err="1"/>
              <a:t>desenvolvimento</a:t>
            </a:r>
            <a:r>
              <a:rPr lang="en-US" sz="1600" dirty="0"/>
              <a:t>  </a:t>
            </a:r>
          </a:p>
          <a:p>
            <a:pPr marL="0" indent="0" algn="r">
              <a:lnSpc>
                <a:spcPct val="150000"/>
              </a:lnSpc>
              <a:buNone/>
            </a:pPr>
            <a:r>
              <a:rPr lang="en-US" sz="1200" dirty="0">
                <a:solidFill>
                  <a:srgbClr val="0000FF"/>
                </a:solidFill>
              </a:rPr>
              <a:t>(</a:t>
            </a:r>
            <a:r>
              <a:rPr lang="en-US" sz="1200" dirty="0" err="1">
                <a:solidFill>
                  <a:srgbClr val="0000FF"/>
                </a:solidFill>
              </a:rPr>
              <a:t>Galvão</a:t>
            </a:r>
            <a:r>
              <a:rPr lang="en-US" sz="1200" dirty="0">
                <a:solidFill>
                  <a:srgbClr val="0000FF"/>
                </a:solidFill>
              </a:rPr>
              <a:t>, 1996, p. 40)</a:t>
            </a:r>
          </a:p>
        </p:txBody>
      </p:sp>
      <p:sp>
        <p:nvSpPr>
          <p:cNvPr id="4" name="Slide Number Placeholder 3"/>
          <p:cNvSpPr>
            <a:spLocks noGrp="1"/>
          </p:cNvSpPr>
          <p:nvPr>
            <p:ph type="sldNum" sz="quarter" idx="12"/>
          </p:nvPr>
        </p:nvSpPr>
        <p:spPr/>
        <p:txBody>
          <a:bodyPr/>
          <a:lstStyle/>
          <a:p>
            <a:fld id="{55C99EAA-D3A5-EC42-B47C-72599F453DF1}" type="slidenum">
              <a:rPr lang="en-US" smtClean="0"/>
              <a:pPr/>
              <a:t>37</a:t>
            </a:fld>
            <a:endParaRPr lang="en-US"/>
          </a:p>
        </p:txBody>
      </p:sp>
    </p:spTree>
    <p:extLst>
      <p:ext uri="{BB962C8B-B14F-4D97-AF65-F5344CB8AC3E}">
        <p14:creationId xmlns:p14="http://schemas.microsoft.com/office/powerpoint/2010/main" val="28902718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err="1">
                <a:solidFill>
                  <a:srgbClr val="FF0000"/>
                </a:solidFill>
              </a:rPr>
              <a:t>Os</a:t>
            </a:r>
            <a:r>
              <a:rPr lang="en-US" sz="2400" b="1" dirty="0">
                <a:solidFill>
                  <a:srgbClr val="FF0000"/>
                </a:solidFill>
              </a:rPr>
              <a:t> </a:t>
            </a:r>
            <a:r>
              <a:rPr lang="en-US" sz="2400" b="1" dirty="0" err="1">
                <a:solidFill>
                  <a:srgbClr val="FF0000"/>
                </a:solidFill>
              </a:rPr>
              <a:t>fatores</a:t>
            </a:r>
            <a:r>
              <a:rPr lang="en-US" sz="2400" b="1" dirty="0">
                <a:solidFill>
                  <a:srgbClr val="FF0000"/>
                </a:solidFill>
              </a:rPr>
              <a:t> </a:t>
            </a:r>
            <a:r>
              <a:rPr lang="en-US" sz="2400" b="1" dirty="0" err="1">
                <a:solidFill>
                  <a:srgbClr val="FF0000"/>
                </a:solidFill>
              </a:rPr>
              <a:t>orgânicos</a:t>
            </a:r>
            <a:endParaRPr lang="en-US" sz="2400" b="1" dirty="0">
              <a:solidFill>
                <a:srgbClr val="FF0000"/>
              </a:solidFill>
            </a:endParaRPr>
          </a:p>
        </p:txBody>
      </p:sp>
      <p:sp>
        <p:nvSpPr>
          <p:cNvPr id="3" name="Content Placeholder 2"/>
          <p:cNvSpPr>
            <a:spLocks noGrp="1"/>
          </p:cNvSpPr>
          <p:nvPr>
            <p:ph idx="1"/>
          </p:nvPr>
        </p:nvSpPr>
        <p:spPr/>
        <p:txBody>
          <a:bodyPr>
            <a:normAutofit/>
          </a:bodyPr>
          <a:lstStyle/>
          <a:p>
            <a:pPr marL="0" indent="0" algn="just">
              <a:lnSpc>
                <a:spcPct val="150000"/>
              </a:lnSpc>
              <a:buNone/>
            </a:pPr>
            <a:endParaRPr lang="pt-BR" sz="1800" dirty="0"/>
          </a:p>
          <a:p>
            <a:pPr marL="0" indent="0" algn="just">
              <a:lnSpc>
                <a:spcPct val="150000"/>
              </a:lnSpc>
              <a:buNone/>
            </a:pPr>
            <a:r>
              <a:rPr lang="pt-BR" sz="1800" dirty="0"/>
              <a:t>Os fatores orgânicos são os responsáveis pela sequência fixa que se verifica entre os estágios do desenvolvimento, todavia, não garantem uma homogeneidade no seu tempo de duração. Podem ter seus efeitos amplamente transformados pelas circunstâncias sociais nas quais se insere cada existência individual, e mesmo por deliberações voluntárias do sujeito. Por isso a duração de cada estágio e as idades a que correspondem são referências relativas e variáveis, em dependência de características individuais e das condições de existência.</a:t>
            </a:r>
          </a:p>
          <a:p>
            <a:pPr marL="0" indent="0" algn="r">
              <a:buNone/>
            </a:pPr>
            <a:r>
              <a:rPr lang="pt-BR" sz="1300" dirty="0">
                <a:solidFill>
                  <a:srgbClr val="0000FF"/>
                </a:solidFill>
              </a:rPr>
              <a:t>(Galvão, 1996, p. 40)</a:t>
            </a:r>
          </a:p>
          <a:p>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38</a:t>
            </a:fld>
            <a:endParaRPr lang="en-US"/>
          </a:p>
        </p:txBody>
      </p:sp>
    </p:spTree>
    <p:extLst>
      <p:ext uri="{BB962C8B-B14F-4D97-AF65-F5344CB8AC3E}">
        <p14:creationId xmlns:p14="http://schemas.microsoft.com/office/powerpoint/2010/main" val="17157936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err="1">
                <a:solidFill>
                  <a:srgbClr val="FF0000"/>
                </a:solidFill>
              </a:rPr>
              <a:t>Integração</a:t>
            </a:r>
            <a:r>
              <a:rPr lang="en-US" sz="2400" b="1" dirty="0">
                <a:solidFill>
                  <a:srgbClr val="FF0000"/>
                </a:solidFill>
              </a:rPr>
              <a:t> entre a </a:t>
            </a:r>
            <a:r>
              <a:rPr lang="en-US" sz="2400" b="1" dirty="0" err="1">
                <a:solidFill>
                  <a:srgbClr val="FF0000"/>
                </a:solidFill>
              </a:rPr>
              <a:t>biologia</a:t>
            </a:r>
            <a:r>
              <a:rPr lang="en-US" sz="2400" b="1" dirty="0">
                <a:solidFill>
                  <a:srgbClr val="FF0000"/>
                </a:solidFill>
              </a:rPr>
              <a:t> e a </a:t>
            </a:r>
            <a:r>
              <a:rPr lang="en-US" sz="2400" b="1" dirty="0" err="1">
                <a:solidFill>
                  <a:srgbClr val="FF0000"/>
                </a:solidFill>
              </a:rPr>
              <a:t>cultura</a:t>
            </a:r>
            <a:endParaRPr lang="en-US" sz="2400" b="1"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marL="0" indent="0" algn="just">
              <a:lnSpc>
                <a:spcPct val="170000"/>
              </a:lnSpc>
              <a:buNone/>
            </a:pPr>
            <a:endParaRPr lang="pt-BR" sz="2400" dirty="0"/>
          </a:p>
          <a:p>
            <a:pPr marL="0" indent="0" algn="just">
              <a:lnSpc>
                <a:spcPct val="170000"/>
              </a:lnSpc>
              <a:buNone/>
            </a:pPr>
            <a:r>
              <a:rPr lang="pt-BR" sz="2500" dirty="0"/>
              <a:t>Mais determinante no início, o biológico vai, progressivamente, cedendo espaço de determinação social.  </a:t>
            </a:r>
          </a:p>
          <a:p>
            <a:pPr marL="0" indent="0" algn="just">
              <a:lnSpc>
                <a:spcPct val="170000"/>
              </a:lnSpc>
              <a:buNone/>
            </a:pPr>
            <a:endParaRPr lang="pt-BR" sz="2500" dirty="0"/>
          </a:p>
          <a:p>
            <a:pPr marL="0" indent="0" algn="just">
              <a:lnSpc>
                <a:spcPct val="170000"/>
              </a:lnSpc>
              <a:buNone/>
            </a:pPr>
            <a:r>
              <a:rPr lang="pt-BR" sz="2500" dirty="0"/>
              <a:t>Presente desde a aquisição de habilidades motoras básicas, como a preensão e a marcha, a influência do meio social torna-se muito mais decisiva na aquisição de condutas psicológicas superiores, como a inteligência simbólica. </a:t>
            </a:r>
          </a:p>
          <a:p>
            <a:pPr marL="0" indent="0" algn="just">
              <a:lnSpc>
                <a:spcPct val="170000"/>
              </a:lnSpc>
              <a:buNone/>
            </a:pPr>
            <a:endParaRPr lang="pt-BR" sz="2500" dirty="0"/>
          </a:p>
          <a:p>
            <a:pPr marL="0" indent="0" algn="just">
              <a:lnSpc>
                <a:spcPct val="170000"/>
              </a:lnSpc>
              <a:buNone/>
            </a:pPr>
            <a:r>
              <a:rPr lang="pt-BR" sz="2500" dirty="0"/>
              <a:t>É a cultura e a linguagem que fornecem ao pensamento os instrumentos para a sua evolução. </a:t>
            </a:r>
          </a:p>
          <a:p>
            <a:pPr marL="0" indent="0" algn="just">
              <a:lnSpc>
                <a:spcPct val="170000"/>
              </a:lnSpc>
              <a:buNone/>
            </a:pPr>
            <a:endParaRPr lang="pt-BR" sz="2500" dirty="0"/>
          </a:p>
          <a:p>
            <a:pPr marL="0" indent="0" algn="just">
              <a:lnSpc>
                <a:spcPct val="170000"/>
              </a:lnSpc>
              <a:buNone/>
            </a:pPr>
            <a:r>
              <a:rPr lang="pt-BR" sz="2500" dirty="0"/>
              <a:t>O simples amadurecimento do sistema nervoso não garante o desenvolvimento de habilidades intelectuais mais complexas. Para que se desenvolvam, precisam interagir com “alimento cultural”, isto é, linguagem e conhecimento. </a:t>
            </a:r>
            <a:r>
              <a:rPr lang="pt-BR" sz="2500" dirty="0">
                <a:solidFill>
                  <a:srgbClr val="0000FF"/>
                </a:solidFill>
              </a:rPr>
              <a:t>(Galvão, 1996, p. 40-41)</a:t>
            </a:r>
          </a:p>
          <a:p>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39</a:t>
            </a:fld>
            <a:endParaRPr lang="en-US"/>
          </a:p>
        </p:txBody>
      </p:sp>
    </p:spTree>
    <p:extLst>
      <p:ext uri="{BB962C8B-B14F-4D97-AF65-F5344CB8AC3E}">
        <p14:creationId xmlns:p14="http://schemas.microsoft.com/office/powerpoint/2010/main" val="3339140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a:t>Esquema</a:t>
            </a:r>
            <a:r>
              <a:rPr lang="en-US" sz="2400" b="1" dirty="0"/>
              <a:t> </a:t>
            </a:r>
            <a:r>
              <a:rPr lang="en-US" sz="2400" b="1" dirty="0" err="1"/>
              <a:t>geral</a:t>
            </a:r>
            <a:r>
              <a:rPr lang="en-US" sz="2400" b="1" dirty="0"/>
              <a:t> </a:t>
            </a:r>
            <a:r>
              <a:rPr lang="en-US" sz="2400" b="1" dirty="0" err="1"/>
              <a:t>para</a:t>
            </a:r>
            <a:r>
              <a:rPr lang="en-US" sz="2400" b="1" dirty="0"/>
              <a:t> </a:t>
            </a:r>
            <a:r>
              <a:rPr lang="en-US" sz="2400" b="1" dirty="0" err="1"/>
              <a:t>apresentação</a:t>
            </a:r>
            <a:r>
              <a:rPr lang="en-US" sz="2400" b="1" dirty="0"/>
              <a:t> </a:t>
            </a:r>
            <a:br>
              <a:rPr lang="en-US" sz="2400" b="1" dirty="0"/>
            </a:br>
            <a:r>
              <a:rPr lang="en-US" sz="2400" b="1" dirty="0"/>
              <a:t>do </a:t>
            </a:r>
            <a:r>
              <a:rPr lang="en-US" sz="2400" b="1" dirty="0" err="1"/>
              <a:t>pensamento</a:t>
            </a:r>
            <a:r>
              <a:rPr lang="en-US" sz="2400" b="1" dirty="0"/>
              <a:t> de Henri </a:t>
            </a:r>
            <a:r>
              <a:rPr lang="en-US" sz="2400" b="1" dirty="0" err="1"/>
              <a:t>Wallon</a:t>
            </a:r>
            <a:endParaRPr lang="en-US" sz="2400" b="1" dirty="0"/>
          </a:p>
        </p:txBody>
      </p:sp>
      <p:sp>
        <p:nvSpPr>
          <p:cNvPr id="3" name="Content Placeholder 2"/>
          <p:cNvSpPr>
            <a:spLocks noGrp="1"/>
          </p:cNvSpPr>
          <p:nvPr>
            <p:ph idx="1"/>
          </p:nvPr>
        </p:nvSpPr>
        <p:spPr/>
        <p:txBody>
          <a:bodyPr>
            <a:normAutofit/>
          </a:bodyPr>
          <a:lstStyle/>
          <a:p>
            <a:pPr marL="457200" indent="-457200">
              <a:buNone/>
            </a:pPr>
            <a:endParaRPr lang="en-US" sz="2000" dirty="0"/>
          </a:p>
          <a:p>
            <a:pPr marL="457200" indent="-457200">
              <a:buNone/>
            </a:pPr>
            <a:r>
              <a:rPr lang="en-US" sz="2000" dirty="0"/>
              <a:t>1. </a:t>
            </a:r>
            <a:r>
              <a:rPr lang="en-US" sz="2000" b="1" dirty="0" err="1"/>
              <a:t>Proposta</a:t>
            </a:r>
            <a:r>
              <a:rPr lang="en-US" sz="2000" dirty="0"/>
              <a:t> </a:t>
            </a:r>
            <a:endParaRPr lang="en-US" sz="1500" dirty="0"/>
          </a:p>
          <a:p>
            <a:pPr marL="0" indent="0">
              <a:buNone/>
            </a:pPr>
            <a:endParaRPr lang="en-US" sz="1500" dirty="0"/>
          </a:p>
          <a:p>
            <a:pPr marL="0" indent="0">
              <a:buNone/>
            </a:pPr>
            <a:r>
              <a:rPr lang="en-US" sz="2000" dirty="0"/>
              <a:t>2. </a:t>
            </a:r>
            <a:r>
              <a:rPr lang="en-US" sz="2000" b="1" dirty="0" err="1"/>
              <a:t>Biografia</a:t>
            </a:r>
            <a:r>
              <a:rPr lang="en-US" sz="2000" b="1" dirty="0"/>
              <a:t> </a:t>
            </a:r>
            <a:r>
              <a:rPr lang="en-US" sz="2000" b="1" dirty="0" err="1"/>
              <a:t>intelectual</a:t>
            </a:r>
            <a:endParaRPr lang="en-US" sz="2000" b="1" dirty="0"/>
          </a:p>
          <a:p>
            <a:pPr marL="0" indent="0">
              <a:buNone/>
            </a:pPr>
            <a:endParaRPr lang="en-US" sz="2000" dirty="0"/>
          </a:p>
          <a:p>
            <a:pPr marL="0" indent="0">
              <a:buNone/>
            </a:pPr>
            <a:r>
              <a:rPr lang="en-US" sz="2000" dirty="0"/>
              <a:t>3. </a:t>
            </a:r>
            <a:r>
              <a:rPr lang="en-US" sz="2000" b="1" dirty="0" err="1"/>
              <a:t>Fundamentos</a:t>
            </a:r>
            <a:endParaRPr lang="en-US" sz="2000" b="1" dirty="0"/>
          </a:p>
          <a:p>
            <a:pPr marL="0" indent="0">
              <a:buNone/>
            </a:pPr>
            <a:r>
              <a:rPr lang="en-US" sz="2000" dirty="0"/>
              <a:t>	</a:t>
            </a:r>
          </a:p>
          <a:p>
            <a:pPr marL="0" indent="0">
              <a:buNone/>
            </a:pPr>
            <a:r>
              <a:rPr lang="en-US" sz="2000" dirty="0"/>
              <a:t>4. </a:t>
            </a:r>
            <a:r>
              <a:rPr lang="en-US" sz="2000" b="1" dirty="0" err="1"/>
              <a:t>Aspectos</a:t>
            </a:r>
            <a:r>
              <a:rPr lang="en-US" sz="2000" b="1" dirty="0"/>
              <a:t> </a:t>
            </a:r>
            <a:r>
              <a:rPr lang="en-US" sz="2000" b="1" dirty="0" err="1"/>
              <a:t>Gerais</a:t>
            </a:r>
            <a:endParaRPr lang="en-US" sz="2000" b="1" dirty="0"/>
          </a:p>
          <a:p>
            <a:pPr marL="0" indent="0">
              <a:buNone/>
            </a:pPr>
            <a:endParaRPr lang="en-US" sz="2000" dirty="0"/>
          </a:p>
          <a:p>
            <a:pPr marL="0" indent="0">
              <a:buNone/>
            </a:pPr>
            <a:r>
              <a:rPr lang="en-US" sz="2000" dirty="0"/>
              <a:t>5. </a:t>
            </a:r>
            <a:r>
              <a:rPr lang="en-US" sz="2000" b="1" dirty="0" err="1"/>
              <a:t>Método</a:t>
            </a:r>
            <a:endParaRPr lang="en-US" sz="14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4</a:t>
            </a:fld>
            <a:endParaRPr lang="en-US"/>
          </a:p>
        </p:txBody>
      </p:sp>
    </p:spTree>
    <p:extLst>
      <p:ext uri="{BB962C8B-B14F-4D97-AF65-F5344CB8AC3E}">
        <p14:creationId xmlns:p14="http://schemas.microsoft.com/office/powerpoint/2010/main" val="26679619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solidFill>
                  <a:srgbClr val="FF0000"/>
                </a:solidFill>
              </a:rPr>
              <a:t>O </a:t>
            </a:r>
            <a:r>
              <a:rPr lang="en-US" sz="2400" b="1" dirty="0" err="1">
                <a:solidFill>
                  <a:srgbClr val="FF0000"/>
                </a:solidFill>
              </a:rPr>
              <a:t>desenvolvimento</a:t>
            </a:r>
            <a:r>
              <a:rPr lang="en-US" sz="2400" b="1" dirty="0">
                <a:solidFill>
                  <a:srgbClr val="FF0000"/>
                </a:solidFill>
              </a:rPr>
              <a:t> </a:t>
            </a:r>
            <a:r>
              <a:rPr lang="en-US" sz="2400" b="1" dirty="0" err="1">
                <a:solidFill>
                  <a:srgbClr val="FF0000"/>
                </a:solidFill>
              </a:rPr>
              <a:t>depende</a:t>
            </a:r>
            <a:r>
              <a:rPr lang="en-US" sz="2400" b="1" dirty="0">
                <a:solidFill>
                  <a:srgbClr val="FF0000"/>
                </a:solidFill>
              </a:rPr>
              <a:t> das </a:t>
            </a:r>
            <a:r>
              <a:rPr lang="en-US" sz="2400" b="1" dirty="0" err="1">
                <a:solidFill>
                  <a:srgbClr val="FF0000"/>
                </a:solidFill>
              </a:rPr>
              <a:t>condições</a:t>
            </a:r>
            <a:r>
              <a:rPr lang="en-US" sz="2400" b="1" dirty="0">
                <a:solidFill>
                  <a:srgbClr val="FF0000"/>
                </a:solidFill>
              </a:rPr>
              <a:t> </a:t>
            </a:r>
            <a:r>
              <a:rPr lang="en-US" sz="2400" b="1" dirty="0" err="1">
                <a:solidFill>
                  <a:srgbClr val="FF0000"/>
                </a:solidFill>
              </a:rPr>
              <a:t>ambientais</a:t>
            </a:r>
            <a:endParaRPr lang="en-US" sz="2400" b="1" dirty="0">
              <a:solidFill>
                <a:srgbClr val="FF0000"/>
              </a:solidFill>
            </a:endParaRPr>
          </a:p>
        </p:txBody>
      </p:sp>
      <p:sp>
        <p:nvSpPr>
          <p:cNvPr id="3" name="Content Placeholder 2"/>
          <p:cNvSpPr>
            <a:spLocks noGrp="1"/>
          </p:cNvSpPr>
          <p:nvPr>
            <p:ph idx="1"/>
          </p:nvPr>
        </p:nvSpPr>
        <p:spPr/>
        <p:txBody>
          <a:bodyPr>
            <a:normAutofit/>
          </a:bodyPr>
          <a:lstStyle/>
          <a:p>
            <a:pPr marL="0" indent="0" algn="just">
              <a:lnSpc>
                <a:spcPct val="150000"/>
              </a:lnSpc>
              <a:buNone/>
            </a:pPr>
            <a:endParaRPr lang="en-US" sz="1800" dirty="0"/>
          </a:p>
          <a:p>
            <a:pPr marL="0" indent="0" algn="just">
              <a:lnSpc>
                <a:spcPct val="150000"/>
              </a:lnSpc>
              <a:buNone/>
            </a:pPr>
            <a:r>
              <a:rPr lang="en-US" sz="1600" dirty="0" err="1"/>
              <a:t>Assim</a:t>
            </a:r>
            <a:r>
              <a:rPr lang="en-US" sz="1600" dirty="0"/>
              <a:t>, </a:t>
            </a:r>
            <a:r>
              <a:rPr lang="en-US" sz="1600" dirty="0" err="1"/>
              <a:t>não</a:t>
            </a:r>
            <a:r>
              <a:rPr lang="en-US" sz="1600" dirty="0"/>
              <a:t> </a:t>
            </a:r>
            <a:r>
              <a:rPr lang="en-US" sz="1600" dirty="0" err="1"/>
              <a:t>é</a:t>
            </a:r>
            <a:r>
              <a:rPr lang="en-US" sz="1600" dirty="0"/>
              <a:t> </a:t>
            </a:r>
            <a:r>
              <a:rPr lang="en-US" sz="1600" dirty="0" err="1"/>
              <a:t>possível</a:t>
            </a:r>
            <a:r>
              <a:rPr lang="en-US" sz="1600" dirty="0"/>
              <a:t> </a:t>
            </a:r>
            <a:r>
              <a:rPr lang="en-US" sz="1600" dirty="0" err="1"/>
              <a:t>definir</a:t>
            </a:r>
            <a:r>
              <a:rPr lang="en-US" sz="1600" dirty="0"/>
              <a:t> um </a:t>
            </a:r>
            <a:r>
              <a:rPr lang="en-US" sz="1600" dirty="0" err="1"/>
              <a:t>limite</a:t>
            </a:r>
            <a:r>
              <a:rPr lang="en-US" sz="1600" dirty="0"/>
              <a:t> terminal </a:t>
            </a:r>
            <a:r>
              <a:rPr lang="en-US" sz="1600" dirty="0" err="1"/>
              <a:t>para</a:t>
            </a:r>
            <a:r>
              <a:rPr lang="en-US" sz="1600" dirty="0"/>
              <a:t> o </a:t>
            </a:r>
            <a:r>
              <a:rPr lang="en-US" sz="1600" dirty="0" err="1"/>
              <a:t>desenvolvimento</a:t>
            </a:r>
            <a:r>
              <a:rPr lang="en-US" sz="1600" dirty="0"/>
              <a:t> da </a:t>
            </a:r>
            <a:r>
              <a:rPr lang="en-US" sz="1600" dirty="0" err="1"/>
              <a:t>inteligência</a:t>
            </a:r>
            <a:r>
              <a:rPr lang="en-US" sz="1600" dirty="0"/>
              <a:t>, </a:t>
            </a:r>
            <a:r>
              <a:rPr lang="en-US" sz="1600" dirty="0" err="1"/>
              <a:t>nem</a:t>
            </a:r>
            <a:r>
              <a:rPr lang="en-US" sz="1600" dirty="0"/>
              <a:t> </a:t>
            </a:r>
            <a:r>
              <a:rPr lang="en-US" sz="1600" dirty="0" err="1"/>
              <a:t>tampouco</a:t>
            </a:r>
            <a:r>
              <a:rPr lang="en-US" sz="1600" dirty="0"/>
              <a:t> da </a:t>
            </a:r>
            <a:r>
              <a:rPr lang="en-US" sz="1600" dirty="0" err="1"/>
              <a:t>pessoa</a:t>
            </a:r>
            <a:r>
              <a:rPr lang="en-US" sz="1600" dirty="0"/>
              <a:t>, </a:t>
            </a:r>
            <a:r>
              <a:rPr lang="en-US" sz="1600" dirty="0" err="1"/>
              <a:t>pois</a:t>
            </a:r>
            <a:r>
              <a:rPr lang="en-US" sz="1600" dirty="0"/>
              <a:t> </a:t>
            </a:r>
            <a:r>
              <a:rPr lang="en-US" sz="1600" dirty="0" err="1"/>
              <a:t>dependem</a:t>
            </a:r>
            <a:r>
              <a:rPr lang="en-US" sz="1600" dirty="0"/>
              <a:t> das </a:t>
            </a:r>
            <a:r>
              <a:rPr lang="en-US" sz="1600" dirty="0" err="1"/>
              <a:t>condições</a:t>
            </a:r>
            <a:r>
              <a:rPr lang="en-US" sz="1600" dirty="0"/>
              <a:t> </a:t>
            </a:r>
            <a:r>
              <a:rPr lang="en-US" sz="1600" dirty="0" err="1"/>
              <a:t>oferecidas</a:t>
            </a:r>
            <a:r>
              <a:rPr lang="en-US" sz="1600" dirty="0"/>
              <a:t> </a:t>
            </a:r>
            <a:r>
              <a:rPr lang="en-US" sz="1600" dirty="0" err="1"/>
              <a:t>pelo</a:t>
            </a:r>
            <a:r>
              <a:rPr lang="en-US" sz="1600" dirty="0"/>
              <a:t> </a:t>
            </a:r>
            <a:r>
              <a:rPr lang="en-US" sz="1600" dirty="0" err="1"/>
              <a:t>meio</a:t>
            </a:r>
            <a:r>
              <a:rPr lang="en-US" sz="1600" dirty="0"/>
              <a:t> e do </a:t>
            </a:r>
            <a:r>
              <a:rPr lang="en-US" sz="1600" dirty="0" err="1"/>
              <a:t>grau</a:t>
            </a:r>
            <a:r>
              <a:rPr lang="en-US" sz="1600" dirty="0"/>
              <a:t> de </a:t>
            </a:r>
            <a:r>
              <a:rPr lang="en-US" sz="1600" dirty="0" err="1"/>
              <a:t>apropriação</a:t>
            </a:r>
            <a:r>
              <a:rPr lang="en-US" sz="1600" dirty="0"/>
              <a:t> </a:t>
            </a:r>
            <a:r>
              <a:rPr lang="en-US" sz="1600" dirty="0" err="1"/>
              <a:t>que</a:t>
            </a:r>
            <a:r>
              <a:rPr lang="en-US" sz="1600" dirty="0"/>
              <a:t> o </a:t>
            </a:r>
            <a:r>
              <a:rPr lang="en-US" sz="1600" dirty="0" err="1"/>
              <a:t>sujeito</a:t>
            </a:r>
            <a:r>
              <a:rPr lang="en-US" sz="1600" dirty="0"/>
              <a:t> </a:t>
            </a:r>
            <a:r>
              <a:rPr lang="en-US" sz="1600" dirty="0" err="1"/>
              <a:t>fizer</a:t>
            </a:r>
            <a:r>
              <a:rPr lang="en-US" sz="1600" dirty="0"/>
              <a:t> </a:t>
            </a:r>
            <a:r>
              <a:rPr lang="en-US" sz="1600" dirty="0" err="1"/>
              <a:t>delas</a:t>
            </a:r>
            <a:r>
              <a:rPr lang="en-US" sz="1600" dirty="0"/>
              <a:t>.</a:t>
            </a:r>
          </a:p>
          <a:p>
            <a:pPr marL="0" indent="0" algn="just">
              <a:lnSpc>
                <a:spcPct val="150000"/>
              </a:lnSpc>
              <a:buNone/>
            </a:pPr>
            <a:endParaRPr lang="en-US" sz="1600" dirty="0"/>
          </a:p>
          <a:p>
            <a:pPr marL="0" indent="0" algn="just">
              <a:lnSpc>
                <a:spcPct val="150000"/>
              </a:lnSpc>
              <a:buNone/>
            </a:pPr>
            <a:r>
              <a:rPr lang="en-US" sz="1600" dirty="0"/>
              <a:t>As </a:t>
            </a:r>
            <a:r>
              <a:rPr lang="en-US" sz="1600" dirty="0" err="1"/>
              <a:t>funções</a:t>
            </a:r>
            <a:r>
              <a:rPr lang="en-US" sz="1600" dirty="0"/>
              <a:t> </a:t>
            </a:r>
            <a:r>
              <a:rPr lang="en-US" sz="1600" dirty="0" err="1"/>
              <a:t>psíquicas</a:t>
            </a:r>
            <a:r>
              <a:rPr lang="en-US" sz="1600" dirty="0"/>
              <a:t> </a:t>
            </a:r>
            <a:r>
              <a:rPr lang="en-US" sz="1600" dirty="0" err="1"/>
              <a:t>podem</a:t>
            </a:r>
            <a:r>
              <a:rPr lang="en-US" sz="1600" dirty="0"/>
              <a:t> </a:t>
            </a:r>
            <a:r>
              <a:rPr lang="en-US" sz="1600" dirty="0" err="1"/>
              <a:t>prosseguir</a:t>
            </a:r>
            <a:r>
              <a:rPr lang="en-US" sz="1600" dirty="0"/>
              <a:t> </a:t>
            </a:r>
            <a:r>
              <a:rPr lang="en-US" sz="1600" dirty="0" err="1"/>
              <a:t>num</a:t>
            </a:r>
            <a:r>
              <a:rPr lang="en-US" sz="1600" dirty="0"/>
              <a:t> </a:t>
            </a:r>
            <a:r>
              <a:rPr lang="en-US" sz="1600" dirty="0" err="1"/>
              <a:t>permanente</a:t>
            </a:r>
            <a:r>
              <a:rPr lang="en-US" sz="1600" dirty="0"/>
              <a:t> </a:t>
            </a:r>
            <a:r>
              <a:rPr lang="en-US" sz="1600" dirty="0" err="1"/>
              <a:t>processo</a:t>
            </a:r>
            <a:r>
              <a:rPr lang="en-US" sz="1600" dirty="0"/>
              <a:t> de </a:t>
            </a:r>
            <a:r>
              <a:rPr lang="en-US" sz="1600" dirty="0" err="1"/>
              <a:t>especialização</a:t>
            </a:r>
            <a:r>
              <a:rPr lang="en-US" sz="1600" dirty="0"/>
              <a:t> e </a:t>
            </a:r>
            <a:r>
              <a:rPr lang="en-US" sz="1600" dirty="0" err="1"/>
              <a:t>sofistificação</a:t>
            </a:r>
            <a:r>
              <a:rPr lang="en-US" sz="1600" dirty="0"/>
              <a:t>, </a:t>
            </a:r>
            <a:r>
              <a:rPr lang="en-US" sz="1600" dirty="0" err="1"/>
              <a:t>memso</a:t>
            </a:r>
            <a:r>
              <a:rPr lang="en-US" sz="1600" dirty="0"/>
              <a:t> </a:t>
            </a:r>
            <a:r>
              <a:rPr lang="en-US" sz="1600" dirty="0" err="1"/>
              <a:t>que</a:t>
            </a:r>
            <a:r>
              <a:rPr lang="en-US" sz="1600" dirty="0"/>
              <a:t> do </a:t>
            </a:r>
            <a:r>
              <a:rPr lang="en-US" sz="1600" dirty="0" err="1"/>
              <a:t>ponto</a:t>
            </a:r>
            <a:r>
              <a:rPr lang="en-US" sz="1600" dirty="0"/>
              <a:t> de vista </a:t>
            </a:r>
            <a:r>
              <a:rPr lang="en-US" sz="1600" dirty="0" err="1"/>
              <a:t>estritamente</a:t>
            </a:r>
            <a:r>
              <a:rPr lang="en-US" sz="1600" dirty="0"/>
              <a:t> </a:t>
            </a:r>
            <a:r>
              <a:rPr lang="en-US" sz="1600" dirty="0" err="1"/>
              <a:t>orgânico</a:t>
            </a:r>
            <a:r>
              <a:rPr lang="en-US" sz="1600" dirty="0"/>
              <a:t> </a:t>
            </a:r>
            <a:r>
              <a:rPr lang="en-US" sz="1600" dirty="0" err="1"/>
              <a:t>já</a:t>
            </a:r>
            <a:r>
              <a:rPr lang="en-US" sz="1600" dirty="0"/>
              <a:t> </a:t>
            </a:r>
            <a:r>
              <a:rPr lang="en-US" sz="1600" dirty="0" err="1"/>
              <a:t>tenha</a:t>
            </a:r>
            <a:r>
              <a:rPr lang="en-US" sz="1600" dirty="0"/>
              <a:t> </a:t>
            </a:r>
            <a:r>
              <a:rPr lang="en-US" sz="1600" dirty="0" err="1"/>
              <a:t>atingido</a:t>
            </a:r>
            <a:r>
              <a:rPr lang="en-US" sz="1600" dirty="0"/>
              <a:t> a </a:t>
            </a:r>
            <a:r>
              <a:rPr lang="en-US" sz="1600" dirty="0" err="1"/>
              <a:t>maturação</a:t>
            </a:r>
            <a:r>
              <a:rPr lang="en-US" sz="1600" dirty="0"/>
              <a:t>.</a:t>
            </a:r>
          </a:p>
          <a:p>
            <a:pPr marL="0" indent="0" algn="r">
              <a:buNone/>
            </a:pPr>
            <a:r>
              <a:rPr lang="en-US" sz="1400" dirty="0">
                <a:solidFill>
                  <a:srgbClr val="0000FF"/>
                </a:solidFill>
              </a:rPr>
              <a:t>(</a:t>
            </a:r>
            <a:r>
              <a:rPr lang="en-US" sz="1400" dirty="0" err="1">
                <a:solidFill>
                  <a:srgbClr val="0000FF"/>
                </a:solidFill>
              </a:rPr>
              <a:t>Galvão</a:t>
            </a:r>
            <a:r>
              <a:rPr lang="en-US" sz="1400" dirty="0">
                <a:solidFill>
                  <a:srgbClr val="0000FF"/>
                </a:solidFill>
              </a:rPr>
              <a:t>, 1996, p. 41)</a:t>
            </a:r>
          </a:p>
        </p:txBody>
      </p:sp>
      <p:sp>
        <p:nvSpPr>
          <p:cNvPr id="4" name="Slide Number Placeholder 3"/>
          <p:cNvSpPr>
            <a:spLocks noGrp="1"/>
          </p:cNvSpPr>
          <p:nvPr>
            <p:ph type="sldNum" sz="quarter" idx="12"/>
          </p:nvPr>
        </p:nvSpPr>
        <p:spPr/>
        <p:txBody>
          <a:bodyPr/>
          <a:lstStyle/>
          <a:p>
            <a:fld id="{55C99EAA-D3A5-EC42-B47C-72599F453DF1}" type="slidenum">
              <a:rPr lang="en-US" smtClean="0"/>
              <a:pPr/>
              <a:t>40</a:t>
            </a:fld>
            <a:endParaRPr lang="en-US"/>
          </a:p>
        </p:txBody>
      </p:sp>
    </p:spTree>
    <p:extLst>
      <p:ext uri="{BB962C8B-B14F-4D97-AF65-F5344CB8AC3E}">
        <p14:creationId xmlns:p14="http://schemas.microsoft.com/office/powerpoint/2010/main" val="12453266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solidFill>
                  <a:srgbClr val="FF0000"/>
                </a:solidFill>
              </a:rPr>
              <a:t>A </a:t>
            </a:r>
            <a:r>
              <a:rPr lang="en-US" sz="2400" b="1" dirty="0" err="1">
                <a:solidFill>
                  <a:srgbClr val="FF0000"/>
                </a:solidFill>
              </a:rPr>
              <a:t>mediação</a:t>
            </a:r>
            <a:r>
              <a:rPr lang="en-US" sz="2400" b="1" dirty="0">
                <a:solidFill>
                  <a:srgbClr val="FF0000"/>
                </a:solidFill>
              </a:rPr>
              <a:t> da </a:t>
            </a:r>
            <a:r>
              <a:rPr lang="en-US" sz="2400" b="1" dirty="0" err="1">
                <a:solidFill>
                  <a:srgbClr val="FF0000"/>
                </a:solidFill>
              </a:rPr>
              <a:t>linguagem</a:t>
            </a:r>
            <a:br>
              <a:rPr lang="en-US" sz="2400" b="1" dirty="0">
                <a:solidFill>
                  <a:srgbClr val="FF0000"/>
                </a:solidFill>
              </a:rPr>
            </a:br>
            <a:endParaRPr lang="en-US" sz="2400" b="1" dirty="0">
              <a:solidFill>
                <a:srgbClr val="FF0000"/>
              </a:solidFill>
            </a:endParaRPr>
          </a:p>
        </p:txBody>
      </p:sp>
      <p:sp>
        <p:nvSpPr>
          <p:cNvPr id="3" name="Content Placeholder 2"/>
          <p:cNvSpPr>
            <a:spLocks noGrp="1"/>
          </p:cNvSpPr>
          <p:nvPr>
            <p:ph idx="1"/>
          </p:nvPr>
        </p:nvSpPr>
        <p:spPr/>
        <p:txBody>
          <a:bodyPr>
            <a:normAutofit/>
          </a:bodyPr>
          <a:lstStyle/>
          <a:p>
            <a:pPr marL="0" indent="0" algn="just">
              <a:lnSpc>
                <a:spcPct val="150000"/>
              </a:lnSpc>
              <a:buNone/>
            </a:pPr>
            <a:endParaRPr lang="pt-BR" sz="1400" dirty="0"/>
          </a:p>
          <a:p>
            <a:pPr marL="0" indent="0" algn="just">
              <a:lnSpc>
                <a:spcPct val="150000"/>
              </a:lnSpc>
              <a:buNone/>
            </a:pPr>
            <a:r>
              <a:rPr lang="pt-BR" sz="1400" dirty="0"/>
              <a:t>Segundo </a:t>
            </a:r>
            <a:r>
              <a:rPr lang="pt-BR" sz="1400" dirty="0" err="1"/>
              <a:t>Wallon</a:t>
            </a:r>
            <a:r>
              <a:rPr lang="pt-BR" sz="1400" dirty="0"/>
              <a:t>, a linguagem é um instrumento e o suporte aos progressos do pensamento. Entre pensamento e linguagem existe uma relação de reciprocidade: a linguagem exprime o pensamento, ao mesmo tempo que age como estruturadora do mesmo. Conferindo grande importância ao binômio pensamento-linguagem, </a:t>
            </a:r>
            <a:r>
              <a:rPr lang="pt-BR" sz="1400" dirty="0" err="1"/>
              <a:t>Wallon</a:t>
            </a:r>
            <a:r>
              <a:rPr lang="pt-BR" sz="1400" dirty="0"/>
              <a:t> elegeu, como objeto privilegiado de seu estudo sobre a inteligência, o pensamento discursivo (verbal).</a:t>
            </a:r>
          </a:p>
          <a:p>
            <a:pPr marL="0" indent="0" algn="just">
              <a:lnSpc>
                <a:spcPct val="150000"/>
              </a:lnSpc>
              <a:buNone/>
            </a:pPr>
            <a:endParaRPr lang="pt-BR" sz="1400" dirty="0"/>
          </a:p>
          <a:p>
            <a:pPr marL="0" indent="0" algn="just">
              <a:lnSpc>
                <a:spcPct val="150000"/>
              </a:lnSpc>
              <a:buNone/>
            </a:pPr>
            <a:r>
              <a:rPr lang="pt-BR" sz="1400" dirty="0"/>
              <a:t>É muito grande o impacto da linguagem sobre o desenvolvimento e da atividade global da criança. Com a posse desse instrumento, a criança deixa de reagir somente àquilo que se impõe concretamente a sua percepção; descolando-se das ocupações ou solicitações do instante presente, sua atividade passa a comportar adiamentos, reservas para o futuro, projetos. A aquisição da linguagem representa, assim, uma mudança radical na forma de a criança se relacionar com o mundo.</a:t>
            </a:r>
          </a:p>
          <a:p>
            <a:pPr marL="0" indent="0" algn="r">
              <a:lnSpc>
                <a:spcPct val="150000"/>
              </a:lnSpc>
              <a:buNone/>
            </a:pPr>
            <a:r>
              <a:rPr lang="pt-BR" sz="1400" dirty="0">
                <a:solidFill>
                  <a:srgbClr val="0000FF"/>
                </a:solidFill>
              </a:rPr>
              <a:t>(Galvão, 1996, p. 77)</a:t>
            </a:r>
          </a:p>
          <a:p>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41</a:t>
            </a:fld>
            <a:endParaRPr lang="en-US"/>
          </a:p>
        </p:txBody>
      </p:sp>
    </p:spTree>
    <p:extLst>
      <p:ext uri="{BB962C8B-B14F-4D97-AF65-F5344CB8AC3E}">
        <p14:creationId xmlns:p14="http://schemas.microsoft.com/office/powerpoint/2010/main" val="40017989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err="1">
                <a:solidFill>
                  <a:srgbClr val="FF0000"/>
                </a:solidFill>
              </a:rPr>
              <a:t>Ritmo</a:t>
            </a:r>
            <a:r>
              <a:rPr lang="en-US" sz="2400" b="1" dirty="0">
                <a:solidFill>
                  <a:srgbClr val="FF0000"/>
                </a:solidFill>
              </a:rPr>
              <a:t> do </a:t>
            </a:r>
            <a:r>
              <a:rPr lang="en-US" sz="2400" b="1" dirty="0" err="1">
                <a:solidFill>
                  <a:srgbClr val="FF0000"/>
                </a:solidFill>
              </a:rPr>
              <a:t>desenvolvimento</a:t>
            </a:r>
            <a:endParaRPr lang="en-US" sz="2400" b="1" dirty="0">
              <a:solidFill>
                <a:srgbClr val="FF0000"/>
              </a:solidFill>
            </a:endParaRPr>
          </a:p>
        </p:txBody>
      </p:sp>
      <p:sp>
        <p:nvSpPr>
          <p:cNvPr id="3" name="Content Placeholder 2"/>
          <p:cNvSpPr>
            <a:spLocks noGrp="1"/>
          </p:cNvSpPr>
          <p:nvPr>
            <p:ph idx="1"/>
          </p:nvPr>
        </p:nvSpPr>
        <p:spPr/>
        <p:txBody>
          <a:bodyPr>
            <a:normAutofit/>
          </a:bodyPr>
          <a:lstStyle/>
          <a:p>
            <a:pPr marL="0" indent="0" algn="just">
              <a:buNone/>
            </a:pPr>
            <a:endParaRPr lang="pt-BR" sz="2000" dirty="0"/>
          </a:p>
          <a:p>
            <a:pPr marL="0" indent="0" algn="just">
              <a:buNone/>
            </a:pPr>
            <a:endParaRPr lang="pt-BR" sz="2000" dirty="0"/>
          </a:p>
          <a:p>
            <a:pPr marL="0" indent="0" algn="just">
              <a:lnSpc>
                <a:spcPct val="150000"/>
              </a:lnSpc>
              <a:buNone/>
            </a:pPr>
            <a:r>
              <a:rPr lang="pt-BR" sz="2000" dirty="0"/>
              <a:t>O ritmo pelo qual se sucedem as etapas é descontínuo, marcado por rupturas, retrocessos e reviravoltas. Cada etapa traz uma profunda mudança nas formas de atividade do estágio anterior. Ao mesmo tempo, condutas típicas de etapas anteriores podem sobreviver nas seguintes, configurando </a:t>
            </a:r>
            <a:r>
              <a:rPr lang="pt-BR" sz="2000" dirty="0" err="1"/>
              <a:t>encavalamentos</a:t>
            </a:r>
            <a:r>
              <a:rPr lang="pt-BR" sz="2000" dirty="0"/>
              <a:t> e sobreposições. </a:t>
            </a:r>
          </a:p>
          <a:p>
            <a:pPr marL="0" indent="0" algn="r">
              <a:buNone/>
            </a:pPr>
            <a:r>
              <a:rPr lang="pt-BR" sz="2000" dirty="0">
                <a:solidFill>
                  <a:srgbClr val="0000FF"/>
                </a:solidFill>
              </a:rPr>
              <a:t>(Galvão, 1996, p. 41)</a:t>
            </a:r>
          </a:p>
        </p:txBody>
      </p:sp>
      <p:sp>
        <p:nvSpPr>
          <p:cNvPr id="4" name="Slide Number Placeholder 3"/>
          <p:cNvSpPr>
            <a:spLocks noGrp="1"/>
          </p:cNvSpPr>
          <p:nvPr>
            <p:ph type="sldNum" sz="quarter" idx="12"/>
          </p:nvPr>
        </p:nvSpPr>
        <p:spPr/>
        <p:txBody>
          <a:bodyPr/>
          <a:lstStyle/>
          <a:p>
            <a:fld id="{55C99EAA-D3A5-EC42-B47C-72599F453DF1}" type="slidenum">
              <a:rPr lang="en-US" smtClean="0"/>
              <a:pPr/>
              <a:t>42</a:t>
            </a:fld>
            <a:endParaRPr lang="en-US"/>
          </a:p>
        </p:txBody>
      </p:sp>
    </p:spTree>
    <p:extLst>
      <p:ext uri="{BB962C8B-B14F-4D97-AF65-F5344CB8AC3E}">
        <p14:creationId xmlns:p14="http://schemas.microsoft.com/office/powerpoint/2010/main" val="12616982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200" b="1" dirty="0"/>
              <a:t>4. </a:t>
            </a:r>
            <a:r>
              <a:rPr lang="en-US" sz="2200" b="1" dirty="0" err="1"/>
              <a:t>Aspectos</a:t>
            </a:r>
            <a:r>
              <a:rPr lang="en-US" sz="2200" b="1" dirty="0"/>
              <a:t> </a:t>
            </a:r>
            <a:r>
              <a:rPr lang="en-US" sz="2200" b="1" dirty="0" err="1"/>
              <a:t>gerais</a:t>
            </a:r>
            <a:br>
              <a:rPr lang="en-US" sz="2200" b="1" dirty="0"/>
            </a:br>
            <a:r>
              <a:rPr lang="en-US" sz="2200" b="1" dirty="0" err="1">
                <a:solidFill>
                  <a:srgbClr val="FF0000"/>
                </a:solidFill>
              </a:rPr>
              <a:t>Não-linearidade</a:t>
            </a:r>
            <a:r>
              <a:rPr lang="en-US" sz="2200" b="1" dirty="0">
                <a:solidFill>
                  <a:srgbClr val="FF0000"/>
                </a:solidFill>
              </a:rPr>
              <a:t>,  </a:t>
            </a:r>
            <a:r>
              <a:rPr lang="en-US" sz="2200" b="1" dirty="0" err="1">
                <a:solidFill>
                  <a:srgbClr val="FF0000"/>
                </a:solidFill>
              </a:rPr>
              <a:t>os</a:t>
            </a:r>
            <a:r>
              <a:rPr lang="en-US" sz="2200" b="1" dirty="0">
                <a:solidFill>
                  <a:srgbClr val="FF0000"/>
                </a:solidFill>
              </a:rPr>
              <a:t> </a:t>
            </a:r>
            <a:r>
              <a:rPr lang="en-US" sz="2200" b="1" dirty="0" err="1">
                <a:solidFill>
                  <a:srgbClr val="FF0000"/>
                </a:solidFill>
              </a:rPr>
              <a:t>conflitos</a:t>
            </a:r>
            <a:r>
              <a:rPr lang="en-US" sz="2200" b="1" dirty="0">
                <a:solidFill>
                  <a:srgbClr val="FF0000"/>
                </a:solidFill>
              </a:rPr>
              <a:t> no </a:t>
            </a:r>
            <a:r>
              <a:rPr lang="en-US" sz="2200" b="1" dirty="0" err="1">
                <a:solidFill>
                  <a:srgbClr val="FF0000"/>
                </a:solidFill>
              </a:rPr>
              <a:t>processo</a:t>
            </a:r>
            <a:r>
              <a:rPr lang="en-US" sz="2200" b="1" dirty="0">
                <a:solidFill>
                  <a:srgbClr val="FF0000"/>
                </a:solidFill>
              </a:rPr>
              <a:t> de </a:t>
            </a:r>
            <a:r>
              <a:rPr lang="en-US" sz="2200" b="1" dirty="0" err="1">
                <a:solidFill>
                  <a:srgbClr val="FF0000"/>
                </a:solidFill>
              </a:rPr>
              <a:t>desenvolvimento</a:t>
            </a:r>
            <a:r>
              <a:rPr lang="en-US" sz="2200" b="1" dirty="0">
                <a:solidFill>
                  <a:srgbClr val="FF0000"/>
                </a:solidFill>
              </a:rPr>
              <a:t> </a:t>
            </a:r>
          </a:p>
        </p:txBody>
      </p:sp>
      <p:sp>
        <p:nvSpPr>
          <p:cNvPr id="3" name="Content Placeholder 2"/>
          <p:cNvSpPr>
            <a:spLocks noGrp="1"/>
          </p:cNvSpPr>
          <p:nvPr>
            <p:ph idx="1"/>
          </p:nvPr>
        </p:nvSpPr>
        <p:spPr/>
        <p:txBody>
          <a:bodyPr>
            <a:normAutofit fontScale="92500" lnSpcReduction="10000"/>
          </a:bodyPr>
          <a:lstStyle/>
          <a:p>
            <a:pPr marL="0" indent="0" algn="just">
              <a:lnSpc>
                <a:spcPct val="150000"/>
              </a:lnSpc>
              <a:buNone/>
            </a:pPr>
            <a:endParaRPr lang="pt-BR" sz="1600" dirty="0"/>
          </a:p>
          <a:p>
            <a:pPr marL="0" indent="0" algn="just">
              <a:lnSpc>
                <a:spcPct val="150000"/>
              </a:lnSpc>
              <a:buNone/>
            </a:pPr>
            <a:r>
              <a:rPr lang="pt-BR" sz="1600" dirty="0"/>
              <a:t>A psicogenética </a:t>
            </a:r>
            <a:r>
              <a:rPr lang="pt-BR" sz="1600" dirty="0" err="1"/>
              <a:t>walloniana</a:t>
            </a:r>
            <a:r>
              <a:rPr lang="pt-BR" sz="1600" dirty="0"/>
              <a:t> contrapõe-se às concepções que veem no desenvolvimento uma linearidade, e o encaram como simples adição de sistemas progressivamente mais complexos que resultariam da reorganização de elementos presentes desde o início. Para </a:t>
            </a:r>
            <a:r>
              <a:rPr lang="pt-BR" sz="1600" dirty="0" err="1"/>
              <a:t>Wallon</a:t>
            </a:r>
            <a:r>
              <a:rPr lang="pt-BR" sz="1600" dirty="0"/>
              <a:t>, a passagem de um a outro estágio não é uma simples ampliação, mas uma reformulação. Com frequência, instala-se nos momentos de passagem, uma </a:t>
            </a:r>
            <a:r>
              <a:rPr lang="pt-BR" sz="1600" dirty="0">
                <a:solidFill>
                  <a:srgbClr val="000000"/>
                </a:solidFill>
              </a:rPr>
              <a:t>crise </a:t>
            </a:r>
            <a:r>
              <a:rPr lang="pt-BR" sz="1600" dirty="0"/>
              <a:t>que pode afetar visivelmente a conduta da criança.</a:t>
            </a:r>
          </a:p>
          <a:p>
            <a:pPr marL="0" indent="0" algn="just">
              <a:lnSpc>
                <a:spcPct val="150000"/>
              </a:lnSpc>
              <a:buNone/>
            </a:pPr>
            <a:endParaRPr lang="pt-BR" sz="1600" dirty="0"/>
          </a:p>
          <a:p>
            <a:pPr marL="0" indent="0" algn="just">
              <a:lnSpc>
                <a:spcPct val="150000"/>
              </a:lnSpc>
              <a:buNone/>
            </a:pPr>
            <a:r>
              <a:rPr lang="en-US" sz="1600" dirty="0"/>
              <a:t>Segundo a </a:t>
            </a:r>
            <a:r>
              <a:rPr lang="en-US" sz="1600" dirty="0" err="1"/>
              <a:t>perspectiva</a:t>
            </a:r>
            <a:r>
              <a:rPr lang="en-US" sz="1600" dirty="0"/>
              <a:t> </a:t>
            </a:r>
            <a:r>
              <a:rPr lang="en-US" sz="1600" dirty="0" err="1"/>
              <a:t>walloniana</a:t>
            </a:r>
            <a:r>
              <a:rPr lang="en-US" sz="1600" dirty="0"/>
              <a:t> o </a:t>
            </a:r>
            <a:r>
              <a:rPr lang="en-US" sz="1600" dirty="0" err="1"/>
              <a:t>desenvolvimento</a:t>
            </a:r>
            <a:r>
              <a:rPr lang="en-US" sz="1600" dirty="0"/>
              <a:t> </a:t>
            </a:r>
            <a:r>
              <a:rPr lang="en-US" sz="1600" dirty="0" err="1"/>
              <a:t>infantil</a:t>
            </a:r>
            <a:r>
              <a:rPr lang="en-US" sz="1600" dirty="0"/>
              <a:t> </a:t>
            </a:r>
            <a:r>
              <a:rPr lang="en-US" sz="1600" dirty="0" err="1"/>
              <a:t>é</a:t>
            </a:r>
            <a:r>
              <a:rPr lang="en-US" sz="1600" dirty="0"/>
              <a:t> um </a:t>
            </a:r>
            <a:r>
              <a:rPr lang="en-US" sz="1600" dirty="0" err="1"/>
              <a:t>processo</a:t>
            </a:r>
            <a:r>
              <a:rPr lang="en-US" sz="1600" dirty="0"/>
              <a:t> </a:t>
            </a:r>
            <a:r>
              <a:rPr lang="en-US" sz="1600" dirty="0" err="1"/>
              <a:t>pontuado</a:t>
            </a:r>
            <a:r>
              <a:rPr lang="en-US" sz="1600" dirty="0"/>
              <a:t> </a:t>
            </a:r>
            <a:r>
              <a:rPr lang="en-US" sz="1600" dirty="0" err="1"/>
              <a:t>por</a:t>
            </a:r>
            <a:r>
              <a:rPr lang="en-US" sz="1600" dirty="0"/>
              <a:t> </a:t>
            </a:r>
            <a:r>
              <a:rPr lang="en-US" sz="1600" dirty="0" err="1"/>
              <a:t>conflitos</a:t>
            </a:r>
            <a:r>
              <a:rPr lang="en-US" sz="1600" dirty="0"/>
              <a:t>. </a:t>
            </a:r>
            <a:r>
              <a:rPr lang="en-US" sz="1600" dirty="0" err="1"/>
              <a:t>Conflitos</a:t>
            </a:r>
            <a:r>
              <a:rPr lang="en-US" sz="1600" dirty="0"/>
              <a:t> de </a:t>
            </a:r>
            <a:r>
              <a:rPr lang="en-US" sz="1600" dirty="0" err="1"/>
              <a:t>origem</a:t>
            </a:r>
            <a:r>
              <a:rPr lang="en-US" sz="1600" dirty="0"/>
              <a:t> </a:t>
            </a:r>
            <a:r>
              <a:rPr lang="en-US" sz="1600" dirty="0" err="1"/>
              <a:t>exógena</a:t>
            </a:r>
            <a:r>
              <a:rPr lang="en-US" sz="1600" dirty="0"/>
              <a:t>, </a:t>
            </a:r>
            <a:r>
              <a:rPr lang="en-US" sz="1600" dirty="0" err="1"/>
              <a:t>quando</a:t>
            </a:r>
            <a:r>
              <a:rPr lang="en-US" sz="1600" dirty="0"/>
              <a:t> </a:t>
            </a:r>
            <a:r>
              <a:rPr lang="en-US" sz="1600" dirty="0" err="1"/>
              <a:t>resultantes</a:t>
            </a:r>
            <a:r>
              <a:rPr lang="en-US" sz="1600" dirty="0"/>
              <a:t> dos </a:t>
            </a:r>
            <a:r>
              <a:rPr lang="en-US" sz="1600" dirty="0" err="1"/>
              <a:t>desencontros</a:t>
            </a:r>
            <a:r>
              <a:rPr lang="en-US" sz="1600" dirty="0"/>
              <a:t> entre as </a:t>
            </a:r>
            <a:r>
              <a:rPr lang="en-US" sz="1600" dirty="0" err="1"/>
              <a:t>ações</a:t>
            </a:r>
            <a:r>
              <a:rPr lang="en-US" sz="1600" dirty="0"/>
              <a:t> da </a:t>
            </a:r>
            <a:r>
              <a:rPr lang="en-US" sz="1600" dirty="0" err="1"/>
              <a:t>criança</a:t>
            </a:r>
            <a:r>
              <a:rPr lang="en-US" sz="1600" dirty="0"/>
              <a:t> e o </a:t>
            </a:r>
            <a:r>
              <a:rPr lang="en-US" sz="1600" dirty="0" err="1"/>
              <a:t>ambiente</a:t>
            </a:r>
            <a:r>
              <a:rPr lang="en-US" sz="1600" dirty="0"/>
              <a:t> exterior, </a:t>
            </a:r>
            <a:r>
              <a:rPr lang="en-US" sz="1600" dirty="0" err="1"/>
              <a:t>estruturado</a:t>
            </a:r>
            <a:r>
              <a:rPr lang="en-US" sz="1600" dirty="0"/>
              <a:t> </a:t>
            </a:r>
            <a:r>
              <a:rPr lang="en-US" sz="1600" dirty="0" err="1"/>
              <a:t>pelos</a:t>
            </a:r>
            <a:r>
              <a:rPr lang="en-US" sz="1600" dirty="0"/>
              <a:t> ads e </a:t>
            </a:r>
            <a:r>
              <a:rPr lang="en-US" sz="1600" dirty="0" err="1"/>
              <a:t>pela</a:t>
            </a:r>
            <a:r>
              <a:rPr lang="en-US" sz="1600" dirty="0"/>
              <a:t> </a:t>
            </a:r>
            <a:r>
              <a:rPr lang="en-US" sz="1600" dirty="0" err="1"/>
              <a:t>cultura</a:t>
            </a:r>
            <a:r>
              <a:rPr lang="en-US" sz="1600" dirty="0"/>
              <a:t>. De </a:t>
            </a:r>
            <a:r>
              <a:rPr lang="en-US" sz="1600" dirty="0" err="1"/>
              <a:t>natureza</a:t>
            </a:r>
            <a:r>
              <a:rPr lang="en-US" sz="1600" dirty="0"/>
              <a:t> </a:t>
            </a:r>
            <a:r>
              <a:rPr lang="en-US" sz="1600" dirty="0" err="1"/>
              <a:t>endógena</a:t>
            </a:r>
            <a:r>
              <a:rPr lang="en-US" sz="1600" dirty="0"/>
              <a:t>, </a:t>
            </a:r>
            <a:r>
              <a:rPr lang="en-US" sz="1600" dirty="0" err="1"/>
              <a:t>quando</a:t>
            </a:r>
            <a:r>
              <a:rPr lang="en-US" sz="1600" dirty="0"/>
              <a:t> </a:t>
            </a:r>
            <a:r>
              <a:rPr lang="en-US" sz="1600" dirty="0" err="1"/>
              <a:t>gerados</a:t>
            </a:r>
            <a:r>
              <a:rPr lang="en-US" sz="1600" dirty="0"/>
              <a:t> </a:t>
            </a:r>
            <a:r>
              <a:rPr lang="en-US" sz="1600" dirty="0" err="1"/>
              <a:t>pelos</a:t>
            </a:r>
            <a:r>
              <a:rPr lang="en-US" sz="1600" dirty="0"/>
              <a:t> </a:t>
            </a:r>
            <a:r>
              <a:rPr lang="en-US" sz="1600" dirty="0" err="1"/>
              <a:t>efeitos</a:t>
            </a:r>
            <a:r>
              <a:rPr lang="en-US" sz="1600" dirty="0"/>
              <a:t> da </a:t>
            </a:r>
            <a:r>
              <a:rPr lang="en-US" sz="1600" dirty="0" err="1"/>
              <a:t>maturação</a:t>
            </a:r>
            <a:r>
              <a:rPr lang="en-US" sz="1600" dirty="0"/>
              <a:t> nervosa.</a:t>
            </a:r>
          </a:p>
          <a:p>
            <a:pPr marL="0" indent="0" algn="just">
              <a:lnSpc>
                <a:spcPct val="150000"/>
              </a:lnSpc>
              <a:buNone/>
            </a:pPr>
            <a:r>
              <a:rPr lang="en-US" sz="1300" dirty="0">
                <a:solidFill>
                  <a:srgbClr val="0000FF"/>
                </a:solidFill>
              </a:rPr>
              <a:t>  </a:t>
            </a:r>
          </a:p>
          <a:p>
            <a:pPr marL="0" indent="0" algn="r">
              <a:buNone/>
            </a:pPr>
            <a:r>
              <a:rPr lang="en-US" sz="1500" dirty="0">
                <a:solidFill>
                  <a:srgbClr val="0000FF"/>
                </a:solidFill>
              </a:rPr>
              <a:t>(</a:t>
            </a:r>
            <a:r>
              <a:rPr lang="en-US" sz="1500" dirty="0" err="1">
                <a:solidFill>
                  <a:srgbClr val="0000FF"/>
                </a:solidFill>
              </a:rPr>
              <a:t>Galvão</a:t>
            </a:r>
            <a:r>
              <a:rPr lang="en-US" sz="1500" dirty="0">
                <a:solidFill>
                  <a:srgbClr val="0000FF"/>
                </a:solidFill>
              </a:rPr>
              <a:t>, 1996, p. 41)</a:t>
            </a:r>
          </a:p>
          <a:p>
            <a:pPr marL="0" indent="0" algn="r">
              <a:buNone/>
            </a:pPr>
            <a:endParaRPr lang="en-US" sz="1500" dirty="0">
              <a:solidFill>
                <a:srgbClr val="0000FF"/>
              </a:solidFill>
            </a:endParaRPr>
          </a:p>
        </p:txBody>
      </p:sp>
      <p:sp>
        <p:nvSpPr>
          <p:cNvPr id="4" name="Slide Number Placeholder 3"/>
          <p:cNvSpPr>
            <a:spLocks noGrp="1"/>
          </p:cNvSpPr>
          <p:nvPr>
            <p:ph type="sldNum" sz="quarter" idx="12"/>
          </p:nvPr>
        </p:nvSpPr>
        <p:spPr/>
        <p:txBody>
          <a:bodyPr/>
          <a:lstStyle/>
          <a:p>
            <a:fld id="{55C99EAA-D3A5-EC42-B47C-72599F453DF1}" type="slidenum">
              <a:rPr lang="en-US" smtClean="0"/>
              <a:pPr/>
              <a:t>43</a:t>
            </a:fld>
            <a:endParaRPr lang="en-US"/>
          </a:p>
        </p:txBody>
      </p:sp>
    </p:spTree>
    <p:extLst>
      <p:ext uri="{BB962C8B-B14F-4D97-AF65-F5344CB8AC3E}">
        <p14:creationId xmlns:p14="http://schemas.microsoft.com/office/powerpoint/2010/main" val="21418923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solidFill>
                  <a:srgbClr val="FF0000"/>
                </a:solidFill>
              </a:rPr>
              <a:t>A </a:t>
            </a:r>
            <a:r>
              <a:rPr lang="en-US" sz="2400" b="1" dirty="0" err="1">
                <a:solidFill>
                  <a:srgbClr val="FF0000"/>
                </a:solidFill>
              </a:rPr>
              <a:t>crise</a:t>
            </a:r>
            <a:r>
              <a:rPr lang="en-US" sz="2400" b="1" dirty="0">
                <a:solidFill>
                  <a:srgbClr val="FF0000"/>
                </a:solidFill>
              </a:rPr>
              <a:t> </a:t>
            </a:r>
            <a:r>
              <a:rPr lang="en-US" sz="2400" b="1" dirty="0" err="1">
                <a:solidFill>
                  <a:srgbClr val="FF0000"/>
                </a:solidFill>
              </a:rPr>
              <a:t>como</a:t>
            </a:r>
            <a:r>
              <a:rPr lang="en-US" sz="2400" b="1" dirty="0">
                <a:solidFill>
                  <a:srgbClr val="FF0000"/>
                </a:solidFill>
              </a:rPr>
              <a:t> </a:t>
            </a:r>
            <a:r>
              <a:rPr lang="en-US" sz="2400" b="1" dirty="0" err="1">
                <a:solidFill>
                  <a:srgbClr val="FF0000"/>
                </a:solidFill>
              </a:rPr>
              <a:t>elemento</a:t>
            </a:r>
            <a:r>
              <a:rPr lang="en-US" sz="2400" b="1" dirty="0">
                <a:solidFill>
                  <a:srgbClr val="FF0000"/>
                </a:solidFill>
              </a:rPr>
              <a:t> </a:t>
            </a:r>
            <a:r>
              <a:rPr lang="en-US" sz="2400" b="1" dirty="0" err="1">
                <a:solidFill>
                  <a:srgbClr val="FF0000"/>
                </a:solidFill>
              </a:rPr>
              <a:t>propulsor</a:t>
            </a:r>
            <a:r>
              <a:rPr lang="en-US" sz="2400" b="1" dirty="0">
                <a:solidFill>
                  <a:srgbClr val="FF0000"/>
                </a:solidFill>
              </a:rPr>
              <a:t> do </a:t>
            </a:r>
            <a:r>
              <a:rPr lang="en-US" sz="2400" b="1" dirty="0" err="1">
                <a:solidFill>
                  <a:srgbClr val="FF0000"/>
                </a:solidFill>
              </a:rPr>
              <a:t>desenvolvimento</a:t>
            </a:r>
            <a:endParaRPr lang="en-US" sz="2400" b="1" dirty="0">
              <a:solidFill>
                <a:srgbClr val="FF0000"/>
              </a:solidFill>
            </a:endParaRPr>
          </a:p>
        </p:txBody>
      </p:sp>
      <p:sp>
        <p:nvSpPr>
          <p:cNvPr id="3" name="Content Placeholder 2"/>
          <p:cNvSpPr>
            <a:spLocks noGrp="1"/>
          </p:cNvSpPr>
          <p:nvPr>
            <p:ph idx="1"/>
          </p:nvPr>
        </p:nvSpPr>
        <p:spPr/>
        <p:txBody>
          <a:bodyPr/>
          <a:lstStyle/>
          <a:p>
            <a:pPr marL="0" indent="0" algn="just">
              <a:buNone/>
            </a:pPr>
            <a:endParaRPr lang="pt-BR" sz="2000" dirty="0"/>
          </a:p>
          <a:p>
            <a:pPr marL="0" indent="0" algn="just">
              <a:lnSpc>
                <a:spcPct val="150000"/>
              </a:lnSpc>
              <a:buNone/>
            </a:pPr>
            <a:r>
              <a:rPr lang="pt-BR" sz="2000" dirty="0"/>
              <a:t>Coerente com seu referencial epistemológico, para o qual a contradição é constitutiva do sujeito e do objeto, </a:t>
            </a:r>
            <a:r>
              <a:rPr lang="pt-BR" sz="2000" dirty="0" err="1"/>
              <a:t>Wallon</a:t>
            </a:r>
            <a:r>
              <a:rPr lang="pt-BR" sz="2000" dirty="0"/>
              <a:t> vê os conflitos como propulsores do desenvolvimento, isto é, como fatores </a:t>
            </a:r>
            <a:r>
              <a:rPr lang="pt-BR" sz="2000" i="1" dirty="0" err="1"/>
              <a:t>diamogênicos</a:t>
            </a:r>
            <a:r>
              <a:rPr lang="pt-BR" sz="2000" dirty="0"/>
              <a:t>. Esta concepção quanto ao significado dos conflitos repercute na atitude de </a:t>
            </a:r>
            <a:r>
              <a:rPr lang="pt-BR" sz="2000" dirty="0" err="1"/>
              <a:t>Wallon</a:t>
            </a:r>
            <a:r>
              <a:rPr lang="pt-BR" sz="2000" dirty="0"/>
              <a:t> diante do estudo do desenvolvimento infantil, fazendo-o dirigir aos momentos de crise maior atenção.</a:t>
            </a:r>
          </a:p>
          <a:p>
            <a:pPr marL="0" indent="0" algn="ctr">
              <a:lnSpc>
                <a:spcPct val="150000"/>
              </a:lnSpc>
              <a:buNone/>
            </a:pPr>
            <a:endParaRPr lang="en-US" dirty="0"/>
          </a:p>
          <a:p>
            <a:pPr>
              <a:lnSpc>
                <a:spcPct val="150000"/>
              </a:lnSpc>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44</a:t>
            </a:fld>
            <a:endParaRPr lang="en-US"/>
          </a:p>
        </p:txBody>
      </p:sp>
    </p:spTree>
    <p:extLst>
      <p:ext uri="{BB962C8B-B14F-4D97-AF65-F5344CB8AC3E}">
        <p14:creationId xmlns:p14="http://schemas.microsoft.com/office/powerpoint/2010/main" val="632082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err="1">
                <a:solidFill>
                  <a:srgbClr val="FF0000"/>
                </a:solidFill>
              </a:rPr>
              <a:t>Os</a:t>
            </a:r>
            <a:r>
              <a:rPr lang="en-US" sz="2400" b="1" dirty="0">
                <a:solidFill>
                  <a:srgbClr val="FF0000"/>
                </a:solidFill>
              </a:rPr>
              <a:t> </a:t>
            </a:r>
            <a:r>
              <a:rPr lang="en-US" sz="2400" b="1" dirty="0" err="1">
                <a:solidFill>
                  <a:srgbClr val="FF0000"/>
                </a:solidFill>
              </a:rPr>
              <a:t>estágios</a:t>
            </a:r>
            <a:r>
              <a:rPr lang="en-US" sz="2400" b="1" dirty="0">
                <a:solidFill>
                  <a:srgbClr val="FF0000"/>
                </a:solidFill>
              </a:rPr>
              <a:t> do </a:t>
            </a:r>
            <a:r>
              <a:rPr lang="en-US" sz="2400" b="1" dirty="0" err="1">
                <a:solidFill>
                  <a:srgbClr val="FF0000"/>
                </a:solidFill>
              </a:rPr>
              <a:t>desenvolvimento</a:t>
            </a:r>
            <a:endParaRPr lang="en-US" sz="2400" b="1" dirty="0">
              <a:solidFill>
                <a:srgbClr val="FF0000"/>
              </a:solidFill>
            </a:endParaRPr>
          </a:p>
        </p:txBody>
      </p:sp>
      <p:sp>
        <p:nvSpPr>
          <p:cNvPr id="3" name="Content Placeholder 2"/>
          <p:cNvSpPr>
            <a:spLocks noGrp="1"/>
          </p:cNvSpPr>
          <p:nvPr>
            <p:ph idx="1"/>
          </p:nvPr>
        </p:nvSpPr>
        <p:spPr/>
        <p:txBody>
          <a:bodyPr>
            <a:noAutofit/>
          </a:bodyPr>
          <a:lstStyle/>
          <a:p>
            <a:pPr marL="0" indent="0" algn="just">
              <a:lnSpc>
                <a:spcPct val="150000"/>
              </a:lnSpc>
              <a:buNone/>
            </a:pPr>
            <a:endParaRPr lang="en-US" sz="1200" dirty="0">
              <a:solidFill>
                <a:srgbClr val="0000FF"/>
              </a:solidFill>
            </a:endParaRPr>
          </a:p>
          <a:p>
            <a:pPr marL="0" indent="0" algn="just">
              <a:lnSpc>
                <a:spcPct val="150000"/>
              </a:lnSpc>
              <a:buNone/>
            </a:pPr>
            <a:r>
              <a:rPr lang="pt-BR" sz="1800" dirty="0"/>
              <a:t>A exemplo das características que identifica no desenvolvimento, a descrição que </a:t>
            </a:r>
            <a:r>
              <a:rPr lang="pt-BR" sz="1800" dirty="0" err="1"/>
              <a:t>Wallon</a:t>
            </a:r>
            <a:r>
              <a:rPr lang="pt-BR" sz="1800" dirty="0"/>
              <a:t> faz dos estágios é descontínua e assistemática. Na maior parte de seus escritos, elege um tipo de atividade como foco principal e procede mostrando suas características em diferentes idades e delineando suas relações com outros tipos de atividades. Podemos conhecer melhor os focos escolhidos percorrendo os títulos de algumas de suas obras mais importantes. Em </a:t>
            </a:r>
            <a:r>
              <a:rPr lang="pt-BR" sz="1800" i="1" dirty="0"/>
              <a:t>Origens do caráter na criança</a:t>
            </a:r>
            <a:r>
              <a:rPr lang="pt-BR" sz="1800" dirty="0"/>
              <a:t>, </a:t>
            </a:r>
            <a:r>
              <a:rPr lang="pt-BR" sz="1800" dirty="0" err="1"/>
              <a:t>Wallon</a:t>
            </a:r>
            <a:r>
              <a:rPr lang="pt-BR" sz="1800" dirty="0"/>
              <a:t> privilegia a análise do comportamento emocional, em </a:t>
            </a:r>
            <a:r>
              <a:rPr lang="pt-BR" sz="1800" i="1" dirty="0"/>
              <a:t>Origens do pensamento na criança </a:t>
            </a:r>
            <a:r>
              <a:rPr lang="pt-BR" sz="1800" dirty="0"/>
              <a:t>enfoca o desenvolvimento da inteligência discursiva e em </a:t>
            </a:r>
            <a:r>
              <a:rPr lang="pt-BR" sz="1800" i="1" dirty="0"/>
              <a:t>Do ato ao pensamento</a:t>
            </a:r>
            <a:r>
              <a:rPr lang="pt-BR" sz="1800" dirty="0"/>
              <a:t> centra-se na passagem da motricidade para a representação. </a:t>
            </a:r>
          </a:p>
          <a:p>
            <a:pPr marL="0" indent="0" algn="just">
              <a:lnSpc>
                <a:spcPct val="150000"/>
              </a:lnSpc>
              <a:buNone/>
            </a:pPr>
            <a:r>
              <a:rPr lang="pt-BR" sz="1400" dirty="0">
                <a:solidFill>
                  <a:srgbClr val="0000FF"/>
                </a:solidFill>
              </a:rPr>
              <a:t>(Galvão, 1996, p. 43)</a:t>
            </a:r>
          </a:p>
          <a:p>
            <a:pPr marL="0" indent="0" algn="just">
              <a:lnSpc>
                <a:spcPct val="150000"/>
              </a:lnSpc>
              <a:buNone/>
            </a:pPr>
            <a:endParaRPr lang="en-US" sz="14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45</a:t>
            </a:fld>
            <a:endParaRPr lang="en-US"/>
          </a:p>
        </p:txBody>
      </p:sp>
    </p:spTree>
    <p:extLst>
      <p:ext uri="{BB962C8B-B14F-4D97-AF65-F5344CB8AC3E}">
        <p14:creationId xmlns:p14="http://schemas.microsoft.com/office/powerpoint/2010/main" val="40769403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200" b="1" dirty="0" err="1">
                <a:solidFill>
                  <a:srgbClr val="FF0000"/>
                </a:solidFill>
              </a:rPr>
              <a:t>Os</a:t>
            </a:r>
            <a:r>
              <a:rPr lang="en-US" sz="2200" b="1" dirty="0">
                <a:solidFill>
                  <a:srgbClr val="FF0000"/>
                </a:solidFill>
              </a:rPr>
              <a:t> </a:t>
            </a:r>
            <a:r>
              <a:rPr lang="en-US" sz="2200" b="1" dirty="0" err="1">
                <a:solidFill>
                  <a:srgbClr val="FF0000"/>
                </a:solidFill>
              </a:rPr>
              <a:t>estágios</a:t>
            </a:r>
            <a:r>
              <a:rPr lang="en-US" sz="2200" b="1" dirty="0">
                <a:solidFill>
                  <a:srgbClr val="FF0000"/>
                </a:solidFill>
              </a:rPr>
              <a:t> do </a:t>
            </a:r>
            <a:r>
              <a:rPr lang="en-US" sz="2200" b="1" dirty="0" err="1">
                <a:solidFill>
                  <a:srgbClr val="FF0000"/>
                </a:solidFill>
              </a:rPr>
              <a:t>desenvolvimento</a:t>
            </a:r>
            <a:r>
              <a:rPr lang="en-US" sz="2200" b="1" dirty="0">
                <a:solidFill>
                  <a:srgbClr val="FF0000"/>
                </a:solidFill>
              </a:rPr>
              <a:t> </a:t>
            </a:r>
            <a:br>
              <a:rPr lang="en-US" sz="2200" b="1" dirty="0">
                <a:solidFill>
                  <a:srgbClr val="FF0000"/>
                </a:solidFill>
              </a:rPr>
            </a:br>
            <a:r>
              <a:rPr lang="en-US" sz="2200" b="1" dirty="0">
                <a:solidFill>
                  <a:srgbClr val="FF0000"/>
                </a:solidFill>
              </a:rPr>
              <a:t>com </a:t>
            </a:r>
            <a:r>
              <a:rPr lang="en-US" sz="2200" b="1" dirty="0" err="1">
                <a:solidFill>
                  <a:srgbClr val="FF0000"/>
                </a:solidFill>
              </a:rPr>
              <a:t>predomínio</a:t>
            </a:r>
            <a:r>
              <a:rPr lang="en-US" sz="2200" b="1" dirty="0">
                <a:solidFill>
                  <a:srgbClr val="FF0000"/>
                </a:solidFill>
              </a:rPr>
              <a:t> de um </a:t>
            </a:r>
            <a:r>
              <a:rPr lang="en-US" sz="2200" b="1" dirty="0" err="1">
                <a:solidFill>
                  <a:srgbClr val="FF0000"/>
                </a:solidFill>
              </a:rPr>
              <a:t>tipo</a:t>
            </a:r>
            <a:r>
              <a:rPr lang="en-US" sz="2200" b="1" dirty="0">
                <a:solidFill>
                  <a:srgbClr val="FF0000"/>
                </a:solidFill>
              </a:rPr>
              <a:t> de </a:t>
            </a:r>
            <a:r>
              <a:rPr lang="en-US" sz="2200" b="1" dirty="0" err="1">
                <a:solidFill>
                  <a:srgbClr val="FF0000"/>
                </a:solidFill>
              </a:rPr>
              <a:t>atividade</a:t>
            </a:r>
            <a:endParaRPr lang="en-US" sz="2200" b="1" dirty="0">
              <a:solidFill>
                <a:srgbClr val="FF0000"/>
              </a:solidFill>
            </a:endParaRPr>
          </a:p>
        </p:txBody>
      </p:sp>
      <p:sp>
        <p:nvSpPr>
          <p:cNvPr id="3" name="Content Placeholder 2"/>
          <p:cNvSpPr>
            <a:spLocks noGrp="1"/>
          </p:cNvSpPr>
          <p:nvPr>
            <p:ph idx="1"/>
          </p:nvPr>
        </p:nvSpPr>
        <p:spPr/>
        <p:txBody>
          <a:bodyPr>
            <a:normAutofit fontScale="25000" lnSpcReduction="20000"/>
          </a:bodyPr>
          <a:lstStyle/>
          <a:p>
            <a:pPr marL="0" indent="0" algn="just">
              <a:lnSpc>
                <a:spcPct val="150000"/>
              </a:lnSpc>
              <a:buNone/>
            </a:pPr>
            <a:r>
              <a:rPr lang="en-US" sz="4800" dirty="0"/>
              <a:t>São </a:t>
            </a:r>
            <a:r>
              <a:rPr lang="en-US" sz="4800" dirty="0" err="1"/>
              <a:t>em</a:t>
            </a:r>
            <a:r>
              <a:rPr lang="en-US" sz="4800" dirty="0"/>
              <a:t> </a:t>
            </a:r>
            <a:r>
              <a:rPr lang="en-US" sz="4800" dirty="0" err="1"/>
              <a:t>menos</a:t>
            </a:r>
            <a:r>
              <a:rPr lang="en-US" sz="4800" dirty="0"/>
              <a:t> </a:t>
            </a:r>
            <a:r>
              <a:rPr lang="en-US" sz="4800" dirty="0" err="1"/>
              <a:t>número</a:t>
            </a:r>
            <a:r>
              <a:rPr lang="en-US" sz="4800" dirty="0"/>
              <a:t> </a:t>
            </a:r>
            <a:r>
              <a:rPr lang="en-US" sz="4800" dirty="0" err="1"/>
              <a:t>os</a:t>
            </a:r>
            <a:r>
              <a:rPr lang="en-US" sz="4800" dirty="0"/>
              <a:t> </a:t>
            </a:r>
            <a:r>
              <a:rPr lang="en-US" sz="4800" dirty="0" err="1"/>
              <a:t>trabalhos</a:t>
            </a:r>
            <a:r>
              <a:rPr lang="en-US" sz="4800" dirty="0"/>
              <a:t> </a:t>
            </a:r>
            <a:r>
              <a:rPr lang="en-US" sz="4800" dirty="0" err="1"/>
              <a:t>nos</a:t>
            </a:r>
            <a:r>
              <a:rPr lang="en-US" sz="4800" dirty="0"/>
              <a:t> </a:t>
            </a:r>
            <a:r>
              <a:rPr lang="en-US" sz="4800" dirty="0" err="1"/>
              <a:t>quais</a:t>
            </a:r>
            <a:r>
              <a:rPr lang="en-US" sz="4800" dirty="0"/>
              <a:t> se </a:t>
            </a:r>
            <a:r>
              <a:rPr lang="en-US" sz="4800" dirty="0" err="1"/>
              <a:t>encontra</a:t>
            </a:r>
            <a:r>
              <a:rPr lang="en-US" sz="4800" dirty="0"/>
              <a:t> </a:t>
            </a:r>
            <a:r>
              <a:rPr lang="en-US" sz="4800" dirty="0" err="1"/>
              <a:t>uma</a:t>
            </a:r>
            <a:r>
              <a:rPr lang="en-US" sz="4800" dirty="0"/>
              <a:t> </a:t>
            </a:r>
            <a:r>
              <a:rPr lang="en-US" sz="4800" dirty="0" err="1"/>
              <a:t>visão</a:t>
            </a:r>
            <a:r>
              <a:rPr lang="en-US" sz="4800" dirty="0"/>
              <a:t> de </a:t>
            </a:r>
            <a:r>
              <a:rPr lang="en-US" sz="4800" dirty="0" err="1"/>
              <a:t>conjunto</a:t>
            </a:r>
            <a:r>
              <a:rPr lang="en-US" sz="4800" dirty="0"/>
              <a:t> da </a:t>
            </a:r>
            <a:r>
              <a:rPr lang="en-US" sz="4800" dirty="0" err="1"/>
              <a:t>psicogênese</a:t>
            </a:r>
            <a:r>
              <a:rPr lang="en-US" sz="4800" dirty="0"/>
              <a:t> da </a:t>
            </a:r>
            <a:r>
              <a:rPr lang="en-US" sz="4800" dirty="0" err="1"/>
              <a:t>pessoa</a:t>
            </a:r>
            <a:r>
              <a:rPr lang="en-US" sz="4800" dirty="0"/>
              <a:t>. </a:t>
            </a:r>
            <a:r>
              <a:rPr lang="en-US" sz="4800" dirty="0" err="1"/>
              <a:t>É</a:t>
            </a:r>
            <a:r>
              <a:rPr lang="en-US" sz="4800" dirty="0"/>
              <a:t> o </a:t>
            </a:r>
            <a:r>
              <a:rPr lang="en-US" sz="4800" dirty="0" err="1"/>
              <a:t>caso</a:t>
            </a:r>
            <a:r>
              <a:rPr lang="en-US" sz="4800" dirty="0"/>
              <a:t> de </a:t>
            </a:r>
            <a:r>
              <a:rPr lang="en-US" sz="4800" dirty="0" err="1"/>
              <a:t>alguns</a:t>
            </a:r>
            <a:r>
              <a:rPr lang="en-US" sz="4800" dirty="0"/>
              <a:t> </a:t>
            </a:r>
            <a:r>
              <a:rPr lang="en-US" sz="4800" dirty="0" err="1"/>
              <a:t>artigos</a:t>
            </a:r>
            <a:r>
              <a:rPr lang="en-US" sz="4800" dirty="0"/>
              <a:t> e do </a:t>
            </a:r>
            <a:r>
              <a:rPr lang="en-US" sz="4800" dirty="0" err="1"/>
              <a:t>livro</a:t>
            </a:r>
            <a:r>
              <a:rPr lang="en-US" sz="4800" dirty="0"/>
              <a:t> </a:t>
            </a:r>
            <a:r>
              <a:rPr lang="en-US" sz="4800" i="1" dirty="0"/>
              <a:t>A </a:t>
            </a:r>
            <a:r>
              <a:rPr lang="en-US" sz="4800" i="1" dirty="0" err="1"/>
              <a:t>evolução</a:t>
            </a:r>
            <a:r>
              <a:rPr lang="en-US" sz="4800" i="1" dirty="0"/>
              <a:t> </a:t>
            </a:r>
            <a:r>
              <a:rPr lang="en-US" sz="4800" i="1" dirty="0" err="1"/>
              <a:t>psicológica</a:t>
            </a:r>
            <a:r>
              <a:rPr lang="en-US" sz="4800" i="1" dirty="0"/>
              <a:t> </a:t>
            </a:r>
            <a:r>
              <a:rPr lang="en-US" sz="4800" dirty="0"/>
              <a:t>da </a:t>
            </a:r>
            <a:r>
              <a:rPr lang="en-US" sz="4800" dirty="0" err="1"/>
              <a:t>criança</a:t>
            </a:r>
            <a:r>
              <a:rPr lang="en-US" sz="4800" dirty="0"/>
              <a:t>, </a:t>
            </a:r>
            <a:r>
              <a:rPr lang="en-US" sz="4800" dirty="0" err="1"/>
              <a:t>obra</a:t>
            </a:r>
            <a:r>
              <a:rPr lang="en-US" sz="4800" dirty="0"/>
              <a:t> de </a:t>
            </a:r>
            <a:r>
              <a:rPr lang="en-US" sz="4800" dirty="0" err="1"/>
              <a:t>síntese</a:t>
            </a:r>
            <a:r>
              <a:rPr lang="en-US" sz="4800" dirty="0"/>
              <a:t> </a:t>
            </a:r>
            <a:r>
              <a:rPr lang="en-US" sz="4800" dirty="0" err="1"/>
              <a:t>que</a:t>
            </a:r>
            <a:r>
              <a:rPr lang="en-US" sz="4800" dirty="0"/>
              <a:t> </a:t>
            </a:r>
            <a:r>
              <a:rPr lang="en-US" sz="4800" dirty="0" err="1"/>
              <a:t>oferece</a:t>
            </a:r>
            <a:r>
              <a:rPr lang="en-US" sz="4800" dirty="0"/>
              <a:t> </a:t>
            </a:r>
            <a:r>
              <a:rPr lang="en-US" sz="4800" dirty="0" err="1"/>
              <a:t>uma</a:t>
            </a:r>
            <a:r>
              <a:rPr lang="en-US" sz="4800" dirty="0"/>
              <a:t> </a:t>
            </a:r>
            <a:r>
              <a:rPr lang="en-US" sz="4800" dirty="0" err="1"/>
              <a:t>abordagem</a:t>
            </a:r>
            <a:r>
              <a:rPr lang="en-US" sz="4800" dirty="0"/>
              <a:t> </a:t>
            </a:r>
            <a:r>
              <a:rPr lang="en-US" sz="4800" dirty="0" err="1"/>
              <a:t>mais</a:t>
            </a:r>
            <a:r>
              <a:rPr lang="en-US" sz="4800" dirty="0"/>
              <a:t> </a:t>
            </a:r>
            <a:r>
              <a:rPr lang="en-US" sz="4800" dirty="0" err="1"/>
              <a:t>sistemática</a:t>
            </a:r>
            <a:r>
              <a:rPr lang="en-US" sz="4800" dirty="0"/>
              <a:t> do </a:t>
            </a:r>
            <a:r>
              <a:rPr lang="en-US" sz="4800" dirty="0" err="1"/>
              <a:t>desenvolvimento</a:t>
            </a:r>
            <a:r>
              <a:rPr lang="en-US" sz="4800" dirty="0"/>
              <a:t> </a:t>
            </a:r>
            <a:r>
              <a:rPr lang="en-US" sz="4800" dirty="0" err="1"/>
              <a:t>nos</a:t>
            </a:r>
            <a:r>
              <a:rPr lang="en-US" sz="4800" dirty="0"/>
              <a:t> </a:t>
            </a:r>
            <a:r>
              <a:rPr lang="en-US" sz="4800" dirty="0" err="1"/>
              <a:t>vários</a:t>
            </a:r>
            <a:r>
              <a:rPr lang="en-US" sz="4800" dirty="0"/>
              <a:t> </a:t>
            </a:r>
            <a:r>
              <a:rPr lang="en-US" sz="4800" dirty="0" err="1"/>
              <a:t>campos</a:t>
            </a:r>
            <a:r>
              <a:rPr lang="en-US" sz="4800" dirty="0"/>
              <a:t> </a:t>
            </a:r>
            <a:r>
              <a:rPr lang="en-US" sz="4800" dirty="0" err="1"/>
              <a:t>funcionais</a:t>
            </a:r>
            <a:r>
              <a:rPr lang="en-US" sz="4800" dirty="0"/>
              <a:t>, do </a:t>
            </a:r>
            <a:r>
              <a:rPr lang="en-US" sz="4800" dirty="0" err="1"/>
              <a:t>nascimento</a:t>
            </a:r>
            <a:r>
              <a:rPr lang="en-US" sz="4800" dirty="0"/>
              <a:t> </a:t>
            </a:r>
            <a:r>
              <a:rPr lang="en-US" sz="4800" dirty="0" err="1"/>
              <a:t>até</a:t>
            </a:r>
            <a:r>
              <a:rPr lang="en-US" sz="4800" dirty="0"/>
              <a:t> </a:t>
            </a:r>
            <a:r>
              <a:rPr lang="en-US" sz="4800" dirty="0" err="1"/>
              <a:t>aproximadamente</a:t>
            </a:r>
            <a:r>
              <a:rPr lang="en-US" sz="4800" dirty="0"/>
              <a:t> </a:t>
            </a:r>
            <a:r>
              <a:rPr lang="en-US" sz="4800" dirty="0" err="1"/>
              <a:t>os</a:t>
            </a:r>
            <a:r>
              <a:rPr lang="en-US" sz="4800" dirty="0"/>
              <a:t> </a:t>
            </a:r>
            <a:r>
              <a:rPr lang="en-US" sz="4800" dirty="0" err="1"/>
              <a:t>sete</a:t>
            </a:r>
            <a:r>
              <a:rPr lang="en-US" sz="4800" dirty="0"/>
              <a:t> </a:t>
            </a:r>
            <a:r>
              <a:rPr lang="en-US" sz="4800" dirty="0" err="1"/>
              <a:t>anos</a:t>
            </a:r>
            <a:r>
              <a:rPr lang="en-US" sz="4800" dirty="0"/>
              <a:t>.</a:t>
            </a:r>
            <a:r>
              <a:rPr lang="en-US" sz="4800" dirty="0">
                <a:solidFill>
                  <a:srgbClr val="0000FF"/>
                </a:solidFill>
              </a:rPr>
              <a:t> </a:t>
            </a:r>
            <a:endParaRPr lang="pt-BR" sz="4800" dirty="0"/>
          </a:p>
          <a:p>
            <a:pPr marL="0" indent="0" algn="just">
              <a:lnSpc>
                <a:spcPct val="150000"/>
              </a:lnSpc>
              <a:buNone/>
            </a:pPr>
            <a:endParaRPr lang="pt-BR" sz="4800" dirty="0"/>
          </a:p>
          <a:p>
            <a:pPr marL="0" indent="0" algn="just">
              <a:lnSpc>
                <a:spcPct val="150000"/>
              </a:lnSpc>
              <a:buNone/>
            </a:pPr>
            <a:r>
              <a:rPr lang="pt-BR" sz="4800" dirty="0" err="1"/>
              <a:t>Wallon</a:t>
            </a:r>
            <a:r>
              <a:rPr lang="pt-BR" sz="4800" dirty="0"/>
              <a:t> vê o desenvolvimento da pessoa como uma construção progressiva em que se sucedem fases com predominância alternadamente afetiva e cognitiva. Cada fase tem um colorido próprio, uma unidade solitária, que é dada pelo predomínio de um tipo de atividade. As atividades predominantes correspondem aos recursos que a criança dispõe, no momento, para interagir com o ambiente. Para uma compreensão mais concreta desta ideia, passemos a uma descrição das características centrais de cada um dos cinco estágios propostos pela psicogenética </a:t>
            </a:r>
            <a:r>
              <a:rPr lang="pt-BR" sz="4800" dirty="0" err="1"/>
              <a:t>walloniana</a:t>
            </a:r>
            <a:r>
              <a:rPr lang="pt-BR" sz="4800" dirty="0"/>
              <a:t>.</a:t>
            </a:r>
          </a:p>
          <a:p>
            <a:pPr marL="0" indent="0" algn="just">
              <a:lnSpc>
                <a:spcPct val="150000"/>
              </a:lnSpc>
              <a:buNone/>
            </a:pPr>
            <a:endParaRPr lang="en-US" sz="4800" b="1" dirty="0"/>
          </a:p>
          <a:p>
            <a:pPr marL="0" indent="0" algn="just">
              <a:lnSpc>
                <a:spcPct val="150000"/>
              </a:lnSpc>
              <a:buNone/>
            </a:pPr>
            <a:r>
              <a:rPr lang="en-US" sz="4800" b="1" dirty="0" err="1"/>
              <a:t>Estágios</a:t>
            </a:r>
            <a:endParaRPr lang="en-US" sz="4800" b="1" dirty="0"/>
          </a:p>
          <a:p>
            <a:pPr marL="0" indent="0" algn="just">
              <a:lnSpc>
                <a:spcPct val="150000"/>
              </a:lnSpc>
              <a:buNone/>
            </a:pPr>
            <a:r>
              <a:rPr lang="en-US" sz="4800" dirty="0"/>
              <a:t>	</a:t>
            </a:r>
            <a:r>
              <a:rPr lang="en-US" sz="4800" dirty="0" err="1">
                <a:solidFill>
                  <a:srgbClr val="FF0000"/>
                </a:solidFill>
              </a:rPr>
              <a:t>Impulsivo-emocional</a:t>
            </a:r>
            <a:r>
              <a:rPr lang="en-US" sz="4800" dirty="0">
                <a:solidFill>
                  <a:srgbClr val="FF0000"/>
                </a:solidFill>
              </a:rPr>
              <a:t> </a:t>
            </a:r>
            <a:r>
              <a:rPr lang="en-US" sz="4800" dirty="0"/>
              <a:t>(</a:t>
            </a:r>
            <a:r>
              <a:rPr lang="en-US" sz="4800" dirty="0" err="1"/>
              <a:t>primeiro</a:t>
            </a:r>
            <a:r>
              <a:rPr lang="en-US" sz="4800" dirty="0"/>
              <a:t> </a:t>
            </a:r>
            <a:r>
              <a:rPr lang="en-US" sz="4800" dirty="0" err="1"/>
              <a:t>ano</a:t>
            </a:r>
            <a:r>
              <a:rPr lang="en-US" sz="4800" dirty="0"/>
              <a:t> de </a:t>
            </a:r>
            <a:r>
              <a:rPr lang="en-US" sz="4800" dirty="0" err="1"/>
              <a:t>vida</a:t>
            </a:r>
            <a:r>
              <a:rPr lang="en-US" sz="4800" dirty="0"/>
              <a:t>, </a:t>
            </a:r>
            <a:r>
              <a:rPr lang="en-US" sz="4800" dirty="0" err="1"/>
              <a:t>colorido</a:t>
            </a:r>
            <a:r>
              <a:rPr lang="en-US" sz="4800" dirty="0"/>
              <a:t> dado </a:t>
            </a:r>
            <a:r>
              <a:rPr lang="en-US" sz="4800" dirty="0" err="1"/>
              <a:t>pela</a:t>
            </a:r>
            <a:r>
              <a:rPr lang="en-US" sz="4800" dirty="0"/>
              <a:t> </a:t>
            </a:r>
            <a:r>
              <a:rPr lang="en-US" sz="4800" dirty="0" err="1"/>
              <a:t>emoção</a:t>
            </a:r>
            <a:r>
              <a:rPr lang="en-US" sz="4800" dirty="0"/>
              <a:t>)</a:t>
            </a:r>
          </a:p>
          <a:p>
            <a:pPr marL="0" indent="0" algn="just">
              <a:lnSpc>
                <a:spcPct val="150000"/>
              </a:lnSpc>
              <a:buNone/>
            </a:pPr>
            <a:r>
              <a:rPr lang="en-US" sz="4800" dirty="0"/>
              <a:t>	</a:t>
            </a:r>
            <a:r>
              <a:rPr lang="en-US" sz="4800" dirty="0" err="1">
                <a:solidFill>
                  <a:srgbClr val="FF0000"/>
                </a:solidFill>
              </a:rPr>
              <a:t>Sensório</a:t>
            </a:r>
            <a:r>
              <a:rPr lang="en-US" sz="4800" dirty="0">
                <a:solidFill>
                  <a:srgbClr val="FF0000"/>
                </a:solidFill>
              </a:rPr>
              <a:t>-motor e </a:t>
            </a:r>
            <a:r>
              <a:rPr lang="en-US" sz="4800" dirty="0" err="1">
                <a:solidFill>
                  <a:srgbClr val="FF0000"/>
                </a:solidFill>
              </a:rPr>
              <a:t>projetivo</a:t>
            </a:r>
            <a:r>
              <a:rPr lang="en-US" sz="4800" dirty="0">
                <a:solidFill>
                  <a:srgbClr val="FF0000"/>
                </a:solidFill>
              </a:rPr>
              <a:t> </a:t>
            </a:r>
            <a:r>
              <a:rPr lang="en-US" sz="4800" dirty="0"/>
              <a:t>(</a:t>
            </a:r>
            <a:r>
              <a:rPr lang="en-US" sz="4800" dirty="0" err="1"/>
              <a:t>até</a:t>
            </a:r>
            <a:r>
              <a:rPr lang="en-US" sz="4800" dirty="0"/>
              <a:t> o </a:t>
            </a:r>
            <a:r>
              <a:rPr lang="en-US" sz="4800" dirty="0" err="1"/>
              <a:t>terceiro</a:t>
            </a:r>
            <a:r>
              <a:rPr lang="en-US" sz="4800" dirty="0"/>
              <a:t> </a:t>
            </a:r>
            <a:r>
              <a:rPr lang="en-US" sz="4800" dirty="0" err="1"/>
              <a:t>ano</a:t>
            </a:r>
            <a:r>
              <a:rPr lang="en-US" sz="4800" dirty="0"/>
              <a:t>, </a:t>
            </a:r>
            <a:r>
              <a:rPr lang="en-US" sz="4800" dirty="0" err="1"/>
              <a:t>exploração</a:t>
            </a:r>
            <a:r>
              <a:rPr lang="en-US" sz="4800" dirty="0"/>
              <a:t> </a:t>
            </a:r>
            <a:r>
              <a:rPr lang="en-US" sz="4800" dirty="0" err="1"/>
              <a:t>sensorio-motora</a:t>
            </a:r>
            <a:r>
              <a:rPr lang="en-US" sz="4800" dirty="0"/>
              <a:t> do </a:t>
            </a:r>
            <a:r>
              <a:rPr lang="en-US" sz="4800" dirty="0" err="1"/>
              <a:t>mundo</a:t>
            </a:r>
            <a:r>
              <a:rPr lang="en-US" sz="4800" dirty="0"/>
              <a:t> </a:t>
            </a:r>
            <a:r>
              <a:rPr lang="en-US" sz="4800" dirty="0" err="1"/>
              <a:t>físico</a:t>
            </a:r>
            <a:r>
              <a:rPr lang="en-US" sz="4800" dirty="0"/>
              <a:t>)</a:t>
            </a:r>
          </a:p>
          <a:p>
            <a:pPr marL="0" indent="0" algn="just">
              <a:lnSpc>
                <a:spcPct val="150000"/>
              </a:lnSpc>
              <a:buNone/>
            </a:pPr>
            <a:r>
              <a:rPr lang="en-US" sz="4800" dirty="0"/>
              <a:t>	</a:t>
            </a:r>
            <a:r>
              <a:rPr lang="en-US" sz="4800" dirty="0" err="1">
                <a:solidFill>
                  <a:srgbClr val="FF0000"/>
                </a:solidFill>
              </a:rPr>
              <a:t>Personalismo</a:t>
            </a:r>
            <a:r>
              <a:rPr lang="en-US" sz="4800" dirty="0">
                <a:solidFill>
                  <a:srgbClr val="FF0000"/>
                </a:solidFill>
              </a:rPr>
              <a:t> </a:t>
            </a:r>
            <a:r>
              <a:rPr lang="en-US" sz="4800" dirty="0"/>
              <a:t>(3 </a:t>
            </a:r>
            <a:r>
              <a:rPr lang="en-US" sz="4800" dirty="0" err="1"/>
              <a:t>aos</a:t>
            </a:r>
            <a:r>
              <a:rPr lang="en-US" sz="4800" dirty="0"/>
              <a:t> 6 </a:t>
            </a:r>
            <a:r>
              <a:rPr lang="en-US" sz="4800" dirty="0" err="1"/>
              <a:t>anos</a:t>
            </a:r>
            <a:r>
              <a:rPr lang="en-US" sz="4800" dirty="0"/>
              <a:t>, </a:t>
            </a:r>
            <a:r>
              <a:rPr lang="en-US" sz="4800" dirty="0" err="1"/>
              <a:t>formação</a:t>
            </a:r>
            <a:r>
              <a:rPr lang="en-US" sz="4800" dirty="0"/>
              <a:t> da </a:t>
            </a:r>
            <a:r>
              <a:rPr lang="en-US" sz="4800" dirty="0" err="1"/>
              <a:t>personalidade</a:t>
            </a:r>
            <a:r>
              <a:rPr lang="en-US" sz="4800" dirty="0"/>
              <a:t>) </a:t>
            </a:r>
          </a:p>
          <a:p>
            <a:pPr marL="0" indent="0" algn="just">
              <a:lnSpc>
                <a:spcPct val="150000"/>
              </a:lnSpc>
              <a:buNone/>
            </a:pPr>
            <a:r>
              <a:rPr lang="en-US" sz="4800" dirty="0"/>
              <a:t>	</a:t>
            </a:r>
            <a:r>
              <a:rPr lang="en-US" sz="4800" dirty="0" err="1">
                <a:solidFill>
                  <a:srgbClr val="FF0000"/>
                </a:solidFill>
              </a:rPr>
              <a:t>Categorial</a:t>
            </a:r>
            <a:r>
              <a:rPr lang="en-US" sz="4800" dirty="0">
                <a:solidFill>
                  <a:srgbClr val="FF0000"/>
                </a:solidFill>
              </a:rPr>
              <a:t> </a:t>
            </a:r>
            <a:r>
              <a:rPr lang="en-US" sz="4800" dirty="0"/>
              <a:t>(</a:t>
            </a:r>
            <a:r>
              <a:rPr lang="en-US" sz="4800" dirty="0" err="1"/>
              <a:t>graças</a:t>
            </a:r>
            <a:r>
              <a:rPr lang="en-US" sz="4800" dirty="0"/>
              <a:t> </a:t>
            </a:r>
            <a:r>
              <a:rPr lang="en-US" sz="4800" dirty="0" err="1"/>
              <a:t>à</a:t>
            </a:r>
            <a:r>
              <a:rPr lang="en-US" sz="4800" dirty="0"/>
              <a:t> </a:t>
            </a:r>
            <a:r>
              <a:rPr lang="en-US" sz="4800" dirty="0" err="1"/>
              <a:t>consolidação</a:t>
            </a:r>
            <a:r>
              <a:rPr lang="en-US" sz="4800" dirty="0"/>
              <a:t> da </a:t>
            </a:r>
            <a:r>
              <a:rPr lang="en-US" sz="4800" dirty="0" err="1"/>
              <a:t>função</a:t>
            </a:r>
            <a:r>
              <a:rPr lang="en-US" sz="4800" dirty="0"/>
              <a:t> </a:t>
            </a:r>
            <a:r>
              <a:rPr lang="en-US" sz="4800" dirty="0" err="1"/>
              <a:t>simbolica</a:t>
            </a:r>
            <a:r>
              <a:rPr lang="en-US" sz="4800" dirty="0"/>
              <a:t>, </a:t>
            </a:r>
            <a:r>
              <a:rPr lang="en-US" sz="4800" dirty="0" err="1"/>
              <a:t>desenvolvimento</a:t>
            </a:r>
            <a:r>
              <a:rPr lang="en-US" sz="4800" dirty="0"/>
              <a:t> da </a:t>
            </a:r>
            <a:r>
              <a:rPr lang="en-US" sz="4800" dirty="0" err="1"/>
              <a:t>inteligência</a:t>
            </a:r>
            <a:r>
              <a:rPr lang="en-US" sz="4800" dirty="0"/>
              <a:t>)</a:t>
            </a:r>
          </a:p>
          <a:p>
            <a:pPr marL="0" indent="0" algn="just">
              <a:lnSpc>
                <a:spcPct val="150000"/>
              </a:lnSpc>
              <a:buNone/>
            </a:pPr>
            <a:r>
              <a:rPr lang="en-US" sz="4800" dirty="0"/>
              <a:t>	</a:t>
            </a:r>
            <a:r>
              <a:rPr lang="en-US" sz="4800" dirty="0" err="1">
                <a:solidFill>
                  <a:srgbClr val="FF0000"/>
                </a:solidFill>
              </a:rPr>
              <a:t>Adolescência</a:t>
            </a:r>
            <a:r>
              <a:rPr lang="en-US" sz="4800" dirty="0">
                <a:solidFill>
                  <a:srgbClr val="FF0000"/>
                </a:solidFill>
              </a:rPr>
              <a:t> </a:t>
            </a:r>
            <a:r>
              <a:rPr lang="en-US" sz="4800" dirty="0"/>
              <a:t>(</a:t>
            </a:r>
            <a:r>
              <a:rPr lang="en-US" sz="4800" dirty="0" err="1"/>
              <a:t>crise</a:t>
            </a:r>
            <a:r>
              <a:rPr lang="en-US" sz="4800" dirty="0"/>
              <a:t> </a:t>
            </a:r>
            <a:r>
              <a:rPr lang="en-US" sz="4800" dirty="0" err="1"/>
              <a:t>pubertária</a:t>
            </a:r>
            <a:r>
              <a:rPr lang="en-US" sz="4800" dirty="0"/>
              <a:t>, </a:t>
            </a:r>
            <a:r>
              <a:rPr lang="en-US" sz="4800" dirty="0" err="1"/>
              <a:t>reorganização</a:t>
            </a:r>
            <a:r>
              <a:rPr lang="en-US" sz="4800" dirty="0"/>
              <a:t> da </a:t>
            </a:r>
            <a:r>
              <a:rPr lang="en-US" sz="4800" dirty="0" err="1"/>
              <a:t>personalidade</a:t>
            </a:r>
            <a:r>
              <a:rPr lang="en-US" sz="4800" dirty="0"/>
              <a:t>)</a:t>
            </a:r>
          </a:p>
          <a:p>
            <a:pPr marL="0" indent="0">
              <a:buNone/>
            </a:pPr>
            <a:endParaRPr lang="en-US" sz="4800" dirty="0"/>
          </a:p>
          <a:p>
            <a:pPr marL="0" indent="0" algn="r">
              <a:buNone/>
            </a:pPr>
            <a:r>
              <a:rPr lang="en-US" dirty="0">
                <a:solidFill>
                  <a:srgbClr val="0000FF"/>
                </a:solidFill>
              </a:rPr>
              <a:t>(</a:t>
            </a:r>
            <a:r>
              <a:rPr lang="en-US" dirty="0" err="1">
                <a:solidFill>
                  <a:srgbClr val="0000FF"/>
                </a:solidFill>
              </a:rPr>
              <a:t>Galvão</a:t>
            </a:r>
            <a:r>
              <a:rPr lang="en-US" dirty="0">
                <a:solidFill>
                  <a:srgbClr val="0000FF"/>
                </a:solidFill>
              </a:rPr>
              <a:t>, 1996, p. 43)</a:t>
            </a:r>
          </a:p>
          <a:p>
            <a:pPr marL="0" indent="0">
              <a:buNone/>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46</a:t>
            </a:fld>
            <a:endParaRPr lang="en-US"/>
          </a:p>
        </p:txBody>
      </p:sp>
    </p:spTree>
    <p:extLst>
      <p:ext uri="{BB962C8B-B14F-4D97-AF65-F5344CB8AC3E}">
        <p14:creationId xmlns:p14="http://schemas.microsoft.com/office/powerpoint/2010/main" val="1647261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solidFill>
                  <a:srgbClr val="FF0000"/>
                </a:solidFill>
              </a:rPr>
              <a:t>Campos de </a:t>
            </a:r>
            <a:r>
              <a:rPr lang="en-US" sz="2400" b="1" dirty="0" err="1">
                <a:solidFill>
                  <a:srgbClr val="FF0000"/>
                </a:solidFill>
              </a:rPr>
              <a:t>Estudo</a:t>
            </a:r>
            <a:r>
              <a:rPr lang="en-US" sz="2400" b="1" dirty="0">
                <a:solidFill>
                  <a:srgbClr val="FF0000"/>
                </a:solidFill>
              </a:rPr>
              <a:t> da </a:t>
            </a:r>
            <a:r>
              <a:rPr lang="en-US" sz="2400" b="1" dirty="0" err="1">
                <a:solidFill>
                  <a:srgbClr val="FF0000"/>
                </a:solidFill>
              </a:rPr>
              <a:t>Psicogênese</a:t>
            </a:r>
            <a:r>
              <a:rPr lang="en-US" sz="2400" b="1" dirty="0">
                <a:solidFill>
                  <a:srgbClr val="FF0000"/>
                </a:solidFill>
              </a:rPr>
              <a:t> da Pessoa</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O </a:t>
            </a:r>
            <a:r>
              <a:rPr lang="en-US" sz="2000" dirty="0" err="1"/>
              <a:t>Movimento</a:t>
            </a:r>
            <a:r>
              <a:rPr lang="en-US" sz="2000" dirty="0"/>
              <a:t> (</a:t>
            </a:r>
            <a:r>
              <a:rPr lang="en-US" sz="2000" dirty="0" err="1"/>
              <a:t>permeia</a:t>
            </a:r>
            <a:r>
              <a:rPr lang="en-US" sz="2000" dirty="0"/>
              <a:t> </a:t>
            </a:r>
            <a:r>
              <a:rPr lang="en-US" sz="2000" dirty="0" err="1"/>
              <a:t>todas</a:t>
            </a:r>
            <a:r>
              <a:rPr lang="en-US" sz="2000" dirty="0"/>
              <a:t> as </a:t>
            </a:r>
            <a:r>
              <a:rPr lang="en-US" sz="2000" dirty="0" err="1"/>
              <a:t>idades</a:t>
            </a:r>
            <a:r>
              <a:rPr lang="en-US" sz="2000" dirty="0"/>
              <a:t> e </a:t>
            </a:r>
            <a:r>
              <a:rPr lang="en-US" sz="2000" dirty="0" err="1"/>
              <a:t>campos</a:t>
            </a:r>
            <a:r>
              <a:rPr lang="en-US" sz="2000" dirty="0"/>
              <a:t> do </a:t>
            </a:r>
            <a:r>
              <a:rPr lang="en-US" sz="2000" dirty="0" err="1"/>
              <a:t>desenvolvimento</a:t>
            </a:r>
            <a:r>
              <a:rPr lang="en-US" sz="2000" dirty="0"/>
              <a:t>)</a:t>
            </a:r>
          </a:p>
          <a:p>
            <a:pPr marL="0" indent="0">
              <a:buNone/>
            </a:pPr>
            <a:endParaRPr lang="en-US" sz="2000" dirty="0"/>
          </a:p>
          <a:p>
            <a:r>
              <a:rPr lang="en-US" sz="2000" dirty="0"/>
              <a:t>A </a:t>
            </a:r>
            <a:r>
              <a:rPr lang="en-US" sz="2000" dirty="0" err="1"/>
              <a:t>emoção</a:t>
            </a:r>
            <a:r>
              <a:rPr lang="en-US" sz="2000" dirty="0"/>
              <a:t> e a </a:t>
            </a:r>
            <a:r>
              <a:rPr lang="en-US" sz="2000" dirty="0" err="1"/>
              <a:t>inteligência</a:t>
            </a:r>
            <a:endParaRPr lang="en-US" sz="2000" dirty="0"/>
          </a:p>
          <a:p>
            <a:endParaRPr lang="en-US" sz="2000" dirty="0"/>
          </a:p>
          <a:p>
            <a:r>
              <a:rPr lang="en-US" sz="2000" dirty="0"/>
              <a:t>O </a:t>
            </a:r>
            <a:r>
              <a:rPr lang="en-US" sz="2000" dirty="0" err="1"/>
              <a:t>indivíduo</a:t>
            </a:r>
            <a:endParaRPr lang="en-US" sz="2000" dirty="0"/>
          </a:p>
          <a:p>
            <a:endParaRPr lang="en-US" sz="2000" dirty="0"/>
          </a:p>
          <a:p>
            <a:r>
              <a:rPr lang="en-US" sz="2000" dirty="0"/>
              <a:t>A </a:t>
            </a:r>
            <a:r>
              <a:rPr lang="en-US" sz="2000" dirty="0" err="1"/>
              <a:t>relação</a:t>
            </a:r>
            <a:r>
              <a:rPr lang="en-US" sz="2000" dirty="0"/>
              <a:t> com o outro</a:t>
            </a:r>
          </a:p>
          <a:p>
            <a:pPr marL="0" indent="0">
              <a:buNone/>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47</a:t>
            </a:fld>
            <a:endParaRPr lang="en-US"/>
          </a:p>
        </p:txBody>
      </p:sp>
    </p:spTree>
    <p:extLst>
      <p:ext uri="{BB962C8B-B14F-4D97-AF65-F5344CB8AC3E}">
        <p14:creationId xmlns:p14="http://schemas.microsoft.com/office/powerpoint/2010/main" val="23611568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t>Campos de </a:t>
            </a:r>
            <a:r>
              <a:rPr lang="en-US" sz="2400" b="1" dirty="0" err="1"/>
              <a:t>Estudo</a:t>
            </a:r>
            <a:r>
              <a:rPr lang="en-US" sz="2400" b="1" dirty="0"/>
              <a:t> da </a:t>
            </a:r>
            <a:r>
              <a:rPr lang="en-US" sz="2400" b="1" dirty="0" err="1"/>
              <a:t>Psicogênese</a:t>
            </a:r>
            <a:r>
              <a:rPr lang="en-US" sz="2400" b="1" dirty="0"/>
              <a:t> da Pessoa</a:t>
            </a:r>
            <a:br>
              <a:rPr lang="en-US" sz="2400" b="1" dirty="0"/>
            </a:br>
            <a:r>
              <a:rPr lang="en-US" sz="2400" b="1" dirty="0">
                <a:solidFill>
                  <a:srgbClr val="FF0000"/>
                </a:solidFill>
              </a:rPr>
              <a:t>O </a:t>
            </a:r>
            <a:r>
              <a:rPr lang="en-US" sz="2400" b="1" dirty="0" err="1">
                <a:solidFill>
                  <a:srgbClr val="FF0000"/>
                </a:solidFill>
              </a:rPr>
              <a:t>Movimento</a:t>
            </a:r>
            <a:endParaRPr lang="en-US" sz="2400" b="1" dirty="0">
              <a:solidFill>
                <a:srgbClr val="FF0000"/>
              </a:solidFill>
            </a:endParaRPr>
          </a:p>
        </p:txBody>
      </p:sp>
      <p:sp>
        <p:nvSpPr>
          <p:cNvPr id="3" name="Content Placeholder 2"/>
          <p:cNvSpPr>
            <a:spLocks noGrp="1"/>
          </p:cNvSpPr>
          <p:nvPr>
            <p:ph idx="1"/>
          </p:nvPr>
        </p:nvSpPr>
        <p:spPr/>
        <p:txBody>
          <a:bodyPr>
            <a:normAutofit/>
          </a:bodyPr>
          <a:lstStyle/>
          <a:p>
            <a:endParaRPr lang="en-US" sz="2000" dirty="0"/>
          </a:p>
          <a:p>
            <a:pPr marL="0" indent="0">
              <a:buNone/>
            </a:pPr>
            <a:endParaRPr lang="en-US" sz="2000" dirty="0">
              <a:sym typeface="Wingdings"/>
            </a:endParaRPr>
          </a:p>
          <a:p>
            <a:pPr marL="0" indent="0">
              <a:buNone/>
            </a:pPr>
            <a:r>
              <a:rPr lang="en-US" sz="2000" dirty="0">
                <a:sym typeface="Wingdings"/>
              </a:rPr>
              <a:t>	 </a:t>
            </a:r>
            <a:r>
              <a:rPr lang="en-US" sz="2000" dirty="0" err="1">
                <a:sym typeface="Wingdings"/>
              </a:rPr>
              <a:t>função</a:t>
            </a:r>
            <a:r>
              <a:rPr lang="en-US" sz="2000" dirty="0">
                <a:sym typeface="Wingdings"/>
              </a:rPr>
              <a:t> </a:t>
            </a:r>
            <a:r>
              <a:rPr lang="en-US" sz="2000" dirty="0" err="1">
                <a:sym typeface="Wingdings"/>
              </a:rPr>
              <a:t>expressiva</a:t>
            </a:r>
            <a:r>
              <a:rPr lang="en-US" sz="2000" dirty="0">
                <a:sym typeface="Wingdings"/>
              </a:rPr>
              <a:t> (</a:t>
            </a:r>
            <a:r>
              <a:rPr lang="en-US" sz="2000" dirty="0" err="1">
                <a:sym typeface="Wingdings"/>
              </a:rPr>
              <a:t>que</a:t>
            </a:r>
            <a:r>
              <a:rPr lang="en-US" sz="2000" dirty="0">
                <a:sym typeface="Wingdings"/>
              </a:rPr>
              <a:t> </a:t>
            </a:r>
            <a:r>
              <a:rPr lang="en-US" sz="2000" dirty="0" err="1">
                <a:sym typeface="Wingdings"/>
              </a:rPr>
              <a:t>está</a:t>
            </a:r>
            <a:r>
              <a:rPr lang="en-US" sz="2000" dirty="0">
                <a:sym typeface="Wingdings"/>
              </a:rPr>
              <a:t> </a:t>
            </a:r>
            <a:r>
              <a:rPr lang="en-US" sz="2000" dirty="0" err="1">
                <a:sym typeface="Wingdings"/>
              </a:rPr>
              <a:t>na</a:t>
            </a:r>
            <a:r>
              <a:rPr lang="en-US" sz="2000" dirty="0">
                <a:sym typeface="Wingdings"/>
              </a:rPr>
              <a:t> base das </a:t>
            </a:r>
            <a:r>
              <a:rPr lang="en-US" sz="2000" dirty="0" err="1">
                <a:sym typeface="Wingdings"/>
              </a:rPr>
              <a:t>emoções</a:t>
            </a:r>
            <a:r>
              <a:rPr lang="en-US" sz="2000" dirty="0">
                <a:sym typeface="Wingdings"/>
              </a:rPr>
              <a:t>)</a:t>
            </a:r>
          </a:p>
          <a:p>
            <a:pPr marL="0" indent="0">
              <a:buNone/>
            </a:pPr>
            <a:endParaRPr lang="en-US" sz="2000" dirty="0">
              <a:sym typeface="Wingdings"/>
            </a:endParaRPr>
          </a:p>
          <a:p>
            <a:pPr marL="0" indent="0">
              <a:buNone/>
            </a:pPr>
            <a:r>
              <a:rPr lang="en-US" sz="2000" dirty="0">
                <a:sym typeface="Wingdings"/>
              </a:rPr>
              <a:t>	 </a:t>
            </a:r>
            <a:r>
              <a:rPr lang="en-US" sz="2000" dirty="0" err="1">
                <a:sym typeface="Wingdings"/>
              </a:rPr>
              <a:t>função</a:t>
            </a:r>
            <a:r>
              <a:rPr lang="en-US" sz="2000" dirty="0">
                <a:sym typeface="Wingdings"/>
              </a:rPr>
              <a:t> instrumental (</a:t>
            </a:r>
            <a:r>
              <a:rPr lang="en-US" sz="2000" dirty="0" err="1">
                <a:sym typeface="Wingdings"/>
              </a:rPr>
              <a:t>ação</a:t>
            </a:r>
            <a:r>
              <a:rPr lang="en-US" sz="2000" dirty="0">
                <a:sym typeface="Wingdings"/>
              </a:rPr>
              <a:t> </a:t>
            </a:r>
            <a:r>
              <a:rPr lang="en-US" sz="2000" dirty="0" err="1">
                <a:sym typeface="Wingdings"/>
              </a:rPr>
              <a:t>direta</a:t>
            </a:r>
            <a:r>
              <a:rPr lang="en-US" sz="2000" dirty="0">
                <a:sym typeface="Wingdings"/>
              </a:rPr>
              <a:t> </a:t>
            </a:r>
            <a:r>
              <a:rPr lang="en-US" sz="2000" dirty="0" err="1">
                <a:sym typeface="Wingdings"/>
              </a:rPr>
              <a:t>sobre</a:t>
            </a:r>
            <a:r>
              <a:rPr lang="en-US" sz="2000" dirty="0">
                <a:sym typeface="Wingdings"/>
              </a:rPr>
              <a:t> o </a:t>
            </a:r>
            <a:r>
              <a:rPr lang="en-US" sz="2000" dirty="0" err="1">
                <a:sym typeface="Wingdings"/>
              </a:rPr>
              <a:t>meio</a:t>
            </a:r>
            <a:r>
              <a:rPr lang="en-US" sz="2000" dirty="0">
                <a:sym typeface="Wingdings"/>
              </a:rPr>
              <a:t> </a:t>
            </a:r>
            <a:r>
              <a:rPr lang="en-US" sz="2000" dirty="0" err="1">
                <a:sym typeface="Wingdings"/>
              </a:rPr>
              <a:t>físico</a:t>
            </a:r>
            <a:r>
              <a:rPr lang="en-US" sz="2000" dirty="0">
                <a:sym typeface="Wingdings"/>
              </a:rPr>
              <a:t>)</a:t>
            </a:r>
          </a:p>
          <a:p>
            <a:pPr marL="0" indent="0">
              <a:buNone/>
            </a:pPr>
            <a:endParaRPr lang="en-US" sz="2000" dirty="0">
              <a:sym typeface="Wingdings"/>
            </a:endParaRPr>
          </a:p>
          <a:p>
            <a:pPr marL="0" indent="0">
              <a:buNone/>
            </a:pPr>
            <a:r>
              <a:rPr lang="en-US" sz="2000" dirty="0">
                <a:sym typeface="Wingdings"/>
              </a:rPr>
              <a:t>	 </a:t>
            </a:r>
            <a:r>
              <a:rPr lang="en-US" sz="2000" dirty="0" err="1">
                <a:sym typeface="Wingdings"/>
              </a:rPr>
              <a:t>contenção</a:t>
            </a:r>
            <a:r>
              <a:rPr lang="en-US" sz="2000" dirty="0">
                <a:sym typeface="Wingdings"/>
              </a:rPr>
              <a:t> </a:t>
            </a:r>
            <a:r>
              <a:rPr lang="en-US" sz="2000" dirty="0" err="1">
                <a:sym typeface="Wingdings"/>
              </a:rPr>
              <a:t>motora</a:t>
            </a:r>
            <a:r>
              <a:rPr lang="en-US" sz="2000" dirty="0">
                <a:sym typeface="Wingdings"/>
              </a:rPr>
              <a:t> e </a:t>
            </a:r>
            <a:r>
              <a:rPr lang="en-US" sz="2000" dirty="0" err="1">
                <a:sym typeface="Wingdings"/>
              </a:rPr>
              <a:t>fiscalização</a:t>
            </a:r>
            <a:r>
              <a:rPr lang="en-US" sz="2000" dirty="0">
                <a:sym typeface="Wingdings"/>
              </a:rPr>
              <a:t> das </a:t>
            </a:r>
            <a:r>
              <a:rPr lang="en-US" sz="2000" dirty="0" err="1">
                <a:sym typeface="Wingdings"/>
              </a:rPr>
              <a:t>atenção</a:t>
            </a: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48</a:t>
            </a:fld>
            <a:endParaRPr lang="en-US"/>
          </a:p>
        </p:txBody>
      </p:sp>
    </p:spTree>
    <p:extLst>
      <p:ext uri="{BB962C8B-B14F-4D97-AF65-F5344CB8AC3E}">
        <p14:creationId xmlns:p14="http://schemas.microsoft.com/office/powerpoint/2010/main" val="18069866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t>Campos de </a:t>
            </a:r>
            <a:r>
              <a:rPr lang="en-US" sz="2400" b="1" dirty="0" err="1"/>
              <a:t>Estudo</a:t>
            </a:r>
            <a:r>
              <a:rPr lang="en-US" sz="2400" b="1" dirty="0"/>
              <a:t> da </a:t>
            </a:r>
            <a:r>
              <a:rPr lang="en-US" sz="2400" b="1" dirty="0" err="1"/>
              <a:t>Psicogênese</a:t>
            </a:r>
            <a:r>
              <a:rPr lang="en-US" sz="2400" b="1" dirty="0"/>
              <a:t> da Pessoa</a:t>
            </a:r>
            <a:br>
              <a:rPr lang="en-US" sz="2400" b="1" dirty="0"/>
            </a:br>
            <a:r>
              <a:rPr lang="en-US" sz="2400" b="1" dirty="0" err="1">
                <a:solidFill>
                  <a:srgbClr val="FF0000"/>
                </a:solidFill>
              </a:rPr>
              <a:t>Emoção</a:t>
            </a:r>
            <a:r>
              <a:rPr lang="en-US" sz="2400" b="1" dirty="0">
                <a:solidFill>
                  <a:srgbClr val="FF0000"/>
                </a:solidFill>
              </a:rPr>
              <a:t> e </a:t>
            </a:r>
            <a:r>
              <a:rPr lang="en-US" sz="2400" b="1" dirty="0" err="1">
                <a:solidFill>
                  <a:srgbClr val="FF0000"/>
                </a:solidFill>
              </a:rPr>
              <a:t>inteligência</a:t>
            </a:r>
            <a:endParaRPr lang="en-US" sz="2400" b="1" dirty="0">
              <a:solidFill>
                <a:srgbClr val="FF0000"/>
              </a:solidFill>
            </a:endParaRPr>
          </a:p>
        </p:txBody>
      </p:sp>
      <p:sp>
        <p:nvSpPr>
          <p:cNvPr id="3" name="Content Placeholder 2"/>
          <p:cNvSpPr>
            <a:spLocks noGrp="1"/>
          </p:cNvSpPr>
          <p:nvPr>
            <p:ph idx="1"/>
          </p:nvPr>
        </p:nvSpPr>
        <p:spPr/>
        <p:txBody>
          <a:bodyPr>
            <a:noAutofit/>
          </a:bodyPr>
          <a:lstStyle/>
          <a:p>
            <a:pPr marL="0" indent="0" algn="just">
              <a:buNone/>
            </a:pPr>
            <a:r>
              <a:rPr lang="en-US" sz="2000" dirty="0"/>
              <a:t>A </a:t>
            </a:r>
            <a:r>
              <a:rPr lang="en-US" sz="2000" dirty="0" err="1"/>
              <a:t>inteligência</a:t>
            </a:r>
            <a:r>
              <a:rPr lang="en-US" sz="2000" dirty="0"/>
              <a:t> </a:t>
            </a:r>
            <a:r>
              <a:rPr lang="en-US" sz="2000" dirty="0" err="1"/>
              <a:t>nasce</a:t>
            </a:r>
            <a:r>
              <a:rPr lang="en-US" sz="2000" dirty="0"/>
              <a:t> das </a:t>
            </a:r>
            <a:r>
              <a:rPr lang="en-US" sz="2000" dirty="0" err="1"/>
              <a:t>emoções</a:t>
            </a:r>
            <a:endParaRPr lang="en-US" sz="2000" dirty="0"/>
          </a:p>
          <a:p>
            <a:pPr marL="0" indent="0" algn="just">
              <a:buNone/>
            </a:pPr>
            <a:endParaRPr lang="en-US" sz="2000" dirty="0"/>
          </a:p>
          <a:p>
            <a:pPr marL="0" indent="0" algn="just">
              <a:buNone/>
            </a:pPr>
            <a:r>
              <a:rPr lang="en-US" sz="2000" dirty="0"/>
              <a:t>No </a:t>
            </a:r>
            <a:r>
              <a:rPr lang="en-US" sz="2000" dirty="0" err="1"/>
              <a:t>início</a:t>
            </a:r>
            <a:r>
              <a:rPr lang="en-US" sz="2000" dirty="0"/>
              <a:t> </a:t>
            </a:r>
            <a:r>
              <a:rPr lang="en-US" sz="2000" dirty="0" err="1"/>
              <a:t>há</a:t>
            </a:r>
            <a:r>
              <a:rPr lang="en-US" sz="2000" dirty="0"/>
              <a:t> </a:t>
            </a:r>
            <a:r>
              <a:rPr lang="en-US" sz="2000" dirty="0" err="1"/>
              <a:t>uma</a:t>
            </a:r>
            <a:r>
              <a:rPr lang="en-US" sz="2000" dirty="0"/>
              <a:t> </a:t>
            </a:r>
            <a:r>
              <a:rPr lang="en-US" sz="2000" dirty="0" err="1"/>
              <a:t>tonalidade</a:t>
            </a:r>
            <a:r>
              <a:rPr lang="en-US" sz="2000" dirty="0"/>
              <a:t> </a:t>
            </a:r>
            <a:r>
              <a:rPr lang="en-US" sz="2000" dirty="0" err="1"/>
              <a:t>afetiva</a:t>
            </a:r>
            <a:r>
              <a:rPr lang="en-US" sz="2000" dirty="0"/>
              <a:t> da </a:t>
            </a:r>
            <a:r>
              <a:rPr lang="en-US" sz="2000" dirty="0" err="1"/>
              <a:t>linguagem</a:t>
            </a:r>
            <a:r>
              <a:rPr lang="en-US" sz="2000" dirty="0"/>
              <a:t>, </a:t>
            </a:r>
            <a:r>
              <a:rPr lang="en-US" sz="2000" dirty="0" err="1"/>
              <a:t>por</a:t>
            </a:r>
            <a:r>
              <a:rPr lang="en-US" sz="2000" dirty="0"/>
              <a:t> </a:t>
            </a:r>
            <a:r>
              <a:rPr lang="en-US" sz="2000" dirty="0" err="1"/>
              <a:t>meio</a:t>
            </a:r>
            <a:r>
              <a:rPr lang="en-US" sz="2000" dirty="0"/>
              <a:t> da </a:t>
            </a:r>
            <a:r>
              <a:rPr lang="en-US" sz="2000" dirty="0" err="1"/>
              <a:t>qual</a:t>
            </a:r>
            <a:r>
              <a:rPr lang="en-US" sz="2000" dirty="0"/>
              <a:t> a </a:t>
            </a:r>
            <a:r>
              <a:rPr lang="en-US" sz="2000" dirty="0" err="1"/>
              <a:t>criança</a:t>
            </a:r>
            <a:r>
              <a:rPr lang="en-US" sz="2000" dirty="0"/>
              <a:t> </a:t>
            </a:r>
            <a:r>
              <a:rPr lang="en-US" sz="2000" dirty="0" err="1"/>
              <a:t>vai</a:t>
            </a:r>
            <a:r>
              <a:rPr lang="en-US" sz="2000" dirty="0"/>
              <a:t> se </a:t>
            </a:r>
            <a:r>
              <a:rPr lang="en-US" sz="2000" dirty="0" err="1"/>
              <a:t>apropriando</a:t>
            </a:r>
            <a:r>
              <a:rPr lang="en-US" sz="2000" dirty="0"/>
              <a:t> do </a:t>
            </a:r>
            <a:r>
              <a:rPr lang="en-US" sz="2000" dirty="0" err="1"/>
              <a:t>sentido</a:t>
            </a:r>
            <a:r>
              <a:rPr lang="en-US" sz="2000" dirty="0"/>
              <a:t> cultural, </a:t>
            </a:r>
            <a:r>
              <a:rPr lang="en-US" sz="2000" dirty="0" err="1"/>
              <a:t>simbólico</a:t>
            </a:r>
            <a:r>
              <a:rPr lang="en-US" sz="2000" dirty="0"/>
              <a:t> da </a:t>
            </a:r>
            <a:r>
              <a:rPr lang="en-US" sz="2000" dirty="0" err="1"/>
              <a:t>linguagem</a:t>
            </a:r>
            <a:endParaRPr lang="en-US" sz="2000" dirty="0"/>
          </a:p>
          <a:p>
            <a:pPr marL="0" indent="0" algn="just">
              <a:buNone/>
            </a:pPr>
            <a:endParaRPr lang="en-US" sz="2000" dirty="0"/>
          </a:p>
          <a:p>
            <a:pPr marL="0" indent="0" algn="just">
              <a:buNone/>
            </a:pPr>
            <a:r>
              <a:rPr lang="en-US" sz="2000" dirty="0" err="1"/>
              <a:t>É</a:t>
            </a:r>
            <a:r>
              <a:rPr lang="en-US" sz="2000" dirty="0"/>
              <a:t> </a:t>
            </a:r>
            <a:r>
              <a:rPr lang="en-US" sz="2000" dirty="0" err="1"/>
              <a:t>desta</a:t>
            </a:r>
            <a:r>
              <a:rPr lang="en-US" sz="2000" dirty="0"/>
              <a:t> </a:t>
            </a:r>
            <a:r>
              <a:rPr lang="en-US" sz="2000" dirty="0" err="1"/>
              <a:t>apropriação</a:t>
            </a:r>
            <a:r>
              <a:rPr lang="en-US" sz="2000" dirty="0"/>
              <a:t> </a:t>
            </a:r>
            <a:r>
              <a:rPr lang="en-US" sz="2000" dirty="0" err="1"/>
              <a:t>que</a:t>
            </a:r>
            <a:r>
              <a:rPr lang="en-US" sz="2000" dirty="0"/>
              <a:t> surge a </a:t>
            </a:r>
            <a:r>
              <a:rPr lang="en-US" sz="2000" dirty="0" err="1"/>
              <a:t>inteligência</a:t>
            </a:r>
            <a:r>
              <a:rPr lang="en-US" sz="2000" dirty="0"/>
              <a:t>, com base </a:t>
            </a:r>
            <a:r>
              <a:rPr lang="en-US" sz="2000" dirty="0" err="1"/>
              <a:t>na</a:t>
            </a:r>
            <a:r>
              <a:rPr lang="en-US" sz="2000" dirty="0"/>
              <a:t> </a:t>
            </a:r>
            <a:r>
              <a:rPr lang="en-US" sz="2000" dirty="0" err="1"/>
              <a:t>linguagem</a:t>
            </a:r>
            <a:r>
              <a:rPr lang="en-US" sz="2000" dirty="0"/>
              <a:t> (</a:t>
            </a:r>
            <a:r>
              <a:rPr lang="en-US" sz="2000" dirty="0" err="1"/>
              <a:t>inteligência</a:t>
            </a:r>
            <a:r>
              <a:rPr lang="en-US" sz="2000" dirty="0"/>
              <a:t> </a:t>
            </a:r>
            <a:r>
              <a:rPr lang="en-US" sz="2000" dirty="0" err="1"/>
              <a:t>discursiva</a:t>
            </a:r>
            <a:r>
              <a:rPr lang="en-US" sz="2000" dirty="0"/>
              <a:t>), </a:t>
            </a:r>
            <a:r>
              <a:rPr lang="en-US" sz="2000" dirty="0" err="1"/>
              <a:t>conquista</a:t>
            </a:r>
            <a:r>
              <a:rPr lang="en-US" sz="2000" dirty="0"/>
              <a:t> da </a:t>
            </a:r>
            <a:r>
              <a:rPr lang="en-US" sz="2000" dirty="0" err="1"/>
              <a:t>representação</a:t>
            </a:r>
            <a:r>
              <a:rPr lang="en-US" sz="2000" dirty="0"/>
              <a:t> </a:t>
            </a:r>
            <a:r>
              <a:rPr lang="en-US" sz="2000" dirty="0" err="1"/>
              <a:t>simbólica</a:t>
            </a:r>
            <a:endParaRPr lang="en-US" sz="2000" dirty="0"/>
          </a:p>
          <a:p>
            <a:pPr marL="0" indent="0" algn="just">
              <a:buNone/>
            </a:pPr>
            <a:endParaRPr lang="en-US" sz="2000" dirty="0"/>
          </a:p>
          <a:p>
            <a:pPr marL="0" indent="0" algn="just">
              <a:buNone/>
            </a:pPr>
            <a:r>
              <a:rPr lang="en-US" sz="2000" dirty="0"/>
              <a:t>Com o </a:t>
            </a:r>
            <a:r>
              <a:rPr lang="en-US" sz="2000" dirty="0" err="1"/>
              <a:t>desenvolvimento</a:t>
            </a:r>
            <a:r>
              <a:rPr lang="en-US" sz="2000" dirty="0"/>
              <a:t> da </a:t>
            </a:r>
            <a:r>
              <a:rPr lang="en-US" sz="2000" dirty="0" err="1"/>
              <a:t>inteligência</a:t>
            </a:r>
            <a:r>
              <a:rPr lang="en-US" sz="2000" dirty="0"/>
              <a:t> </a:t>
            </a:r>
            <a:r>
              <a:rPr lang="en-US" sz="2000" dirty="0" err="1"/>
              <a:t>acaba</a:t>
            </a:r>
            <a:r>
              <a:rPr lang="en-US" sz="2000" dirty="0"/>
              <a:t>-se </a:t>
            </a:r>
            <a:r>
              <a:rPr lang="en-US" sz="2000" dirty="0" err="1"/>
              <a:t>por</a:t>
            </a:r>
            <a:r>
              <a:rPr lang="en-US" sz="2000" dirty="0"/>
              <a:t> </a:t>
            </a:r>
            <a:r>
              <a:rPr lang="en-US" sz="2000" dirty="0" err="1"/>
              <a:t>chegar</a:t>
            </a:r>
            <a:r>
              <a:rPr lang="en-US" sz="2000" dirty="0"/>
              <a:t> </a:t>
            </a:r>
            <a:r>
              <a:rPr lang="en-US" sz="2000" dirty="0" err="1"/>
              <a:t>tb</a:t>
            </a:r>
            <a:r>
              <a:rPr lang="en-US" sz="2000" dirty="0"/>
              <a:t>. A um </a:t>
            </a:r>
            <a:r>
              <a:rPr lang="en-US" sz="2000" dirty="0" err="1"/>
              <a:t>anatognismo</a:t>
            </a:r>
            <a:r>
              <a:rPr lang="en-US" sz="2000" dirty="0"/>
              <a:t> entre </a:t>
            </a:r>
            <a:r>
              <a:rPr lang="en-US" sz="2000" dirty="0" err="1"/>
              <a:t>emoção</a:t>
            </a:r>
            <a:r>
              <a:rPr lang="en-US" sz="2000" dirty="0"/>
              <a:t> e </a:t>
            </a:r>
            <a:r>
              <a:rPr lang="en-US" sz="2000" dirty="0" err="1"/>
              <a:t>inteligência</a:t>
            </a:r>
            <a:endParaRPr lang="en-US" sz="2000" dirty="0"/>
          </a:p>
          <a:p>
            <a:pPr marL="0" indent="0" algn="just">
              <a:buNone/>
            </a:pPr>
            <a:endParaRPr lang="en-US" sz="2000" dirty="0"/>
          </a:p>
          <a:p>
            <a:pPr marL="0" indent="0" algn="just">
              <a:buNone/>
            </a:pPr>
            <a:r>
              <a:rPr lang="en-US" sz="2000" dirty="0"/>
              <a:t>A </a:t>
            </a:r>
            <a:r>
              <a:rPr lang="en-US" sz="2000" dirty="0" err="1"/>
              <a:t>inteligência</a:t>
            </a:r>
            <a:r>
              <a:rPr lang="en-US" sz="2000" dirty="0"/>
              <a:t> se </a:t>
            </a:r>
            <a:r>
              <a:rPr lang="en-US" sz="2000" dirty="0" err="1"/>
              <a:t>apoia</a:t>
            </a:r>
            <a:r>
              <a:rPr lang="en-US" sz="2000" dirty="0"/>
              <a:t> no </a:t>
            </a:r>
            <a:r>
              <a:rPr lang="en-US" sz="2000" dirty="0" err="1"/>
              <a:t>ato</a:t>
            </a:r>
            <a:r>
              <a:rPr lang="en-US" sz="2000" dirty="0"/>
              <a:t> motor, </a:t>
            </a:r>
            <a:r>
              <a:rPr lang="en-US" sz="2000" dirty="0" err="1"/>
              <a:t>inicialmente</a:t>
            </a:r>
            <a:r>
              <a:rPr lang="en-US" sz="2000" dirty="0"/>
              <a:t>; </a:t>
            </a:r>
            <a:r>
              <a:rPr lang="en-US" sz="2000" dirty="0" err="1"/>
              <a:t>gradualmente</a:t>
            </a:r>
            <a:r>
              <a:rPr lang="en-US" sz="2000" dirty="0"/>
              <a:t> a </a:t>
            </a:r>
            <a:r>
              <a:rPr lang="en-US" sz="2000" dirty="0" err="1"/>
              <a:t>inteligência</a:t>
            </a:r>
            <a:r>
              <a:rPr lang="en-US" sz="2000" dirty="0"/>
              <a:t> via se </a:t>
            </a:r>
            <a:r>
              <a:rPr lang="en-US" sz="2000" dirty="0" err="1"/>
              <a:t>descolando</a:t>
            </a:r>
            <a:r>
              <a:rPr lang="en-US" sz="2000" dirty="0"/>
              <a:t> do </a:t>
            </a:r>
            <a:r>
              <a:rPr lang="en-US" sz="2000" dirty="0" err="1"/>
              <a:t>movimento</a:t>
            </a: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49</a:t>
            </a:fld>
            <a:endParaRPr lang="en-US"/>
          </a:p>
        </p:txBody>
      </p:sp>
    </p:spTree>
    <p:extLst>
      <p:ext uri="{BB962C8B-B14F-4D97-AF65-F5344CB8AC3E}">
        <p14:creationId xmlns:p14="http://schemas.microsoft.com/office/powerpoint/2010/main" val="3268836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a:t>Esquema</a:t>
            </a:r>
            <a:r>
              <a:rPr lang="en-US" sz="2400" b="1" dirty="0"/>
              <a:t> </a:t>
            </a:r>
            <a:r>
              <a:rPr lang="en-US" sz="2400" b="1" dirty="0" err="1"/>
              <a:t>geral</a:t>
            </a:r>
            <a:r>
              <a:rPr lang="en-US" sz="2400" b="1" dirty="0"/>
              <a:t> </a:t>
            </a:r>
            <a:r>
              <a:rPr lang="en-US" sz="2400" b="1" dirty="0" err="1"/>
              <a:t>para</a:t>
            </a:r>
            <a:r>
              <a:rPr lang="en-US" sz="2400" b="1" dirty="0"/>
              <a:t> </a:t>
            </a:r>
            <a:r>
              <a:rPr lang="en-US" sz="2400" b="1" dirty="0" err="1"/>
              <a:t>apresentação</a:t>
            </a:r>
            <a:r>
              <a:rPr lang="en-US" sz="2400" b="1" dirty="0"/>
              <a:t> </a:t>
            </a:r>
            <a:br>
              <a:rPr lang="en-US" sz="2400" b="1" dirty="0"/>
            </a:br>
            <a:r>
              <a:rPr lang="en-US" sz="2400" b="1" dirty="0"/>
              <a:t>do </a:t>
            </a:r>
            <a:r>
              <a:rPr lang="en-US" sz="2400" b="1" dirty="0" err="1"/>
              <a:t>pensamento</a:t>
            </a:r>
            <a:r>
              <a:rPr lang="en-US" sz="2400" b="1" dirty="0"/>
              <a:t> de Henri </a:t>
            </a:r>
            <a:r>
              <a:rPr lang="en-US" sz="2400" b="1" dirty="0" err="1"/>
              <a:t>Wallon</a:t>
            </a:r>
            <a:endParaRPr lang="en-US" sz="2400" b="1" dirty="0"/>
          </a:p>
        </p:txBody>
      </p:sp>
      <p:sp>
        <p:nvSpPr>
          <p:cNvPr id="3" name="Content Placeholder 2"/>
          <p:cNvSpPr>
            <a:spLocks noGrp="1"/>
          </p:cNvSpPr>
          <p:nvPr>
            <p:ph idx="1"/>
          </p:nvPr>
        </p:nvSpPr>
        <p:spPr/>
        <p:txBody>
          <a:bodyPr>
            <a:normAutofit/>
          </a:bodyPr>
          <a:lstStyle/>
          <a:p>
            <a:pPr marL="457200" indent="-457200">
              <a:buNone/>
            </a:pPr>
            <a:r>
              <a:rPr lang="en-US" sz="2000" dirty="0"/>
              <a:t>1. </a:t>
            </a:r>
            <a:r>
              <a:rPr lang="en-US" sz="2000" b="1" dirty="0" err="1"/>
              <a:t>Proposta</a:t>
            </a:r>
            <a:r>
              <a:rPr lang="en-US" sz="2000" dirty="0"/>
              <a:t>: </a:t>
            </a:r>
            <a:r>
              <a:rPr lang="en-US" sz="1800" dirty="0" err="1">
                <a:solidFill>
                  <a:srgbClr val="FF0000"/>
                </a:solidFill>
              </a:rPr>
              <a:t>Psicogênese</a:t>
            </a:r>
            <a:r>
              <a:rPr lang="en-US" sz="1800" dirty="0">
                <a:solidFill>
                  <a:srgbClr val="FF0000"/>
                </a:solidFill>
              </a:rPr>
              <a:t> da </a:t>
            </a:r>
            <a:r>
              <a:rPr lang="en-US" sz="1800" dirty="0" err="1">
                <a:solidFill>
                  <a:srgbClr val="FF0000"/>
                </a:solidFill>
              </a:rPr>
              <a:t>pessoa</a:t>
            </a:r>
            <a:r>
              <a:rPr lang="en-US" sz="1800" dirty="0">
                <a:solidFill>
                  <a:srgbClr val="FF0000"/>
                </a:solidFill>
              </a:rPr>
              <a:t> </a:t>
            </a:r>
            <a:r>
              <a:rPr lang="en-US" sz="1800" dirty="0" err="1">
                <a:solidFill>
                  <a:srgbClr val="FF0000"/>
                </a:solidFill>
              </a:rPr>
              <a:t>como</a:t>
            </a:r>
            <a:r>
              <a:rPr lang="en-US" sz="1800" dirty="0">
                <a:solidFill>
                  <a:srgbClr val="FF0000"/>
                </a:solidFill>
              </a:rPr>
              <a:t> um </a:t>
            </a:r>
            <a:r>
              <a:rPr lang="en-US" sz="1800" dirty="0" err="1">
                <a:solidFill>
                  <a:srgbClr val="FF0000"/>
                </a:solidFill>
              </a:rPr>
              <a:t>todo</a:t>
            </a:r>
            <a:r>
              <a:rPr lang="en-US" sz="1800" dirty="0">
                <a:solidFill>
                  <a:srgbClr val="FF0000"/>
                </a:solidFill>
              </a:rPr>
              <a:t>, </a:t>
            </a:r>
            <a:r>
              <a:rPr lang="en-US" sz="1800" dirty="0" err="1">
                <a:solidFill>
                  <a:srgbClr val="FF0000"/>
                </a:solidFill>
              </a:rPr>
              <a:t>centrada</a:t>
            </a:r>
            <a:r>
              <a:rPr lang="en-US" sz="1800" dirty="0">
                <a:solidFill>
                  <a:srgbClr val="FF0000"/>
                </a:solidFill>
              </a:rPr>
              <a:t> no </a:t>
            </a:r>
            <a:r>
              <a:rPr lang="en-US" sz="1800" dirty="0" err="1">
                <a:solidFill>
                  <a:srgbClr val="FF0000"/>
                </a:solidFill>
              </a:rPr>
              <a:t>estudo</a:t>
            </a:r>
            <a:r>
              <a:rPr lang="en-US" sz="1800" dirty="0">
                <a:solidFill>
                  <a:srgbClr val="FF0000"/>
                </a:solidFill>
              </a:rPr>
              <a:t> da </a:t>
            </a:r>
            <a:r>
              <a:rPr lang="en-US" sz="1800" dirty="0" err="1">
                <a:solidFill>
                  <a:srgbClr val="FF0000"/>
                </a:solidFill>
              </a:rPr>
              <a:t>construção</a:t>
            </a:r>
            <a:r>
              <a:rPr lang="en-US" sz="1800" dirty="0">
                <a:solidFill>
                  <a:srgbClr val="FF0000"/>
                </a:solidFill>
              </a:rPr>
              <a:t> da </a:t>
            </a:r>
            <a:r>
              <a:rPr lang="en-US" sz="1800" dirty="0" err="1">
                <a:solidFill>
                  <a:srgbClr val="FF0000"/>
                </a:solidFill>
              </a:rPr>
              <a:t>consciência</a:t>
            </a:r>
            <a:endParaRPr lang="en-US" sz="1800" dirty="0">
              <a:solidFill>
                <a:srgbClr val="FF0000"/>
              </a:solidFill>
            </a:endParaRPr>
          </a:p>
          <a:p>
            <a:pPr marL="0" indent="0">
              <a:buNone/>
            </a:pPr>
            <a:endParaRPr lang="en-US" sz="2000" dirty="0"/>
          </a:p>
          <a:p>
            <a:pPr marL="0" indent="0">
              <a:buNone/>
            </a:pPr>
            <a:r>
              <a:rPr lang="en-US" sz="2000" dirty="0"/>
              <a:t>2. </a:t>
            </a:r>
            <a:r>
              <a:rPr lang="en-US" sz="2000" b="1" dirty="0" err="1"/>
              <a:t>Biografia</a:t>
            </a:r>
            <a:r>
              <a:rPr lang="en-US" sz="2000" b="1" dirty="0"/>
              <a:t> </a:t>
            </a:r>
            <a:r>
              <a:rPr lang="en-US" sz="2000" b="1" dirty="0" err="1"/>
              <a:t>intelectual</a:t>
            </a:r>
            <a:r>
              <a:rPr lang="en-US" sz="2000" b="1" dirty="0"/>
              <a:t> </a:t>
            </a:r>
          </a:p>
          <a:p>
            <a:pPr marL="0" indent="0">
              <a:buNone/>
            </a:pPr>
            <a:endParaRPr lang="en-US" sz="2000" b="1" dirty="0"/>
          </a:p>
          <a:p>
            <a:pPr marL="0" indent="0">
              <a:buNone/>
            </a:pPr>
            <a:r>
              <a:rPr lang="en-US" sz="2000" dirty="0"/>
              <a:t>3. </a:t>
            </a:r>
            <a:r>
              <a:rPr lang="en-US" sz="2000" b="1" dirty="0" err="1"/>
              <a:t>Fundamentos</a:t>
            </a:r>
            <a:endParaRPr lang="en-US" sz="2000" b="1" dirty="0"/>
          </a:p>
          <a:p>
            <a:pPr marL="0" indent="0">
              <a:buNone/>
            </a:pPr>
            <a:r>
              <a:rPr lang="en-US" sz="2000" dirty="0"/>
              <a:t>	</a:t>
            </a:r>
          </a:p>
          <a:p>
            <a:pPr marL="0" indent="0">
              <a:buNone/>
            </a:pPr>
            <a:r>
              <a:rPr lang="en-US" sz="2000" dirty="0"/>
              <a:t>4. </a:t>
            </a:r>
            <a:r>
              <a:rPr lang="en-US" sz="2000" b="1" dirty="0" err="1"/>
              <a:t>Aspectos</a:t>
            </a:r>
            <a:r>
              <a:rPr lang="en-US" sz="2000" b="1" dirty="0"/>
              <a:t> </a:t>
            </a:r>
            <a:r>
              <a:rPr lang="en-US" sz="2000" b="1" dirty="0" err="1"/>
              <a:t>Gerais</a:t>
            </a:r>
            <a:endParaRPr lang="en-US" sz="2000" b="1" dirty="0"/>
          </a:p>
          <a:p>
            <a:pPr marL="0" indent="0">
              <a:buNone/>
            </a:pPr>
            <a:endParaRPr lang="en-US" sz="2000" dirty="0"/>
          </a:p>
          <a:p>
            <a:pPr marL="0" indent="0">
              <a:buNone/>
            </a:pPr>
            <a:r>
              <a:rPr lang="en-US" sz="2000" dirty="0"/>
              <a:t>5. </a:t>
            </a:r>
            <a:r>
              <a:rPr lang="en-US" sz="2000" b="1" dirty="0" err="1"/>
              <a:t>Método</a:t>
            </a:r>
            <a:r>
              <a:rPr lang="en-US" sz="2000" b="1" dirty="0"/>
              <a:t>:</a:t>
            </a:r>
            <a:endParaRPr lang="en-US" sz="2000" dirty="0"/>
          </a:p>
          <a:p>
            <a:pPr marL="0" indent="0">
              <a:buNone/>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5</a:t>
            </a:fld>
            <a:endParaRPr lang="en-US"/>
          </a:p>
        </p:txBody>
      </p:sp>
    </p:spTree>
    <p:extLst>
      <p:ext uri="{BB962C8B-B14F-4D97-AF65-F5344CB8AC3E}">
        <p14:creationId xmlns:p14="http://schemas.microsoft.com/office/powerpoint/2010/main" val="31038298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t>Campos de </a:t>
            </a:r>
            <a:r>
              <a:rPr lang="en-US" sz="2400" b="1" dirty="0" err="1"/>
              <a:t>Estudo</a:t>
            </a:r>
            <a:r>
              <a:rPr lang="en-US" sz="2400" b="1" dirty="0"/>
              <a:t> da </a:t>
            </a:r>
            <a:r>
              <a:rPr lang="en-US" sz="2400" b="1" dirty="0" err="1"/>
              <a:t>Psicogênese</a:t>
            </a:r>
            <a:r>
              <a:rPr lang="en-US" sz="2400" b="1" dirty="0"/>
              <a:t> da Pessoa</a:t>
            </a:r>
            <a:br>
              <a:rPr lang="en-US" sz="2400" b="1" dirty="0"/>
            </a:br>
            <a:r>
              <a:rPr lang="en-US" sz="2400" b="1" dirty="0" err="1">
                <a:solidFill>
                  <a:srgbClr val="FF0000"/>
                </a:solidFill>
              </a:rPr>
              <a:t>Princípios</a:t>
            </a:r>
            <a:r>
              <a:rPr lang="en-US" sz="2400" b="1" dirty="0">
                <a:solidFill>
                  <a:srgbClr val="FF0000"/>
                </a:solidFill>
              </a:rPr>
              <a:t> </a:t>
            </a:r>
            <a:r>
              <a:rPr lang="en-US" sz="2400" b="1" dirty="0" err="1">
                <a:solidFill>
                  <a:srgbClr val="FF0000"/>
                </a:solidFill>
              </a:rPr>
              <a:t>Funcionais</a:t>
            </a:r>
            <a:r>
              <a:rPr lang="en-US" sz="2400" b="1" dirty="0">
                <a:solidFill>
                  <a:srgbClr val="FF0000"/>
                </a:solidFill>
              </a:rPr>
              <a:t> do </a:t>
            </a:r>
            <a:r>
              <a:rPr lang="en-US" sz="2400" b="1" dirty="0" err="1">
                <a:solidFill>
                  <a:srgbClr val="FF0000"/>
                </a:solidFill>
              </a:rPr>
              <a:t>Desenvolvimento</a:t>
            </a:r>
            <a:endParaRPr lang="en-US" sz="2400"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dirty="0"/>
              <a:t>	</a:t>
            </a:r>
          </a:p>
          <a:p>
            <a:pPr marL="0" indent="0">
              <a:buNone/>
            </a:pPr>
            <a:r>
              <a:rPr lang="en-US" sz="2000" dirty="0"/>
              <a:t>	</a:t>
            </a:r>
            <a:r>
              <a:rPr lang="en-US" sz="2000" dirty="0" err="1"/>
              <a:t>Fatores</a:t>
            </a:r>
            <a:r>
              <a:rPr lang="en-US" sz="2000" dirty="0"/>
              <a:t> </a:t>
            </a:r>
            <a:r>
              <a:rPr lang="en-US" sz="2000" dirty="0" err="1"/>
              <a:t>orgânicos</a:t>
            </a:r>
            <a:endParaRPr lang="en-US" sz="2000" dirty="0"/>
          </a:p>
          <a:p>
            <a:pPr marL="0" indent="0">
              <a:buNone/>
            </a:pPr>
            <a:r>
              <a:rPr lang="en-US" sz="2000" dirty="0"/>
              <a:t>	</a:t>
            </a:r>
          </a:p>
          <a:p>
            <a:pPr marL="0" indent="0">
              <a:buNone/>
            </a:pPr>
            <a:r>
              <a:rPr lang="en-US" sz="2000" dirty="0"/>
              <a:t>	</a:t>
            </a:r>
            <a:r>
              <a:rPr lang="en-US" sz="2000" dirty="0" err="1"/>
              <a:t>Biologia</a:t>
            </a:r>
            <a:r>
              <a:rPr lang="en-US" sz="2000" dirty="0"/>
              <a:t> + </a:t>
            </a:r>
            <a:r>
              <a:rPr lang="en-US" sz="2000" dirty="0" err="1"/>
              <a:t>socius</a:t>
            </a:r>
            <a:endParaRPr lang="en-US" sz="2000" dirty="0"/>
          </a:p>
          <a:p>
            <a:pPr marL="0" indent="0">
              <a:buNone/>
            </a:pPr>
            <a:r>
              <a:rPr lang="en-US" sz="2000" dirty="0"/>
              <a:t>	</a:t>
            </a:r>
          </a:p>
          <a:p>
            <a:pPr marL="0" indent="0">
              <a:buNone/>
            </a:pPr>
            <a:r>
              <a:rPr lang="en-US" sz="2000" dirty="0"/>
              <a:t>	</a:t>
            </a:r>
            <a:r>
              <a:rPr lang="en-US" sz="2000" dirty="0" err="1"/>
              <a:t>Mediação</a:t>
            </a:r>
            <a:r>
              <a:rPr lang="en-US" sz="2000" dirty="0"/>
              <a:t> </a:t>
            </a:r>
            <a:r>
              <a:rPr lang="en-US" sz="2000" dirty="0" err="1"/>
              <a:t>pela</a:t>
            </a:r>
            <a:r>
              <a:rPr lang="en-US" sz="2000" dirty="0"/>
              <a:t> </a:t>
            </a:r>
            <a:r>
              <a:rPr lang="en-US" sz="2000" dirty="0" err="1"/>
              <a:t>linguagem</a:t>
            </a:r>
            <a:endParaRPr lang="en-US" sz="2000" dirty="0"/>
          </a:p>
          <a:p>
            <a:pPr marL="0" indent="0">
              <a:buNone/>
            </a:pPr>
            <a:r>
              <a:rPr lang="en-US" sz="2000" dirty="0"/>
              <a:t>	</a:t>
            </a:r>
          </a:p>
          <a:p>
            <a:pPr marL="0" indent="0">
              <a:buNone/>
            </a:pPr>
            <a:r>
              <a:rPr lang="en-US" sz="2000" dirty="0"/>
              <a:t>	</a:t>
            </a:r>
            <a:r>
              <a:rPr lang="en-US" sz="2000" dirty="0" err="1"/>
              <a:t>Ritmo</a:t>
            </a:r>
            <a:endParaRPr lang="en-US" sz="2000" dirty="0"/>
          </a:p>
          <a:p>
            <a:pPr marL="0" indent="0">
              <a:buNone/>
            </a:pPr>
            <a:endParaRPr lang="en-US" sz="2000" dirty="0"/>
          </a:p>
          <a:p>
            <a:pPr marL="0" indent="0">
              <a:buNone/>
            </a:pPr>
            <a:r>
              <a:rPr lang="en-US" sz="2000" dirty="0"/>
              <a:t>	</a:t>
            </a:r>
            <a:r>
              <a:rPr lang="en-US" sz="2000" dirty="0" err="1"/>
              <a:t>Não-linearidade</a:t>
            </a:r>
            <a:r>
              <a:rPr lang="en-US" sz="2000" dirty="0"/>
              <a:t> do </a:t>
            </a:r>
            <a:r>
              <a:rPr lang="en-US" sz="2000" dirty="0" err="1"/>
              <a:t>desenvolvimento</a:t>
            </a:r>
            <a:endParaRPr lang="en-US" sz="2000" dirty="0"/>
          </a:p>
          <a:p>
            <a:pPr marL="0" indent="0">
              <a:buNone/>
            </a:pPr>
            <a:endParaRPr lang="en-US" sz="2000" dirty="0"/>
          </a:p>
          <a:p>
            <a:pPr marL="0" indent="0">
              <a:buNone/>
            </a:pPr>
            <a:r>
              <a:rPr lang="en-US" sz="2000" dirty="0"/>
              <a:t>	</a:t>
            </a:r>
            <a:r>
              <a:rPr lang="en-US" sz="2000" dirty="0" err="1"/>
              <a:t>Crise</a:t>
            </a:r>
            <a:r>
              <a:rPr lang="en-US" sz="2000" dirty="0"/>
              <a:t> </a:t>
            </a:r>
            <a:r>
              <a:rPr lang="en-US" sz="2000" dirty="0" err="1"/>
              <a:t>como</a:t>
            </a:r>
            <a:r>
              <a:rPr lang="en-US" sz="2000" dirty="0"/>
              <a:t> </a:t>
            </a:r>
            <a:r>
              <a:rPr lang="en-US" sz="2000" dirty="0" err="1"/>
              <a:t>propulsor</a:t>
            </a:r>
            <a:r>
              <a:rPr lang="en-US" sz="2000" dirty="0"/>
              <a:t> do </a:t>
            </a:r>
            <a:r>
              <a:rPr lang="en-US" sz="2000" dirty="0" err="1"/>
              <a:t>desenvolvimento</a:t>
            </a:r>
            <a:endParaRPr lang="en-US" sz="2000" dirty="0"/>
          </a:p>
          <a:p>
            <a:pPr marL="0" indent="0">
              <a:buNone/>
            </a:pPr>
            <a:endParaRPr lang="en-US" sz="2000" dirty="0"/>
          </a:p>
          <a:p>
            <a:pPr marL="0" indent="0">
              <a:buNone/>
            </a:pPr>
            <a:r>
              <a:rPr lang="en-US" dirty="0"/>
              <a:t>	</a:t>
            </a: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50</a:t>
            </a:fld>
            <a:endParaRPr lang="en-US"/>
          </a:p>
        </p:txBody>
      </p:sp>
    </p:spTree>
    <p:extLst>
      <p:ext uri="{BB962C8B-B14F-4D97-AF65-F5344CB8AC3E}">
        <p14:creationId xmlns:p14="http://schemas.microsoft.com/office/powerpoint/2010/main" val="10182212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t>Campos de </a:t>
            </a:r>
            <a:r>
              <a:rPr lang="en-US" sz="2400" b="1" dirty="0" err="1"/>
              <a:t>Estudo</a:t>
            </a:r>
            <a:r>
              <a:rPr lang="en-US" sz="2400" b="1" dirty="0"/>
              <a:t> da </a:t>
            </a:r>
            <a:r>
              <a:rPr lang="en-US" sz="2400" b="1" dirty="0" err="1"/>
              <a:t>Psicogênese</a:t>
            </a:r>
            <a:r>
              <a:rPr lang="en-US" sz="2400" b="1" dirty="0"/>
              <a:t> da Pessoa</a:t>
            </a:r>
            <a:br>
              <a:rPr lang="en-US" sz="2400" b="1" dirty="0"/>
            </a:br>
            <a:r>
              <a:rPr lang="en-US" sz="2400" b="1" dirty="0">
                <a:solidFill>
                  <a:srgbClr val="FF0000"/>
                </a:solidFill>
              </a:rPr>
              <a:t>O </a:t>
            </a:r>
            <a:r>
              <a:rPr lang="en-US" sz="2400" b="1" dirty="0" err="1">
                <a:solidFill>
                  <a:srgbClr val="FF0000"/>
                </a:solidFill>
              </a:rPr>
              <a:t>Indivíduo</a:t>
            </a:r>
            <a:endParaRPr lang="en-US" sz="2400" b="1" dirty="0">
              <a:solidFill>
                <a:srgbClr val="FF0000"/>
              </a:solidFill>
            </a:endParaRPr>
          </a:p>
        </p:txBody>
      </p:sp>
      <p:sp>
        <p:nvSpPr>
          <p:cNvPr id="3" name="Content Placeholder 2"/>
          <p:cNvSpPr>
            <a:spLocks noGrp="1"/>
          </p:cNvSpPr>
          <p:nvPr>
            <p:ph idx="1"/>
          </p:nvPr>
        </p:nvSpPr>
        <p:spPr/>
        <p:txBody>
          <a:bodyPr/>
          <a:lstStyle/>
          <a:p>
            <a:pPr marL="0" indent="0">
              <a:buNone/>
            </a:pPr>
            <a:endParaRPr lang="en-US" dirty="0"/>
          </a:p>
          <a:p>
            <a:pPr marL="0" indent="0">
              <a:buNone/>
            </a:pPr>
            <a:r>
              <a:rPr lang="en-US" sz="2000" dirty="0"/>
              <a:t>Como se </a:t>
            </a:r>
            <a:r>
              <a:rPr lang="en-US" sz="2000" dirty="0" err="1"/>
              <a:t>constrói</a:t>
            </a:r>
            <a:r>
              <a:rPr lang="en-US" sz="2000" dirty="0"/>
              <a:t> </a:t>
            </a:r>
            <a:r>
              <a:rPr lang="en-US" sz="2000" dirty="0" err="1"/>
              <a:t>essa</a:t>
            </a:r>
            <a:r>
              <a:rPr lang="en-US" sz="2000" dirty="0"/>
              <a:t> </a:t>
            </a:r>
            <a:r>
              <a:rPr lang="en-US" sz="2000" dirty="0" err="1"/>
              <a:t>unidade</a:t>
            </a:r>
            <a:r>
              <a:rPr lang="en-US" sz="2000" dirty="0"/>
              <a:t> </a:t>
            </a:r>
            <a:r>
              <a:rPr lang="en-US" sz="2000" dirty="0" err="1"/>
              <a:t>ou</a:t>
            </a:r>
            <a:r>
              <a:rPr lang="en-US" sz="2000" dirty="0"/>
              <a:t> </a:t>
            </a:r>
            <a:r>
              <a:rPr lang="en-US" sz="2000" dirty="0" err="1"/>
              <a:t>consciência</a:t>
            </a:r>
            <a:r>
              <a:rPr lang="en-US" sz="2000" dirty="0"/>
              <a:t> de </a:t>
            </a:r>
            <a:r>
              <a:rPr lang="en-US" sz="2000" dirty="0" err="1"/>
              <a:t>si</a:t>
            </a:r>
            <a:r>
              <a:rPr lang="en-US" sz="2000" dirty="0"/>
              <a:t>?</a:t>
            </a:r>
          </a:p>
          <a:p>
            <a:pPr marL="0" indent="0">
              <a:buNone/>
            </a:pPr>
            <a:endParaRPr lang="en-US" sz="2000" dirty="0"/>
          </a:p>
          <a:p>
            <a:pPr marL="0" indent="0">
              <a:buNone/>
            </a:pPr>
            <a:r>
              <a:rPr lang="en-US" sz="2000" dirty="0"/>
              <a:t>	A </a:t>
            </a:r>
            <a:r>
              <a:rPr lang="en-US" sz="2000" dirty="0" err="1"/>
              <a:t>partir</a:t>
            </a:r>
            <a:r>
              <a:rPr lang="en-US" sz="2000" dirty="0"/>
              <a:t> do </a:t>
            </a:r>
            <a:r>
              <a:rPr lang="en-US" sz="2000" dirty="0" err="1"/>
              <a:t>amálgama</a:t>
            </a:r>
            <a:r>
              <a:rPr lang="en-US" sz="2000" dirty="0"/>
              <a:t> com o </a:t>
            </a:r>
            <a:r>
              <a:rPr lang="en-US" sz="2000" i="1" dirty="0" err="1"/>
              <a:t>socius</a:t>
            </a:r>
            <a:r>
              <a:rPr lang="en-US" sz="2000" dirty="0"/>
              <a:t>, </a:t>
            </a:r>
            <a:r>
              <a:rPr lang="en-US" sz="2000" dirty="0" err="1"/>
              <a:t>estado</a:t>
            </a:r>
            <a:r>
              <a:rPr lang="en-US" sz="2000" dirty="0"/>
              <a:t> 	</a:t>
            </a:r>
            <a:r>
              <a:rPr lang="en-US" sz="2000" dirty="0" err="1"/>
              <a:t>máximo</a:t>
            </a:r>
            <a:r>
              <a:rPr lang="en-US" sz="2000" dirty="0"/>
              <a:t> de </a:t>
            </a:r>
            <a:r>
              <a:rPr lang="en-US" sz="2000" dirty="0" err="1"/>
              <a:t>socialização</a:t>
            </a:r>
            <a:r>
              <a:rPr lang="en-US" sz="2000" dirty="0"/>
              <a:t>, </a:t>
            </a:r>
            <a:r>
              <a:rPr lang="en-US" sz="2000" dirty="0" err="1"/>
              <a:t>para</a:t>
            </a:r>
            <a:r>
              <a:rPr lang="en-US" sz="2000" dirty="0"/>
              <a:t> 	</a:t>
            </a:r>
            <a:r>
              <a:rPr lang="en-US" sz="2000" dirty="0" err="1"/>
              <a:t>ir</a:t>
            </a:r>
            <a:r>
              <a:rPr lang="en-US" sz="2000" dirty="0"/>
              <a:t> </a:t>
            </a:r>
            <a:r>
              <a:rPr lang="en-US" sz="2000" dirty="0" err="1"/>
              <a:t>daí</a:t>
            </a:r>
            <a:r>
              <a:rPr lang="en-US" sz="2000" dirty="0"/>
              <a:t> </a:t>
            </a:r>
            <a:r>
              <a:rPr lang="en-US" sz="2000" dirty="0" err="1"/>
              <a:t>para</a:t>
            </a:r>
            <a:r>
              <a:rPr lang="en-US" sz="2000" dirty="0"/>
              <a:t> o	 </a:t>
            </a:r>
            <a:r>
              <a:rPr lang="en-US" sz="2000" dirty="0" err="1"/>
              <a:t>processo</a:t>
            </a:r>
            <a:r>
              <a:rPr lang="en-US" sz="2000" dirty="0"/>
              <a:t> de </a:t>
            </a:r>
            <a:r>
              <a:rPr lang="en-US" sz="2000" dirty="0" err="1"/>
              <a:t>individuação</a:t>
            </a: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51</a:t>
            </a:fld>
            <a:endParaRPr lang="en-US"/>
          </a:p>
        </p:txBody>
      </p:sp>
    </p:spTree>
    <p:extLst>
      <p:ext uri="{BB962C8B-B14F-4D97-AF65-F5344CB8AC3E}">
        <p14:creationId xmlns:p14="http://schemas.microsoft.com/office/powerpoint/2010/main" val="34139630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4. </a:t>
            </a:r>
            <a:r>
              <a:rPr lang="en-US" sz="2400" b="1" dirty="0" err="1"/>
              <a:t>Aspectos</a:t>
            </a:r>
            <a:r>
              <a:rPr lang="en-US" sz="2400" b="1" dirty="0"/>
              <a:t> </a:t>
            </a:r>
            <a:r>
              <a:rPr lang="en-US" sz="2400" b="1" dirty="0" err="1"/>
              <a:t>Gerais</a:t>
            </a:r>
            <a:br>
              <a:rPr lang="en-US" sz="2400" b="1" dirty="0"/>
            </a:br>
            <a:r>
              <a:rPr lang="en-US" sz="2400" b="1" dirty="0"/>
              <a:t>Campos de </a:t>
            </a:r>
            <a:r>
              <a:rPr lang="en-US" sz="2400" b="1" dirty="0" err="1"/>
              <a:t>Estudo</a:t>
            </a:r>
            <a:r>
              <a:rPr lang="en-US" sz="2400" b="1" dirty="0"/>
              <a:t> da </a:t>
            </a:r>
            <a:r>
              <a:rPr lang="en-US" sz="2400" b="1" dirty="0" err="1"/>
              <a:t>Psicogênese</a:t>
            </a:r>
            <a:r>
              <a:rPr lang="en-US" sz="2400" b="1" dirty="0"/>
              <a:t> da Pessoa</a:t>
            </a:r>
            <a:br>
              <a:rPr lang="en-US" sz="2400" b="1" dirty="0"/>
            </a:br>
            <a:r>
              <a:rPr lang="en-US" sz="2400" b="1" dirty="0" err="1">
                <a:solidFill>
                  <a:srgbClr val="FF0000"/>
                </a:solidFill>
              </a:rPr>
              <a:t>Relação</a:t>
            </a:r>
            <a:r>
              <a:rPr lang="en-US" sz="2400" b="1" dirty="0">
                <a:solidFill>
                  <a:srgbClr val="FF0000"/>
                </a:solidFill>
              </a:rPr>
              <a:t> com o outro</a:t>
            </a:r>
          </a:p>
        </p:txBody>
      </p:sp>
      <p:sp>
        <p:nvSpPr>
          <p:cNvPr id="3" name="Content Placeholder 2"/>
          <p:cNvSpPr>
            <a:spLocks noGrp="1"/>
          </p:cNvSpPr>
          <p:nvPr>
            <p:ph idx="1"/>
          </p:nvPr>
        </p:nvSpPr>
        <p:spPr/>
        <p:txBody>
          <a:bodyPr/>
          <a:lstStyle/>
          <a:p>
            <a:pPr marL="0" indent="0">
              <a:buNone/>
            </a:pPr>
            <a:r>
              <a:rPr lang="en-US" dirty="0"/>
              <a:t>	A </a:t>
            </a:r>
            <a:r>
              <a:rPr lang="en-US" dirty="0" err="1"/>
              <a:t>Imitação</a:t>
            </a:r>
            <a:endParaRPr lang="en-US" dirty="0"/>
          </a:p>
          <a:p>
            <a:pPr marL="0" indent="0">
              <a:buNone/>
            </a:pPr>
            <a:br>
              <a:rPr lang="en-US" dirty="0"/>
            </a:br>
            <a:r>
              <a:rPr lang="en-US" dirty="0"/>
              <a:t>	A </a:t>
            </a:r>
            <a:r>
              <a:rPr lang="en-US" dirty="0" err="1"/>
              <a:t>oposição</a:t>
            </a:r>
            <a:endParaRPr lang="en-US" dirty="0"/>
          </a:p>
          <a:p>
            <a:pPr marL="0" indent="0">
              <a:buNone/>
            </a:pPr>
            <a:endParaRPr lang="en-US" dirty="0"/>
          </a:p>
          <a:p>
            <a:pPr marL="0" indent="0">
              <a:buNone/>
            </a:pPr>
            <a:r>
              <a:rPr lang="en-US" dirty="0"/>
              <a:t>	A </a:t>
            </a:r>
            <a:r>
              <a:rPr lang="en-US" dirty="0" err="1"/>
              <a:t>expulsão</a:t>
            </a:r>
            <a:r>
              <a:rPr lang="en-US" dirty="0"/>
              <a:t> do outro</a:t>
            </a:r>
          </a:p>
        </p:txBody>
      </p:sp>
      <p:sp>
        <p:nvSpPr>
          <p:cNvPr id="4" name="Slide Number Placeholder 3"/>
          <p:cNvSpPr>
            <a:spLocks noGrp="1"/>
          </p:cNvSpPr>
          <p:nvPr>
            <p:ph type="sldNum" sz="quarter" idx="12"/>
          </p:nvPr>
        </p:nvSpPr>
        <p:spPr/>
        <p:txBody>
          <a:bodyPr/>
          <a:lstStyle/>
          <a:p>
            <a:fld id="{55C99EAA-D3A5-EC42-B47C-72599F453DF1}" type="slidenum">
              <a:rPr lang="en-US" smtClean="0"/>
              <a:pPr/>
              <a:t>52</a:t>
            </a:fld>
            <a:endParaRPr lang="en-US"/>
          </a:p>
        </p:txBody>
      </p:sp>
    </p:spTree>
    <p:extLst>
      <p:ext uri="{BB962C8B-B14F-4D97-AF65-F5344CB8AC3E}">
        <p14:creationId xmlns:p14="http://schemas.microsoft.com/office/powerpoint/2010/main" val="33361058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Os</a:t>
            </a:r>
            <a:r>
              <a:rPr lang="en-US" sz="2400" b="1" dirty="0"/>
              <a:t> </a:t>
            </a:r>
            <a:r>
              <a:rPr lang="en-US" sz="2400" b="1" dirty="0" err="1"/>
              <a:t>estágios</a:t>
            </a:r>
            <a:r>
              <a:rPr lang="en-US" sz="2400" b="1" dirty="0"/>
              <a:t> do </a:t>
            </a:r>
            <a:r>
              <a:rPr lang="en-US" sz="2400" b="1" dirty="0" err="1"/>
              <a:t>desenvolvimento</a:t>
            </a:r>
            <a:r>
              <a:rPr lang="en-US" sz="2400" b="1" dirty="0"/>
              <a:t> </a:t>
            </a:r>
          </a:p>
        </p:txBody>
      </p:sp>
      <p:sp>
        <p:nvSpPr>
          <p:cNvPr id="3" name="Content Placeholder 2"/>
          <p:cNvSpPr>
            <a:spLocks noGrp="1"/>
          </p:cNvSpPr>
          <p:nvPr>
            <p:ph idx="1"/>
          </p:nvPr>
        </p:nvSpPr>
        <p:spPr/>
        <p:txBody>
          <a:bodyPr>
            <a:normAutofit/>
          </a:bodyPr>
          <a:lstStyle/>
          <a:p>
            <a:pPr marL="0" indent="0" algn="just">
              <a:lnSpc>
                <a:spcPct val="110000"/>
              </a:lnSpc>
              <a:buNone/>
            </a:pPr>
            <a:endParaRPr lang="en-US" sz="1800" dirty="0"/>
          </a:p>
          <a:p>
            <a:pPr marL="0" indent="0" algn="just">
              <a:lnSpc>
                <a:spcPct val="110000"/>
              </a:lnSpc>
              <a:buNone/>
            </a:pPr>
            <a:endParaRPr lang="en-US" sz="1400" dirty="0"/>
          </a:p>
          <a:p>
            <a:pPr marL="0" indent="0" algn="just">
              <a:lnSpc>
                <a:spcPct val="110000"/>
              </a:lnSpc>
              <a:buNone/>
            </a:pPr>
            <a:r>
              <a:rPr lang="en-US" sz="1400" b="1" dirty="0" err="1"/>
              <a:t>Estágio</a:t>
            </a:r>
            <a:r>
              <a:rPr lang="en-US" sz="1400" b="1" dirty="0"/>
              <a:t> </a:t>
            </a:r>
            <a:r>
              <a:rPr lang="en-US" sz="1400" b="1" dirty="0" err="1">
                <a:solidFill>
                  <a:srgbClr val="FF0000"/>
                </a:solidFill>
              </a:rPr>
              <a:t>Impulsivo-emocional</a:t>
            </a:r>
            <a:r>
              <a:rPr lang="en-US" sz="1400" b="1" dirty="0">
                <a:solidFill>
                  <a:srgbClr val="FF0000"/>
                </a:solidFill>
              </a:rPr>
              <a:t> </a:t>
            </a:r>
            <a:r>
              <a:rPr lang="en-US" sz="1400" b="1" dirty="0"/>
              <a:t>(</a:t>
            </a:r>
            <a:r>
              <a:rPr lang="en-US" sz="1400" b="1" dirty="0" err="1"/>
              <a:t>primeiro</a:t>
            </a:r>
            <a:r>
              <a:rPr lang="en-US" sz="1400" b="1" dirty="0"/>
              <a:t> </a:t>
            </a:r>
            <a:r>
              <a:rPr lang="en-US" sz="1400" b="1" dirty="0" err="1"/>
              <a:t>ano</a:t>
            </a:r>
            <a:r>
              <a:rPr lang="en-US" sz="1400" b="1" dirty="0"/>
              <a:t> de </a:t>
            </a:r>
            <a:r>
              <a:rPr lang="en-US" sz="1400" b="1" dirty="0" err="1"/>
              <a:t>vida</a:t>
            </a:r>
            <a:r>
              <a:rPr lang="en-US" sz="1400" b="1" dirty="0"/>
              <a:t>, </a:t>
            </a:r>
            <a:r>
              <a:rPr lang="en-US" sz="1400" b="1" dirty="0" err="1"/>
              <a:t>colorido</a:t>
            </a:r>
            <a:r>
              <a:rPr lang="en-US" sz="1400" b="1" dirty="0"/>
              <a:t> dado </a:t>
            </a:r>
            <a:r>
              <a:rPr lang="en-US" sz="1400" b="1" dirty="0" err="1"/>
              <a:t>pela</a:t>
            </a:r>
            <a:r>
              <a:rPr lang="en-US" sz="1400" b="1" dirty="0"/>
              <a:t> </a:t>
            </a:r>
            <a:r>
              <a:rPr lang="en-US" sz="1400" b="1" dirty="0" err="1"/>
              <a:t>emoção</a:t>
            </a:r>
            <a:r>
              <a:rPr lang="en-US" sz="1400" b="1" dirty="0"/>
              <a:t>)</a:t>
            </a:r>
          </a:p>
          <a:p>
            <a:pPr marL="0" indent="0" algn="just">
              <a:lnSpc>
                <a:spcPct val="110000"/>
              </a:lnSpc>
              <a:buNone/>
            </a:pPr>
            <a:endParaRPr lang="en-US" sz="1400" b="1" dirty="0"/>
          </a:p>
          <a:p>
            <a:pPr marL="0" indent="0" algn="just">
              <a:lnSpc>
                <a:spcPct val="110000"/>
              </a:lnSpc>
              <a:buNone/>
            </a:pPr>
            <a:r>
              <a:rPr lang="en-US" sz="1400" b="1" dirty="0" err="1"/>
              <a:t>Estágio</a:t>
            </a:r>
            <a:r>
              <a:rPr lang="en-US" sz="1400" b="1" dirty="0"/>
              <a:t> </a:t>
            </a:r>
            <a:r>
              <a:rPr lang="en-US" sz="1400" b="1" dirty="0" err="1">
                <a:solidFill>
                  <a:srgbClr val="FF0000"/>
                </a:solidFill>
              </a:rPr>
              <a:t>Sensório</a:t>
            </a:r>
            <a:r>
              <a:rPr lang="en-US" sz="1400" b="1" dirty="0">
                <a:solidFill>
                  <a:srgbClr val="FF0000"/>
                </a:solidFill>
              </a:rPr>
              <a:t>-motor e </a:t>
            </a:r>
            <a:r>
              <a:rPr lang="en-US" sz="1400" b="1" dirty="0" err="1">
                <a:solidFill>
                  <a:srgbClr val="FF0000"/>
                </a:solidFill>
              </a:rPr>
              <a:t>projetivo</a:t>
            </a:r>
            <a:r>
              <a:rPr lang="en-US" sz="1400" b="1" dirty="0">
                <a:solidFill>
                  <a:srgbClr val="FF0000"/>
                </a:solidFill>
              </a:rPr>
              <a:t> </a:t>
            </a:r>
            <a:r>
              <a:rPr lang="en-US" sz="1400" b="1" dirty="0"/>
              <a:t>(</a:t>
            </a:r>
            <a:r>
              <a:rPr lang="en-US" sz="1400" b="1" dirty="0" err="1"/>
              <a:t>até</a:t>
            </a:r>
            <a:r>
              <a:rPr lang="en-US" sz="1400" b="1" dirty="0"/>
              <a:t> o </a:t>
            </a:r>
            <a:r>
              <a:rPr lang="en-US" sz="1400" b="1" dirty="0" err="1"/>
              <a:t>terceiro</a:t>
            </a:r>
            <a:r>
              <a:rPr lang="en-US" sz="1400" b="1" dirty="0"/>
              <a:t> </a:t>
            </a:r>
            <a:r>
              <a:rPr lang="en-US" sz="1400" b="1" dirty="0" err="1"/>
              <a:t>ano</a:t>
            </a:r>
            <a:r>
              <a:rPr lang="en-US" sz="1400" b="1" dirty="0"/>
              <a:t>, </a:t>
            </a:r>
            <a:r>
              <a:rPr lang="en-US" sz="1400" b="1" dirty="0" err="1"/>
              <a:t>exploração</a:t>
            </a:r>
            <a:r>
              <a:rPr lang="en-US" sz="1400" b="1" dirty="0"/>
              <a:t> </a:t>
            </a:r>
            <a:r>
              <a:rPr lang="en-US" sz="1400" b="1" dirty="0" err="1"/>
              <a:t>sensorio-motora</a:t>
            </a:r>
            <a:r>
              <a:rPr lang="en-US" sz="1400" b="1" dirty="0"/>
              <a:t> do </a:t>
            </a:r>
            <a:r>
              <a:rPr lang="en-US" sz="1400" b="1" dirty="0" err="1"/>
              <a:t>mundo</a:t>
            </a:r>
            <a:r>
              <a:rPr lang="en-US" sz="1400" b="1" dirty="0"/>
              <a:t> </a:t>
            </a:r>
            <a:r>
              <a:rPr lang="en-US" sz="1400" b="1" dirty="0" err="1"/>
              <a:t>físico</a:t>
            </a:r>
            <a:r>
              <a:rPr lang="en-US" sz="1400" b="1" dirty="0"/>
              <a:t>)</a:t>
            </a:r>
          </a:p>
          <a:p>
            <a:pPr marL="0" indent="0" algn="just">
              <a:lnSpc>
                <a:spcPct val="110000"/>
              </a:lnSpc>
              <a:buNone/>
            </a:pPr>
            <a:endParaRPr lang="en-US" sz="1400" b="1" dirty="0"/>
          </a:p>
          <a:p>
            <a:pPr marL="0" indent="0" algn="just">
              <a:lnSpc>
                <a:spcPct val="110000"/>
              </a:lnSpc>
              <a:buNone/>
            </a:pPr>
            <a:r>
              <a:rPr lang="en-US" sz="1400" b="1" dirty="0" err="1"/>
              <a:t>Estágio</a:t>
            </a:r>
            <a:r>
              <a:rPr lang="en-US" sz="1400" b="1" dirty="0"/>
              <a:t> do </a:t>
            </a:r>
            <a:r>
              <a:rPr lang="en-US" sz="1400" b="1" dirty="0" err="1">
                <a:solidFill>
                  <a:srgbClr val="FF0000"/>
                </a:solidFill>
              </a:rPr>
              <a:t>Personalismo</a:t>
            </a:r>
            <a:r>
              <a:rPr lang="en-US" sz="1400" b="1" dirty="0">
                <a:solidFill>
                  <a:srgbClr val="FF0000"/>
                </a:solidFill>
              </a:rPr>
              <a:t> </a:t>
            </a:r>
            <a:r>
              <a:rPr lang="en-US" sz="1400" b="1" dirty="0"/>
              <a:t>(3 </a:t>
            </a:r>
            <a:r>
              <a:rPr lang="en-US" sz="1400" b="1" dirty="0" err="1"/>
              <a:t>aos</a:t>
            </a:r>
            <a:r>
              <a:rPr lang="en-US" sz="1400" b="1" dirty="0"/>
              <a:t> 6 </a:t>
            </a:r>
            <a:r>
              <a:rPr lang="en-US" sz="1400" b="1" dirty="0" err="1"/>
              <a:t>anos</a:t>
            </a:r>
            <a:r>
              <a:rPr lang="en-US" sz="1400" b="1" dirty="0"/>
              <a:t>, </a:t>
            </a:r>
            <a:r>
              <a:rPr lang="en-US" sz="1400" b="1" dirty="0" err="1"/>
              <a:t>formação</a:t>
            </a:r>
            <a:r>
              <a:rPr lang="en-US" sz="1400" b="1" dirty="0"/>
              <a:t> da </a:t>
            </a:r>
            <a:r>
              <a:rPr lang="en-US" sz="1400" b="1" dirty="0" err="1"/>
              <a:t>personalidade</a:t>
            </a:r>
            <a:r>
              <a:rPr lang="en-US" sz="1400" b="1" dirty="0"/>
              <a:t>) </a:t>
            </a:r>
          </a:p>
          <a:p>
            <a:pPr marL="0" indent="0" algn="just">
              <a:lnSpc>
                <a:spcPct val="110000"/>
              </a:lnSpc>
              <a:buNone/>
            </a:pPr>
            <a:endParaRPr lang="en-US" sz="1400" b="1" dirty="0"/>
          </a:p>
          <a:p>
            <a:pPr marL="0" indent="0" algn="just">
              <a:lnSpc>
                <a:spcPct val="110000"/>
              </a:lnSpc>
              <a:buNone/>
            </a:pPr>
            <a:r>
              <a:rPr lang="en-US" sz="1400" b="1" dirty="0" err="1"/>
              <a:t>Estágio</a:t>
            </a:r>
            <a:r>
              <a:rPr lang="en-US" sz="1400" b="1" dirty="0"/>
              <a:t> </a:t>
            </a:r>
            <a:r>
              <a:rPr lang="en-US" sz="1400" b="1" dirty="0" err="1">
                <a:solidFill>
                  <a:srgbClr val="FF0000"/>
                </a:solidFill>
              </a:rPr>
              <a:t>Categorial</a:t>
            </a:r>
            <a:r>
              <a:rPr lang="en-US" sz="1400" b="1" dirty="0">
                <a:solidFill>
                  <a:srgbClr val="FF0000"/>
                </a:solidFill>
              </a:rPr>
              <a:t> </a:t>
            </a:r>
            <a:r>
              <a:rPr lang="en-US" sz="1400" b="1" dirty="0"/>
              <a:t>(</a:t>
            </a:r>
            <a:r>
              <a:rPr lang="en-US" sz="1400" b="1" dirty="0" err="1"/>
              <a:t>graças</a:t>
            </a:r>
            <a:r>
              <a:rPr lang="en-US" sz="1400" b="1" dirty="0"/>
              <a:t> </a:t>
            </a:r>
            <a:r>
              <a:rPr lang="en-US" sz="1400" b="1" dirty="0" err="1"/>
              <a:t>à</a:t>
            </a:r>
            <a:r>
              <a:rPr lang="en-US" sz="1400" b="1" dirty="0"/>
              <a:t> </a:t>
            </a:r>
            <a:r>
              <a:rPr lang="en-US" sz="1400" b="1" dirty="0" err="1"/>
              <a:t>consolidação</a:t>
            </a:r>
            <a:r>
              <a:rPr lang="en-US" sz="1400" b="1" dirty="0"/>
              <a:t> da </a:t>
            </a:r>
            <a:r>
              <a:rPr lang="en-US" sz="1400" b="1" dirty="0" err="1"/>
              <a:t>função</a:t>
            </a:r>
            <a:r>
              <a:rPr lang="en-US" sz="1400" b="1" dirty="0"/>
              <a:t> </a:t>
            </a:r>
            <a:r>
              <a:rPr lang="en-US" sz="1400" b="1" dirty="0" err="1"/>
              <a:t>simbolica</a:t>
            </a:r>
            <a:r>
              <a:rPr lang="en-US" sz="1400" b="1" dirty="0"/>
              <a:t>, </a:t>
            </a:r>
            <a:r>
              <a:rPr lang="en-US" sz="1400" b="1" dirty="0" err="1"/>
              <a:t>desenvolvimento</a:t>
            </a:r>
            <a:r>
              <a:rPr lang="en-US" sz="1400" b="1" dirty="0"/>
              <a:t> da </a:t>
            </a:r>
            <a:r>
              <a:rPr lang="en-US" sz="1400" b="1" dirty="0" err="1"/>
              <a:t>inteligência</a:t>
            </a:r>
            <a:r>
              <a:rPr lang="en-US" sz="1400" b="1" dirty="0"/>
              <a:t>)</a:t>
            </a:r>
          </a:p>
          <a:p>
            <a:pPr marL="0" indent="0" algn="just">
              <a:lnSpc>
                <a:spcPct val="110000"/>
              </a:lnSpc>
              <a:buNone/>
            </a:pPr>
            <a:endParaRPr lang="en-US" sz="1400" b="1" dirty="0"/>
          </a:p>
          <a:p>
            <a:pPr marL="0" indent="0" algn="just">
              <a:lnSpc>
                <a:spcPct val="110000"/>
              </a:lnSpc>
              <a:buNone/>
            </a:pPr>
            <a:r>
              <a:rPr lang="en-US" sz="1400" b="1" dirty="0" err="1"/>
              <a:t>Estágio</a:t>
            </a:r>
            <a:r>
              <a:rPr lang="en-US" sz="1400" b="1" dirty="0"/>
              <a:t> da </a:t>
            </a:r>
            <a:r>
              <a:rPr lang="en-US" sz="1400" b="1" dirty="0" err="1">
                <a:solidFill>
                  <a:srgbClr val="FF0000"/>
                </a:solidFill>
              </a:rPr>
              <a:t>Adolescência</a:t>
            </a:r>
            <a:r>
              <a:rPr lang="en-US" sz="1400" b="1" dirty="0">
                <a:solidFill>
                  <a:srgbClr val="FF0000"/>
                </a:solidFill>
              </a:rPr>
              <a:t> </a:t>
            </a:r>
            <a:r>
              <a:rPr lang="en-US" sz="1400" b="1" dirty="0"/>
              <a:t>(</a:t>
            </a:r>
            <a:r>
              <a:rPr lang="en-US" sz="1400" b="1" dirty="0" err="1"/>
              <a:t>crise</a:t>
            </a:r>
            <a:r>
              <a:rPr lang="en-US" sz="1400" b="1" dirty="0"/>
              <a:t> </a:t>
            </a:r>
            <a:r>
              <a:rPr lang="en-US" sz="1400" b="1" dirty="0" err="1"/>
              <a:t>pubertária</a:t>
            </a:r>
            <a:r>
              <a:rPr lang="en-US" sz="1400" b="1" dirty="0"/>
              <a:t>, </a:t>
            </a:r>
            <a:r>
              <a:rPr lang="en-US" sz="1400" b="1" dirty="0" err="1"/>
              <a:t>reorganização</a:t>
            </a:r>
            <a:r>
              <a:rPr lang="en-US" sz="1400" b="1" dirty="0"/>
              <a:t> da </a:t>
            </a:r>
            <a:r>
              <a:rPr lang="en-US" sz="1400" b="1" dirty="0" err="1"/>
              <a:t>personalidade</a:t>
            </a:r>
            <a:r>
              <a:rPr lang="en-US" sz="1400" b="1" dirty="0"/>
              <a:t>)</a:t>
            </a:r>
          </a:p>
          <a:p>
            <a:pPr>
              <a:lnSpc>
                <a:spcPct val="110000"/>
              </a:lnSpc>
            </a:pPr>
            <a:endParaRPr lang="en-US" sz="1400" b="1"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53</a:t>
            </a:fld>
            <a:endParaRPr lang="en-US"/>
          </a:p>
        </p:txBody>
      </p:sp>
    </p:spTree>
    <p:extLst>
      <p:ext uri="{BB962C8B-B14F-4D97-AF65-F5344CB8AC3E}">
        <p14:creationId xmlns:p14="http://schemas.microsoft.com/office/powerpoint/2010/main" val="8641575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2400" dirty="0"/>
            </a:br>
            <a:r>
              <a:rPr lang="en-US" sz="2000" b="1" dirty="0"/>
              <a:t>4. </a:t>
            </a:r>
            <a:r>
              <a:rPr lang="en-US" sz="2000" b="1" dirty="0" err="1"/>
              <a:t>Aspectos</a:t>
            </a:r>
            <a:r>
              <a:rPr lang="en-US" sz="2000" b="1" dirty="0"/>
              <a:t> </a:t>
            </a:r>
            <a:r>
              <a:rPr lang="en-US" sz="2000" b="1" dirty="0" err="1"/>
              <a:t>descitivos</a:t>
            </a:r>
            <a:r>
              <a:rPr lang="en-US" sz="2000" b="1" dirty="0"/>
              <a:t> de </a:t>
            </a:r>
            <a:r>
              <a:rPr lang="en-US" sz="2000" b="1" dirty="0" err="1"/>
              <a:t>cada</a:t>
            </a:r>
            <a:r>
              <a:rPr lang="en-US" sz="2000" b="1" dirty="0"/>
              <a:t> </a:t>
            </a:r>
            <a:r>
              <a:rPr lang="en-US" sz="2000" b="1" dirty="0" err="1"/>
              <a:t>estágio</a:t>
            </a:r>
            <a:r>
              <a:rPr lang="en-US" sz="2000" b="1" dirty="0"/>
              <a:t> do </a:t>
            </a:r>
            <a:r>
              <a:rPr lang="en-US" sz="2000" b="1" dirty="0" err="1"/>
              <a:t>desenvolvimento</a:t>
            </a:r>
            <a:r>
              <a:rPr lang="en-US" sz="2000" b="1" dirty="0"/>
              <a:t> </a:t>
            </a:r>
            <a:br>
              <a:rPr lang="en-US" sz="2000" b="1" dirty="0"/>
            </a:br>
            <a:r>
              <a:rPr lang="en-US" sz="2000" b="1" dirty="0" err="1">
                <a:solidFill>
                  <a:srgbClr val="FF0000"/>
                </a:solidFill>
              </a:rPr>
              <a:t>Estágio</a:t>
            </a:r>
            <a:r>
              <a:rPr lang="en-US" sz="2000" b="1" dirty="0">
                <a:solidFill>
                  <a:srgbClr val="FF0000"/>
                </a:solidFill>
              </a:rPr>
              <a:t> </a:t>
            </a:r>
            <a:r>
              <a:rPr lang="en-US" sz="2000" b="1" dirty="0" err="1">
                <a:solidFill>
                  <a:srgbClr val="FF0000"/>
                </a:solidFill>
              </a:rPr>
              <a:t>Impulsivo-emocional</a:t>
            </a:r>
            <a:r>
              <a:rPr lang="en-US" sz="2000" b="1" dirty="0">
                <a:solidFill>
                  <a:srgbClr val="FF0000"/>
                </a:solidFill>
              </a:rPr>
              <a:t> </a:t>
            </a:r>
            <a:br>
              <a:rPr lang="en-US" sz="2000" b="1" dirty="0">
                <a:solidFill>
                  <a:srgbClr val="FF0000"/>
                </a:solidFill>
              </a:rPr>
            </a:br>
            <a:r>
              <a:rPr lang="en-US" sz="2000" b="1" dirty="0">
                <a:solidFill>
                  <a:srgbClr val="008000"/>
                </a:solidFill>
              </a:rPr>
              <a:t>(</a:t>
            </a:r>
            <a:r>
              <a:rPr lang="en-US" sz="2000" b="1" dirty="0" err="1">
                <a:solidFill>
                  <a:srgbClr val="008000"/>
                </a:solidFill>
              </a:rPr>
              <a:t>primeiro</a:t>
            </a:r>
            <a:r>
              <a:rPr lang="en-US" sz="2000" b="1" dirty="0">
                <a:solidFill>
                  <a:srgbClr val="008000"/>
                </a:solidFill>
              </a:rPr>
              <a:t> </a:t>
            </a:r>
            <a:r>
              <a:rPr lang="en-US" sz="2000" b="1" dirty="0" err="1">
                <a:solidFill>
                  <a:srgbClr val="008000"/>
                </a:solidFill>
              </a:rPr>
              <a:t>ano</a:t>
            </a:r>
            <a:r>
              <a:rPr lang="en-US" sz="2000" b="1" dirty="0">
                <a:solidFill>
                  <a:srgbClr val="008000"/>
                </a:solidFill>
              </a:rPr>
              <a:t> de </a:t>
            </a:r>
            <a:r>
              <a:rPr lang="en-US" sz="2000" b="1" dirty="0" err="1">
                <a:solidFill>
                  <a:srgbClr val="008000"/>
                </a:solidFill>
              </a:rPr>
              <a:t>vida</a:t>
            </a:r>
            <a:r>
              <a:rPr lang="en-US" sz="2000" b="1" dirty="0">
                <a:solidFill>
                  <a:srgbClr val="008000"/>
                </a:solidFill>
              </a:rPr>
              <a:t>, </a:t>
            </a:r>
            <a:r>
              <a:rPr lang="en-US" sz="2000" b="1" dirty="0" err="1">
                <a:solidFill>
                  <a:srgbClr val="008000"/>
                </a:solidFill>
              </a:rPr>
              <a:t>colorido</a:t>
            </a:r>
            <a:r>
              <a:rPr lang="en-US" sz="2000" b="1" dirty="0">
                <a:solidFill>
                  <a:srgbClr val="008000"/>
                </a:solidFill>
              </a:rPr>
              <a:t> dado </a:t>
            </a:r>
            <a:r>
              <a:rPr lang="en-US" sz="2000" b="1" dirty="0" err="1">
                <a:solidFill>
                  <a:srgbClr val="008000"/>
                </a:solidFill>
              </a:rPr>
              <a:t>pela</a:t>
            </a:r>
            <a:r>
              <a:rPr lang="en-US" sz="2000" b="1" dirty="0">
                <a:solidFill>
                  <a:srgbClr val="008000"/>
                </a:solidFill>
              </a:rPr>
              <a:t> </a:t>
            </a:r>
            <a:r>
              <a:rPr lang="en-US" sz="2000" b="1" dirty="0" err="1">
                <a:solidFill>
                  <a:srgbClr val="008000"/>
                </a:solidFill>
              </a:rPr>
              <a:t>emoção</a:t>
            </a:r>
            <a:r>
              <a:rPr lang="en-US" sz="2000" b="1" dirty="0">
                <a:solidFill>
                  <a:srgbClr val="008000"/>
                </a:solidFill>
              </a:rPr>
              <a:t>)</a:t>
            </a:r>
            <a:br>
              <a:rPr lang="en-US" sz="2000" b="1" dirty="0"/>
            </a:br>
            <a:endParaRPr lang="en-US" sz="2000"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marL="0" indent="0" algn="just">
              <a:lnSpc>
                <a:spcPct val="160000"/>
              </a:lnSpc>
              <a:buNone/>
            </a:pPr>
            <a:r>
              <a:rPr lang="pt-BR" sz="2000" dirty="0"/>
              <a:t>No </a:t>
            </a:r>
            <a:r>
              <a:rPr lang="pt-BR" sz="2000" i="1" dirty="0"/>
              <a:t>estágio</a:t>
            </a:r>
            <a:r>
              <a:rPr lang="pt-BR" sz="2000" dirty="0"/>
              <a:t> </a:t>
            </a:r>
            <a:r>
              <a:rPr lang="pt-BR" sz="2000" i="1" dirty="0"/>
              <a:t>impulsivo-emocional</a:t>
            </a:r>
            <a:r>
              <a:rPr lang="pt-BR" sz="2000" dirty="0"/>
              <a:t>, que abrange o primeiro ano de vida, o colorido peculiar é dado pela emoção, instrumento privilegiado de interação da criança com o meio. Resposta ao seu estado de imperícia, a predominância da afetividade orienta as primeiras reações do bebê às pessoas, as quais intermediam sua relação com o mundo físico; a exuberância de suas manifestações afetivas é diretamente proporcional a sua inaptidão para agir diretamente sobre a realidade exterior. </a:t>
            </a:r>
          </a:p>
          <a:p>
            <a:pPr marL="0" indent="0" algn="r">
              <a:lnSpc>
                <a:spcPct val="160000"/>
              </a:lnSpc>
              <a:buNone/>
            </a:pPr>
            <a:r>
              <a:rPr lang="pt-BR" sz="1200" dirty="0">
                <a:solidFill>
                  <a:srgbClr val="0000FF"/>
                </a:solidFill>
              </a:rPr>
              <a:t>(Galvão, 1996, p. 43)</a:t>
            </a:r>
          </a:p>
          <a:p>
            <a:pPr marL="0" indent="0" algn="just">
              <a:lnSpc>
                <a:spcPct val="160000"/>
              </a:lnSpc>
              <a:buNone/>
            </a:pPr>
            <a:endParaRPr lang="pt-BR" sz="1800" dirty="0"/>
          </a:p>
          <a:p>
            <a:pPr marL="0" indent="0" algn="just">
              <a:lnSpc>
                <a:spcPct val="160000"/>
              </a:lnSpc>
              <a:buNone/>
            </a:pPr>
            <a:r>
              <a:rPr lang="pt-BR" sz="1800" dirty="0"/>
              <a:t>As bases de sua concepção metodológica estão lançadas [curar e investigar]: à psicologia convém um tratamento histórico (genético), </a:t>
            </a:r>
            <a:r>
              <a:rPr lang="pt-BR" sz="1800" dirty="0" err="1"/>
              <a:t>neurofuncional</a:t>
            </a:r>
            <a:r>
              <a:rPr lang="pt-BR" sz="1800" dirty="0"/>
              <a:t>, multidimensional, comparativo. As funções devem ser estudadas evolutiva e </a:t>
            </a:r>
            <a:r>
              <a:rPr lang="pt-BR" sz="1800" dirty="0" err="1"/>
              <a:t>involutivamente</a:t>
            </a:r>
            <a:r>
              <a:rPr lang="pt-BR" sz="1800" dirty="0"/>
              <a:t> (daí o interesse pela doença e pela velhice), partindo das usas bases neurológicas, e comparando-as com as suas equivalentes em diferentes espécies animais, em diferentes momentos da história humana individual e coletiva. </a:t>
            </a:r>
            <a:r>
              <a:rPr lang="pt-BR" sz="1800" dirty="0">
                <a:solidFill>
                  <a:srgbClr val="0000FF"/>
                </a:solidFill>
              </a:rPr>
              <a:t>(Dantas, 1992a, p. 36)</a:t>
            </a:r>
            <a:r>
              <a:rPr lang="pt-BR" sz="1800" dirty="0"/>
              <a:t> </a:t>
            </a:r>
          </a:p>
          <a:p>
            <a:pPr marL="0" indent="0" algn="just">
              <a:lnSpc>
                <a:spcPct val="160000"/>
              </a:lnSpc>
              <a:buNone/>
            </a:pPr>
            <a:endParaRPr lang="en-US" sz="1800" dirty="0"/>
          </a:p>
          <a:p>
            <a:pPr marL="0" indent="0" algn="just">
              <a:lnSpc>
                <a:spcPct val="160000"/>
              </a:lnSpc>
              <a:buNone/>
            </a:pPr>
            <a:endParaRPr lang="en-US" sz="18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54</a:t>
            </a:fld>
            <a:endParaRPr lang="en-US"/>
          </a:p>
        </p:txBody>
      </p:sp>
    </p:spTree>
    <p:extLst>
      <p:ext uri="{BB962C8B-B14F-4D97-AF65-F5344CB8AC3E}">
        <p14:creationId xmlns:p14="http://schemas.microsoft.com/office/powerpoint/2010/main" val="5668477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indent="0">
              <a:lnSpc>
                <a:spcPct val="110000"/>
              </a:lnSpc>
            </a:pPr>
            <a:r>
              <a:rPr lang="en-US" sz="2400" b="1" dirty="0"/>
              <a:t>4. </a:t>
            </a:r>
            <a:r>
              <a:rPr lang="en-US" sz="2400" b="1" dirty="0" err="1"/>
              <a:t>Aspectos</a:t>
            </a:r>
            <a:r>
              <a:rPr lang="en-US" sz="2400" b="1" dirty="0"/>
              <a:t> </a:t>
            </a:r>
            <a:r>
              <a:rPr lang="en-US" sz="2400" b="1" dirty="0" err="1"/>
              <a:t>descitivos</a:t>
            </a:r>
            <a:r>
              <a:rPr lang="en-US" sz="2400" b="1" dirty="0"/>
              <a:t> de </a:t>
            </a:r>
            <a:r>
              <a:rPr lang="en-US" sz="2400" b="1" dirty="0" err="1"/>
              <a:t>cada</a:t>
            </a:r>
            <a:r>
              <a:rPr lang="en-US" sz="2400" b="1" dirty="0"/>
              <a:t> </a:t>
            </a:r>
            <a:r>
              <a:rPr lang="en-US" sz="2400" b="1" dirty="0" err="1"/>
              <a:t>estágio</a:t>
            </a:r>
            <a:r>
              <a:rPr lang="en-US" sz="2400" b="1" dirty="0"/>
              <a:t> do </a:t>
            </a:r>
            <a:r>
              <a:rPr lang="en-US" sz="2400" b="1" dirty="0" err="1"/>
              <a:t>desenvolvimento</a:t>
            </a:r>
            <a:r>
              <a:rPr lang="en-US" sz="2400" b="1" dirty="0"/>
              <a:t> </a:t>
            </a:r>
            <a:br>
              <a:rPr lang="en-US" sz="2400" b="1" dirty="0"/>
            </a:br>
            <a:r>
              <a:rPr lang="en-US" sz="2400" b="1" dirty="0" err="1">
                <a:solidFill>
                  <a:srgbClr val="FF0000"/>
                </a:solidFill>
              </a:rPr>
              <a:t>Estágio</a:t>
            </a:r>
            <a:r>
              <a:rPr lang="en-US" sz="2400" b="1" dirty="0"/>
              <a:t> </a:t>
            </a:r>
            <a:r>
              <a:rPr lang="en-US" sz="2400" b="1" dirty="0" err="1">
                <a:solidFill>
                  <a:srgbClr val="FF0000"/>
                </a:solidFill>
              </a:rPr>
              <a:t>Sensório</a:t>
            </a:r>
            <a:r>
              <a:rPr lang="en-US" sz="2400" b="1" dirty="0">
                <a:solidFill>
                  <a:srgbClr val="FF0000"/>
                </a:solidFill>
              </a:rPr>
              <a:t>-motor e </a:t>
            </a:r>
            <a:r>
              <a:rPr lang="en-US" sz="2400" b="1" dirty="0" err="1">
                <a:solidFill>
                  <a:srgbClr val="FF0000"/>
                </a:solidFill>
              </a:rPr>
              <a:t>projetivo</a:t>
            </a:r>
            <a:r>
              <a:rPr lang="en-US" sz="2400" b="1" dirty="0">
                <a:solidFill>
                  <a:srgbClr val="FF0000"/>
                </a:solidFill>
              </a:rPr>
              <a:t> </a:t>
            </a:r>
            <a:br>
              <a:rPr lang="en-US" sz="2400" b="1" dirty="0">
                <a:solidFill>
                  <a:srgbClr val="FF0000"/>
                </a:solidFill>
              </a:rPr>
            </a:br>
            <a:r>
              <a:rPr lang="en-US" sz="1800" b="1" dirty="0">
                <a:solidFill>
                  <a:srgbClr val="008000"/>
                </a:solidFill>
              </a:rPr>
              <a:t>(</a:t>
            </a:r>
            <a:r>
              <a:rPr lang="en-US" sz="1800" b="1" dirty="0" err="1">
                <a:solidFill>
                  <a:srgbClr val="008000"/>
                </a:solidFill>
              </a:rPr>
              <a:t>até</a:t>
            </a:r>
            <a:r>
              <a:rPr lang="en-US" sz="1800" b="1" dirty="0">
                <a:solidFill>
                  <a:srgbClr val="008000"/>
                </a:solidFill>
              </a:rPr>
              <a:t> o </a:t>
            </a:r>
            <a:r>
              <a:rPr lang="en-US" sz="1800" b="1" dirty="0" err="1">
                <a:solidFill>
                  <a:srgbClr val="008000"/>
                </a:solidFill>
              </a:rPr>
              <a:t>terceiro</a:t>
            </a:r>
            <a:r>
              <a:rPr lang="en-US" sz="1800" b="1" dirty="0">
                <a:solidFill>
                  <a:srgbClr val="008000"/>
                </a:solidFill>
              </a:rPr>
              <a:t> </a:t>
            </a:r>
            <a:r>
              <a:rPr lang="en-US" sz="1800" b="1" dirty="0" err="1">
                <a:solidFill>
                  <a:srgbClr val="008000"/>
                </a:solidFill>
              </a:rPr>
              <a:t>ano</a:t>
            </a:r>
            <a:r>
              <a:rPr lang="en-US" sz="1800" b="1" dirty="0">
                <a:solidFill>
                  <a:srgbClr val="008000"/>
                </a:solidFill>
              </a:rPr>
              <a:t>, </a:t>
            </a:r>
            <a:r>
              <a:rPr lang="en-US" sz="1800" b="1" dirty="0" err="1">
                <a:solidFill>
                  <a:srgbClr val="008000"/>
                </a:solidFill>
              </a:rPr>
              <a:t>exploração</a:t>
            </a:r>
            <a:r>
              <a:rPr lang="en-US" sz="1800" b="1" dirty="0">
                <a:solidFill>
                  <a:srgbClr val="008000"/>
                </a:solidFill>
              </a:rPr>
              <a:t> </a:t>
            </a:r>
            <a:r>
              <a:rPr lang="en-US" sz="1800" b="1" dirty="0" err="1">
                <a:solidFill>
                  <a:srgbClr val="008000"/>
                </a:solidFill>
              </a:rPr>
              <a:t>sensorio-motora</a:t>
            </a:r>
            <a:r>
              <a:rPr lang="en-US" sz="1800" b="1" dirty="0">
                <a:solidFill>
                  <a:srgbClr val="008000"/>
                </a:solidFill>
              </a:rPr>
              <a:t> do </a:t>
            </a:r>
            <a:r>
              <a:rPr lang="en-US" sz="1800" b="1" dirty="0" err="1">
                <a:solidFill>
                  <a:srgbClr val="008000"/>
                </a:solidFill>
              </a:rPr>
              <a:t>mundo</a:t>
            </a:r>
            <a:r>
              <a:rPr lang="en-US" sz="1800" b="1" dirty="0">
                <a:solidFill>
                  <a:srgbClr val="008000"/>
                </a:solidFill>
              </a:rPr>
              <a:t> </a:t>
            </a:r>
            <a:r>
              <a:rPr lang="en-US" sz="1800" b="1" dirty="0" err="1">
                <a:solidFill>
                  <a:srgbClr val="008000"/>
                </a:solidFill>
              </a:rPr>
              <a:t>físico</a:t>
            </a:r>
            <a:r>
              <a:rPr lang="en-US" sz="1800" b="1" dirty="0">
                <a:solidFill>
                  <a:srgbClr val="008000"/>
                </a:solidFill>
              </a:rPr>
              <a:t>)</a:t>
            </a:r>
          </a:p>
        </p:txBody>
      </p:sp>
      <p:sp>
        <p:nvSpPr>
          <p:cNvPr id="3" name="Content Placeholder 2"/>
          <p:cNvSpPr>
            <a:spLocks noGrp="1"/>
          </p:cNvSpPr>
          <p:nvPr>
            <p:ph idx="1"/>
          </p:nvPr>
        </p:nvSpPr>
        <p:spPr/>
        <p:txBody>
          <a:bodyPr>
            <a:normAutofit fontScale="92500"/>
          </a:bodyPr>
          <a:lstStyle/>
          <a:p>
            <a:pPr marL="0" indent="0" algn="just">
              <a:lnSpc>
                <a:spcPct val="150000"/>
              </a:lnSpc>
              <a:buNone/>
            </a:pPr>
            <a:endParaRPr lang="pt-BR" sz="1800" dirty="0"/>
          </a:p>
          <a:p>
            <a:pPr marL="0" indent="0" algn="just">
              <a:lnSpc>
                <a:spcPct val="150000"/>
              </a:lnSpc>
              <a:buNone/>
            </a:pPr>
            <a:r>
              <a:rPr lang="pt-BR" sz="1800" dirty="0"/>
              <a:t>No </a:t>
            </a:r>
            <a:r>
              <a:rPr lang="pt-BR" sz="1800" i="1" dirty="0"/>
              <a:t>estágio</a:t>
            </a:r>
            <a:r>
              <a:rPr lang="pt-BR" sz="1800" dirty="0"/>
              <a:t> </a:t>
            </a:r>
            <a:r>
              <a:rPr lang="pt-BR" sz="1800" i="1" dirty="0"/>
              <a:t>sensório-motor e projetivo</a:t>
            </a:r>
            <a:r>
              <a:rPr lang="pt-BR" sz="1800" dirty="0"/>
              <a:t>, que vai até o terceiro ano, o interesse da criança se volta para a exploração sensório-motora do mundo físico. A aquisição da marcha e da preensão possibilitam-lhe maior autonomia na manipulação de objetos e na exploração de espaços. Outro marco fundamental deste estágio é o desenvolvimento da função simbólica e da linguagem. O termo “projetivo” empregado para nomear o estágio deve-se à característica do funcionamento mental neste período: ainda nascente, o pensamento precisa do auxílio dos gestos para se exteriorizar, o ato mental “projeta-se” em atos motores. Ao contrário do estágio anterior, neste predominam as relações cognitivas com o meio (inteligência prática e simbólica).</a:t>
            </a:r>
          </a:p>
          <a:p>
            <a:pPr marL="0" indent="0" algn="r">
              <a:lnSpc>
                <a:spcPct val="150000"/>
              </a:lnSpc>
              <a:buNone/>
            </a:pPr>
            <a:r>
              <a:rPr lang="pt-BR" sz="1200" dirty="0">
                <a:solidFill>
                  <a:srgbClr val="0000FF"/>
                </a:solidFill>
              </a:rPr>
              <a:t>(Galvão, 1996, p. 44)</a:t>
            </a:r>
          </a:p>
          <a:p>
            <a:pPr marL="0" indent="0" algn="just">
              <a:lnSpc>
                <a:spcPct val="150000"/>
              </a:lnSpc>
              <a:buNone/>
            </a:pPr>
            <a:endParaRPr lang="en-US" sz="18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55</a:t>
            </a:fld>
            <a:endParaRPr lang="en-US"/>
          </a:p>
        </p:txBody>
      </p:sp>
    </p:spTree>
    <p:extLst>
      <p:ext uri="{BB962C8B-B14F-4D97-AF65-F5344CB8AC3E}">
        <p14:creationId xmlns:p14="http://schemas.microsoft.com/office/powerpoint/2010/main" val="14855835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2700" b="1" dirty="0"/>
            </a:br>
            <a:r>
              <a:rPr lang="en-US" sz="2800" b="1" dirty="0"/>
              <a:t>4. </a:t>
            </a:r>
            <a:r>
              <a:rPr lang="en-US" sz="2800" b="1" dirty="0" err="1"/>
              <a:t>Aspectos</a:t>
            </a:r>
            <a:r>
              <a:rPr lang="en-US" sz="2800" b="1" dirty="0"/>
              <a:t> </a:t>
            </a:r>
            <a:r>
              <a:rPr lang="en-US" sz="2800" b="1" dirty="0" err="1"/>
              <a:t>descitivos</a:t>
            </a:r>
            <a:r>
              <a:rPr lang="en-US" sz="2800" b="1" dirty="0"/>
              <a:t> de </a:t>
            </a:r>
            <a:r>
              <a:rPr lang="en-US" sz="2800" b="1" dirty="0" err="1"/>
              <a:t>cada</a:t>
            </a:r>
            <a:r>
              <a:rPr lang="en-US" sz="2800" b="1" dirty="0"/>
              <a:t> </a:t>
            </a:r>
            <a:r>
              <a:rPr lang="en-US" sz="2800" b="1" dirty="0" err="1"/>
              <a:t>estágio</a:t>
            </a:r>
            <a:r>
              <a:rPr lang="en-US" sz="2800" b="1" dirty="0"/>
              <a:t> do </a:t>
            </a:r>
            <a:r>
              <a:rPr lang="en-US" sz="2800" b="1" dirty="0" err="1"/>
              <a:t>desenvolvimento</a:t>
            </a:r>
            <a:r>
              <a:rPr lang="en-US" sz="2800" b="1" dirty="0"/>
              <a:t> </a:t>
            </a:r>
            <a:br>
              <a:rPr lang="en-US" sz="2800" b="1" dirty="0"/>
            </a:br>
            <a:r>
              <a:rPr lang="en-US" sz="2700" b="1" dirty="0" err="1">
                <a:solidFill>
                  <a:srgbClr val="FF0000"/>
                </a:solidFill>
              </a:rPr>
              <a:t>Estágio</a:t>
            </a:r>
            <a:r>
              <a:rPr lang="en-US" sz="2700" b="1" dirty="0">
                <a:solidFill>
                  <a:srgbClr val="FF0000"/>
                </a:solidFill>
              </a:rPr>
              <a:t> do </a:t>
            </a:r>
            <a:r>
              <a:rPr lang="en-US" sz="2700" b="1" dirty="0" err="1">
                <a:solidFill>
                  <a:srgbClr val="FF0000"/>
                </a:solidFill>
              </a:rPr>
              <a:t>Personalismo</a:t>
            </a:r>
            <a:r>
              <a:rPr lang="en-US" sz="2700" b="1" dirty="0">
                <a:solidFill>
                  <a:srgbClr val="FF0000"/>
                </a:solidFill>
              </a:rPr>
              <a:t> </a:t>
            </a:r>
            <a:br>
              <a:rPr lang="en-US" sz="2700" b="1" dirty="0">
                <a:solidFill>
                  <a:srgbClr val="FF0000"/>
                </a:solidFill>
              </a:rPr>
            </a:br>
            <a:r>
              <a:rPr lang="en-US" sz="2000" b="1" dirty="0">
                <a:solidFill>
                  <a:srgbClr val="008000"/>
                </a:solidFill>
              </a:rPr>
              <a:t>(3 </a:t>
            </a:r>
            <a:r>
              <a:rPr lang="en-US" sz="2000" b="1" dirty="0" err="1">
                <a:solidFill>
                  <a:srgbClr val="008000"/>
                </a:solidFill>
              </a:rPr>
              <a:t>aos</a:t>
            </a:r>
            <a:r>
              <a:rPr lang="en-US" sz="2000" b="1" dirty="0">
                <a:solidFill>
                  <a:srgbClr val="008000"/>
                </a:solidFill>
              </a:rPr>
              <a:t> 6 </a:t>
            </a:r>
            <a:r>
              <a:rPr lang="en-US" sz="2000" b="1" dirty="0" err="1">
                <a:solidFill>
                  <a:srgbClr val="008000"/>
                </a:solidFill>
              </a:rPr>
              <a:t>anos</a:t>
            </a:r>
            <a:r>
              <a:rPr lang="en-US" sz="2000" b="1" dirty="0">
                <a:solidFill>
                  <a:srgbClr val="008000"/>
                </a:solidFill>
              </a:rPr>
              <a:t>, </a:t>
            </a:r>
            <a:r>
              <a:rPr lang="en-US" sz="2000" b="1" dirty="0" err="1">
                <a:solidFill>
                  <a:srgbClr val="008000"/>
                </a:solidFill>
              </a:rPr>
              <a:t>formação</a:t>
            </a:r>
            <a:r>
              <a:rPr lang="en-US" sz="2000" b="1" dirty="0">
                <a:solidFill>
                  <a:srgbClr val="008000"/>
                </a:solidFill>
              </a:rPr>
              <a:t> da </a:t>
            </a:r>
            <a:r>
              <a:rPr lang="en-US" sz="2000" b="1" dirty="0" err="1">
                <a:solidFill>
                  <a:srgbClr val="008000"/>
                </a:solidFill>
              </a:rPr>
              <a:t>personalidade</a:t>
            </a:r>
            <a:r>
              <a:rPr lang="en-US" sz="2000" b="1" dirty="0">
                <a:solidFill>
                  <a:srgbClr val="008000"/>
                </a:solidFill>
              </a:rPr>
              <a:t>) </a:t>
            </a:r>
            <a:br>
              <a:rPr lang="en-US" sz="3200" b="1" dirty="0"/>
            </a:br>
            <a:endParaRPr lang="en-US" sz="3200" b="1" dirty="0">
              <a:solidFill>
                <a:srgbClr val="FF0000"/>
              </a:solidFill>
            </a:endParaRPr>
          </a:p>
        </p:txBody>
      </p:sp>
      <p:sp>
        <p:nvSpPr>
          <p:cNvPr id="3" name="Content Placeholder 2"/>
          <p:cNvSpPr>
            <a:spLocks noGrp="1"/>
          </p:cNvSpPr>
          <p:nvPr>
            <p:ph idx="1"/>
          </p:nvPr>
        </p:nvSpPr>
        <p:spPr/>
        <p:txBody>
          <a:bodyPr>
            <a:normAutofit/>
          </a:bodyPr>
          <a:lstStyle/>
          <a:p>
            <a:pPr marL="0" indent="0" algn="just">
              <a:lnSpc>
                <a:spcPct val="110000"/>
              </a:lnSpc>
              <a:buNone/>
            </a:pPr>
            <a:endParaRPr lang="en-US" sz="1800" dirty="0"/>
          </a:p>
          <a:p>
            <a:pPr marL="0" indent="0" algn="just">
              <a:lnSpc>
                <a:spcPct val="110000"/>
              </a:lnSpc>
              <a:buNone/>
            </a:pPr>
            <a:endParaRPr lang="en-US" sz="1800" dirty="0"/>
          </a:p>
          <a:p>
            <a:pPr marL="0" indent="0" algn="just">
              <a:lnSpc>
                <a:spcPct val="150000"/>
              </a:lnSpc>
              <a:buNone/>
            </a:pPr>
            <a:r>
              <a:rPr lang="pt-BR" sz="2000" dirty="0"/>
              <a:t>No </a:t>
            </a:r>
            <a:r>
              <a:rPr lang="pt-BR" sz="2000" i="1" dirty="0"/>
              <a:t>estágio do personalismo</a:t>
            </a:r>
            <a:r>
              <a:rPr lang="pt-BR" sz="2000" dirty="0"/>
              <a:t>, que cobre a faixa dos três aos seis anos, a tarefa central é o processo de formação da personalidade. A construção da consciência de si, que se dá por meio das interações sociais, reorienta o interesse da criança para </a:t>
            </a:r>
            <a:r>
              <a:rPr lang="pt-BR" sz="2000" i="1" dirty="0"/>
              <a:t> </a:t>
            </a:r>
            <a:r>
              <a:rPr lang="pt-BR" sz="2000" dirty="0"/>
              <a:t>as pessoas, definindo o retorno da predominância das relações afetivas.</a:t>
            </a:r>
          </a:p>
          <a:p>
            <a:pPr marL="0" indent="0" algn="just">
              <a:lnSpc>
                <a:spcPct val="150000"/>
              </a:lnSpc>
              <a:buNone/>
            </a:pPr>
            <a:endParaRPr lang="pt-BR" sz="2000" dirty="0"/>
          </a:p>
          <a:p>
            <a:pPr marL="0" indent="0" algn="r">
              <a:lnSpc>
                <a:spcPct val="150000"/>
              </a:lnSpc>
              <a:buNone/>
            </a:pPr>
            <a:r>
              <a:rPr lang="pt-BR" sz="1200" dirty="0">
                <a:solidFill>
                  <a:srgbClr val="0000FF"/>
                </a:solidFill>
              </a:rPr>
              <a:t>(Galvão, 1996, p. 44)</a:t>
            </a:r>
          </a:p>
          <a:p>
            <a:pPr marL="0" indent="0" algn="just">
              <a:lnSpc>
                <a:spcPct val="150000"/>
              </a:lnSpc>
              <a:buNone/>
            </a:pPr>
            <a:endParaRPr lang="pt-BR" sz="2000" dirty="0"/>
          </a:p>
          <a:p>
            <a:pPr marL="0" indent="0" algn="just">
              <a:lnSpc>
                <a:spcPct val="110000"/>
              </a:lnSpc>
              <a:buNone/>
            </a:pPr>
            <a:endParaRPr lang="en-US" sz="1800" dirty="0"/>
          </a:p>
        </p:txBody>
      </p:sp>
      <p:sp>
        <p:nvSpPr>
          <p:cNvPr id="5" name="Slide Number Placeholder 4"/>
          <p:cNvSpPr>
            <a:spLocks noGrp="1"/>
          </p:cNvSpPr>
          <p:nvPr>
            <p:ph type="sldNum" sz="quarter" idx="12"/>
          </p:nvPr>
        </p:nvSpPr>
        <p:spPr/>
        <p:txBody>
          <a:bodyPr/>
          <a:lstStyle/>
          <a:p>
            <a:fld id="{55C99EAA-D3A5-EC42-B47C-72599F453DF1}" type="slidenum">
              <a:rPr lang="en-US" smtClean="0"/>
              <a:pPr/>
              <a:t>56</a:t>
            </a:fld>
            <a:endParaRPr lang="en-US"/>
          </a:p>
        </p:txBody>
      </p:sp>
    </p:spTree>
    <p:extLst>
      <p:ext uri="{BB962C8B-B14F-4D97-AF65-F5344CB8AC3E}">
        <p14:creationId xmlns:p14="http://schemas.microsoft.com/office/powerpoint/2010/main" val="40370147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indent="0">
              <a:lnSpc>
                <a:spcPct val="110000"/>
              </a:lnSpc>
            </a:pPr>
            <a:r>
              <a:rPr lang="en-US" sz="2400" b="1" dirty="0"/>
              <a:t>4. </a:t>
            </a:r>
            <a:r>
              <a:rPr lang="en-US" sz="2400" b="1" dirty="0" err="1"/>
              <a:t>Aspectos</a:t>
            </a:r>
            <a:r>
              <a:rPr lang="en-US" sz="2400" b="1" dirty="0"/>
              <a:t> </a:t>
            </a:r>
            <a:r>
              <a:rPr lang="en-US" sz="2400" b="1" dirty="0" err="1"/>
              <a:t>descitivos</a:t>
            </a:r>
            <a:r>
              <a:rPr lang="en-US" sz="2400" b="1" dirty="0"/>
              <a:t> de </a:t>
            </a:r>
            <a:r>
              <a:rPr lang="en-US" sz="2400" b="1" dirty="0" err="1"/>
              <a:t>cada</a:t>
            </a:r>
            <a:r>
              <a:rPr lang="en-US" sz="2400" b="1" dirty="0"/>
              <a:t> </a:t>
            </a:r>
            <a:r>
              <a:rPr lang="en-US" sz="2400" b="1" dirty="0" err="1"/>
              <a:t>estágio</a:t>
            </a:r>
            <a:r>
              <a:rPr lang="en-US" sz="2400" b="1" dirty="0"/>
              <a:t> do </a:t>
            </a:r>
            <a:r>
              <a:rPr lang="en-US" sz="2400" b="1" dirty="0" err="1"/>
              <a:t>desenvolvimento</a:t>
            </a:r>
            <a:r>
              <a:rPr lang="en-US" sz="2400" b="1" dirty="0"/>
              <a:t> </a:t>
            </a:r>
            <a:br>
              <a:rPr lang="en-US" sz="2400" b="1" dirty="0"/>
            </a:br>
            <a:r>
              <a:rPr lang="en-US" sz="2400" b="1" dirty="0" err="1">
                <a:solidFill>
                  <a:srgbClr val="FF0000"/>
                </a:solidFill>
              </a:rPr>
              <a:t>Estágio</a:t>
            </a:r>
            <a:r>
              <a:rPr lang="en-US" sz="2400" b="1" dirty="0">
                <a:solidFill>
                  <a:srgbClr val="FF0000"/>
                </a:solidFill>
              </a:rPr>
              <a:t> </a:t>
            </a:r>
            <a:r>
              <a:rPr lang="en-US" sz="2400" b="1" dirty="0" err="1">
                <a:solidFill>
                  <a:srgbClr val="FF0000"/>
                </a:solidFill>
              </a:rPr>
              <a:t>Categorial</a:t>
            </a:r>
            <a:r>
              <a:rPr lang="en-US" sz="2400" b="1" dirty="0">
                <a:solidFill>
                  <a:srgbClr val="FF0000"/>
                </a:solidFill>
              </a:rPr>
              <a:t> </a:t>
            </a:r>
            <a:br>
              <a:rPr lang="en-US" sz="2400" dirty="0">
                <a:solidFill>
                  <a:srgbClr val="FF0000"/>
                </a:solidFill>
              </a:rPr>
            </a:br>
            <a:r>
              <a:rPr lang="en-US" sz="1400" dirty="0">
                <a:solidFill>
                  <a:srgbClr val="008000"/>
                </a:solidFill>
              </a:rPr>
              <a:t>(</a:t>
            </a:r>
            <a:r>
              <a:rPr lang="en-US" sz="1400" dirty="0" err="1">
                <a:solidFill>
                  <a:srgbClr val="008000"/>
                </a:solidFill>
              </a:rPr>
              <a:t>graças</a:t>
            </a:r>
            <a:r>
              <a:rPr lang="en-US" sz="1400" dirty="0">
                <a:solidFill>
                  <a:srgbClr val="008000"/>
                </a:solidFill>
              </a:rPr>
              <a:t> </a:t>
            </a:r>
            <a:r>
              <a:rPr lang="en-US" sz="1400" dirty="0" err="1">
                <a:solidFill>
                  <a:srgbClr val="008000"/>
                </a:solidFill>
              </a:rPr>
              <a:t>à</a:t>
            </a:r>
            <a:r>
              <a:rPr lang="en-US" sz="1400" dirty="0">
                <a:solidFill>
                  <a:srgbClr val="008000"/>
                </a:solidFill>
              </a:rPr>
              <a:t> </a:t>
            </a:r>
            <a:r>
              <a:rPr lang="en-US" sz="1400" dirty="0" err="1">
                <a:solidFill>
                  <a:srgbClr val="008000"/>
                </a:solidFill>
              </a:rPr>
              <a:t>consolidação</a:t>
            </a:r>
            <a:r>
              <a:rPr lang="en-US" sz="1400" dirty="0">
                <a:solidFill>
                  <a:srgbClr val="008000"/>
                </a:solidFill>
              </a:rPr>
              <a:t> da </a:t>
            </a:r>
            <a:r>
              <a:rPr lang="en-US" sz="1400" dirty="0" err="1">
                <a:solidFill>
                  <a:srgbClr val="008000"/>
                </a:solidFill>
              </a:rPr>
              <a:t>função</a:t>
            </a:r>
            <a:r>
              <a:rPr lang="en-US" sz="1400" dirty="0">
                <a:solidFill>
                  <a:srgbClr val="008000"/>
                </a:solidFill>
              </a:rPr>
              <a:t> </a:t>
            </a:r>
            <a:r>
              <a:rPr lang="en-US" sz="1400" dirty="0" err="1">
                <a:solidFill>
                  <a:srgbClr val="008000"/>
                </a:solidFill>
              </a:rPr>
              <a:t>simbolica</a:t>
            </a:r>
            <a:r>
              <a:rPr lang="en-US" sz="1400" dirty="0">
                <a:solidFill>
                  <a:srgbClr val="008000"/>
                </a:solidFill>
              </a:rPr>
              <a:t>, </a:t>
            </a:r>
            <a:r>
              <a:rPr lang="en-US" sz="1400" dirty="0" err="1">
                <a:solidFill>
                  <a:srgbClr val="008000"/>
                </a:solidFill>
              </a:rPr>
              <a:t>desenvolvimento</a:t>
            </a:r>
            <a:r>
              <a:rPr lang="en-US" sz="1400" dirty="0">
                <a:solidFill>
                  <a:srgbClr val="008000"/>
                </a:solidFill>
              </a:rPr>
              <a:t> da </a:t>
            </a:r>
            <a:r>
              <a:rPr lang="en-US" sz="1400" dirty="0" err="1">
                <a:solidFill>
                  <a:srgbClr val="008000"/>
                </a:solidFill>
              </a:rPr>
              <a:t>inteligência</a:t>
            </a:r>
            <a:r>
              <a:rPr lang="en-US" sz="1400" dirty="0">
                <a:solidFill>
                  <a:srgbClr val="008000"/>
                </a:solidFill>
              </a:rPr>
              <a:t>)</a:t>
            </a:r>
          </a:p>
        </p:txBody>
      </p:sp>
      <p:sp>
        <p:nvSpPr>
          <p:cNvPr id="3" name="Content Placeholder 2"/>
          <p:cNvSpPr>
            <a:spLocks noGrp="1"/>
          </p:cNvSpPr>
          <p:nvPr>
            <p:ph idx="1"/>
          </p:nvPr>
        </p:nvSpPr>
        <p:spPr/>
        <p:txBody>
          <a:bodyPr>
            <a:normAutofit/>
          </a:bodyPr>
          <a:lstStyle/>
          <a:p>
            <a:pPr marL="0" indent="0" algn="just">
              <a:lnSpc>
                <a:spcPct val="150000"/>
              </a:lnSpc>
              <a:buNone/>
            </a:pPr>
            <a:endParaRPr lang="en-US" sz="2000" dirty="0"/>
          </a:p>
          <a:p>
            <a:pPr marL="0" indent="0" algn="just">
              <a:lnSpc>
                <a:spcPct val="150000"/>
              </a:lnSpc>
              <a:buNone/>
            </a:pPr>
            <a:r>
              <a:rPr lang="pt-BR" sz="2000" dirty="0"/>
              <a:t>Por volta dos seis anos, inicia-se o </a:t>
            </a:r>
            <a:r>
              <a:rPr lang="pt-BR" sz="2000" i="1" dirty="0"/>
              <a:t>estágio categorial</a:t>
            </a:r>
            <a:r>
              <a:rPr lang="pt-BR" sz="2000" dirty="0"/>
              <a:t>, que, graças à consolidação da função simbólica e à diferenciação da personalidade realizadas no estágio anterior, traz importantes avanços no plano da inteligência. Os progressos intelectuais dirigem o interesse da criança para as coisas, para o conhecimento e conquista do mundo exterior, imprimindo às suas relações com o meio preponderância do aspecto cognitivo.</a:t>
            </a:r>
          </a:p>
          <a:p>
            <a:pPr marL="0" indent="0" algn="just">
              <a:lnSpc>
                <a:spcPct val="150000"/>
              </a:lnSpc>
              <a:buNone/>
            </a:pPr>
            <a:endParaRPr lang="en-US" sz="2000" dirty="0"/>
          </a:p>
          <a:p>
            <a:pPr marL="0" indent="0" algn="r">
              <a:lnSpc>
                <a:spcPct val="110000"/>
              </a:lnSpc>
              <a:buNone/>
            </a:pPr>
            <a:r>
              <a:rPr lang="pt-BR" sz="1200" dirty="0">
                <a:solidFill>
                  <a:srgbClr val="0000FF"/>
                </a:solidFill>
              </a:rPr>
              <a:t>(Galvão, 1996, p. 44)</a:t>
            </a:r>
          </a:p>
          <a:p>
            <a:pPr>
              <a:lnSpc>
                <a:spcPct val="110000"/>
              </a:lnSpc>
            </a:pPr>
            <a:endParaRPr lang="en-US" sz="18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57</a:t>
            </a:fld>
            <a:endParaRPr lang="en-US"/>
          </a:p>
        </p:txBody>
      </p:sp>
    </p:spTree>
    <p:extLst>
      <p:ext uri="{BB962C8B-B14F-4D97-AF65-F5344CB8AC3E}">
        <p14:creationId xmlns:p14="http://schemas.microsoft.com/office/powerpoint/2010/main" val="42456574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indent="0">
              <a:lnSpc>
                <a:spcPct val="110000"/>
              </a:lnSpc>
            </a:pPr>
            <a:r>
              <a:rPr lang="en-US" sz="2700" b="1" dirty="0"/>
              <a:t>4. </a:t>
            </a:r>
            <a:r>
              <a:rPr lang="en-US" sz="2700" b="1" dirty="0" err="1"/>
              <a:t>Aspectos</a:t>
            </a:r>
            <a:r>
              <a:rPr lang="en-US" sz="2700" b="1" dirty="0"/>
              <a:t> </a:t>
            </a:r>
            <a:r>
              <a:rPr lang="en-US" sz="2700" b="1" dirty="0" err="1"/>
              <a:t>descitivos</a:t>
            </a:r>
            <a:r>
              <a:rPr lang="en-US" sz="2700" b="1" dirty="0"/>
              <a:t> de </a:t>
            </a:r>
            <a:r>
              <a:rPr lang="en-US" sz="2700" b="1" dirty="0" err="1"/>
              <a:t>cada</a:t>
            </a:r>
            <a:r>
              <a:rPr lang="en-US" sz="2700" b="1" dirty="0"/>
              <a:t> </a:t>
            </a:r>
            <a:r>
              <a:rPr lang="en-US" sz="2700" b="1" dirty="0" err="1"/>
              <a:t>estágio</a:t>
            </a:r>
            <a:r>
              <a:rPr lang="en-US" sz="2700" b="1" dirty="0"/>
              <a:t> do </a:t>
            </a:r>
            <a:r>
              <a:rPr lang="en-US" sz="2700" b="1" dirty="0" err="1"/>
              <a:t>desenvolvimento</a:t>
            </a:r>
            <a:r>
              <a:rPr lang="en-US" sz="2700" b="1" dirty="0"/>
              <a:t> </a:t>
            </a:r>
            <a:br>
              <a:rPr lang="en-US" sz="2700" b="1" dirty="0"/>
            </a:br>
            <a:r>
              <a:rPr lang="en-US" sz="2700" b="1" dirty="0" err="1">
                <a:solidFill>
                  <a:srgbClr val="FF0000"/>
                </a:solidFill>
              </a:rPr>
              <a:t>Estágio</a:t>
            </a:r>
            <a:r>
              <a:rPr lang="en-US" sz="2700" b="1" dirty="0">
                <a:solidFill>
                  <a:srgbClr val="FF0000"/>
                </a:solidFill>
              </a:rPr>
              <a:t> da </a:t>
            </a:r>
            <a:r>
              <a:rPr lang="en-US" sz="2700" b="1" dirty="0" err="1">
                <a:solidFill>
                  <a:srgbClr val="FF0000"/>
                </a:solidFill>
              </a:rPr>
              <a:t>Adolescência</a:t>
            </a:r>
            <a:r>
              <a:rPr lang="en-US" sz="2700" b="1" dirty="0">
                <a:solidFill>
                  <a:srgbClr val="FF0000"/>
                </a:solidFill>
              </a:rPr>
              <a:t> </a:t>
            </a:r>
            <a:br>
              <a:rPr lang="en-US" sz="2700" b="1" dirty="0">
                <a:solidFill>
                  <a:srgbClr val="FF0000"/>
                </a:solidFill>
              </a:rPr>
            </a:br>
            <a:r>
              <a:rPr lang="en-US" sz="1600" b="1" dirty="0">
                <a:solidFill>
                  <a:srgbClr val="008000"/>
                </a:solidFill>
              </a:rPr>
              <a:t>(</a:t>
            </a:r>
            <a:r>
              <a:rPr lang="en-US" sz="1600" b="1" dirty="0" err="1">
                <a:solidFill>
                  <a:srgbClr val="008000"/>
                </a:solidFill>
              </a:rPr>
              <a:t>crise</a:t>
            </a:r>
            <a:r>
              <a:rPr lang="en-US" sz="1600" b="1" dirty="0">
                <a:solidFill>
                  <a:srgbClr val="008000"/>
                </a:solidFill>
              </a:rPr>
              <a:t> </a:t>
            </a:r>
            <a:r>
              <a:rPr lang="en-US" sz="1600" b="1" dirty="0" err="1">
                <a:solidFill>
                  <a:srgbClr val="008000"/>
                </a:solidFill>
              </a:rPr>
              <a:t>pubertária</a:t>
            </a:r>
            <a:r>
              <a:rPr lang="en-US" sz="1600" b="1" dirty="0">
                <a:solidFill>
                  <a:srgbClr val="008000"/>
                </a:solidFill>
              </a:rPr>
              <a:t>, </a:t>
            </a:r>
            <a:r>
              <a:rPr lang="en-US" sz="1600" b="1" dirty="0" err="1">
                <a:solidFill>
                  <a:srgbClr val="008000"/>
                </a:solidFill>
              </a:rPr>
              <a:t>reorganização</a:t>
            </a:r>
            <a:r>
              <a:rPr lang="en-US" sz="1600" b="1" dirty="0">
                <a:solidFill>
                  <a:srgbClr val="008000"/>
                </a:solidFill>
              </a:rPr>
              <a:t> da </a:t>
            </a:r>
            <a:r>
              <a:rPr lang="en-US" sz="1600" b="1" dirty="0" err="1">
                <a:solidFill>
                  <a:srgbClr val="008000"/>
                </a:solidFill>
              </a:rPr>
              <a:t>personalidade</a:t>
            </a:r>
            <a:r>
              <a:rPr lang="en-US" sz="1600" b="1" dirty="0">
                <a:solidFill>
                  <a:srgbClr val="008000"/>
                </a:solidFill>
              </a:rPr>
              <a:t>)</a:t>
            </a:r>
          </a:p>
        </p:txBody>
      </p:sp>
      <p:sp>
        <p:nvSpPr>
          <p:cNvPr id="3" name="Content Placeholder 2"/>
          <p:cNvSpPr>
            <a:spLocks noGrp="1"/>
          </p:cNvSpPr>
          <p:nvPr>
            <p:ph idx="1"/>
          </p:nvPr>
        </p:nvSpPr>
        <p:spPr/>
        <p:txBody>
          <a:bodyPr>
            <a:normAutofit/>
          </a:bodyPr>
          <a:lstStyle/>
          <a:p>
            <a:pPr marL="0" indent="0" algn="just">
              <a:lnSpc>
                <a:spcPct val="110000"/>
              </a:lnSpc>
              <a:buNone/>
            </a:pPr>
            <a:endParaRPr lang="en-US" sz="1800" dirty="0"/>
          </a:p>
          <a:p>
            <a:pPr marL="0" indent="0" algn="just">
              <a:lnSpc>
                <a:spcPct val="150000"/>
              </a:lnSpc>
              <a:buNone/>
            </a:pPr>
            <a:r>
              <a:rPr lang="pt-BR" sz="2000" dirty="0"/>
              <a:t>No </a:t>
            </a:r>
            <a:r>
              <a:rPr lang="pt-BR" sz="2000" i="1" dirty="0"/>
              <a:t>estágio da adolescência</a:t>
            </a:r>
            <a:r>
              <a:rPr lang="pt-BR" sz="2000" dirty="0"/>
              <a:t>, a crise </a:t>
            </a:r>
            <a:r>
              <a:rPr lang="pt-BR" sz="2000" dirty="0" err="1"/>
              <a:t>purbetária</a:t>
            </a:r>
            <a:r>
              <a:rPr lang="pt-BR" sz="2000" dirty="0"/>
              <a:t> rompe a “tranquilidade” afetiva que caracterizou o estágio categorial e impõe a necessidade de uma nova definição dos contornos da personalidade, desestruturados devido às modificações corporais resultantes da ação hormonal. Este processo traz à tona questões pessoais, morais e existenciais, numa retomada da predominância da afetividade.</a:t>
            </a:r>
          </a:p>
          <a:p>
            <a:pPr marL="0" indent="0">
              <a:lnSpc>
                <a:spcPct val="110000"/>
              </a:lnSpc>
              <a:buNone/>
            </a:pPr>
            <a:endParaRPr lang="pt-BR" sz="1800" dirty="0">
              <a:solidFill>
                <a:srgbClr val="0000FF"/>
              </a:solidFill>
            </a:endParaRPr>
          </a:p>
          <a:p>
            <a:pPr marL="0" indent="0" algn="r">
              <a:lnSpc>
                <a:spcPct val="110000"/>
              </a:lnSpc>
              <a:buNone/>
            </a:pPr>
            <a:r>
              <a:rPr lang="pt-BR" sz="1200" dirty="0">
                <a:solidFill>
                  <a:srgbClr val="0000FF"/>
                </a:solidFill>
              </a:rPr>
              <a:t>(Galvão, 1996, p. 44)</a:t>
            </a:r>
          </a:p>
          <a:p>
            <a:pPr marL="0" indent="0">
              <a:lnSpc>
                <a:spcPct val="110000"/>
              </a:lnSpc>
              <a:buNone/>
            </a:pPr>
            <a:endParaRPr lang="en-US" sz="18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58</a:t>
            </a:fld>
            <a:endParaRPr lang="en-US"/>
          </a:p>
        </p:txBody>
      </p:sp>
    </p:spTree>
    <p:extLst>
      <p:ext uri="{BB962C8B-B14F-4D97-AF65-F5344CB8AC3E}">
        <p14:creationId xmlns:p14="http://schemas.microsoft.com/office/powerpoint/2010/main" val="8663002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Perspectiva</a:t>
            </a:r>
            <a:r>
              <a:rPr lang="en-US" sz="2400" b="1" dirty="0"/>
              <a:t> </a:t>
            </a:r>
            <a:r>
              <a:rPr lang="en-US" sz="2400" b="1" dirty="0" err="1"/>
              <a:t>desenvolvimetista</a:t>
            </a:r>
            <a:br>
              <a:rPr lang="en-US" sz="2400" b="1" dirty="0"/>
            </a:br>
            <a:r>
              <a:rPr lang="en-US" sz="2400" b="1" dirty="0" err="1">
                <a:solidFill>
                  <a:srgbClr val="FF0000"/>
                </a:solidFill>
              </a:rPr>
              <a:t>Predominância</a:t>
            </a:r>
            <a:r>
              <a:rPr lang="en-US" sz="2400" b="1" dirty="0">
                <a:solidFill>
                  <a:srgbClr val="FF0000"/>
                </a:solidFill>
              </a:rPr>
              <a:t> </a:t>
            </a:r>
            <a:r>
              <a:rPr lang="en-US" sz="2400" b="1" dirty="0" err="1">
                <a:solidFill>
                  <a:srgbClr val="FF0000"/>
                </a:solidFill>
              </a:rPr>
              <a:t>funcional</a:t>
            </a:r>
            <a:endParaRPr lang="en-US" sz="2400"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marL="0" indent="0">
              <a:lnSpc>
                <a:spcPct val="150000"/>
              </a:lnSpc>
              <a:buNone/>
            </a:pPr>
            <a:endParaRPr lang="pt-BR" sz="2000" dirty="0"/>
          </a:p>
          <a:p>
            <a:pPr marL="0" indent="0" algn="just">
              <a:lnSpc>
                <a:spcPct val="150000"/>
              </a:lnSpc>
              <a:buNone/>
            </a:pPr>
            <a:r>
              <a:rPr lang="pt-BR" sz="2000" dirty="0"/>
              <a:t>Como vimos, a momentos predominantemente afetivos, isto é, subjetivos e de acúmulo de energia, sucedem outros que são predominantemente cognitivos, isto é, objetivos e de </a:t>
            </a:r>
            <a:r>
              <a:rPr lang="pt-BR" sz="2000" i="1" dirty="0"/>
              <a:t>predominância funcional</a:t>
            </a:r>
            <a:r>
              <a:rPr lang="pt-BR" sz="2000" dirty="0"/>
              <a:t>.</a:t>
            </a:r>
          </a:p>
          <a:p>
            <a:pPr marL="0" indent="0" algn="just">
              <a:lnSpc>
                <a:spcPct val="150000"/>
              </a:lnSpc>
              <a:buNone/>
            </a:pPr>
            <a:endParaRPr lang="pt-BR" sz="2000" dirty="0"/>
          </a:p>
          <a:p>
            <a:pPr marL="0" indent="0" algn="just">
              <a:lnSpc>
                <a:spcPct val="150000"/>
              </a:lnSpc>
              <a:buNone/>
            </a:pPr>
            <a:r>
              <a:rPr lang="pt-BR" sz="2000" dirty="0"/>
              <a:t>O predomínio do caráter intelectual corresponde às etapas em que a ênfase está na elaboração do real e no conhecimento do mundo físico. </a:t>
            </a:r>
          </a:p>
          <a:p>
            <a:pPr marL="0" indent="0" algn="just">
              <a:lnSpc>
                <a:spcPct val="150000"/>
              </a:lnSpc>
              <a:buNone/>
            </a:pPr>
            <a:endParaRPr lang="pt-BR" sz="2000" dirty="0"/>
          </a:p>
          <a:p>
            <a:pPr marL="0" indent="0" algn="just">
              <a:lnSpc>
                <a:spcPct val="150000"/>
              </a:lnSpc>
              <a:buNone/>
            </a:pPr>
            <a:r>
              <a:rPr lang="pt-BR" sz="2000" dirty="0"/>
              <a:t>A dominância do caráter afetivo, e, consequentemente, das relações com o mundo humano, correspondem às etapas que se prestam à construção do eu.</a:t>
            </a:r>
          </a:p>
          <a:p>
            <a:pPr marL="0" indent="0" algn="r">
              <a:lnSpc>
                <a:spcPct val="150000"/>
              </a:lnSpc>
              <a:buNone/>
            </a:pPr>
            <a:r>
              <a:rPr lang="pt-BR" sz="2000" dirty="0">
                <a:solidFill>
                  <a:srgbClr val="0000FF"/>
                </a:solidFill>
              </a:rPr>
              <a:t>(Galvão, 1996, p. 45)</a:t>
            </a:r>
          </a:p>
          <a:p>
            <a:pPr algn="just">
              <a:lnSpc>
                <a:spcPct val="150000"/>
              </a:lnSpc>
              <a:buFontTx/>
              <a:buChar char="•"/>
            </a:pPr>
            <a:endParaRPr lang="pt-BR" sz="2000" dirty="0"/>
          </a:p>
          <a:p>
            <a:pPr algn="just">
              <a:lnSpc>
                <a:spcPct val="150000"/>
              </a:lnSpc>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59</a:t>
            </a:fld>
            <a:endParaRPr lang="en-US"/>
          </a:p>
        </p:txBody>
      </p:sp>
    </p:spTree>
    <p:extLst>
      <p:ext uri="{BB962C8B-B14F-4D97-AF65-F5344CB8AC3E}">
        <p14:creationId xmlns:p14="http://schemas.microsoft.com/office/powerpoint/2010/main" val="2921447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a:t>Esquema</a:t>
            </a:r>
            <a:r>
              <a:rPr lang="en-US" sz="2400" b="1" dirty="0"/>
              <a:t> </a:t>
            </a:r>
            <a:r>
              <a:rPr lang="en-US" sz="2400" b="1" dirty="0" err="1"/>
              <a:t>geral</a:t>
            </a:r>
            <a:r>
              <a:rPr lang="en-US" sz="2400" b="1" dirty="0"/>
              <a:t> </a:t>
            </a:r>
            <a:r>
              <a:rPr lang="en-US" sz="2400" b="1" dirty="0" err="1"/>
              <a:t>para</a:t>
            </a:r>
            <a:r>
              <a:rPr lang="en-US" sz="2400" b="1" dirty="0"/>
              <a:t> </a:t>
            </a:r>
            <a:r>
              <a:rPr lang="en-US" sz="2400" b="1" dirty="0" err="1"/>
              <a:t>apresentação</a:t>
            </a:r>
            <a:r>
              <a:rPr lang="en-US" sz="2400" b="1" dirty="0"/>
              <a:t> </a:t>
            </a:r>
            <a:br>
              <a:rPr lang="en-US" sz="2400" b="1" dirty="0"/>
            </a:br>
            <a:r>
              <a:rPr lang="en-US" sz="2400" b="1" dirty="0"/>
              <a:t>do </a:t>
            </a:r>
            <a:r>
              <a:rPr lang="en-US" sz="2400" b="1" dirty="0" err="1"/>
              <a:t>pensamento</a:t>
            </a:r>
            <a:r>
              <a:rPr lang="en-US" sz="2400" b="1" dirty="0"/>
              <a:t> de Henri </a:t>
            </a:r>
            <a:r>
              <a:rPr lang="en-US" sz="2400" b="1" dirty="0" err="1"/>
              <a:t>Wallon</a:t>
            </a:r>
            <a:endParaRPr lang="en-US" sz="2400" b="1" dirty="0"/>
          </a:p>
        </p:txBody>
      </p:sp>
      <p:sp>
        <p:nvSpPr>
          <p:cNvPr id="3" name="Content Placeholder 2"/>
          <p:cNvSpPr>
            <a:spLocks noGrp="1"/>
          </p:cNvSpPr>
          <p:nvPr>
            <p:ph idx="1"/>
          </p:nvPr>
        </p:nvSpPr>
        <p:spPr/>
        <p:txBody>
          <a:bodyPr>
            <a:normAutofit/>
          </a:bodyPr>
          <a:lstStyle/>
          <a:p>
            <a:pPr marL="0" indent="0">
              <a:buNone/>
            </a:pPr>
            <a:r>
              <a:rPr lang="en-US" sz="2000" dirty="0"/>
              <a:t>1. </a:t>
            </a:r>
            <a:r>
              <a:rPr lang="en-US" sz="2000" b="1" dirty="0" err="1"/>
              <a:t>Proposta</a:t>
            </a:r>
            <a:r>
              <a:rPr lang="en-US" sz="2000" dirty="0"/>
              <a:t>: </a:t>
            </a:r>
            <a:r>
              <a:rPr lang="en-US" sz="1800" dirty="0" err="1">
                <a:solidFill>
                  <a:srgbClr val="FF0000"/>
                </a:solidFill>
              </a:rPr>
              <a:t>Psicogênese</a:t>
            </a:r>
            <a:r>
              <a:rPr lang="en-US" sz="1800" dirty="0">
                <a:solidFill>
                  <a:srgbClr val="FF0000"/>
                </a:solidFill>
              </a:rPr>
              <a:t> da </a:t>
            </a:r>
            <a:r>
              <a:rPr lang="en-US" sz="1800" dirty="0" err="1">
                <a:solidFill>
                  <a:srgbClr val="FF0000"/>
                </a:solidFill>
              </a:rPr>
              <a:t>pessoa</a:t>
            </a:r>
            <a:r>
              <a:rPr lang="en-US" sz="1800" dirty="0">
                <a:solidFill>
                  <a:srgbClr val="FF0000"/>
                </a:solidFill>
              </a:rPr>
              <a:t> </a:t>
            </a:r>
            <a:r>
              <a:rPr lang="en-US" sz="1800" dirty="0" err="1">
                <a:solidFill>
                  <a:srgbClr val="FF0000"/>
                </a:solidFill>
              </a:rPr>
              <a:t>como</a:t>
            </a:r>
            <a:r>
              <a:rPr lang="en-US" sz="1800" dirty="0">
                <a:solidFill>
                  <a:srgbClr val="FF0000"/>
                </a:solidFill>
              </a:rPr>
              <a:t> um </a:t>
            </a:r>
            <a:r>
              <a:rPr lang="en-US" sz="1800" dirty="0" err="1">
                <a:solidFill>
                  <a:srgbClr val="FF0000"/>
                </a:solidFill>
              </a:rPr>
              <a:t>todo</a:t>
            </a:r>
            <a:r>
              <a:rPr lang="en-US" sz="1800" dirty="0">
                <a:solidFill>
                  <a:srgbClr val="FF0000"/>
                </a:solidFill>
              </a:rPr>
              <a:t>, </a:t>
            </a:r>
            <a:r>
              <a:rPr lang="en-US" sz="1800" dirty="0" err="1">
                <a:solidFill>
                  <a:srgbClr val="FF0000"/>
                </a:solidFill>
              </a:rPr>
              <a:t>centrada</a:t>
            </a:r>
            <a:r>
              <a:rPr lang="en-US" sz="1800" dirty="0">
                <a:solidFill>
                  <a:srgbClr val="FF0000"/>
                </a:solidFill>
              </a:rPr>
              <a:t> no </a:t>
            </a:r>
            <a:r>
              <a:rPr lang="en-US" sz="1800" dirty="0" err="1">
                <a:solidFill>
                  <a:srgbClr val="FF0000"/>
                </a:solidFill>
              </a:rPr>
              <a:t>estudo</a:t>
            </a:r>
            <a:r>
              <a:rPr lang="en-US" sz="1800" dirty="0">
                <a:solidFill>
                  <a:srgbClr val="FF0000"/>
                </a:solidFill>
              </a:rPr>
              <a:t> da </a:t>
            </a:r>
            <a:r>
              <a:rPr lang="en-US" sz="1800" dirty="0" err="1">
                <a:solidFill>
                  <a:srgbClr val="FF0000"/>
                </a:solidFill>
              </a:rPr>
              <a:t>construção</a:t>
            </a:r>
            <a:r>
              <a:rPr lang="en-US" sz="1800" dirty="0">
                <a:solidFill>
                  <a:srgbClr val="FF0000"/>
                </a:solidFill>
              </a:rPr>
              <a:t> da </a:t>
            </a:r>
            <a:r>
              <a:rPr lang="en-US" sz="1800" dirty="0" err="1">
                <a:solidFill>
                  <a:srgbClr val="FF0000"/>
                </a:solidFill>
              </a:rPr>
              <a:t>consciência</a:t>
            </a:r>
            <a:endParaRPr lang="en-US" sz="1800" dirty="0">
              <a:solidFill>
                <a:srgbClr val="FF0000"/>
              </a:solidFill>
            </a:endParaRPr>
          </a:p>
          <a:p>
            <a:pPr marL="0" indent="0">
              <a:buNone/>
            </a:pPr>
            <a:endParaRPr lang="en-US" sz="2000" dirty="0"/>
          </a:p>
          <a:p>
            <a:pPr marL="0" indent="0">
              <a:buNone/>
            </a:pPr>
            <a:r>
              <a:rPr lang="en-US" sz="2000" dirty="0"/>
              <a:t>2. </a:t>
            </a:r>
            <a:r>
              <a:rPr lang="en-US" sz="2000" b="1" dirty="0" err="1"/>
              <a:t>Biografia</a:t>
            </a:r>
            <a:r>
              <a:rPr lang="en-US" sz="2000" b="1" dirty="0"/>
              <a:t> </a:t>
            </a:r>
            <a:r>
              <a:rPr lang="en-US" sz="2000" b="1" dirty="0" err="1"/>
              <a:t>intelectual</a:t>
            </a:r>
            <a:r>
              <a:rPr lang="en-US" sz="2000" b="1" dirty="0"/>
              <a:t>: </a:t>
            </a:r>
            <a:r>
              <a:rPr lang="en-US" sz="1800" dirty="0" err="1">
                <a:solidFill>
                  <a:srgbClr val="008000"/>
                </a:solidFill>
              </a:rPr>
              <a:t>estudo</a:t>
            </a:r>
            <a:r>
              <a:rPr lang="en-US" sz="1800" dirty="0">
                <a:solidFill>
                  <a:srgbClr val="008000"/>
                </a:solidFill>
              </a:rPr>
              <a:t> </a:t>
            </a:r>
            <a:r>
              <a:rPr lang="en-US" sz="1800" dirty="0"/>
              <a:t>(</a:t>
            </a:r>
            <a:r>
              <a:rPr lang="en-US" sz="1800" dirty="0">
                <a:solidFill>
                  <a:srgbClr val="FF0000"/>
                </a:solidFill>
              </a:rPr>
              <a:t>ENS, </a:t>
            </a:r>
            <a:r>
              <a:rPr lang="en-US" sz="1800" dirty="0" err="1">
                <a:solidFill>
                  <a:srgbClr val="FF0000"/>
                </a:solidFill>
              </a:rPr>
              <a:t>medicina</a:t>
            </a:r>
            <a:r>
              <a:rPr lang="en-US" sz="1800" dirty="0">
                <a:solidFill>
                  <a:srgbClr val="FF0000"/>
                </a:solidFill>
              </a:rPr>
              <a:t> e </a:t>
            </a:r>
            <a:r>
              <a:rPr lang="en-US" sz="1800" dirty="0" err="1">
                <a:solidFill>
                  <a:srgbClr val="FF0000"/>
                </a:solidFill>
              </a:rPr>
              <a:t>filosofia</a:t>
            </a:r>
            <a:r>
              <a:rPr lang="en-US" sz="1800" dirty="0">
                <a:solidFill>
                  <a:srgbClr val="FF0000"/>
                </a:solidFill>
              </a:rPr>
              <a:t>, </a:t>
            </a:r>
            <a:r>
              <a:rPr lang="en-US" sz="1800" dirty="0" err="1">
                <a:solidFill>
                  <a:srgbClr val="FF0000"/>
                </a:solidFill>
              </a:rPr>
              <a:t>influência</a:t>
            </a:r>
            <a:r>
              <a:rPr lang="en-US" sz="1800" dirty="0">
                <a:solidFill>
                  <a:srgbClr val="FF0000"/>
                </a:solidFill>
              </a:rPr>
              <a:t> de Levy-</a:t>
            </a:r>
            <a:r>
              <a:rPr lang="en-US" sz="1800" dirty="0" err="1">
                <a:solidFill>
                  <a:srgbClr val="FF0000"/>
                </a:solidFill>
              </a:rPr>
              <a:t>Bruhl</a:t>
            </a:r>
            <a:r>
              <a:rPr lang="en-US" sz="1800" dirty="0">
                <a:solidFill>
                  <a:srgbClr val="FF0000"/>
                </a:solidFill>
              </a:rPr>
              <a:t>)</a:t>
            </a:r>
          </a:p>
          <a:p>
            <a:pPr marL="0" indent="0">
              <a:buNone/>
            </a:pPr>
            <a:r>
              <a:rPr lang="en-US" sz="1800" dirty="0">
                <a:solidFill>
                  <a:srgbClr val="FF0000"/>
                </a:solidFill>
              </a:rPr>
              <a:t>	</a:t>
            </a:r>
            <a:r>
              <a:rPr lang="en-US" sz="1800" dirty="0" err="1">
                <a:solidFill>
                  <a:srgbClr val="008000"/>
                </a:solidFill>
              </a:rPr>
              <a:t>trabalho</a:t>
            </a:r>
            <a:r>
              <a:rPr lang="en-US" sz="1800" dirty="0">
                <a:solidFill>
                  <a:srgbClr val="008000"/>
                </a:solidFill>
              </a:rPr>
              <a:t> </a:t>
            </a:r>
            <a:r>
              <a:rPr lang="en-US" sz="1800" dirty="0"/>
              <a:t>(</a:t>
            </a:r>
            <a:r>
              <a:rPr lang="en-US" sz="1800" dirty="0">
                <a:solidFill>
                  <a:srgbClr val="FF0000"/>
                </a:solidFill>
              </a:rPr>
              <a:t>com </a:t>
            </a:r>
            <a:r>
              <a:rPr lang="en-US" sz="1800" dirty="0" err="1">
                <a:solidFill>
                  <a:srgbClr val="FF0000"/>
                </a:solidFill>
              </a:rPr>
              <a:t>crianças-deficiências</a:t>
            </a:r>
            <a:r>
              <a:rPr lang="en-US" sz="1800" dirty="0">
                <a:solidFill>
                  <a:srgbClr val="FF0000"/>
                </a:solidFill>
              </a:rPr>
              <a:t>, </a:t>
            </a:r>
            <a:r>
              <a:rPr lang="en-US" sz="1800" dirty="0" err="1">
                <a:solidFill>
                  <a:srgbClr val="FF0000"/>
                </a:solidFill>
              </a:rPr>
              <a:t>lesões-adultos</a:t>
            </a:r>
            <a:r>
              <a:rPr lang="en-US" sz="1800" dirty="0">
                <a:solidFill>
                  <a:srgbClr val="FF0000"/>
                </a:solidFill>
              </a:rPr>
              <a:t>, </a:t>
            </a:r>
            <a:r>
              <a:rPr lang="en-US" sz="1800" dirty="0" err="1">
                <a:solidFill>
                  <a:srgbClr val="FF0000"/>
                </a:solidFill>
              </a:rPr>
              <a:t>pesquisador</a:t>
            </a:r>
            <a:r>
              <a:rPr lang="en-US" sz="1800" dirty="0">
                <a:solidFill>
                  <a:srgbClr val="FF0000"/>
                </a:solidFill>
              </a:rPr>
              <a:t> da </a:t>
            </a:r>
            <a:r>
              <a:rPr lang="en-US" sz="1800" dirty="0" err="1">
                <a:solidFill>
                  <a:srgbClr val="FF0000"/>
                </a:solidFill>
              </a:rPr>
              <a:t>Psic</a:t>
            </a:r>
            <a:r>
              <a:rPr lang="en-US" sz="1800" dirty="0">
                <a:solidFill>
                  <a:srgbClr val="FF0000"/>
                </a:solidFill>
              </a:rPr>
              <a:t>/ </a:t>
            </a:r>
            <a:r>
              <a:rPr lang="en-US" sz="1800" dirty="0" err="1">
                <a:solidFill>
                  <a:srgbClr val="FF0000"/>
                </a:solidFill>
              </a:rPr>
              <a:t>Criança</a:t>
            </a:r>
            <a:r>
              <a:rPr lang="en-US" sz="1800" dirty="0">
                <a:solidFill>
                  <a:srgbClr val="FF0000"/>
                </a:solidFill>
              </a:rPr>
              <a:t>)</a:t>
            </a:r>
          </a:p>
          <a:p>
            <a:pPr marL="0" indent="0">
              <a:buNone/>
            </a:pPr>
            <a:r>
              <a:rPr lang="en-US" sz="2000" dirty="0">
                <a:solidFill>
                  <a:srgbClr val="FF0000"/>
                </a:solidFill>
              </a:rPr>
              <a:t>       </a:t>
            </a:r>
            <a:r>
              <a:rPr lang="en-US" sz="2000" dirty="0">
                <a:solidFill>
                  <a:srgbClr val="008000"/>
                </a:solidFill>
              </a:rPr>
              <a:t> </a:t>
            </a:r>
            <a:r>
              <a:rPr lang="en-US" sz="2000" dirty="0" err="1">
                <a:solidFill>
                  <a:srgbClr val="008000"/>
                </a:solidFill>
              </a:rPr>
              <a:t>atuação</a:t>
            </a:r>
            <a:r>
              <a:rPr lang="en-US" sz="2000" dirty="0">
                <a:solidFill>
                  <a:srgbClr val="008000"/>
                </a:solidFill>
              </a:rPr>
              <a:t> </a:t>
            </a:r>
            <a:r>
              <a:rPr lang="en-US" sz="2000" dirty="0" err="1">
                <a:solidFill>
                  <a:srgbClr val="008000"/>
                </a:solidFill>
              </a:rPr>
              <a:t>política</a:t>
            </a:r>
            <a:r>
              <a:rPr lang="en-US" sz="2000" dirty="0">
                <a:solidFill>
                  <a:srgbClr val="008000"/>
                </a:solidFill>
              </a:rPr>
              <a:t> </a:t>
            </a:r>
            <a:r>
              <a:rPr lang="en-US" sz="2000" dirty="0">
                <a:solidFill>
                  <a:srgbClr val="FF0000"/>
                </a:solidFill>
              </a:rPr>
              <a:t>(</a:t>
            </a:r>
            <a:r>
              <a:rPr lang="en-US" sz="2000" dirty="0" err="1">
                <a:solidFill>
                  <a:srgbClr val="FF0000"/>
                </a:solidFill>
              </a:rPr>
              <a:t>resistência</a:t>
            </a:r>
            <a:r>
              <a:rPr lang="en-US" sz="2000" dirty="0">
                <a:solidFill>
                  <a:srgbClr val="FF0000"/>
                </a:solidFill>
              </a:rPr>
              <a:t> </a:t>
            </a:r>
            <a:r>
              <a:rPr lang="en-US" sz="2000" dirty="0" err="1">
                <a:solidFill>
                  <a:srgbClr val="FF0000"/>
                </a:solidFill>
              </a:rPr>
              <a:t>francesa</a:t>
            </a:r>
            <a:r>
              <a:rPr lang="en-US" sz="2000" dirty="0">
                <a:solidFill>
                  <a:srgbClr val="FF0000"/>
                </a:solidFill>
              </a:rPr>
              <a:t>, </a:t>
            </a:r>
            <a:r>
              <a:rPr lang="en-US" sz="2000" dirty="0" err="1">
                <a:solidFill>
                  <a:srgbClr val="FF0000"/>
                </a:solidFill>
              </a:rPr>
              <a:t>plano</a:t>
            </a:r>
            <a:r>
              <a:rPr lang="en-US" sz="2000" dirty="0">
                <a:solidFill>
                  <a:srgbClr val="FF0000"/>
                </a:solidFill>
              </a:rPr>
              <a:t> </a:t>
            </a:r>
            <a:r>
              <a:rPr lang="en-US" sz="2000" dirty="0" err="1">
                <a:solidFill>
                  <a:srgbClr val="FF0000"/>
                </a:solidFill>
              </a:rPr>
              <a:t>Langevin-Wallon</a:t>
            </a:r>
            <a:r>
              <a:rPr lang="en-US" sz="2000" dirty="0">
                <a:solidFill>
                  <a:srgbClr val="FF0000"/>
                </a:solidFill>
              </a:rPr>
              <a:t>)</a:t>
            </a:r>
          </a:p>
          <a:p>
            <a:pPr marL="0" indent="0">
              <a:buNone/>
            </a:pPr>
            <a:endParaRPr lang="en-US" sz="2000" dirty="0">
              <a:solidFill>
                <a:srgbClr val="FF0000"/>
              </a:solidFill>
            </a:endParaRPr>
          </a:p>
          <a:p>
            <a:pPr marL="0" indent="0">
              <a:buNone/>
            </a:pPr>
            <a:r>
              <a:rPr lang="en-US" sz="2000" dirty="0"/>
              <a:t>3. </a:t>
            </a:r>
            <a:r>
              <a:rPr lang="en-US" sz="2000" b="1" dirty="0" err="1"/>
              <a:t>Fundamentos</a:t>
            </a:r>
            <a:endParaRPr lang="en-US" sz="2000" b="1" dirty="0"/>
          </a:p>
          <a:p>
            <a:pPr marL="0" indent="0">
              <a:buNone/>
            </a:pPr>
            <a:r>
              <a:rPr lang="en-US" sz="2000" dirty="0"/>
              <a:t>	</a:t>
            </a:r>
          </a:p>
          <a:p>
            <a:pPr marL="0" indent="0">
              <a:buNone/>
            </a:pPr>
            <a:r>
              <a:rPr lang="en-US" sz="2000" dirty="0"/>
              <a:t>4. </a:t>
            </a:r>
            <a:r>
              <a:rPr lang="en-US" sz="2000" b="1" dirty="0" err="1"/>
              <a:t>Aspectos</a:t>
            </a:r>
            <a:r>
              <a:rPr lang="en-US" sz="2000" b="1" dirty="0"/>
              <a:t> </a:t>
            </a:r>
            <a:r>
              <a:rPr lang="en-US" sz="2000" b="1" dirty="0" err="1"/>
              <a:t>Gerais</a:t>
            </a:r>
            <a:endParaRPr lang="en-US" sz="2000" b="1" dirty="0"/>
          </a:p>
          <a:p>
            <a:pPr marL="0" indent="0">
              <a:buNone/>
            </a:pPr>
            <a:endParaRPr lang="en-US" sz="2000" dirty="0"/>
          </a:p>
          <a:p>
            <a:pPr marL="0" indent="0">
              <a:buNone/>
            </a:pPr>
            <a:r>
              <a:rPr lang="en-US" sz="2000" dirty="0"/>
              <a:t>5. </a:t>
            </a:r>
            <a:r>
              <a:rPr lang="en-US" sz="2000" b="1" dirty="0" err="1"/>
              <a:t>Método</a:t>
            </a:r>
            <a:endParaRPr lang="en-US" sz="2000" dirty="0"/>
          </a:p>
          <a:p>
            <a:pPr marL="0" indent="0">
              <a:buNone/>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6</a:t>
            </a:fld>
            <a:endParaRPr lang="en-US"/>
          </a:p>
        </p:txBody>
      </p:sp>
    </p:spTree>
    <p:extLst>
      <p:ext uri="{BB962C8B-B14F-4D97-AF65-F5344CB8AC3E}">
        <p14:creationId xmlns:p14="http://schemas.microsoft.com/office/powerpoint/2010/main" val="35646563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Perspectiva</a:t>
            </a:r>
            <a:r>
              <a:rPr lang="en-US" sz="2400" b="1" dirty="0"/>
              <a:t> </a:t>
            </a:r>
            <a:r>
              <a:rPr lang="en-US" sz="2400" b="1" dirty="0" err="1"/>
              <a:t>desenvolvimetista</a:t>
            </a:r>
            <a:br>
              <a:rPr lang="en-US" sz="2400" b="1" dirty="0"/>
            </a:br>
            <a:r>
              <a:rPr lang="en-US" sz="2400" b="1" dirty="0" err="1">
                <a:solidFill>
                  <a:srgbClr val="FF0000"/>
                </a:solidFill>
              </a:rPr>
              <a:t>Alternância</a:t>
            </a:r>
            <a:r>
              <a:rPr lang="en-US" sz="2400" b="1" dirty="0">
                <a:solidFill>
                  <a:srgbClr val="FF0000"/>
                </a:solidFill>
              </a:rPr>
              <a:t> </a:t>
            </a:r>
            <a:r>
              <a:rPr lang="en-US" sz="2400" b="1" dirty="0" err="1">
                <a:solidFill>
                  <a:srgbClr val="FF0000"/>
                </a:solidFill>
              </a:rPr>
              <a:t>funcional</a:t>
            </a:r>
            <a:endParaRPr lang="en-US" sz="2400"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marL="0" indent="0" algn="just">
              <a:lnSpc>
                <a:spcPct val="170000"/>
              </a:lnSpc>
              <a:buNone/>
            </a:pPr>
            <a:r>
              <a:rPr lang="pt-BR" sz="2200" dirty="0"/>
              <a:t>Na sucessão dos estágios há uma alternância entre as formas de atividade que assumem a preponderância em cada fase. Cada nova fase inverte a orientação da atividade e do interesse da criança: do eu para o mundo, das pessoas para as coisas. </a:t>
            </a:r>
          </a:p>
          <a:p>
            <a:pPr marL="0" indent="0" algn="just">
              <a:lnSpc>
                <a:spcPct val="170000"/>
              </a:lnSpc>
              <a:buNone/>
            </a:pPr>
            <a:endParaRPr lang="pt-BR" sz="2200" dirty="0"/>
          </a:p>
          <a:p>
            <a:pPr marL="0" indent="0" algn="just">
              <a:lnSpc>
                <a:spcPct val="170000"/>
              </a:lnSpc>
              <a:buNone/>
            </a:pPr>
            <a:r>
              <a:rPr lang="pt-BR" sz="2200" dirty="0"/>
              <a:t>Trata-se do princípio da </a:t>
            </a:r>
            <a:r>
              <a:rPr lang="pt-BR" sz="2200" i="1" dirty="0"/>
              <a:t>alternância funcional</a:t>
            </a:r>
            <a:r>
              <a:rPr lang="pt-BR" sz="2200" dirty="0"/>
              <a:t>. </a:t>
            </a:r>
          </a:p>
          <a:p>
            <a:pPr marL="0" indent="0" algn="just">
              <a:lnSpc>
                <a:spcPct val="170000"/>
              </a:lnSpc>
              <a:buNone/>
            </a:pPr>
            <a:endParaRPr lang="pt-BR" sz="2200" dirty="0"/>
          </a:p>
          <a:p>
            <a:pPr marL="0" indent="0" algn="just">
              <a:lnSpc>
                <a:spcPct val="170000"/>
              </a:lnSpc>
              <a:buNone/>
            </a:pPr>
            <a:r>
              <a:rPr lang="pt-BR" sz="2200" dirty="0"/>
              <a:t>Apesar de alternarem a dominância, afetividade e cognição não se mantém como funções exteriores uma à outra. Cada uma, ao reaparecer como atividade predominante num dado estágio, incorpora as conquistas realizadas pela outra, no estágio anterior, construindo-se reciprocamente, num </a:t>
            </a:r>
            <a:r>
              <a:rPr lang="pt-BR" sz="2200" dirty="0" err="1"/>
              <a:t>permamente</a:t>
            </a:r>
            <a:r>
              <a:rPr lang="pt-BR" sz="2200" dirty="0"/>
              <a:t> processo de integração e diferenciação.</a:t>
            </a:r>
          </a:p>
          <a:p>
            <a:pPr marL="0" indent="0" algn="r">
              <a:lnSpc>
                <a:spcPct val="150000"/>
              </a:lnSpc>
              <a:buNone/>
            </a:pPr>
            <a:r>
              <a:rPr lang="pt-BR" sz="2000" dirty="0">
                <a:solidFill>
                  <a:srgbClr val="0000FF"/>
                </a:solidFill>
              </a:rPr>
              <a:t>(Galvão, 1996, p. 45)</a:t>
            </a:r>
          </a:p>
          <a:p>
            <a:pPr algn="just">
              <a:lnSpc>
                <a:spcPct val="150000"/>
              </a:lnSpc>
              <a:buFontTx/>
              <a:buChar char="•"/>
            </a:pPr>
            <a:endParaRPr lang="pt-BR" sz="2000" dirty="0"/>
          </a:p>
          <a:p>
            <a:pPr algn="just">
              <a:lnSpc>
                <a:spcPct val="150000"/>
              </a:lnSpc>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60</a:t>
            </a:fld>
            <a:endParaRPr lang="en-US"/>
          </a:p>
        </p:txBody>
      </p:sp>
    </p:spTree>
    <p:extLst>
      <p:ext uri="{BB962C8B-B14F-4D97-AF65-F5344CB8AC3E}">
        <p14:creationId xmlns:p14="http://schemas.microsoft.com/office/powerpoint/2010/main" val="16439241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Perspectiva</a:t>
            </a:r>
            <a:r>
              <a:rPr lang="en-US" sz="2400" b="1" dirty="0"/>
              <a:t> </a:t>
            </a:r>
            <a:r>
              <a:rPr lang="en-US" sz="2400" b="1" dirty="0" err="1"/>
              <a:t>desenvolvimetista</a:t>
            </a:r>
            <a:br>
              <a:rPr lang="en-US" sz="2400" b="1" dirty="0"/>
            </a:br>
            <a:r>
              <a:rPr lang="en-US" sz="2400" b="1" dirty="0" err="1">
                <a:solidFill>
                  <a:srgbClr val="FF0000"/>
                </a:solidFill>
              </a:rPr>
              <a:t>Alternância</a:t>
            </a:r>
            <a:r>
              <a:rPr lang="en-US" sz="2400" b="1" dirty="0">
                <a:solidFill>
                  <a:srgbClr val="FF0000"/>
                </a:solidFill>
              </a:rPr>
              <a:t> </a:t>
            </a:r>
            <a:r>
              <a:rPr lang="en-US" sz="2400" b="1" dirty="0" err="1">
                <a:solidFill>
                  <a:srgbClr val="FF0000"/>
                </a:solidFill>
              </a:rPr>
              <a:t>funcional</a:t>
            </a:r>
            <a:r>
              <a:rPr lang="en-US" sz="2400" b="1" dirty="0">
                <a:solidFill>
                  <a:srgbClr val="FF0000"/>
                </a:solidFill>
              </a:rPr>
              <a:t> (2)</a:t>
            </a:r>
          </a:p>
        </p:txBody>
      </p:sp>
      <p:sp>
        <p:nvSpPr>
          <p:cNvPr id="3" name="Content Placeholder 2"/>
          <p:cNvSpPr>
            <a:spLocks noGrp="1"/>
          </p:cNvSpPr>
          <p:nvPr>
            <p:ph idx="1"/>
          </p:nvPr>
        </p:nvSpPr>
        <p:spPr/>
        <p:txBody>
          <a:bodyPr>
            <a:normAutofit fontScale="70000" lnSpcReduction="20000"/>
          </a:bodyPr>
          <a:lstStyle/>
          <a:p>
            <a:pPr marL="0" indent="0" algn="just">
              <a:lnSpc>
                <a:spcPct val="170000"/>
              </a:lnSpc>
              <a:buNone/>
            </a:pPr>
            <a:r>
              <a:rPr lang="pt-BR" sz="2200" dirty="0"/>
              <a:t>Assim temos, no primeiro estágio da psicogênese, uma afetividade impulsiva, emocional, que se nutre pelo olhar, pelo contato físico e se expressa em gestos, mímica e posturas.</a:t>
            </a:r>
          </a:p>
          <a:p>
            <a:pPr marL="0" indent="0" algn="just">
              <a:lnSpc>
                <a:spcPct val="170000"/>
              </a:lnSpc>
              <a:buNone/>
            </a:pPr>
            <a:r>
              <a:rPr lang="pt-BR" sz="2200" dirty="0"/>
              <a:t>A afetividade do personalismo já é diferente, pois incorpora os recursos intelectuais 9notadamente a linguagem) desenvolvidos ao longo do estágio sensório-motor e projetivo.</a:t>
            </a:r>
          </a:p>
          <a:p>
            <a:pPr marL="0" indent="0" algn="just">
              <a:lnSpc>
                <a:spcPct val="170000"/>
              </a:lnSpc>
              <a:buNone/>
            </a:pPr>
            <a:r>
              <a:rPr lang="pt-BR" sz="2200" dirty="0"/>
              <a:t>É uma afetividade simbólica, que se exprime por palavras e ideias e que por esta via pode ser nutrida. </a:t>
            </a:r>
          </a:p>
          <a:p>
            <a:pPr marL="0" indent="0" algn="just">
              <a:lnSpc>
                <a:spcPct val="170000"/>
              </a:lnSpc>
              <a:buNone/>
            </a:pPr>
            <a:r>
              <a:rPr lang="pt-BR" sz="2200" dirty="0"/>
              <a:t>A troca afetiva, a partir desta integração pode se dar à distância, deixa de ser indispensável a presença das pessoas.</a:t>
            </a:r>
          </a:p>
          <a:p>
            <a:pPr marL="0" indent="0" algn="just">
              <a:lnSpc>
                <a:spcPct val="170000"/>
              </a:lnSpc>
              <a:buNone/>
            </a:pPr>
            <a:endParaRPr lang="pt-BR" sz="2200" dirty="0"/>
          </a:p>
          <a:p>
            <a:pPr marL="0" indent="0" algn="just">
              <a:lnSpc>
                <a:spcPct val="170000"/>
              </a:lnSpc>
              <a:buNone/>
            </a:pPr>
            <a:r>
              <a:rPr lang="pt-BR" sz="2200" dirty="0"/>
              <a:t>Em seguida, integrando os processos intelectuais realizados no estágio categorial, a afetividade torna-se cada vez mais racionalizada – os sentimentos são elaborados no plano mental, os jovens teorizam sobre suas relações afetivas. </a:t>
            </a:r>
          </a:p>
          <a:p>
            <a:pPr marL="0" indent="0" algn="r">
              <a:lnSpc>
                <a:spcPct val="150000"/>
              </a:lnSpc>
              <a:buNone/>
            </a:pPr>
            <a:r>
              <a:rPr lang="pt-BR" sz="2000" dirty="0">
                <a:solidFill>
                  <a:srgbClr val="0000FF"/>
                </a:solidFill>
              </a:rPr>
              <a:t>(Galvão, 1996, p. 45-46)</a:t>
            </a:r>
          </a:p>
          <a:p>
            <a:pPr algn="just">
              <a:lnSpc>
                <a:spcPct val="150000"/>
              </a:lnSpc>
              <a:buFontTx/>
              <a:buChar char="•"/>
            </a:pPr>
            <a:endParaRPr lang="pt-BR" sz="2000" dirty="0"/>
          </a:p>
          <a:p>
            <a:pPr algn="just">
              <a:lnSpc>
                <a:spcPct val="150000"/>
              </a:lnSpc>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61</a:t>
            </a:fld>
            <a:endParaRPr lang="en-US"/>
          </a:p>
        </p:txBody>
      </p:sp>
    </p:spTree>
    <p:extLst>
      <p:ext uri="{BB962C8B-B14F-4D97-AF65-F5344CB8AC3E}">
        <p14:creationId xmlns:p14="http://schemas.microsoft.com/office/powerpoint/2010/main" val="74773216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Perspectiva</a:t>
            </a:r>
            <a:r>
              <a:rPr lang="en-US" sz="2400" b="1" dirty="0"/>
              <a:t> </a:t>
            </a:r>
            <a:r>
              <a:rPr lang="en-US" sz="2400" b="1" dirty="0" err="1"/>
              <a:t>desenvolvimetista</a:t>
            </a:r>
            <a:br>
              <a:rPr lang="en-US" sz="2400" b="1" dirty="0"/>
            </a:br>
            <a:r>
              <a:rPr lang="en-US" sz="2400" b="1" dirty="0" err="1">
                <a:solidFill>
                  <a:srgbClr val="FF0000"/>
                </a:solidFill>
              </a:rPr>
              <a:t>Integração</a:t>
            </a:r>
            <a:r>
              <a:rPr lang="en-US" sz="2400" b="1" dirty="0">
                <a:solidFill>
                  <a:srgbClr val="FF0000"/>
                </a:solidFill>
              </a:rPr>
              <a:t> </a:t>
            </a:r>
            <a:r>
              <a:rPr lang="en-US" sz="2400" b="1" dirty="0" err="1">
                <a:solidFill>
                  <a:srgbClr val="FF0000"/>
                </a:solidFill>
              </a:rPr>
              <a:t>funcional</a:t>
            </a:r>
            <a:endParaRPr lang="en-US" sz="2400" b="1"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marL="0" indent="0" algn="just">
              <a:lnSpc>
                <a:spcPct val="150000"/>
              </a:lnSpc>
              <a:buNone/>
            </a:pPr>
            <a:r>
              <a:rPr lang="pt-BR" sz="2000" dirty="0"/>
              <a:t>Esta construção recíproca explica-se pelo princípio da </a:t>
            </a:r>
            <a:r>
              <a:rPr lang="pt-BR" sz="2000" i="1" dirty="0"/>
              <a:t>integração funcional</a:t>
            </a:r>
            <a:r>
              <a:rPr lang="pt-BR" sz="2000" dirty="0"/>
              <a:t>. Este é um princípio extraído do processo de maturação do sistema nervoso, no qual as funções mais evoluídas, de amadurecimento mais recente, não suprimem as mais arcaicas, mas exercem sobre elas o controle. As funções elementares vão perdendo a autonomia conforme são integradas pelas mais aptas para adequar as relações às necessidades da situação. No caso das funções psíquicas, o processo é semelhante ao das funções nervosas: as novas possibilidades que surgem num dado estágio não suprimem as capacidades anteriores. Dá-se uma integração das condutas mais antigas pelas mais recentes, em que estas últimas passam a exercer o controle sobre as primeiras. Enquanto não se consolida essa integração, as funções ficam sujeitas a aparições intermitentes, submetendo-se a longos períodos de eclipse depois de ter se manifestado uma, ou mesmo várias vezes durante um curto período.</a:t>
            </a:r>
          </a:p>
          <a:p>
            <a:pPr marL="0" indent="0">
              <a:lnSpc>
                <a:spcPct val="150000"/>
              </a:lnSpc>
              <a:buNone/>
            </a:pPr>
            <a:endParaRPr lang="pt-BR" sz="2000" dirty="0"/>
          </a:p>
          <a:p>
            <a:pPr marL="0" indent="0" algn="r">
              <a:lnSpc>
                <a:spcPct val="150000"/>
              </a:lnSpc>
              <a:buNone/>
            </a:pPr>
            <a:r>
              <a:rPr lang="pt-BR" sz="2000" dirty="0">
                <a:solidFill>
                  <a:srgbClr val="0000FF"/>
                </a:solidFill>
              </a:rPr>
              <a:t>(Galvão, 1996, p. 46)</a:t>
            </a:r>
          </a:p>
          <a:p>
            <a:pPr algn="just">
              <a:lnSpc>
                <a:spcPct val="150000"/>
              </a:lnSpc>
              <a:buFontTx/>
              <a:buChar char="•"/>
            </a:pPr>
            <a:endParaRPr lang="pt-BR" sz="2000" dirty="0"/>
          </a:p>
          <a:p>
            <a:pPr algn="just">
              <a:lnSpc>
                <a:spcPct val="150000"/>
              </a:lnSpc>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62</a:t>
            </a:fld>
            <a:endParaRPr lang="en-US"/>
          </a:p>
        </p:txBody>
      </p:sp>
    </p:spTree>
    <p:extLst>
      <p:ext uri="{BB962C8B-B14F-4D97-AF65-F5344CB8AC3E}">
        <p14:creationId xmlns:p14="http://schemas.microsoft.com/office/powerpoint/2010/main" val="37741285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Perspectiva</a:t>
            </a:r>
            <a:r>
              <a:rPr lang="en-US" sz="2400" b="1" dirty="0"/>
              <a:t> </a:t>
            </a:r>
            <a:r>
              <a:rPr lang="en-US" sz="2400" b="1" dirty="0" err="1"/>
              <a:t>desenvolvimetista</a:t>
            </a:r>
            <a:br>
              <a:rPr lang="en-US" sz="2400" b="1" dirty="0"/>
            </a:br>
            <a:r>
              <a:rPr lang="en-US" sz="2400" b="1" dirty="0">
                <a:solidFill>
                  <a:srgbClr val="FF0000"/>
                </a:solidFill>
              </a:rPr>
              <a:t>Jogo </a:t>
            </a:r>
            <a:r>
              <a:rPr lang="en-US" sz="2400" b="1" dirty="0" err="1">
                <a:solidFill>
                  <a:srgbClr val="FF0000"/>
                </a:solidFill>
              </a:rPr>
              <a:t>funcional</a:t>
            </a:r>
            <a:endParaRPr lang="en-US" sz="2400"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0" indent="0" algn="just">
              <a:lnSpc>
                <a:spcPct val="150000"/>
              </a:lnSpc>
              <a:buNone/>
            </a:pPr>
            <a:r>
              <a:rPr lang="pt-BR" sz="2000" dirty="0"/>
              <a:t>Outra característica das funções psíquicas desintegradas é exercerem-se desajustadas de objetivos exteriores entregues a exercícios de si mesmas. Para ter uma ideia mais clara dessa noção, basta pensarmos no caso da criança que está aprendendo a andar. É capaz de repetir inúmeras vezes o mesmo percurso sem ter por finalidade chegar a nenhum lugar, totalmente absorta em </a:t>
            </a:r>
            <a:r>
              <a:rPr lang="pt-BR" sz="2000" dirty="0" err="1"/>
              <a:t>explrar</a:t>
            </a:r>
            <a:r>
              <a:rPr lang="pt-BR" sz="2000" dirty="0"/>
              <a:t> os vários efeitos de sua capacidade recém-adquirida. Ou ainda a cena da criança que, aprendendo a falar, repete inúmeras vezes a palavra recém-aprendida, independente desta estar ou não adaptada ao contexto do diálogo. Esse tipo de ação que não tem objetivo nas circunstâncias exteriores é chama de jogo funcional, e é considerada o tipo mais primitivo de atividade lúdica. </a:t>
            </a:r>
          </a:p>
          <a:p>
            <a:pPr marL="0" indent="0" algn="r">
              <a:lnSpc>
                <a:spcPct val="150000"/>
              </a:lnSpc>
              <a:buNone/>
            </a:pPr>
            <a:r>
              <a:rPr lang="pt-BR" sz="2000" dirty="0">
                <a:solidFill>
                  <a:srgbClr val="0000FF"/>
                </a:solidFill>
              </a:rPr>
              <a:t>(Galvão, 1996, p. 46-47)</a:t>
            </a:r>
          </a:p>
          <a:p>
            <a:pPr algn="just">
              <a:lnSpc>
                <a:spcPct val="150000"/>
              </a:lnSpc>
              <a:buFontTx/>
              <a:buChar char="•"/>
            </a:pPr>
            <a:endParaRPr lang="pt-BR" sz="2000" dirty="0"/>
          </a:p>
          <a:p>
            <a:pPr algn="just">
              <a:lnSpc>
                <a:spcPct val="150000"/>
              </a:lnSpc>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63</a:t>
            </a:fld>
            <a:endParaRPr lang="en-US"/>
          </a:p>
        </p:txBody>
      </p:sp>
    </p:spTree>
    <p:extLst>
      <p:ext uri="{BB962C8B-B14F-4D97-AF65-F5344CB8AC3E}">
        <p14:creationId xmlns:p14="http://schemas.microsoft.com/office/powerpoint/2010/main" val="13022122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Perspectiva</a:t>
            </a:r>
            <a:r>
              <a:rPr lang="en-US" sz="2400" b="1" dirty="0"/>
              <a:t> </a:t>
            </a:r>
            <a:r>
              <a:rPr lang="en-US" sz="2400" b="1" dirty="0" err="1"/>
              <a:t>desenvolvimentista</a:t>
            </a:r>
            <a:br>
              <a:rPr lang="en-US" sz="2400" b="1" dirty="0"/>
            </a:br>
            <a:r>
              <a:rPr lang="en-US" sz="2400" b="1" dirty="0" err="1">
                <a:solidFill>
                  <a:srgbClr val="FF0000"/>
                </a:solidFill>
              </a:rPr>
              <a:t>Oscilação</a:t>
            </a:r>
            <a:r>
              <a:rPr lang="en-US" sz="2400" b="1" dirty="0">
                <a:solidFill>
                  <a:srgbClr val="FF0000"/>
                </a:solidFill>
              </a:rPr>
              <a:t> da </a:t>
            </a:r>
            <a:r>
              <a:rPr lang="en-US" sz="2400" b="1" dirty="0" err="1">
                <a:solidFill>
                  <a:srgbClr val="FF0000"/>
                </a:solidFill>
              </a:rPr>
              <a:t>integração</a:t>
            </a:r>
            <a:r>
              <a:rPr lang="en-US" sz="2400" b="1" dirty="0">
                <a:solidFill>
                  <a:srgbClr val="FF0000"/>
                </a:solidFill>
              </a:rPr>
              <a:t> </a:t>
            </a:r>
            <a:r>
              <a:rPr lang="en-US" sz="2400" b="1" dirty="0" err="1">
                <a:solidFill>
                  <a:srgbClr val="FF0000"/>
                </a:solidFill>
              </a:rPr>
              <a:t>funcional</a:t>
            </a:r>
            <a:endParaRPr lang="en-US" sz="2400" b="1"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marL="0" indent="0" algn="just">
              <a:buNone/>
            </a:pPr>
            <a:endParaRPr lang="pt-BR" dirty="0"/>
          </a:p>
          <a:p>
            <a:pPr marL="0" indent="0" algn="just">
              <a:lnSpc>
                <a:spcPct val="170000"/>
              </a:lnSpc>
              <a:buNone/>
            </a:pPr>
            <a:r>
              <a:rPr lang="pt-BR" dirty="0"/>
              <a:t>A integração funcional não é definitiva, mesmo que as capacidades já tenham se subordinado aos centros de controle, podem ser provisoriamente desintegradas. Isso explica os frequentes retrocessos por que é marcado o desenvolvimento. Esses retrocessos, entendidos como o reaparecimento de formas mais arcaicas de atividade, são facilmente observáveis na relação da criança com tarefas escolares. Na atividade de desenho, por exemplo, a atitude de uma criança que, mesmo já dominando sofisticados recursos de representação gráfica, vez por outra rabisca. No processo de alfabetização, a criança que já construiu a hipótese alfabética, mas, vez por outra, escreve com base em hipóteses anteriores – silabicamente, por exemplo.</a:t>
            </a:r>
            <a:r>
              <a:rPr lang="pt-BR" dirty="0">
                <a:solidFill>
                  <a:srgbClr val="0000FF"/>
                </a:solidFill>
              </a:rPr>
              <a:t> </a:t>
            </a:r>
          </a:p>
          <a:p>
            <a:pPr marL="0" indent="0" algn="r">
              <a:buNone/>
            </a:pPr>
            <a:r>
              <a:rPr lang="pt-BR" sz="1500" dirty="0">
                <a:solidFill>
                  <a:srgbClr val="0000FF"/>
                </a:solidFill>
              </a:rPr>
              <a:t>(Galvão, 1996, p. 47)</a:t>
            </a:r>
          </a:p>
          <a:p>
            <a:pPr marL="0" indent="0" algn="just">
              <a:buNone/>
            </a:pPr>
            <a:endParaRPr lang="pt-BR" dirty="0"/>
          </a:p>
          <a:p>
            <a:pPr marL="0" indent="0" algn="just">
              <a:buNone/>
            </a:pPr>
            <a:endParaRPr lang="en-US" dirty="0"/>
          </a:p>
          <a:p>
            <a:pPr algn="just"/>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64</a:t>
            </a:fld>
            <a:endParaRPr lang="en-US"/>
          </a:p>
        </p:txBody>
      </p:sp>
    </p:spTree>
    <p:extLst>
      <p:ext uri="{BB962C8B-B14F-4D97-AF65-F5344CB8AC3E}">
        <p14:creationId xmlns:p14="http://schemas.microsoft.com/office/powerpoint/2010/main" val="2571369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a:t>
            </a:r>
            <a:r>
              <a:rPr lang="en-US" sz="2400" b="1" dirty="0" err="1"/>
              <a:t>Perspectiva</a:t>
            </a:r>
            <a:r>
              <a:rPr lang="en-US" sz="2400" b="1" dirty="0"/>
              <a:t> </a:t>
            </a:r>
            <a:r>
              <a:rPr lang="en-US" sz="2400" b="1" dirty="0" err="1"/>
              <a:t>desenvolvimetista</a:t>
            </a:r>
            <a:br>
              <a:rPr lang="en-US" sz="2400" b="1" dirty="0"/>
            </a:br>
            <a:r>
              <a:rPr lang="en-US" sz="2400" b="1" dirty="0">
                <a:solidFill>
                  <a:srgbClr val="FF0000"/>
                </a:solidFill>
              </a:rPr>
              <a:t>O </a:t>
            </a:r>
            <a:r>
              <a:rPr lang="en-US" sz="2400" b="1" dirty="0" err="1">
                <a:solidFill>
                  <a:srgbClr val="FF0000"/>
                </a:solidFill>
              </a:rPr>
              <a:t>movimento</a:t>
            </a:r>
            <a:r>
              <a:rPr lang="en-US" sz="2400" b="1" dirty="0">
                <a:solidFill>
                  <a:srgbClr val="FF0000"/>
                </a:solidFill>
              </a:rPr>
              <a:t> </a:t>
            </a:r>
            <a:r>
              <a:rPr lang="en-US" sz="2400" b="1" dirty="0" err="1">
                <a:solidFill>
                  <a:srgbClr val="FF0000"/>
                </a:solidFill>
              </a:rPr>
              <a:t>pendular</a:t>
            </a:r>
            <a:r>
              <a:rPr lang="en-US" sz="2400" b="1" dirty="0">
                <a:solidFill>
                  <a:srgbClr val="FF0000"/>
                </a:solidFill>
              </a:rPr>
              <a:t> do </a:t>
            </a:r>
            <a:r>
              <a:rPr lang="en-US" sz="2400" b="1" dirty="0" err="1">
                <a:solidFill>
                  <a:srgbClr val="FF0000"/>
                </a:solidFill>
              </a:rPr>
              <a:t>desenvolvimento</a:t>
            </a:r>
            <a:endParaRPr lang="en-US" sz="2400"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0" indent="0" algn="just">
              <a:lnSpc>
                <a:spcPct val="160000"/>
              </a:lnSpc>
              <a:buNone/>
            </a:pPr>
            <a:endParaRPr lang="pt-BR" sz="2000" dirty="0"/>
          </a:p>
          <a:p>
            <a:pPr marL="0" indent="0" algn="just">
              <a:lnSpc>
                <a:spcPct val="160000"/>
              </a:lnSpc>
              <a:buNone/>
            </a:pPr>
            <a:r>
              <a:rPr lang="pt-BR" sz="2000" dirty="0"/>
              <a:t>O ritmo descontínuo que </a:t>
            </a:r>
            <a:r>
              <a:rPr lang="pt-BR" sz="2000" dirty="0" err="1"/>
              <a:t>Wallon</a:t>
            </a:r>
            <a:r>
              <a:rPr lang="pt-BR" sz="2000" dirty="0"/>
              <a:t> assinala ao processo de desenvolvimento infantil assemelha-se ao movimento de um pêndulo que, oscilando entre polos opostos, imprime características próprias e cada etapa do desenvolvimento. Aliás, se pensamos na vida adulta, vemos que esse movimento pendular continua presente. Faz-se visível no permanente pulsar a que está sujeito cada um de nós: ora mais voltados para a realidade exterior, ora mais voltados para si próprio; alternando fases de acúmulo de energia, a fases mais propícias ao dispêndio.</a:t>
            </a:r>
          </a:p>
          <a:p>
            <a:pPr marL="0" indent="0">
              <a:lnSpc>
                <a:spcPct val="150000"/>
              </a:lnSpc>
              <a:buNone/>
            </a:pPr>
            <a:endParaRPr lang="pt-BR" sz="2000" dirty="0"/>
          </a:p>
          <a:p>
            <a:pPr marL="0" indent="0" algn="r">
              <a:lnSpc>
                <a:spcPct val="150000"/>
              </a:lnSpc>
              <a:buNone/>
            </a:pPr>
            <a:r>
              <a:rPr lang="pt-BR" sz="1300" dirty="0">
                <a:solidFill>
                  <a:srgbClr val="0000FF"/>
                </a:solidFill>
              </a:rPr>
              <a:t>(Galvão, 1996, p. 45)</a:t>
            </a:r>
          </a:p>
          <a:p>
            <a:pPr algn="just">
              <a:lnSpc>
                <a:spcPct val="150000"/>
              </a:lnSpc>
              <a:buFontTx/>
              <a:buChar char="•"/>
            </a:pPr>
            <a:endParaRPr lang="pt-BR" sz="2000" dirty="0"/>
          </a:p>
          <a:p>
            <a:pPr algn="just">
              <a:lnSpc>
                <a:spcPct val="150000"/>
              </a:lnSpc>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65</a:t>
            </a:fld>
            <a:endParaRPr lang="en-US"/>
          </a:p>
        </p:txBody>
      </p:sp>
    </p:spTree>
    <p:extLst>
      <p:ext uri="{BB962C8B-B14F-4D97-AF65-F5344CB8AC3E}">
        <p14:creationId xmlns:p14="http://schemas.microsoft.com/office/powerpoint/2010/main" val="110450333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5. </a:t>
            </a:r>
            <a:r>
              <a:rPr lang="en-US" sz="2400" b="1" dirty="0" err="1"/>
              <a:t>Método</a:t>
            </a:r>
            <a:br>
              <a:rPr lang="en-US" sz="2400" b="1" dirty="0"/>
            </a:br>
            <a:r>
              <a:rPr lang="en-US" sz="2400" b="1" dirty="0" err="1">
                <a:solidFill>
                  <a:srgbClr val="FF0000"/>
                </a:solidFill>
              </a:rPr>
              <a:t>Análise</a:t>
            </a:r>
            <a:r>
              <a:rPr lang="en-US" sz="2400" b="1" dirty="0">
                <a:solidFill>
                  <a:srgbClr val="FF0000"/>
                </a:solidFill>
              </a:rPr>
              <a:t> </a:t>
            </a:r>
            <a:r>
              <a:rPr lang="en-US" sz="2400" b="1" dirty="0" err="1">
                <a:solidFill>
                  <a:srgbClr val="FF0000"/>
                </a:solidFill>
              </a:rPr>
              <a:t>comparativa</a:t>
            </a:r>
            <a:r>
              <a:rPr lang="en-US" sz="2400" b="1" dirty="0">
                <a:solidFill>
                  <a:srgbClr val="FF0000"/>
                </a:solidFill>
              </a:rPr>
              <a:t> e global</a:t>
            </a:r>
          </a:p>
        </p:txBody>
      </p:sp>
      <p:sp>
        <p:nvSpPr>
          <p:cNvPr id="3" name="Content Placeholder 2"/>
          <p:cNvSpPr>
            <a:spLocks noGrp="1"/>
          </p:cNvSpPr>
          <p:nvPr>
            <p:ph idx="1"/>
          </p:nvPr>
        </p:nvSpPr>
        <p:spPr/>
        <p:txBody>
          <a:bodyPr>
            <a:normAutofit fontScale="25000" lnSpcReduction="20000"/>
          </a:bodyPr>
          <a:lstStyle/>
          <a:p>
            <a:pPr marL="0" indent="0" algn="just">
              <a:lnSpc>
                <a:spcPct val="170000"/>
              </a:lnSpc>
              <a:buNone/>
            </a:pPr>
            <a:r>
              <a:rPr lang="pt-BR" sz="6800" dirty="0"/>
              <a:t>Em termos metodológicos, a teoria </a:t>
            </a:r>
            <a:r>
              <a:rPr lang="pt-BR" sz="6800" dirty="0" err="1"/>
              <a:t>walloniana</a:t>
            </a:r>
            <a:r>
              <a:rPr lang="pt-BR" sz="6800" dirty="0"/>
              <a:t> tem seus pilares na perspectiva genética e na analise comparativa.</a:t>
            </a:r>
          </a:p>
          <a:p>
            <a:pPr marL="0" indent="0" algn="just">
              <a:lnSpc>
                <a:spcPct val="170000"/>
              </a:lnSpc>
              <a:buNone/>
            </a:pPr>
            <a:endParaRPr lang="pt-BR" sz="6800" dirty="0"/>
          </a:p>
          <a:p>
            <a:pPr marL="0" indent="0" algn="just">
              <a:lnSpc>
                <a:spcPct val="170000"/>
              </a:lnSpc>
              <a:buNone/>
            </a:pPr>
            <a:r>
              <a:rPr lang="pt-BR" sz="6800" dirty="0"/>
              <a:t>Para este autor, “a explicação de um fenômeno exige que se saia do plano em que ele se dá, já que um fato não pode conter a própria causa”; quanto maior o número de planos de comparação utilizados mais completa a explicação dos fenômenos estudados. </a:t>
            </a:r>
          </a:p>
          <a:p>
            <a:pPr marL="0" indent="0" algn="just">
              <a:lnSpc>
                <a:spcPct val="170000"/>
              </a:lnSpc>
              <a:buNone/>
            </a:pPr>
            <a:endParaRPr lang="pt-BR" sz="6800" dirty="0"/>
          </a:p>
          <a:p>
            <a:pPr marL="0" indent="0" algn="just">
              <a:lnSpc>
                <a:spcPct val="170000"/>
              </a:lnSpc>
              <a:buNone/>
            </a:pPr>
            <a:r>
              <a:rPr lang="pt-BR" sz="6800" dirty="0"/>
              <a:t>Assim, para a compreensão do desenvolvimento infantil não bastam os dados fornecidos pela psicologia genética, é preciso recorrer a dados provenientes de outros campos de conhecimento. Neurologia, psicopatologia, antropologia e a psicologia animal foram os campos de comparação privilegiados por </a:t>
            </a:r>
            <a:r>
              <a:rPr lang="pt-BR" sz="6800" dirty="0" err="1"/>
              <a:t>Wallon</a:t>
            </a:r>
            <a:r>
              <a:rPr lang="pt-BR" sz="6800" dirty="0"/>
              <a:t>.                                                        </a:t>
            </a:r>
            <a:r>
              <a:rPr lang="pt-BR" sz="3700" dirty="0">
                <a:solidFill>
                  <a:srgbClr val="0000FF"/>
                </a:solidFill>
              </a:rPr>
              <a:t>(Galvão, 1996, p. 32)</a:t>
            </a:r>
          </a:p>
          <a:p>
            <a:pPr marL="0" indent="0" algn="just">
              <a:lnSpc>
                <a:spcPct val="170000"/>
              </a:lnSpc>
              <a:buNone/>
            </a:pPr>
            <a:endParaRPr lang="pt-BR" sz="3700" dirty="0">
              <a:solidFill>
                <a:srgbClr val="0000FF"/>
              </a:solidFill>
            </a:endParaRPr>
          </a:p>
          <a:p>
            <a:pPr marL="0" indent="0" algn="just">
              <a:lnSpc>
                <a:spcPct val="170000"/>
              </a:lnSpc>
              <a:buNone/>
            </a:pPr>
            <a:endParaRPr lang="pt-BR" sz="3700" dirty="0">
              <a:solidFill>
                <a:srgbClr val="0000FF"/>
              </a:solidFill>
            </a:endParaRPr>
          </a:p>
        </p:txBody>
      </p:sp>
      <p:sp>
        <p:nvSpPr>
          <p:cNvPr id="4" name="Slide Number Placeholder 3"/>
          <p:cNvSpPr>
            <a:spLocks noGrp="1"/>
          </p:cNvSpPr>
          <p:nvPr>
            <p:ph type="sldNum" sz="quarter" idx="12"/>
          </p:nvPr>
        </p:nvSpPr>
        <p:spPr/>
        <p:txBody>
          <a:bodyPr/>
          <a:lstStyle/>
          <a:p>
            <a:fld id="{55C99EAA-D3A5-EC42-B47C-72599F453DF1}" type="slidenum">
              <a:rPr lang="en-US" smtClean="0"/>
              <a:pPr/>
              <a:t>66</a:t>
            </a:fld>
            <a:endParaRPr lang="en-US"/>
          </a:p>
        </p:txBody>
      </p:sp>
    </p:spTree>
    <p:extLst>
      <p:ext uri="{BB962C8B-B14F-4D97-AF65-F5344CB8AC3E}">
        <p14:creationId xmlns:p14="http://schemas.microsoft.com/office/powerpoint/2010/main" val="428638658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5. </a:t>
            </a:r>
            <a:r>
              <a:rPr lang="en-US" sz="2400" b="1" dirty="0" err="1"/>
              <a:t>Método</a:t>
            </a:r>
            <a:br>
              <a:rPr lang="en-US" sz="2400" b="1" dirty="0"/>
            </a:br>
            <a:r>
              <a:rPr lang="en-US" sz="2400" b="1" dirty="0" err="1">
                <a:solidFill>
                  <a:srgbClr val="FF0000"/>
                </a:solidFill>
              </a:rPr>
              <a:t>Relatividade</a:t>
            </a:r>
            <a:r>
              <a:rPr lang="en-US" sz="2400" b="1" dirty="0">
                <a:solidFill>
                  <a:srgbClr val="FF0000"/>
                </a:solidFill>
              </a:rPr>
              <a:t> da </a:t>
            </a:r>
            <a:r>
              <a:rPr lang="en-US" sz="2400" b="1" dirty="0" err="1">
                <a:solidFill>
                  <a:srgbClr val="FF0000"/>
                </a:solidFill>
              </a:rPr>
              <a:t>observação</a:t>
            </a:r>
            <a:r>
              <a:rPr lang="en-US" sz="2400" b="1" dirty="0">
                <a:solidFill>
                  <a:srgbClr val="FF0000"/>
                </a:solidFill>
              </a:rPr>
              <a:t> e </a:t>
            </a:r>
            <a:r>
              <a:rPr lang="en-US" sz="2400" b="1" dirty="0" err="1">
                <a:solidFill>
                  <a:srgbClr val="FF0000"/>
                </a:solidFill>
              </a:rPr>
              <a:t>análise</a:t>
            </a:r>
            <a:r>
              <a:rPr lang="en-US" sz="2400" b="1" dirty="0">
                <a:solidFill>
                  <a:srgbClr val="FF0000"/>
                </a:solidFill>
              </a:rPr>
              <a:t> </a:t>
            </a:r>
            <a:r>
              <a:rPr lang="en-US" sz="2400" b="1" dirty="0" err="1">
                <a:solidFill>
                  <a:srgbClr val="FF0000"/>
                </a:solidFill>
              </a:rPr>
              <a:t>comparativa</a:t>
            </a:r>
            <a:endParaRPr lang="en-US" sz="2400" b="1"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marL="0" indent="0" algn="just">
              <a:lnSpc>
                <a:spcPct val="160000"/>
              </a:lnSpc>
              <a:buNone/>
            </a:pPr>
            <a:endParaRPr lang="en-US" sz="2000" dirty="0"/>
          </a:p>
          <a:p>
            <a:pPr marL="0" indent="0" algn="just">
              <a:lnSpc>
                <a:spcPct val="150000"/>
              </a:lnSpc>
              <a:buNone/>
            </a:pPr>
            <a:r>
              <a:rPr lang="en-US" sz="2000" dirty="0"/>
              <a:t>No </a:t>
            </a:r>
            <a:r>
              <a:rPr lang="en-US" sz="2000" dirty="0" err="1"/>
              <a:t>que</a:t>
            </a:r>
            <a:r>
              <a:rPr lang="en-US" sz="2000" dirty="0"/>
              <a:t> </a:t>
            </a:r>
            <a:r>
              <a:rPr lang="en-US" sz="2000" dirty="0" err="1"/>
              <a:t>concerne</a:t>
            </a:r>
            <a:r>
              <a:rPr lang="en-US" sz="2000" dirty="0"/>
              <a:t> </a:t>
            </a:r>
            <a:r>
              <a:rPr lang="en-US" sz="2000" dirty="0" err="1"/>
              <a:t>aos</a:t>
            </a:r>
            <a:r>
              <a:rPr lang="en-US" sz="2000" dirty="0"/>
              <a:t> </a:t>
            </a:r>
            <a:r>
              <a:rPr lang="en-US" sz="2000" dirty="0" err="1"/>
              <a:t>procedimentos</a:t>
            </a:r>
            <a:r>
              <a:rPr lang="en-US" sz="2000" dirty="0"/>
              <a:t> </a:t>
            </a:r>
            <a:r>
              <a:rPr lang="en-US" sz="2000" dirty="0" err="1"/>
              <a:t>metodológicos</a:t>
            </a:r>
            <a:r>
              <a:rPr lang="en-US" sz="2000" dirty="0"/>
              <a:t> </a:t>
            </a:r>
            <a:r>
              <a:rPr lang="en-US" sz="2000" dirty="0" err="1"/>
              <a:t>para</a:t>
            </a:r>
            <a:r>
              <a:rPr lang="en-US" sz="2000" dirty="0"/>
              <a:t> se </a:t>
            </a:r>
            <a:r>
              <a:rPr lang="en-US" sz="2000" dirty="0" err="1"/>
              <a:t>ter</a:t>
            </a:r>
            <a:r>
              <a:rPr lang="en-US" sz="2000" dirty="0"/>
              <a:t> </a:t>
            </a:r>
            <a:r>
              <a:rPr lang="en-US" sz="2000" dirty="0" err="1"/>
              <a:t>acesso</a:t>
            </a:r>
            <a:r>
              <a:rPr lang="en-US" sz="2000" dirty="0"/>
              <a:t> </a:t>
            </a:r>
            <a:r>
              <a:rPr lang="en-US" sz="2000" dirty="0" err="1"/>
              <a:t>à</a:t>
            </a:r>
            <a:r>
              <a:rPr lang="en-US" sz="2000" dirty="0"/>
              <a:t> </a:t>
            </a:r>
            <a:r>
              <a:rPr lang="en-US" sz="2000" dirty="0" err="1"/>
              <a:t>criança</a:t>
            </a:r>
            <a:r>
              <a:rPr lang="en-US" sz="2000" dirty="0"/>
              <a:t>. </a:t>
            </a:r>
            <a:r>
              <a:rPr lang="en-US" sz="2000" dirty="0" err="1"/>
              <a:t>Wallon</a:t>
            </a:r>
            <a:r>
              <a:rPr lang="en-US" sz="2000" dirty="0"/>
              <a:t> </a:t>
            </a:r>
            <a:r>
              <a:rPr lang="en-US" sz="2000" dirty="0" err="1"/>
              <a:t>elege</a:t>
            </a:r>
            <a:r>
              <a:rPr lang="en-US" sz="2000" dirty="0"/>
              <a:t> a </a:t>
            </a:r>
            <a:r>
              <a:rPr lang="en-US" sz="2000" i="1" dirty="0" err="1"/>
              <a:t>observação</a:t>
            </a:r>
            <a:r>
              <a:rPr lang="en-US" sz="2000" dirty="0"/>
              <a:t> </a:t>
            </a:r>
            <a:r>
              <a:rPr lang="en-US" sz="2000" dirty="0" err="1"/>
              <a:t>como</a:t>
            </a:r>
            <a:r>
              <a:rPr lang="en-US" sz="2000" dirty="0"/>
              <a:t> </a:t>
            </a:r>
            <a:r>
              <a:rPr lang="en-US" sz="2000" dirty="0" err="1"/>
              <a:t>instrumento</a:t>
            </a:r>
            <a:r>
              <a:rPr lang="en-US" sz="2000" dirty="0"/>
              <a:t> </a:t>
            </a:r>
            <a:r>
              <a:rPr lang="en-US" sz="2000" dirty="0" err="1"/>
              <a:t>privilegiado</a:t>
            </a:r>
            <a:r>
              <a:rPr lang="en-US" sz="2000" dirty="0"/>
              <a:t> da </a:t>
            </a:r>
            <a:r>
              <a:rPr lang="en-US" sz="2000" dirty="0" err="1"/>
              <a:t>psicologia</a:t>
            </a:r>
            <a:r>
              <a:rPr lang="en-US" sz="2000" dirty="0"/>
              <a:t> </a:t>
            </a:r>
            <a:r>
              <a:rPr lang="en-US" sz="2000" dirty="0" err="1"/>
              <a:t>genética</a:t>
            </a:r>
            <a:r>
              <a:rPr lang="en-US" sz="2000" dirty="0"/>
              <a:t>. A </a:t>
            </a:r>
            <a:r>
              <a:rPr lang="en-US" sz="2000" i="1" dirty="0" err="1"/>
              <a:t>observação</a:t>
            </a:r>
            <a:r>
              <a:rPr lang="en-US" sz="2000" dirty="0"/>
              <a:t> </a:t>
            </a:r>
            <a:r>
              <a:rPr lang="en-US" sz="2000" dirty="0" err="1"/>
              <a:t>permite</a:t>
            </a:r>
            <a:r>
              <a:rPr lang="en-US" sz="2000" dirty="0"/>
              <a:t> o </a:t>
            </a:r>
            <a:r>
              <a:rPr lang="en-US" sz="2000" dirty="0" err="1"/>
              <a:t>acesso</a:t>
            </a:r>
            <a:r>
              <a:rPr lang="en-US" sz="2000" dirty="0"/>
              <a:t> </a:t>
            </a:r>
            <a:r>
              <a:rPr lang="en-US" sz="2000" dirty="0" err="1"/>
              <a:t>à</a:t>
            </a:r>
            <a:r>
              <a:rPr lang="en-US" sz="2000" dirty="0"/>
              <a:t> </a:t>
            </a:r>
            <a:r>
              <a:rPr lang="en-US" sz="2000" dirty="0" err="1"/>
              <a:t>atividade</a:t>
            </a:r>
            <a:r>
              <a:rPr lang="en-US" sz="2000" dirty="0"/>
              <a:t> da </a:t>
            </a:r>
            <a:r>
              <a:rPr lang="en-US" sz="2000" dirty="0" err="1"/>
              <a:t>criança</a:t>
            </a:r>
            <a:r>
              <a:rPr lang="en-US" sz="2000" dirty="0"/>
              <a:t> </a:t>
            </a:r>
            <a:r>
              <a:rPr lang="en-US" sz="2000" dirty="0" err="1"/>
              <a:t>em</a:t>
            </a:r>
            <a:r>
              <a:rPr lang="en-US" sz="2000" dirty="0"/>
              <a:t> </a:t>
            </a:r>
            <a:r>
              <a:rPr lang="en-US" sz="2000" dirty="0" err="1"/>
              <a:t>seus</a:t>
            </a:r>
            <a:r>
              <a:rPr lang="en-US" sz="2000" dirty="0"/>
              <a:t> </a:t>
            </a:r>
            <a:r>
              <a:rPr lang="en-US" sz="2000" dirty="0" err="1"/>
              <a:t>contextos</a:t>
            </a:r>
            <a:r>
              <a:rPr lang="en-US" sz="2000" dirty="0"/>
              <a:t>, </a:t>
            </a:r>
            <a:r>
              <a:rPr lang="en-US" sz="2000" dirty="0" err="1"/>
              <a:t>condição</a:t>
            </a:r>
            <a:r>
              <a:rPr lang="en-US" sz="2000" dirty="0"/>
              <a:t> </a:t>
            </a:r>
            <a:r>
              <a:rPr lang="en-US" sz="2000" dirty="0" err="1"/>
              <a:t>para</a:t>
            </a:r>
            <a:r>
              <a:rPr lang="en-US" sz="2000" dirty="0"/>
              <a:t> </a:t>
            </a:r>
            <a:r>
              <a:rPr lang="en-US" sz="2000" dirty="0" err="1"/>
              <a:t>qie</a:t>
            </a:r>
            <a:r>
              <a:rPr lang="en-US" sz="2000" dirty="0"/>
              <a:t> se </a:t>
            </a:r>
            <a:r>
              <a:rPr lang="en-US" sz="2000" dirty="0" err="1"/>
              <a:t>compreenda</a:t>
            </a:r>
            <a:r>
              <a:rPr lang="en-US" sz="2000" dirty="0"/>
              <a:t> o real </a:t>
            </a:r>
            <a:r>
              <a:rPr lang="en-US" sz="2000" dirty="0" err="1"/>
              <a:t>significado</a:t>
            </a:r>
            <a:r>
              <a:rPr lang="en-US" sz="2000" dirty="0"/>
              <a:t> de </a:t>
            </a:r>
            <a:r>
              <a:rPr lang="en-US" sz="2000" dirty="0" err="1"/>
              <a:t>cada</a:t>
            </a:r>
            <a:r>
              <a:rPr lang="en-US" sz="2000" dirty="0"/>
              <a:t> </a:t>
            </a:r>
            <a:r>
              <a:rPr lang="en-US" sz="2000" dirty="0" err="1"/>
              <a:t>uma</a:t>
            </a:r>
            <a:r>
              <a:rPr lang="en-US" sz="2000" dirty="0"/>
              <a:t> de </a:t>
            </a:r>
            <a:r>
              <a:rPr lang="en-US" sz="2000" dirty="0" err="1"/>
              <a:t>suas</a:t>
            </a:r>
            <a:r>
              <a:rPr lang="en-US" sz="2000" dirty="0"/>
              <a:t> </a:t>
            </a:r>
            <a:r>
              <a:rPr lang="en-US" sz="2000" dirty="0" err="1"/>
              <a:t>manifestações</a:t>
            </a:r>
            <a:r>
              <a:rPr lang="en-US" sz="2000" dirty="0"/>
              <a:t>: </a:t>
            </a:r>
            <a:r>
              <a:rPr lang="en-US" sz="2000" dirty="0" err="1"/>
              <a:t>só</a:t>
            </a:r>
            <a:r>
              <a:rPr lang="en-US" sz="2000" dirty="0"/>
              <a:t> </a:t>
            </a:r>
            <a:r>
              <a:rPr lang="en-US" sz="2000" dirty="0" err="1"/>
              <a:t>podemos</a:t>
            </a:r>
            <a:r>
              <a:rPr lang="en-US" sz="2000" dirty="0"/>
              <a:t> </a:t>
            </a:r>
            <a:r>
              <a:rPr lang="en-US" sz="2000" dirty="0" err="1"/>
              <a:t>entender</a:t>
            </a:r>
            <a:r>
              <a:rPr lang="en-US" sz="2000" dirty="0"/>
              <a:t> as </a:t>
            </a:r>
            <a:r>
              <a:rPr lang="en-US" sz="2000" dirty="0" err="1"/>
              <a:t>atitudes</a:t>
            </a:r>
            <a:r>
              <a:rPr lang="en-US" sz="2000" dirty="0"/>
              <a:t> da </a:t>
            </a:r>
            <a:r>
              <a:rPr lang="en-US" sz="2000" dirty="0" err="1"/>
              <a:t>criança</a:t>
            </a:r>
            <a:r>
              <a:rPr lang="en-US" sz="2000" dirty="0"/>
              <a:t> se </a:t>
            </a:r>
            <a:r>
              <a:rPr lang="en-US" sz="2000" dirty="0" err="1"/>
              <a:t>entendemos</a:t>
            </a:r>
            <a:r>
              <a:rPr lang="en-US" sz="2000" dirty="0"/>
              <a:t> a </a:t>
            </a:r>
            <a:r>
              <a:rPr lang="en-US" sz="2000" dirty="0" err="1"/>
              <a:t>trama</a:t>
            </a:r>
            <a:r>
              <a:rPr lang="en-US" sz="2000" dirty="0"/>
              <a:t> do </a:t>
            </a:r>
            <a:r>
              <a:rPr lang="en-US" sz="2000" dirty="0" err="1"/>
              <a:t>ambiente</a:t>
            </a:r>
            <a:r>
              <a:rPr lang="en-US" sz="2000" dirty="0"/>
              <a:t> </a:t>
            </a:r>
            <a:r>
              <a:rPr lang="en-US" sz="2000" dirty="0" err="1"/>
              <a:t>na</a:t>
            </a:r>
            <a:r>
              <a:rPr lang="en-US" sz="2000" dirty="0"/>
              <a:t> </a:t>
            </a:r>
            <a:r>
              <a:rPr lang="en-US" sz="2000" dirty="0" err="1"/>
              <a:t>qual</a:t>
            </a:r>
            <a:r>
              <a:rPr lang="en-US" sz="2000" dirty="0"/>
              <a:t> </a:t>
            </a:r>
            <a:r>
              <a:rPr lang="en-US" sz="2000" dirty="0" err="1"/>
              <a:t>está</a:t>
            </a:r>
            <a:r>
              <a:rPr lang="en-US" sz="2000" dirty="0"/>
              <a:t> </a:t>
            </a:r>
            <a:r>
              <a:rPr lang="en-US" sz="2000" dirty="0" err="1"/>
              <a:t>inserida</a:t>
            </a:r>
            <a:r>
              <a:rPr lang="en-US" sz="2000" dirty="0"/>
              <a:t>.</a:t>
            </a:r>
          </a:p>
          <a:p>
            <a:pPr marL="0" indent="0" algn="just">
              <a:lnSpc>
                <a:spcPct val="150000"/>
              </a:lnSpc>
              <a:buNone/>
            </a:pPr>
            <a:endParaRPr lang="en-US" sz="2000" dirty="0"/>
          </a:p>
          <a:p>
            <a:pPr marL="0" indent="0" algn="r">
              <a:buNone/>
            </a:pPr>
            <a:r>
              <a:rPr lang="en-US" sz="1100" dirty="0">
                <a:solidFill>
                  <a:srgbClr val="0000FF"/>
                </a:solidFill>
              </a:rPr>
              <a:t>(</a:t>
            </a:r>
            <a:r>
              <a:rPr lang="en-US" sz="1100" dirty="0" err="1">
                <a:solidFill>
                  <a:srgbClr val="0000FF"/>
                </a:solidFill>
              </a:rPr>
              <a:t>Galvão</a:t>
            </a:r>
            <a:r>
              <a:rPr lang="en-US" sz="1100" dirty="0">
                <a:solidFill>
                  <a:srgbClr val="0000FF"/>
                </a:solidFill>
              </a:rPr>
              <a:t>, 1996, p. 36)</a:t>
            </a:r>
          </a:p>
          <a:p>
            <a:pPr marL="0" indent="0" algn="just">
              <a:lnSpc>
                <a:spcPct val="160000"/>
              </a:lnSpc>
              <a:buNone/>
            </a:pPr>
            <a:r>
              <a:rPr lang="en-US" sz="2000" dirty="0" err="1"/>
              <a:t>Wallon</a:t>
            </a:r>
            <a:r>
              <a:rPr lang="en-US" sz="2000" dirty="0"/>
              <a:t> </a:t>
            </a:r>
            <a:r>
              <a:rPr lang="en-US" sz="2000" dirty="0" err="1"/>
              <a:t>adverte</a:t>
            </a:r>
            <a:r>
              <a:rPr lang="en-US" sz="2000" dirty="0"/>
              <a:t>, </a:t>
            </a:r>
            <a:r>
              <a:rPr lang="en-US" sz="2000" dirty="0" err="1"/>
              <a:t>todavia</a:t>
            </a:r>
            <a:r>
              <a:rPr lang="en-US" sz="2000" dirty="0"/>
              <a:t>, </a:t>
            </a:r>
            <a:r>
              <a:rPr lang="en-US" sz="2000" dirty="0" err="1"/>
              <a:t>para</a:t>
            </a:r>
            <a:r>
              <a:rPr lang="en-US" sz="2000" dirty="0"/>
              <a:t> a </a:t>
            </a:r>
            <a:r>
              <a:rPr lang="en-US" sz="2000" dirty="0" err="1"/>
              <a:t>ilusão</a:t>
            </a:r>
            <a:r>
              <a:rPr lang="en-US" sz="2000" dirty="0"/>
              <a:t> de </a:t>
            </a:r>
            <a:r>
              <a:rPr lang="en-US" sz="2000" dirty="0" err="1"/>
              <a:t>que</a:t>
            </a:r>
            <a:r>
              <a:rPr lang="en-US" sz="2000" dirty="0"/>
              <a:t> a </a:t>
            </a:r>
            <a:r>
              <a:rPr lang="en-US" sz="2000" dirty="0" err="1"/>
              <a:t>observaçãoi</a:t>
            </a:r>
            <a:r>
              <a:rPr lang="en-US" sz="2000" dirty="0"/>
              <a:t> </a:t>
            </a:r>
            <a:r>
              <a:rPr lang="en-US" sz="2000" dirty="0" err="1"/>
              <a:t>seja</a:t>
            </a:r>
            <a:r>
              <a:rPr lang="en-US" sz="2000" dirty="0"/>
              <a:t> um </a:t>
            </a:r>
            <a:r>
              <a:rPr lang="en-US" sz="2000" dirty="0" err="1"/>
              <a:t>recurso</a:t>
            </a:r>
            <a:r>
              <a:rPr lang="en-US" sz="2000" dirty="0"/>
              <a:t> </a:t>
            </a:r>
            <a:r>
              <a:rPr lang="en-US" sz="2000" dirty="0" err="1"/>
              <a:t>totalmente</a:t>
            </a:r>
            <a:r>
              <a:rPr lang="en-US" sz="2000" dirty="0"/>
              <a:t> </a:t>
            </a:r>
            <a:r>
              <a:rPr lang="en-US" sz="2000" dirty="0" err="1"/>
              <a:t>objetivo</a:t>
            </a:r>
            <a:r>
              <a:rPr lang="en-US" sz="2000" dirty="0"/>
              <a:t>, um </a:t>
            </a:r>
            <a:r>
              <a:rPr lang="en-US" sz="2000" dirty="0" err="1"/>
              <a:t>decalque</a:t>
            </a:r>
            <a:r>
              <a:rPr lang="en-US" sz="2000" dirty="0"/>
              <a:t> </a:t>
            </a:r>
            <a:r>
              <a:rPr lang="en-US" sz="2000" dirty="0" err="1"/>
              <a:t>exato</a:t>
            </a:r>
            <a:r>
              <a:rPr lang="en-US" sz="2000" dirty="0"/>
              <a:t> e </a:t>
            </a:r>
            <a:r>
              <a:rPr lang="en-US" sz="2000" dirty="0" err="1"/>
              <a:t>completo</a:t>
            </a:r>
            <a:r>
              <a:rPr lang="en-US" sz="2000" dirty="0"/>
              <a:t> da </a:t>
            </a:r>
            <a:r>
              <a:rPr lang="en-US" sz="2000" dirty="0" err="1"/>
              <a:t>realidade</a:t>
            </a:r>
            <a:r>
              <a:rPr lang="en-US" sz="2000" dirty="0"/>
              <a:t>. Toda </a:t>
            </a:r>
            <a:r>
              <a:rPr lang="en-US" sz="2000" dirty="0" err="1"/>
              <a:t>observação</a:t>
            </a:r>
            <a:r>
              <a:rPr lang="en-US" sz="2000" dirty="0"/>
              <a:t> </a:t>
            </a:r>
            <a:r>
              <a:rPr lang="en-US" sz="2000" dirty="0" err="1"/>
              <a:t>pressupões</a:t>
            </a:r>
            <a:r>
              <a:rPr lang="en-US" sz="2000" dirty="0"/>
              <a:t> </a:t>
            </a:r>
            <a:r>
              <a:rPr lang="en-US" sz="2000" dirty="0" err="1"/>
              <a:t>uma</a:t>
            </a:r>
            <a:r>
              <a:rPr lang="en-US" sz="2000" dirty="0"/>
              <a:t> </a:t>
            </a:r>
            <a:r>
              <a:rPr lang="en-US" sz="2000" dirty="0" err="1"/>
              <a:t>escolha</a:t>
            </a:r>
            <a:r>
              <a:rPr lang="en-US" sz="2000" dirty="0"/>
              <a:t>, “</a:t>
            </a:r>
            <a:r>
              <a:rPr lang="en-US" sz="2000" dirty="0" err="1"/>
              <a:t>dirigida</a:t>
            </a:r>
            <a:r>
              <a:rPr lang="en-US" sz="2000" dirty="0"/>
              <a:t> </a:t>
            </a:r>
            <a:r>
              <a:rPr lang="en-US" sz="2000" dirty="0" err="1"/>
              <a:t>pelas</a:t>
            </a:r>
            <a:r>
              <a:rPr lang="en-US" sz="2000" dirty="0"/>
              <a:t> </a:t>
            </a:r>
            <a:r>
              <a:rPr lang="en-US" sz="2000" dirty="0" err="1"/>
              <a:t>relações</a:t>
            </a:r>
            <a:r>
              <a:rPr lang="en-US" sz="2000" dirty="0"/>
              <a:t> </a:t>
            </a:r>
            <a:r>
              <a:rPr lang="en-US" sz="2000" dirty="0" err="1"/>
              <a:t>que</a:t>
            </a:r>
            <a:r>
              <a:rPr lang="en-US" sz="2000" dirty="0"/>
              <a:t> </a:t>
            </a:r>
            <a:r>
              <a:rPr lang="en-US" sz="2000" dirty="0" err="1"/>
              <a:t>podem</a:t>
            </a:r>
            <a:r>
              <a:rPr lang="en-US" sz="2000" dirty="0"/>
              <a:t> </a:t>
            </a:r>
            <a:r>
              <a:rPr lang="en-US" sz="2000" dirty="0" err="1"/>
              <a:t>existir</a:t>
            </a:r>
            <a:r>
              <a:rPr lang="en-US" sz="2000" dirty="0"/>
              <a:t> entre o </a:t>
            </a:r>
            <a:r>
              <a:rPr lang="en-US" sz="2000" dirty="0" err="1"/>
              <a:t>objeto</a:t>
            </a:r>
            <a:r>
              <a:rPr lang="en-US" sz="2000" dirty="0"/>
              <a:t> </a:t>
            </a:r>
            <a:r>
              <a:rPr lang="en-US" sz="2000" dirty="0" err="1"/>
              <a:t>ou</a:t>
            </a:r>
            <a:r>
              <a:rPr lang="en-US" sz="2000" dirty="0"/>
              <a:t> </a:t>
            </a:r>
            <a:r>
              <a:rPr lang="en-US" sz="2000" dirty="0" err="1"/>
              <a:t>fato</a:t>
            </a:r>
            <a:r>
              <a:rPr lang="en-US" sz="2000" dirty="0"/>
              <a:t> e a </a:t>
            </a:r>
            <a:r>
              <a:rPr lang="en-US" sz="2000" dirty="0" err="1"/>
              <a:t>nossa</a:t>
            </a:r>
            <a:r>
              <a:rPr lang="en-US" sz="2000" dirty="0"/>
              <a:t> </a:t>
            </a:r>
            <a:r>
              <a:rPr lang="en-US" sz="2000" dirty="0" err="1"/>
              <a:t>espectativa</a:t>
            </a:r>
            <a:r>
              <a:rPr lang="en-US" sz="2000" dirty="0"/>
              <a:t>, </a:t>
            </a:r>
            <a:r>
              <a:rPr lang="en-US" sz="2000" dirty="0" err="1"/>
              <a:t>em</a:t>
            </a:r>
            <a:r>
              <a:rPr lang="en-US" sz="2000" dirty="0"/>
              <a:t> outros </a:t>
            </a:r>
            <a:r>
              <a:rPr lang="en-US" sz="2000" dirty="0" err="1"/>
              <a:t>termos</a:t>
            </a:r>
            <a:r>
              <a:rPr lang="en-US" sz="2000" dirty="0"/>
              <a:t>, </a:t>
            </a:r>
            <a:r>
              <a:rPr lang="en-US" sz="2000" dirty="0" err="1"/>
              <a:t>nosso</a:t>
            </a:r>
            <a:r>
              <a:rPr lang="en-US" sz="2000" dirty="0"/>
              <a:t> </a:t>
            </a:r>
            <a:r>
              <a:rPr lang="en-US" sz="2000" dirty="0" err="1"/>
              <a:t>desejo</a:t>
            </a:r>
            <a:r>
              <a:rPr lang="en-US" sz="2000" dirty="0"/>
              <a:t>, </a:t>
            </a:r>
            <a:r>
              <a:rPr lang="en-US" sz="2000" dirty="0" err="1"/>
              <a:t>nossa</a:t>
            </a:r>
            <a:r>
              <a:rPr lang="en-US" sz="2000" dirty="0"/>
              <a:t> </a:t>
            </a:r>
            <a:r>
              <a:rPr lang="en-US" sz="2000" dirty="0" err="1"/>
              <a:t>hipótese</a:t>
            </a:r>
            <a:r>
              <a:rPr lang="en-US" sz="2000" dirty="0"/>
              <a:t> </a:t>
            </a:r>
            <a:r>
              <a:rPr lang="en-US" sz="2000" dirty="0" err="1"/>
              <a:t>ou</a:t>
            </a:r>
            <a:r>
              <a:rPr lang="en-US" sz="2000" dirty="0"/>
              <a:t> </a:t>
            </a:r>
            <a:r>
              <a:rPr lang="en-US" sz="2000" dirty="0" err="1"/>
              <a:t>mesmo</a:t>
            </a:r>
            <a:r>
              <a:rPr lang="en-US" sz="2000" dirty="0"/>
              <a:t> </a:t>
            </a:r>
            <a:r>
              <a:rPr lang="en-US" sz="2000" dirty="0" err="1"/>
              <a:t>nossos</a:t>
            </a:r>
            <a:r>
              <a:rPr lang="en-US" sz="2000" dirty="0"/>
              <a:t> simples </a:t>
            </a:r>
            <a:r>
              <a:rPr lang="en-US" sz="2000" dirty="0" err="1"/>
              <a:t>hábitos</a:t>
            </a:r>
            <a:r>
              <a:rPr lang="en-US" sz="2000" dirty="0"/>
              <a:t> </a:t>
            </a:r>
            <a:r>
              <a:rPr lang="en-US" sz="2000" dirty="0" err="1"/>
              <a:t>mentais</a:t>
            </a:r>
            <a:r>
              <a:rPr lang="en-US" sz="2000" dirty="0"/>
              <a:t>”(</a:t>
            </a:r>
            <a:r>
              <a:rPr lang="en-US" sz="2000" dirty="0" err="1"/>
              <a:t>Wallon</a:t>
            </a:r>
            <a:r>
              <a:rPr lang="en-US" sz="2000" dirty="0"/>
              <a:t>, Henri. </a:t>
            </a:r>
            <a:r>
              <a:rPr lang="en-US" sz="2000" dirty="0" err="1"/>
              <a:t>L’évolution</a:t>
            </a:r>
            <a:r>
              <a:rPr lang="en-US" sz="2000" dirty="0"/>
              <a:t> </a:t>
            </a:r>
            <a:r>
              <a:rPr lang="en-US" sz="2000" dirty="0" err="1"/>
              <a:t>psychologique</a:t>
            </a:r>
            <a:r>
              <a:rPr lang="en-US" sz="2000" dirty="0"/>
              <a:t> de </a:t>
            </a:r>
            <a:r>
              <a:rPr lang="en-US" sz="2000" dirty="0" err="1"/>
              <a:t>l’enfant</a:t>
            </a:r>
            <a:r>
              <a:rPr lang="en-US" sz="2000" dirty="0"/>
              <a:t>. Paris, Armand Colin, p. 18 e 19).</a:t>
            </a:r>
          </a:p>
          <a:p>
            <a:pPr marL="0" indent="0" algn="just">
              <a:lnSpc>
                <a:spcPct val="160000"/>
              </a:lnSpc>
              <a:buNone/>
            </a:pPr>
            <a:endParaRPr lang="en-US" sz="2000" dirty="0"/>
          </a:p>
          <a:p>
            <a:pPr marL="0" indent="0" algn="just">
              <a:lnSpc>
                <a:spcPct val="160000"/>
              </a:lnSpc>
              <a:buNone/>
            </a:pPr>
            <a:r>
              <a:rPr lang="en-US" sz="2000" dirty="0"/>
              <a:t>Um </a:t>
            </a:r>
            <a:r>
              <a:rPr lang="en-US" sz="2000" dirty="0" err="1"/>
              <a:t>referencial</a:t>
            </a:r>
            <a:r>
              <a:rPr lang="en-US" sz="2000" dirty="0"/>
              <a:t> </a:t>
            </a:r>
            <a:r>
              <a:rPr lang="en-US" sz="2000" dirty="0" err="1"/>
              <a:t>inevitável</a:t>
            </a:r>
            <a:r>
              <a:rPr lang="en-US" sz="2000" dirty="0"/>
              <a:t> </a:t>
            </a:r>
            <a:r>
              <a:rPr lang="en-US" sz="2000" dirty="0" err="1"/>
              <a:t>para</a:t>
            </a:r>
            <a:r>
              <a:rPr lang="en-US" sz="2000" dirty="0"/>
              <a:t> o </a:t>
            </a:r>
            <a:r>
              <a:rPr lang="en-US" sz="2000" dirty="0" err="1"/>
              <a:t>adulto</a:t>
            </a:r>
            <a:r>
              <a:rPr lang="en-US" sz="2000" dirty="0"/>
              <a:t> </a:t>
            </a:r>
            <a:r>
              <a:rPr lang="en-US" sz="2000" dirty="0" err="1"/>
              <a:t>que</a:t>
            </a:r>
            <a:r>
              <a:rPr lang="en-US" sz="2000" dirty="0"/>
              <a:t> </a:t>
            </a:r>
            <a:r>
              <a:rPr lang="en-US" sz="2000" dirty="0" err="1"/>
              <a:t>estuda</a:t>
            </a:r>
            <a:r>
              <a:rPr lang="en-US" sz="2000" dirty="0"/>
              <a:t> a </a:t>
            </a:r>
            <a:r>
              <a:rPr lang="en-US" sz="2000" dirty="0" err="1"/>
              <a:t>criança</a:t>
            </a:r>
            <a:r>
              <a:rPr lang="en-US" sz="2000" dirty="0"/>
              <a:t> </a:t>
            </a:r>
            <a:r>
              <a:rPr lang="en-US" sz="2000" dirty="0" err="1"/>
              <a:t>é</a:t>
            </a:r>
            <a:r>
              <a:rPr lang="en-US" sz="2000" dirty="0"/>
              <a:t> a </a:t>
            </a:r>
            <a:r>
              <a:rPr lang="en-US" sz="2000" dirty="0" err="1"/>
              <a:t>comparação</a:t>
            </a:r>
            <a:r>
              <a:rPr lang="en-US" sz="2000" dirty="0"/>
              <a:t> entre o </a:t>
            </a:r>
            <a:r>
              <a:rPr lang="en-US" sz="2000" dirty="0" err="1"/>
              <a:t>comportamento</a:t>
            </a:r>
            <a:r>
              <a:rPr lang="en-US" sz="2000" dirty="0"/>
              <a:t> </a:t>
            </a:r>
            <a:r>
              <a:rPr lang="en-US" sz="2000" dirty="0" err="1"/>
              <a:t>desta</a:t>
            </a:r>
            <a:r>
              <a:rPr lang="en-US" sz="2000" dirty="0"/>
              <a:t> e o </a:t>
            </a:r>
            <a:r>
              <a:rPr lang="en-US" sz="2000" dirty="0" err="1"/>
              <a:t>seu</a:t>
            </a:r>
            <a:r>
              <a:rPr lang="en-US" sz="2000" dirty="0"/>
              <a:t> </a:t>
            </a:r>
            <a:r>
              <a:rPr lang="en-US" sz="2000" dirty="0" err="1"/>
              <a:t>próprio</a:t>
            </a:r>
            <a:r>
              <a:rPr lang="en-US" sz="2000" dirty="0"/>
              <a:t>.</a:t>
            </a:r>
          </a:p>
          <a:p>
            <a:pPr marL="0" indent="0" algn="just">
              <a:lnSpc>
                <a:spcPct val="160000"/>
              </a:lnSpc>
              <a:buNone/>
            </a:pPr>
            <a:r>
              <a:rPr lang="en-US" sz="2000" dirty="0"/>
              <a:t>[</a:t>
            </a:r>
            <a:r>
              <a:rPr lang="en-US" sz="2000" dirty="0" err="1"/>
              <a:t>sem</a:t>
            </a:r>
            <a:r>
              <a:rPr lang="en-US" sz="2000" dirty="0"/>
              <a:t> </a:t>
            </a:r>
            <a:r>
              <a:rPr lang="en-US" sz="2000" dirty="0" err="1"/>
              <a:t>diminuir</a:t>
            </a:r>
            <a:r>
              <a:rPr lang="en-US" sz="2000" dirty="0"/>
              <a:t> a </a:t>
            </a:r>
            <a:r>
              <a:rPr lang="en-US" sz="2000" dirty="0" err="1"/>
              <a:t>criança</a:t>
            </a:r>
            <a:r>
              <a:rPr lang="en-US" sz="2000" dirty="0"/>
              <a:t>, </a:t>
            </a:r>
            <a:r>
              <a:rPr lang="en-US" sz="2000" dirty="0" err="1"/>
              <a:t>na</a:t>
            </a:r>
            <a:r>
              <a:rPr lang="en-US" sz="2000" dirty="0"/>
              <a:t> </a:t>
            </a:r>
            <a:r>
              <a:rPr lang="en-US" sz="2000" dirty="0" err="1"/>
              <a:t>comparação</a:t>
            </a:r>
            <a:r>
              <a:rPr lang="en-US" sz="2000" dirty="0"/>
              <a:t> com o </a:t>
            </a:r>
            <a:r>
              <a:rPr lang="en-US" sz="2000" dirty="0" err="1"/>
              <a:t>adulto</a:t>
            </a:r>
            <a:r>
              <a:rPr lang="en-US" sz="2000" dirty="0"/>
              <a:t>] </a:t>
            </a:r>
            <a:r>
              <a:rPr lang="en-US" sz="2000" dirty="0" err="1"/>
              <a:t>Wallon</a:t>
            </a:r>
            <a:r>
              <a:rPr lang="en-US" sz="2000" dirty="0"/>
              <a:t> </a:t>
            </a:r>
            <a:r>
              <a:rPr lang="en-US" sz="2000" dirty="0" err="1"/>
              <a:t>propõe</a:t>
            </a:r>
            <a:r>
              <a:rPr lang="en-US" sz="2000" dirty="0"/>
              <a:t> </a:t>
            </a:r>
            <a:r>
              <a:rPr lang="en-US" sz="2000" dirty="0" err="1"/>
              <a:t>que</a:t>
            </a:r>
            <a:r>
              <a:rPr lang="en-US" sz="2000" dirty="0"/>
              <a:t> se </a:t>
            </a:r>
            <a:r>
              <a:rPr lang="en-US" sz="2000" dirty="0" err="1"/>
              <a:t>estude</a:t>
            </a:r>
            <a:r>
              <a:rPr lang="en-US" sz="2000" dirty="0"/>
              <a:t> o </a:t>
            </a:r>
            <a:r>
              <a:rPr lang="en-US" sz="2000" dirty="0" err="1"/>
              <a:t>desenvolvimento</a:t>
            </a:r>
            <a:r>
              <a:rPr lang="en-US" sz="2000" dirty="0"/>
              <a:t> </a:t>
            </a:r>
            <a:r>
              <a:rPr lang="en-US" sz="2000" dirty="0" err="1"/>
              <a:t>infantil</a:t>
            </a:r>
            <a:r>
              <a:rPr lang="en-US" sz="2000" dirty="0"/>
              <a:t> </a:t>
            </a:r>
            <a:r>
              <a:rPr lang="en-US" sz="2000" dirty="0" err="1"/>
              <a:t>tomando</a:t>
            </a:r>
            <a:r>
              <a:rPr lang="en-US" sz="2000" dirty="0"/>
              <a:t> a </a:t>
            </a:r>
            <a:r>
              <a:rPr lang="en-US" sz="2000" dirty="0" err="1"/>
              <a:t>própria</a:t>
            </a:r>
            <a:r>
              <a:rPr lang="en-US" sz="2000" dirty="0"/>
              <a:t> </a:t>
            </a:r>
            <a:r>
              <a:rPr lang="en-US" sz="2000" dirty="0" err="1"/>
              <a:t>criança</a:t>
            </a:r>
            <a:r>
              <a:rPr lang="en-US" sz="2000" dirty="0"/>
              <a:t> </a:t>
            </a:r>
            <a:r>
              <a:rPr lang="en-US" sz="2000" dirty="0" err="1"/>
              <a:t>como</a:t>
            </a:r>
            <a:r>
              <a:rPr lang="en-US" sz="2000" dirty="0"/>
              <a:t> </a:t>
            </a:r>
            <a:r>
              <a:rPr lang="en-US" sz="2000" dirty="0" err="1"/>
              <a:t>ponto</a:t>
            </a:r>
            <a:r>
              <a:rPr lang="en-US" sz="2000" dirty="0"/>
              <a:t> de </a:t>
            </a:r>
            <a:r>
              <a:rPr lang="en-US" sz="2000" dirty="0" err="1"/>
              <a:t>partida</a:t>
            </a:r>
            <a:r>
              <a:rPr lang="en-US" sz="2000" dirty="0"/>
              <a:t>, </a:t>
            </a:r>
            <a:r>
              <a:rPr lang="en-US" sz="2000" dirty="0" err="1"/>
              <a:t>buscando</a:t>
            </a:r>
            <a:r>
              <a:rPr lang="en-US" sz="2000" dirty="0"/>
              <a:t> </a:t>
            </a:r>
            <a:r>
              <a:rPr lang="en-US" sz="2000" dirty="0" err="1"/>
              <a:t>compreender</a:t>
            </a:r>
            <a:r>
              <a:rPr lang="en-US" sz="2000" dirty="0"/>
              <a:t> </a:t>
            </a:r>
            <a:r>
              <a:rPr lang="en-US" sz="2000" dirty="0" err="1"/>
              <a:t>cada</a:t>
            </a:r>
            <a:r>
              <a:rPr lang="en-US" sz="2000" dirty="0"/>
              <a:t> </a:t>
            </a:r>
            <a:r>
              <a:rPr lang="en-US" sz="2000" dirty="0" err="1"/>
              <a:t>uma</a:t>
            </a:r>
            <a:r>
              <a:rPr lang="en-US" sz="2000" dirty="0"/>
              <a:t> das </a:t>
            </a:r>
            <a:r>
              <a:rPr lang="en-US" sz="2000" dirty="0" err="1"/>
              <a:t>suas</a:t>
            </a:r>
            <a:r>
              <a:rPr lang="en-US" sz="2000" dirty="0"/>
              <a:t> </a:t>
            </a:r>
            <a:r>
              <a:rPr lang="en-US" sz="2000" dirty="0" err="1"/>
              <a:t>manifestações</a:t>
            </a:r>
            <a:r>
              <a:rPr lang="en-US" sz="2000" dirty="0"/>
              <a:t> no </a:t>
            </a:r>
            <a:r>
              <a:rPr lang="en-US" sz="2000" dirty="0" err="1"/>
              <a:t>conjunto</a:t>
            </a:r>
            <a:r>
              <a:rPr lang="en-US" sz="2000" dirty="0"/>
              <a:t> de </a:t>
            </a:r>
            <a:r>
              <a:rPr lang="en-US" sz="2000" dirty="0" err="1"/>
              <a:t>suas</a:t>
            </a:r>
            <a:r>
              <a:rPr lang="en-US" sz="2000" dirty="0"/>
              <a:t> </a:t>
            </a:r>
            <a:r>
              <a:rPr lang="en-US" sz="2000" dirty="0" err="1"/>
              <a:t>possibilidade</a:t>
            </a:r>
            <a:r>
              <a:rPr lang="en-US" sz="2000" dirty="0"/>
              <a:t>, </a:t>
            </a:r>
            <a:r>
              <a:rPr lang="en-US" sz="2000" dirty="0" err="1"/>
              <a:t>sem</a:t>
            </a:r>
            <a:r>
              <a:rPr lang="en-US" sz="2000" dirty="0"/>
              <a:t> </a:t>
            </a:r>
            <a:r>
              <a:rPr lang="en-US" sz="2000" dirty="0" err="1"/>
              <a:t>prévia</a:t>
            </a:r>
            <a:r>
              <a:rPr lang="en-US" sz="2000" dirty="0"/>
              <a:t> </a:t>
            </a:r>
            <a:r>
              <a:rPr lang="en-US" sz="2000" dirty="0" err="1"/>
              <a:t>censura</a:t>
            </a:r>
            <a:r>
              <a:rPr lang="en-US" sz="2000" dirty="0"/>
              <a:t> da </a:t>
            </a:r>
            <a:r>
              <a:rPr lang="en-US" sz="2000" dirty="0" err="1"/>
              <a:t>lógica</a:t>
            </a:r>
            <a:r>
              <a:rPr lang="en-US" sz="2000" dirty="0"/>
              <a:t> </a:t>
            </a:r>
            <a:r>
              <a:rPr lang="en-US" sz="2000" dirty="0" err="1"/>
              <a:t>adulta</a:t>
            </a:r>
            <a:r>
              <a:rPr lang="en-US" sz="2000" dirty="0"/>
              <a:t>. </a:t>
            </a:r>
          </a:p>
          <a:p>
            <a:pPr marL="0" indent="0" algn="r">
              <a:lnSpc>
                <a:spcPct val="160000"/>
              </a:lnSpc>
              <a:buNone/>
            </a:pPr>
            <a:r>
              <a:rPr lang="en-US" sz="2000" dirty="0">
                <a:solidFill>
                  <a:srgbClr val="0000FF"/>
                </a:solidFill>
              </a:rPr>
              <a:t>(</a:t>
            </a:r>
            <a:r>
              <a:rPr lang="en-US" sz="2000" dirty="0" err="1">
                <a:solidFill>
                  <a:srgbClr val="0000FF"/>
                </a:solidFill>
              </a:rPr>
              <a:t>Galvão</a:t>
            </a:r>
            <a:r>
              <a:rPr lang="en-US" sz="2000" dirty="0">
                <a:solidFill>
                  <a:srgbClr val="0000FF"/>
                </a:solidFill>
              </a:rPr>
              <a:t>, 1996, p. 36-37) </a:t>
            </a:r>
          </a:p>
        </p:txBody>
      </p:sp>
      <p:sp>
        <p:nvSpPr>
          <p:cNvPr id="4" name="Slide Number Placeholder 3"/>
          <p:cNvSpPr>
            <a:spLocks noGrp="1"/>
          </p:cNvSpPr>
          <p:nvPr>
            <p:ph type="sldNum" sz="quarter" idx="12"/>
          </p:nvPr>
        </p:nvSpPr>
        <p:spPr/>
        <p:txBody>
          <a:bodyPr/>
          <a:lstStyle/>
          <a:p>
            <a:fld id="{55C99EAA-D3A5-EC42-B47C-72599F453DF1}" type="slidenum">
              <a:rPr lang="en-US" smtClean="0"/>
              <a:pPr/>
              <a:t>67</a:t>
            </a:fld>
            <a:endParaRPr lang="en-US"/>
          </a:p>
        </p:txBody>
      </p:sp>
    </p:spTree>
    <p:extLst>
      <p:ext uri="{BB962C8B-B14F-4D97-AF65-F5344CB8AC3E}">
        <p14:creationId xmlns:p14="http://schemas.microsoft.com/office/powerpoint/2010/main" val="4237575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5. </a:t>
            </a:r>
            <a:r>
              <a:rPr lang="en-US" sz="2400" b="1" dirty="0" err="1"/>
              <a:t>Método</a:t>
            </a:r>
            <a:br>
              <a:rPr lang="en-US" sz="2400" b="1" dirty="0"/>
            </a:br>
            <a:r>
              <a:rPr lang="en-US" sz="2400" b="1" dirty="0">
                <a:solidFill>
                  <a:srgbClr val="FF0000"/>
                </a:solidFill>
              </a:rPr>
              <a:t>Uma </a:t>
            </a:r>
            <a:r>
              <a:rPr lang="en-US" sz="2400" b="1" dirty="0" err="1">
                <a:solidFill>
                  <a:srgbClr val="FF0000"/>
                </a:solidFill>
              </a:rPr>
              <a:t>perspectiva</a:t>
            </a:r>
            <a:r>
              <a:rPr lang="en-US" sz="2400" b="1" dirty="0">
                <a:solidFill>
                  <a:srgbClr val="FF0000"/>
                </a:solidFill>
              </a:rPr>
              <a:t> </a:t>
            </a:r>
            <a:r>
              <a:rPr lang="en-US" sz="2400" b="1" dirty="0" err="1">
                <a:solidFill>
                  <a:srgbClr val="FF0000"/>
                </a:solidFill>
              </a:rPr>
              <a:t>interacionista</a:t>
            </a:r>
            <a:r>
              <a:rPr lang="en-US" sz="2400" b="1" dirty="0">
                <a:solidFill>
                  <a:srgbClr val="FF0000"/>
                </a:solidFill>
              </a:rPr>
              <a:t> e </a:t>
            </a:r>
            <a:r>
              <a:rPr lang="en-US" sz="2400" b="1" dirty="0" err="1">
                <a:solidFill>
                  <a:srgbClr val="FF0000"/>
                </a:solidFill>
              </a:rPr>
              <a:t>genética</a:t>
            </a:r>
            <a:endParaRPr lang="en-US" sz="2400"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0" indent="0" algn="just">
              <a:lnSpc>
                <a:spcPct val="160000"/>
              </a:lnSpc>
              <a:buNone/>
            </a:pPr>
            <a:r>
              <a:rPr lang="pt-BR" sz="2200" dirty="0"/>
              <a:t>As bases de sua concepção metodológica estão lançadas [curar e investigar]: à psicologia convém um tratamento histórico (genético), </a:t>
            </a:r>
            <a:r>
              <a:rPr lang="pt-BR" sz="2200" dirty="0" err="1"/>
              <a:t>neurofuncional</a:t>
            </a:r>
            <a:r>
              <a:rPr lang="pt-BR" sz="2200" dirty="0"/>
              <a:t>, multidimensional, comparativo. </a:t>
            </a:r>
          </a:p>
          <a:p>
            <a:pPr marL="0" indent="0" algn="just">
              <a:lnSpc>
                <a:spcPct val="160000"/>
              </a:lnSpc>
              <a:buNone/>
            </a:pPr>
            <a:endParaRPr lang="pt-BR" sz="2200" dirty="0"/>
          </a:p>
          <a:p>
            <a:pPr marL="0" indent="0" algn="just">
              <a:lnSpc>
                <a:spcPct val="160000"/>
              </a:lnSpc>
              <a:buNone/>
            </a:pPr>
            <a:r>
              <a:rPr lang="pt-BR" sz="2200" dirty="0"/>
              <a:t>As funções devem ser estudadas evolutiva e </a:t>
            </a:r>
            <a:r>
              <a:rPr lang="pt-BR" sz="2200" dirty="0" err="1"/>
              <a:t>involutivamente</a:t>
            </a:r>
            <a:r>
              <a:rPr lang="pt-BR" sz="2200" dirty="0"/>
              <a:t> (daí o interesse pela doença e pela velhice), partindo das usas bases neurológicas, e comparando-as com as suas equivalentes em diferentes espécies animais, em diferentes momentos da história humana individual e coletiva. </a:t>
            </a:r>
            <a:r>
              <a:rPr lang="pt-BR" sz="2400" dirty="0"/>
              <a:t>(</a:t>
            </a:r>
            <a:r>
              <a:rPr lang="pt-BR" sz="1900" dirty="0"/>
              <a:t>Dantas, 1992a, p. 36) </a:t>
            </a:r>
          </a:p>
          <a:p>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68</a:t>
            </a:fld>
            <a:endParaRPr lang="en-US"/>
          </a:p>
        </p:txBody>
      </p:sp>
    </p:spTree>
    <p:extLst>
      <p:ext uri="{BB962C8B-B14F-4D97-AF65-F5344CB8AC3E}">
        <p14:creationId xmlns:p14="http://schemas.microsoft.com/office/powerpoint/2010/main" val="2159764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rgbClr val="000000"/>
                </a:solidFill>
              </a:rPr>
              <a:t>6. </a:t>
            </a:r>
            <a:r>
              <a:rPr lang="en-US" sz="2400" b="1" dirty="0" err="1">
                <a:solidFill>
                  <a:srgbClr val="000000"/>
                </a:solidFill>
              </a:rPr>
              <a:t>Implicações</a:t>
            </a:r>
            <a:r>
              <a:rPr lang="en-US" sz="2400" b="1" dirty="0">
                <a:solidFill>
                  <a:srgbClr val="000000"/>
                </a:solidFill>
              </a:rPr>
              <a:t> </a:t>
            </a:r>
            <a:r>
              <a:rPr lang="en-US" sz="2400" b="1" dirty="0" err="1">
                <a:solidFill>
                  <a:srgbClr val="000000"/>
                </a:solidFill>
              </a:rPr>
              <a:t>educacionais</a:t>
            </a:r>
            <a:r>
              <a:rPr lang="en-US" sz="2400" b="1" dirty="0">
                <a:solidFill>
                  <a:srgbClr val="000000"/>
                </a:solidFill>
              </a:rPr>
              <a:t> (1)</a:t>
            </a:r>
          </a:p>
        </p:txBody>
      </p:sp>
      <p:sp>
        <p:nvSpPr>
          <p:cNvPr id="3" name="Content Placeholder 2"/>
          <p:cNvSpPr>
            <a:spLocks noGrp="1"/>
          </p:cNvSpPr>
          <p:nvPr>
            <p:ph idx="1"/>
          </p:nvPr>
        </p:nvSpPr>
        <p:spPr/>
        <p:txBody>
          <a:bodyPr>
            <a:normAutofit fontScale="47500" lnSpcReduction="20000"/>
          </a:bodyPr>
          <a:lstStyle/>
          <a:p>
            <a:pPr marL="0" indent="0" algn="just">
              <a:buNone/>
            </a:pPr>
            <a:endParaRPr lang="pt-BR" sz="1200" dirty="0">
              <a:solidFill>
                <a:srgbClr val="0000FF"/>
              </a:solidFill>
            </a:endParaRPr>
          </a:p>
          <a:p>
            <a:pPr marL="0" indent="0" algn="just">
              <a:lnSpc>
                <a:spcPct val="170000"/>
              </a:lnSpc>
              <a:buNone/>
            </a:pPr>
            <a:r>
              <a:rPr lang="pt-BR" sz="2500" dirty="0"/>
              <a:t>Devido ao seu objeto e à sua abordagem, a psicologia genética de </a:t>
            </a:r>
            <a:r>
              <a:rPr lang="pt-BR" sz="2500" dirty="0" err="1"/>
              <a:t>Wallon</a:t>
            </a:r>
            <a:r>
              <a:rPr lang="pt-BR" sz="2500" dirty="0"/>
              <a:t> traz um campo vasto de implicações educacionais. A opção por estudar o desenvolvimento da pessoa completa e a de basear este estudo numa perspectiva dialética, faz com que sua teoria, abrangente e dinâmica, sirva a múltiplas leituras por parte de quem procura, nela, subsídios para a reflexão pedagógica. Tratando de temas como emoção, movimento, formação da personalidade, linguagem, pensamento e tantos outros, fornece valioso material para a adequação da prática pedagógica ao desenvolvimento da criança.</a:t>
            </a:r>
          </a:p>
          <a:p>
            <a:pPr marL="0" indent="0" algn="just">
              <a:lnSpc>
                <a:spcPct val="170000"/>
              </a:lnSpc>
              <a:buNone/>
            </a:pPr>
            <a:endParaRPr lang="pt-BR" sz="2500" dirty="0"/>
          </a:p>
          <a:p>
            <a:pPr marL="0" indent="0" algn="just">
              <a:lnSpc>
                <a:spcPct val="170000"/>
              </a:lnSpc>
              <a:buNone/>
            </a:pPr>
            <a:r>
              <a:rPr lang="pt-BR" sz="2500" dirty="0"/>
              <a:t>Além das implicações educacionais decorrentes das leituras que se faça de sua psicogenética, </a:t>
            </a:r>
            <a:r>
              <a:rPr lang="pt-BR" sz="2500" dirty="0" err="1"/>
              <a:t>Wallon</a:t>
            </a:r>
            <a:r>
              <a:rPr lang="pt-BR" sz="2500" dirty="0"/>
              <a:t> tratou de explicitar, ele próprio, interessantes considerações acerca da educação. A maior parte dessas ideias encontram-se desenvolvidas em artigos especialmente destinados a temas pedagógicos. Reforma da universidade, doutrinas da Escola Nova, orientação vocacional e o papel do psicólogo escolar, formação de professor, interação entre alunos e problemas de comportamento são alguns dos assuntos tratados em seus artigos mais propriamente pedagógicos.</a:t>
            </a:r>
          </a:p>
          <a:p>
            <a:pPr marL="0" indent="0" algn="just">
              <a:lnSpc>
                <a:spcPct val="170000"/>
              </a:lnSpc>
              <a:buNone/>
            </a:pPr>
            <a:endParaRPr lang="pt-BR" sz="2500" dirty="0"/>
          </a:p>
          <a:p>
            <a:pPr marL="0" indent="0" algn="just">
              <a:lnSpc>
                <a:spcPct val="170000"/>
              </a:lnSpc>
              <a:buNone/>
            </a:pPr>
            <a:r>
              <a:rPr lang="pt-BR" sz="2500" dirty="0">
                <a:solidFill>
                  <a:srgbClr val="0000FF"/>
                </a:solidFill>
              </a:rPr>
              <a:t>(Galvão, 1996, p. 89-90)</a:t>
            </a:r>
          </a:p>
          <a:p>
            <a:endParaRPr lang="en-US" sz="25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69</a:t>
            </a:fld>
            <a:endParaRPr lang="en-US"/>
          </a:p>
        </p:txBody>
      </p:sp>
    </p:spTree>
    <p:extLst>
      <p:ext uri="{BB962C8B-B14F-4D97-AF65-F5344CB8AC3E}">
        <p14:creationId xmlns:p14="http://schemas.microsoft.com/office/powerpoint/2010/main" val="231583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a:t>Esquema</a:t>
            </a:r>
            <a:r>
              <a:rPr lang="en-US" sz="2400" b="1" dirty="0"/>
              <a:t> </a:t>
            </a:r>
            <a:r>
              <a:rPr lang="en-US" sz="2400" b="1" dirty="0" err="1"/>
              <a:t>geral</a:t>
            </a:r>
            <a:r>
              <a:rPr lang="en-US" sz="2400" b="1" dirty="0"/>
              <a:t> </a:t>
            </a:r>
            <a:r>
              <a:rPr lang="en-US" sz="2400" b="1" dirty="0" err="1"/>
              <a:t>para</a:t>
            </a:r>
            <a:r>
              <a:rPr lang="en-US" sz="2400" b="1" dirty="0"/>
              <a:t> </a:t>
            </a:r>
            <a:r>
              <a:rPr lang="en-US" sz="2400" b="1" dirty="0" err="1"/>
              <a:t>apresentação</a:t>
            </a:r>
            <a:r>
              <a:rPr lang="en-US" sz="2400" b="1" dirty="0"/>
              <a:t> </a:t>
            </a:r>
            <a:br>
              <a:rPr lang="en-US" sz="2400" b="1" dirty="0"/>
            </a:br>
            <a:r>
              <a:rPr lang="en-US" sz="2400" b="1" dirty="0"/>
              <a:t>do </a:t>
            </a:r>
            <a:r>
              <a:rPr lang="en-US" sz="2400" b="1" dirty="0" err="1"/>
              <a:t>pensamento</a:t>
            </a:r>
            <a:r>
              <a:rPr lang="en-US" sz="2400" b="1" dirty="0"/>
              <a:t> de Henri </a:t>
            </a:r>
            <a:r>
              <a:rPr lang="en-US" sz="2400" b="1" dirty="0" err="1"/>
              <a:t>Wallon</a:t>
            </a:r>
            <a:endParaRPr lang="en-US" sz="2400" b="1" dirty="0"/>
          </a:p>
        </p:txBody>
      </p:sp>
      <p:sp>
        <p:nvSpPr>
          <p:cNvPr id="3" name="Content Placeholder 2"/>
          <p:cNvSpPr>
            <a:spLocks noGrp="1"/>
          </p:cNvSpPr>
          <p:nvPr>
            <p:ph idx="1"/>
          </p:nvPr>
        </p:nvSpPr>
        <p:spPr/>
        <p:txBody>
          <a:bodyPr>
            <a:normAutofit fontScale="85000" lnSpcReduction="20000"/>
          </a:bodyPr>
          <a:lstStyle/>
          <a:p>
            <a:pPr marL="457200" indent="-457200">
              <a:buAutoNum type="arabicPeriod"/>
            </a:pPr>
            <a:r>
              <a:rPr lang="en-US" sz="2400" b="1" dirty="0" err="1"/>
              <a:t>Proposta</a:t>
            </a:r>
            <a:r>
              <a:rPr lang="en-US" sz="2400" dirty="0"/>
              <a:t>: </a:t>
            </a:r>
            <a:r>
              <a:rPr lang="en-US" sz="2100" dirty="0" err="1">
                <a:solidFill>
                  <a:srgbClr val="FF0000"/>
                </a:solidFill>
              </a:rPr>
              <a:t>Psicogênese</a:t>
            </a:r>
            <a:r>
              <a:rPr lang="en-US" sz="2100" dirty="0">
                <a:solidFill>
                  <a:srgbClr val="FF0000"/>
                </a:solidFill>
              </a:rPr>
              <a:t> da </a:t>
            </a:r>
            <a:r>
              <a:rPr lang="en-US" sz="2100" dirty="0" err="1">
                <a:solidFill>
                  <a:srgbClr val="FF0000"/>
                </a:solidFill>
              </a:rPr>
              <a:t>pessoa</a:t>
            </a:r>
            <a:r>
              <a:rPr lang="en-US" sz="2100" dirty="0">
                <a:solidFill>
                  <a:srgbClr val="FF0000"/>
                </a:solidFill>
              </a:rPr>
              <a:t> </a:t>
            </a:r>
            <a:r>
              <a:rPr lang="en-US" sz="2100" dirty="0" err="1">
                <a:solidFill>
                  <a:srgbClr val="FF0000"/>
                </a:solidFill>
              </a:rPr>
              <a:t>como</a:t>
            </a:r>
            <a:r>
              <a:rPr lang="en-US" sz="2100" dirty="0">
                <a:solidFill>
                  <a:srgbClr val="FF0000"/>
                </a:solidFill>
              </a:rPr>
              <a:t> um </a:t>
            </a:r>
            <a:r>
              <a:rPr lang="en-US" sz="2100" dirty="0" err="1">
                <a:solidFill>
                  <a:srgbClr val="FF0000"/>
                </a:solidFill>
              </a:rPr>
              <a:t>todo</a:t>
            </a:r>
            <a:r>
              <a:rPr lang="en-US" sz="2100" dirty="0">
                <a:solidFill>
                  <a:srgbClr val="FF0000"/>
                </a:solidFill>
              </a:rPr>
              <a:t>, </a:t>
            </a:r>
            <a:r>
              <a:rPr lang="en-US" sz="2100" dirty="0" err="1">
                <a:solidFill>
                  <a:srgbClr val="FF0000"/>
                </a:solidFill>
              </a:rPr>
              <a:t>centrada</a:t>
            </a:r>
            <a:r>
              <a:rPr lang="en-US" sz="2100" dirty="0">
                <a:solidFill>
                  <a:srgbClr val="FF0000"/>
                </a:solidFill>
              </a:rPr>
              <a:t> no </a:t>
            </a:r>
            <a:r>
              <a:rPr lang="en-US" sz="2100" dirty="0" err="1">
                <a:solidFill>
                  <a:srgbClr val="FF0000"/>
                </a:solidFill>
              </a:rPr>
              <a:t>estudo</a:t>
            </a:r>
            <a:r>
              <a:rPr lang="en-US" sz="2100" dirty="0">
                <a:solidFill>
                  <a:srgbClr val="FF0000"/>
                </a:solidFill>
              </a:rPr>
              <a:t> da </a:t>
            </a:r>
            <a:r>
              <a:rPr lang="en-US" sz="2100" dirty="0" err="1">
                <a:solidFill>
                  <a:srgbClr val="FF0000"/>
                </a:solidFill>
              </a:rPr>
              <a:t>construção</a:t>
            </a:r>
            <a:r>
              <a:rPr lang="en-US" sz="2100" dirty="0">
                <a:solidFill>
                  <a:srgbClr val="FF0000"/>
                </a:solidFill>
              </a:rPr>
              <a:t> da </a:t>
            </a:r>
            <a:r>
              <a:rPr lang="en-US" sz="2100" dirty="0" err="1">
                <a:solidFill>
                  <a:srgbClr val="FF0000"/>
                </a:solidFill>
              </a:rPr>
              <a:t>consciência</a:t>
            </a:r>
            <a:endParaRPr lang="en-US" sz="2100" dirty="0">
              <a:solidFill>
                <a:srgbClr val="FF0000"/>
              </a:solidFill>
            </a:endParaRPr>
          </a:p>
          <a:p>
            <a:pPr marL="0" indent="0">
              <a:buNone/>
            </a:pPr>
            <a:endParaRPr lang="en-US" sz="2400" dirty="0"/>
          </a:p>
          <a:p>
            <a:pPr marL="0" indent="0">
              <a:buNone/>
            </a:pPr>
            <a:r>
              <a:rPr lang="en-US" sz="2400" dirty="0"/>
              <a:t>2. </a:t>
            </a:r>
            <a:r>
              <a:rPr lang="en-US" sz="2400" b="1" dirty="0" err="1"/>
              <a:t>Biografia</a:t>
            </a:r>
            <a:r>
              <a:rPr lang="en-US" sz="2400" b="1" dirty="0"/>
              <a:t> </a:t>
            </a:r>
            <a:r>
              <a:rPr lang="en-US" sz="2400" b="1" dirty="0" err="1"/>
              <a:t>intelectual</a:t>
            </a:r>
            <a:r>
              <a:rPr lang="en-US" sz="2400" b="1" dirty="0"/>
              <a:t>: </a:t>
            </a:r>
            <a:r>
              <a:rPr lang="en-US" sz="2100" dirty="0" err="1">
                <a:solidFill>
                  <a:srgbClr val="008000"/>
                </a:solidFill>
              </a:rPr>
              <a:t>estudo</a:t>
            </a:r>
            <a:r>
              <a:rPr lang="en-US" sz="2100" dirty="0">
                <a:solidFill>
                  <a:srgbClr val="008000"/>
                </a:solidFill>
              </a:rPr>
              <a:t> </a:t>
            </a:r>
            <a:r>
              <a:rPr lang="en-US" sz="2100" dirty="0"/>
              <a:t>(</a:t>
            </a:r>
            <a:r>
              <a:rPr lang="en-US" sz="2100" dirty="0">
                <a:solidFill>
                  <a:srgbClr val="FF0000"/>
                </a:solidFill>
              </a:rPr>
              <a:t>ENS, </a:t>
            </a:r>
            <a:r>
              <a:rPr lang="en-US" sz="2100" dirty="0" err="1">
                <a:solidFill>
                  <a:srgbClr val="FF0000"/>
                </a:solidFill>
              </a:rPr>
              <a:t>medicina</a:t>
            </a:r>
            <a:r>
              <a:rPr lang="en-US" sz="2100" dirty="0">
                <a:solidFill>
                  <a:srgbClr val="FF0000"/>
                </a:solidFill>
              </a:rPr>
              <a:t> e </a:t>
            </a:r>
            <a:r>
              <a:rPr lang="en-US" sz="2100" dirty="0" err="1">
                <a:solidFill>
                  <a:srgbClr val="FF0000"/>
                </a:solidFill>
              </a:rPr>
              <a:t>filosofia</a:t>
            </a:r>
            <a:r>
              <a:rPr lang="en-US" sz="2100" dirty="0">
                <a:solidFill>
                  <a:srgbClr val="FF0000"/>
                </a:solidFill>
              </a:rPr>
              <a:t>, </a:t>
            </a:r>
            <a:r>
              <a:rPr lang="en-US" sz="2100" dirty="0" err="1">
                <a:solidFill>
                  <a:srgbClr val="FF0000"/>
                </a:solidFill>
              </a:rPr>
              <a:t>influência</a:t>
            </a:r>
            <a:r>
              <a:rPr lang="en-US" sz="2100" dirty="0">
                <a:solidFill>
                  <a:srgbClr val="FF0000"/>
                </a:solidFill>
              </a:rPr>
              <a:t> de Levy-</a:t>
            </a:r>
            <a:r>
              <a:rPr lang="en-US" sz="2100" dirty="0" err="1">
                <a:solidFill>
                  <a:srgbClr val="FF0000"/>
                </a:solidFill>
              </a:rPr>
              <a:t>Bruhl</a:t>
            </a:r>
            <a:r>
              <a:rPr lang="en-US" sz="2100" dirty="0">
                <a:solidFill>
                  <a:srgbClr val="FF0000"/>
                </a:solidFill>
              </a:rPr>
              <a:t>)</a:t>
            </a:r>
          </a:p>
          <a:p>
            <a:pPr marL="0" indent="0">
              <a:buNone/>
            </a:pPr>
            <a:r>
              <a:rPr lang="en-US" sz="2100" dirty="0">
                <a:solidFill>
                  <a:srgbClr val="FF0000"/>
                </a:solidFill>
              </a:rPr>
              <a:t>	</a:t>
            </a:r>
            <a:r>
              <a:rPr lang="en-US" sz="2100" dirty="0" err="1">
                <a:solidFill>
                  <a:srgbClr val="008000"/>
                </a:solidFill>
              </a:rPr>
              <a:t>trabalho</a:t>
            </a:r>
            <a:r>
              <a:rPr lang="en-US" sz="2100" dirty="0">
                <a:solidFill>
                  <a:srgbClr val="008000"/>
                </a:solidFill>
              </a:rPr>
              <a:t> </a:t>
            </a:r>
            <a:r>
              <a:rPr lang="en-US" sz="2100" dirty="0"/>
              <a:t>(</a:t>
            </a:r>
            <a:r>
              <a:rPr lang="en-US" sz="2100" dirty="0">
                <a:solidFill>
                  <a:srgbClr val="FF0000"/>
                </a:solidFill>
              </a:rPr>
              <a:t>com </a:t>
            </a:r>
            <a:r>
              <a:rPr lang="en-US" sz="2100" dirty="0" err="1">
                <a:solidFill>
                  <a:srgbClr val="FF0000"/>
                </a:solidFill>
              </a:rPr>
              <a:t>crianças-deficiências</a:t>
            </a:r>
            <a:r>
              <a:rPr lang="en-US" sz="2100" dirty="0">
                <a:solidFill>
                  <a:srgbClr val="FF0000"/>
                </a:solidFill>
              </a:rPr>
              <a:t>, </a:t>
            </a:r>
            <a:r>
              <a:rPr lang="en-US" sz="2100" dirty="0" err="1">
                <a:solidFill>
                  <a:srgbClr val="FF0000"/>
                </a:solidFill>
              </a:rPr>
              <a:t>lesões-adultos</a:t>
            </a:r>
            <a:r>
              <a:rPr lang="en-US" sz="2100" dirty="0">
                <a:solidFill>
                  <a:srgbClr val="FF0000"/>
                </a:solidFill>
              </a:rPr>
              <a:t>, </a:t>
            </a:r>
            <a:r>
              <a:rPr lang="en-US" sz="2100" dirty="0" err="1">
                <a:solidFill>
                  <a:srgbClr val="FF0000"/>
                </a:solidFill>
              </a:rPr>
              <a:t>pesquisador</a:t>
            </a:r>
            <a:r>
              <a:rPr lang="en-US" sz="2100" dirty="0">
                <a:solidFill>
                  <a:srgbClr val="FF0000"/>
                </a:solidFill>
              </a:rPr>
              <a:t> da </a:t>
            </a:r>
            <a:r>
              <a:rPr lang="en-US" sz="2100" dirty="0" err="1">
                <a:solidFill>
                  <a:srgbClr val="FF0000"/>
                </a:solidFill>
              </a:rPr>
              <a:t>Psic</a:t>
            </a:r>
            <a:r>
              <a:rPr lang="en-US" sz="2100" dirty="0">
                <a:solidFill>
                  <a:srgbClr val="FF0000"/>
                </a:solidFill>
              </a:rPr>
              <a:t>/ </a:t>
            </a:r>
            <a:r>
              <a:rPr lang="en-US" sz="2100" dirty="0" err="1">
                <a:solidFill>
                  <a:srgbClr val="FF0000"/>
                </a:solidFill>
              </a:rPr>
              <a:t>Criança</a:t>
            </a:r>
            <a:r>
              <a:rPr lang="en-US" sz="2100" dirty="0">
                <a:solidFill>
                  <a:srgbClr val="FF0000"/>
                </a:solidFill>
              </a:rPr>
              <a:t>)</a:t>
            </a:r>
          </a:p>
          <a:p>
            <a:pPr marL="0" indent="0" algn="just">
              <a:buNone/>
            </a:pPr>
            <a:r>
              <a:rPr lang="en-US" sz="2400" dirty="0"/>
              <a:t>        </a:t>
            </a:r>
            <a:r>
              <a:rPr lang="en-US" sz="2400" dirty="0" err="1">
                <a:solidFill>
                  <a:srgbClr val="008000"/>
                </a:solidFill>
              </a:rPr>
              <a:t>atuação</a:t>
            </a:r>
            <a:r>
              <a:rPr lang="en-US" sz="2400" dirty="0">
                <a:solidFill>
                  <a:srgbClr val="008000"/>
                </a:solidFill>
              </a:rPr>
              <a:t> </a:t>
            </a:r>
            <a:r>
              <a:rPr lang="en-US" sz="2400" dirty="0" err="1">
                <a:solidFill>
                  <a:srgbClr val="008000"/>
                </a:solidFill>
              </a:rPr>
              <a:t>política</a:t>
            </a:r>
            <a:r>
              <a:rPr lang="en-US" sz="2400" dirty="0">
                <a:solidFill>
                  <a:srgbClr val="008000"/>
                </a:solidFill>
              </a:rPr>
              <a:t> </a:t>
            </a:r>
            <a:r>
              <a:rPr lang="en-US" sz="2400" dirty="0">
                <a:solidFill>
                  <a:srgbClr val="FF0000"/>
                </a:solidFill>
              </a:rPr>
              <a:t>(</a:t>
            </a:r>
            <a:r>
              <a:rPr lang="en-US" sz="2400" dirty="0" err="1">
                <a:solidFill>
                  <a:srgbClr val="FF0000"/>
                </a:solidFill>
              </a:rPr>
              <a:t>resistência</a:t>
            </a:r>
            <a:r>
              <a:rPr lang="en-US" sz="2400" dirty="0">
                <a:solidFill>
                  <a:srgbClr val="FF0000"/>
                </a:solidFill>
              </a:rPr>
              <a:t> </a:t>
            </a:r>
            <a:r>
              <a:rPr lang="en-US" sz="2400" dirty="0" err="1">
                <a:solidFill>
                  <a:srgbClr val="FF0000"/>
                </a:solidFill>
              </a:rPr>
              <a:t>francesa</a:t>
            </a:r>
            <a:r>
              <a:rPr lang="en-US" sz="2400" dirty="0">
                <a:solidFill>
                  <a:srgbClr val="FF0000"/>
                </a:solidFill>
              </a:rPr>
              <a:t>, </a:t>
            </a:r>
            <a:r>
              <a:rPr lang="en-US" sz="2400" dirty="0" err="1">
                <a:solidFill>
                  <a:srgbClr val="FF0000"/>
                </a:solidFill>
              </a:rPr>
              <a:t>plano</a:t>
            </a:r>
            <a:r>
              <a:rPr lang="en-US" sz="2400" dirty="0">
                <a:solidFill>
                  <a:srgbClr val="FF0000"/>
                </a:solidFill>
              </a:rPr>
              <a:t> </a:t>
            </a:r>
            <a:r>
              <a:rPr lang="en-US" sz="2400" dirty="0" err="1">
                <a:solidFill>
                  <a:srgbClr val="FF0000"/>
                </a:solidFill>
              </a:rPr>
              <a:t>Langevin-Wallon</a:t>
            </a:r>
            <a:r>
              <a:rPr lang="en-US" sz="2400" dirty="0">
                <a:solidFill>
                  <a:srgbClr val="FF0000"/>
                </a:solidFill>
              </a:rPr>
              <a:t>)</a:t>
            </a:r>
          </a:p>
          <a:p>
            <a:pPr marL="0" indent="0" algn="just">
              <a:buNone/>
            </a:pPr>
            <a:endParaRPr lang="en-US" sz="2400" dirty="0"/>
          </a:p>
          <a:p>
            <a:pPr marL="0" indent="0" algn="just">
              <a:buNone/>
            </a:pPr>
            <a:r>
              <a:rPr lang="en-US" sz="2400" dirty="0"/>
              <a:t>3. </a:t>
            </a:r>
            <a:r>
              <a:rPr lang="en-US" sz="2400" b="1" dirty="0" err="1"/>
              <a:t>Fundamentos</a:t>
            </a:r>
            <a:r>
              <a:rPr lang="en-US" sz="2400" b="1" dirty="0"/>
              <a:t>: </a:t>
            </a:r>
            <a:r>
              <a:rPr lang="en-US" sz="2100" dirty="0">
                <a:solidFill>
                  <a:srgbClr val="FF0000"/>
                </a:solidFill>
              </a:rPr>
              <a:t>o </a:t>
            </a:r>
            <a:r>
              <a:rPr lang="en-US" sz="2100" dirty="0" err="1">
                <a:solidFill>
                  <a:srgbClr val="FF0000"/>
                </a:solidFill>
              </a:rPr>
              <a:t>ser</a:t>
            </a:r>
            <a:r>
              <a:rPr lang="en-US" sz="2100" dirty="0">
                <a:solidFill>
                  <a:srgbClr val="FF0000"/>
                </a:solidFill>
              </a:rPr>
              <a:t> </a:t>
            </a:r>
            <a:r>
              <a:rPr lang="en-US" sz="2100" dirty="0" err="1">
                <a:solidFill>
                  <a:srgbClr val="FF0000"/>
                </a:solidFill>
              </a:rPr>
              <a:t>humano</a:t>
            </a:r>
            <a:r>
              <a:rPr lang="en-US" sz="2100" dirty="0">
                <a:solidFill>
                  <a:srgbClr val="FF0000"/>
                </a:solidFill>
              </a:rPr>
              <a:t> </a:t>
            </a:r>
            <a:r>
              <a:rPr lang="en-US" sz="2100" dirty="0" err="1">
                <a:solidFill>
                  <a:srgbClr val="FF0000"/>
                </a:solidFill>
              </a:rPr>
              <a:t>é</a:t>
            </a:r>
            <a:r>
              <a:rPr lang="en-US" sz="2100" dirty="0">
                <a:solidFill>
                  <a:srgbClr val="FF0000"/>
                </a:solidFill>
              </a:rPr>
              <a:t> </a:t>
            </a:r>
            <a:r>
              <a:rPr lang="en-US" sz="2100" dirty="0" err="1">
                <a:solidFill>
                  <a:srgbClr val="FF0000"/>
                </a:solidFill>
              </a:rPr>
              <a:t>indissociavelmente</a:t>
            </a:r>
            <a:r>
              <a:rPr lang="en-US" sz="2100" dirty="0">
                <a:solidFill>
                  <a:srgbClr val="FF0000"/>
                </a:solidFill>
              </a:rPr>
              <a:t> </a:t>
            </a:r>
            <a:r>
              <a:rPr lang="en-US" sz="2100" dirty="0" err="1">
                <a:solidFill>
                  <a:srgbClr val="FF0000"/>
                </a:solidFill>
              </a:rPr>
              <a:t>biológico</a:t>
            </a:r>
            <a:r>
              <a:rPr lang="en-US" sz="2100" dirty="0">
                <a:solidFill>
                  <a:srgbClr val="FF0000"/>
                </a:solidFill>
              </a:rPr>
              <a:t> e social; </a:t>
            </a:r>
          </a:p>
          <a:p>
            <a:pPr marL="0" indent="0" algn="just">
              <a:buNone/>
            </a:pPr>
            <a:r>
              <a:rPr lang="en-US" sz="2100" dirty="0">
                <a:solidFill>
                  <a:srgbClr val="FF0000"/>
                </a:solidFill>
              </a:rPr>
              <a:t>	</a:t>
            </a:r>
            <a:r>
              <a:rPr lang="en-US" sz="2100" dirty="0" err="1">
                <a:solidFill>
                  <a:srgbClr val="FF0000"/>
                </a:solidFill>
              </a:rPr>
              <a:t>perspectiva</a:t>
            </a:r>
            <a:r>
              <a:rPr lang="en-US" sz="2100" dirty="0">
                <a:solidFill>
                  <a:srgbClr val="FF0000"/>
                </a:solidFill>
              </a:rPr>
              <a:t> </a:t>
            </a:r>
            <a:r>
              <a:rPr lang="en-US" sz="2100" dirty="0" err="1">
                <a:solidFill>
                  <a:srgbClr val="FF0000"/>
                </a:solidFill>
              </a:rPr>
              <a:t>materialista-dialética</a:t>
            </a:r>
            <a:r>
              <a:rPr lang="en-US" sz="2100" dirty="0">
                <a:solidFill>
                  <a:srgbClr val="FF0000"/>
                </a:solidFill>
              </a:rPr>
              <a:t>; </a:t>
            </a:r>
          </a:p>
          <a:p>
            <a:pPr marL="0" indent="0" algn="just">
              <a:buNone/>
            </a:pPr>
            <a:r>
              <a:rPr lang="en-US" sz="2100" dirty="0">
                <a:solidFill>
                  <a:srgbClr val="FF0000"/>
                </a:solidFill>
              </a:rPr>
              <a:t>	o </a:t>
            </a:r>
            <a:r>
              <a:rPr lang="en-US" sz="2100" dirty="0" err="1">
                <a:solidFill>
                  <a:srgbClr val="FF0000"/>
                </a:solidFill>
              </a:rPr>
              <a:t>afeto</a:t>
            </a:r>
            <a:r>
              <a:rPr lang="en-US" sz="2100" dirty="0">
                <a:solidFill>
                  <a:srgbClr val="FF0000"/>
                </a:solidFill>
              </a:rPr>
              <a:t> </a:t>
            </a:r>
            <a:r>
              <a:rPr lang="en-US" sz="2100" dirty="0" err="1">
                <a:solidFill>
                  <a:srgbClr val="FF0000"/>
                </a:solidFill>
              </a:rPr>
              <a:t>é</a:t>
            </a:r>
            <a:r>
              <a:rPr lang="en-US" sz="2100" dirty="0">
                <a:solidFill>
                  <a:srgbClr val="FF0000"/>
                </a:solidFill>
              </a:rPr>
              <a:t> o </a:t>
            </a:r>
            <a:r>
              <a:rPr lang="en-US" sz="2100" dirty="0" err="1">
                <a:solidFill>
                  <a:srgbClr val="FF0000"/>
                </a:solidFill>
              </a:rPr>
              <a:t>elemento</a:t>
            </a:r>
            <a:r>
              <a:rPr lang="en-US" sz="2100" dirty="0">
                <a:solidFill>
                  <a:srgbClr val="FF0000"/>
                </a:solidFill>
              </a:rPr>
              <a:t> </a:t>
            </a:r>
            <a:r>
              <a:rPr lang="en-US" sz="2100" dirty="0" err="1">
                <a:solidFill>
                  <a:srgbClr val="FF0000"/>
                </a:solidFill>
              </a:rPr>
              <a:t>mediador</a:t>
            </a:r>
            <a:r>
              <a:rPr lang="en-US" sz="2100" dirty="0">
                <a:solidFill>
                  <a:srgbClr val="FF0000"/>
                </a:solidFill>
              </a:rPr>
              <a:t> da </a:t>
            </a:r>
            <a:r>
              <a:rPr lang="en-US" sz="2100" dirty="0" err="1">
                <a:solidFill>
                  <a:srgbClr val="FF0000"/>
                </a:solidFill>
              </a:rPr>
              <a:t>construção</a:t>
            </a:r>
            <a:r>
              <a:rPr lang="en-US" sz="2100" dirty="0">
                <a:solidFill>
                  <a:srgbClr val="FF0000"/>
                </a:solidFill>
              </a:rPr>
              <a:t> da </a:t>
            </a:r>
            <a:r>
              <a:rPr lang="en-US" sz="2100" dirty="0" err="1">
                <a:solidFill>
                  <a:srgbClr val="FF0000"/>
                </a:solidFill>
              </a:rPr>
              <a:t>pessoa</a:t>
            </a:r>
            <a:endParaRPr lang="en-US" sz="2100" dirty="0">
              <a:solidFill>
                <a:srgbClr val="FF0000"/>
              </a:solidFill>
            </a:endParaRPr>
          </a:p>
          <a:p>
            <a:pPr marL="0" indent="0" algn="just">
              <a:buNone/>
            </a:pPr>
            <a:r>
              <a:rPr lang="en-US" sz="2400" dirty="0">
                <a:solidFill>
                  <a:srgbClr val="FF0000"/>
                </a:solidFill>
              </a:rPr>
              <a:t>	</a:t>
            </a:r>
          </a:p>
          <a:p>
            <a:pPr marL="0" indent="0">
              <a:buNone/>
            </a:pPr>
            <a:r>
              <a:rPr lang="en-US" sz="2400" dirty="0"/>
              <a:t>4. </a:t>
            </a:r>
            <a:r>
              <a:rPr lang="en-US" sz="2400" b="1" dirty="0" err="1"/>
              <a:t>Aspectos</a:t>
            </a:r>
            <a:r>
              <a:rPr lang="en-US" sz="2400" b="1" dirty="0"/>
              <a:t> </a:t>
            </a:r>
            <a:r>
              <a:rPr lang="en-US" sz="2400" b="1" dirty="0" err="1"/>
              <a:t>Gerais</a:t>
            </a:r>
            <a:endParaRPr lang="en-US" sz="2400" b="1" dirty="0"/>
          </a:p>
          <a:p>
            <a:pPr marL="0" indent="0">
              <a:buNone/>
            </a:pPr>
            <a:endParaRPr lang="en-US" sz="2400" dirty="0"/>
          </a:p>
          <a:p>
            <a:pPr marL="0" indent="0">
              <a:buNone/>
            </a:pPr>
            <a:r>
              <a:rPr lang="en-US" sz="2400" dirty="0"/>
              <a:t>5. </a:t>
            </a:r>
            <a:r>
              <a:rPr lang="en-US" sz="2400" b="1" dirty="0" err="1"/>
              <a:t>Método</a:t>
            </a:r>
            <a:r>
              <a:rPr lang="en-US" sz="2400" b="1" dirty="0"/>
              <a:t>:</a:t>
            </a:r>
            <a:endParaRPr lang="en-US" sz="2400" dirty="0"/>
          </a:p>
          <a:p>
            <a:pPr marL="0" indent="0">
              <a:buNone/>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7</a:t>
            </a:fld>
            <a:endParaRPr lang="en-US"/>
          </a:p>
        </p:txBody>
      </p:sp>
    </p:spTree>
    <p:extLst>
      <p:ext uri="{BB962C8B-B14F-4D97-AF65-F5344CB8AC3E}">
        <p14:creationId xmlns:p14="http://schemas.microsoft.com/office/powerpoint/2010/main" val="22282247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rgbClr val="000000"/>
                </a:solidFill>
              </a:rPr>
              <a:t>6. </a:t>
            </a:r>
            <a:r>
              <a:rPr lang="en-US" sz="2400" b="1" dirty="0" err="1">
                <a:solidFill>
                  <a:srgbClr val="000000"/>
                </a:solidFill>
              </a:rPr>
              <a:t>Implicações</a:t>
            </a:r>
            <a:r>
              <a:rPr lang="en-US" sz="2400" b="1" dirty="0">
                <a:solidFill>
                  <a:srgbClr val="000000"/>
                </a:solidFill>
              </a:rPr>
              <a:t> </a:t>
            </a:r>
            <a:r>
              <a:rPr lang="en-US" sz="2400" b="1" dirty="0" err="1">
                <a:solidFill>
                  <a:srgbClr val="000000"/>
                </a:solidFill>
              </a:rPr>
              <a:t>educacionais</a:t>
            </a:r>
            <a:r>
              <a:rPr lang="en-US" sz="2400" b="1" dirty="0">
                <a:solidFill>
                  <a:srgbClr val="000000"/>
                </a:solidFill>
              </a:rPr>
              <a:t> (2)</a:t>
            </a:r>
          </a:p>
        </p:txBody>
      </p:sp>
      <p:sp>
        <p:nvSpPr>
          <p:cNvPr id="3" name="Content Placeholder 2"/>
          <p:cNvSpPr>
            <a:spLocks noGrp="1"/>
          </p:cNvSpPr>
          <p:nvPr>
            <p:ph idx="1"/>
          </p:nvPr>
        </p:nvSpPr>
        <p:spPr/>
        <p:txBody>
          <a:bodyPr>
            <a:normAutofit fontScale="62500" lnSpcReduction="20000"/>
          </a:bodyPr>
          <a:lstStyle/>
          <a:p>
            <a:pPr marL="0" indent="0" algn="just">
              <a:buNone/>
            </a:pPr>
            <a:endParaRPr lang="pt-BR" sz="1200" dirty="0">
              <a:solidFill>
                <a:srgbClr val="0000FF"/>
              </a:solidFill>
            </a:endParaRPr>
          </a:p>
          <a:p>
            <a:pPr marL="0" indent="0" algn="just">
              <a:lnSpc>
                <a:spcPct val="170000"/>
              </a:lnSpc>
              <a:buNone/>
            </a:pPr>
            <a:endParaRPr lang="pt-BR" sz="2500" dirty="0"/>
          </a:p>
          <a:p>
            <a:pPr marL="0" indent="0" algn="just">
              <a:lnSpc>
                <a:spcPct val="170000"/>
              </a:lnSpc>
              <a:buNone/>
            </a:pPr>
            <a:r>
              <a:rPr lang="pt-BR" sz="2500" dirty="0"/>
              <a:t>Das ideias pedagógicas explicitadas por </a:t>
            </a:r>
            <a:r>
              <a:rPr lang="pt-BR" sz="2500" dirty="0" err="1"/>
              <a:t>Wallon</a:t>
            </a:r>
            <a:r>
              <a:rPr lang="pt-BR" sz="2500" dirty="0"/>
              <a:t>, destaca-se a que se refere à necessidade de superação da dicotomia entre indivíduo e sociedade subjacente à maior parte dos sistemas de ensino. Segundo nosso autor, estes costumam oscilar contraditoriamente entre um e outro polo da antinomia. A educação tradicional, tendo por objetivo transmitir aos alunos a herança dos antepassados e assegurar-lhe o domínio de ideias e costumes que lhe permitiriam melhor se adaptar à sociedade tal como é estabelecida, prioriza a ação dos adultos sobre a juventude e acena com a perpetuação da ordem social. Por outro lado, o movimento Escola Nova, ao buscar romper com a opressão do indivíduo pela sociedade, acabou por desprezar as dimensões sociais da educação, preconizando o individualismo.</a:t>
            </a:r>
            <a:r>
              <a:rPr lang="en-US" sz="2500" dirty="0"/>
              <a:t> </a:t>
            </a:r>
          </a:p>
          <a:p>
            <a:pPr marL="0" indent="0" algn="just">
              <a:lnSpc>
                <a:spcPct val="170000"/>
              </a:lnSpc>
              <a:buNone/>
            </a:pPr>
            <a:r>
              <a:rPr lang="pt-BR" sz="2500" dirty="0">
                <a:solidFill>
                  <a:srgbClr val="0000FF"/>
                </a:solidFill>
              </a:rPr>
              <a:t>(Galvão, 1996, p. 89-90)</a:t>
            </a:r>
          </a:p>
          <a:p>
            <a:endParaRPr lang="en-US" sz="25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70</a:t>
            </a:fld>
            <a:endParaRPr lang="en-US"/>
          </a:p>
        </p:txBody>
      </p:sp>
    </p:spTree>
    <p:extLst>
      <p:ext uri="{BB962C8B-B14F-4D97-AF65-F5344CB8AC3E}">
        <p14:creationId xmlns:p14="http://schemas.microsoft.com/office/powerpoint/2010/main" val="111073442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7. </a:t>
            </a:r>
            <a:r>
              <a:rPr lang="en-US" sz="2400" b="1" dirty="0" err="1"/>
              <a:t>Diálogo</a:t>
            </a:r>
            <a:r>
              <a:rPr lang="en-US" sz="2400" b="1" dirty="0"/>
              <a:t> com Piaget</a:t>
            </a:r>
          </a:p>
        </p:txBody>
      </p:sp>
      <p:sp>
        <p:nvSpPr>
          <p:cNvPr id="3" name="Content Placeholder 2"/>
          <p:cNvSpPr>
            <a:spLocks noGrp="1"/>
          </p:cNvSpPr>
          <p:nvPr>
            <p:ph idx="1"/>
          </p:nvPr>
        </p:nvSpPr>
        <p:spPr/>
        <p:txBody>
          <a:bodyPr>
            <a:normAutofit fontScale="55000" lnSpcReduction="20000"/>
          </a:bodyPr>
          <a:lstStyle/>
          <a:p>
            <a:pPr marL="0" indent="0" algn="just">
              <a:lnSpc>
                <a:spcPct val="170000"/>
              </a:lnSpc>
              <a:buNone/>
            </a:pPr>
            <a:r>
              <a:rPr lang="pt-BR" sz="2300" dirty="0"/>
              <a:t>No diálogo mantido com o primeiro [Piaget], de quem foi contemporâneo, alimenta o tom de polêmica, numa atitude que lhe era peculiar. </a:t>
            </a:r>
          </a:p>
          <a:p>
            <a:pPr marL="0" indent="0" algn="just">
              <a:lnSpc>
                <a:spcPct val="170000"/>
              </a:lnSpc>
              <a:buNone/>
            </a:pPr>
            <a:endParaRPr lang="pt-BR" sz="2300" dirty="0"/>
          </a:p>
          <a:p>
            <a:pPr marL="0" indent="0" algn="just">
              <a:lnSpc>
                <a:spcPct val="170000"/>
              </a:lnSpc>
              <a:buNone/>
            </a:pPr>
            <a:r>
              <a:rPr lang="pt-BR" sz="2300" dirty="0"/>
              <a:t>“Por parte de Piaget, existe uma disposição permanente para buscar continuidade e complementaridade entre sua obra e a do colega. (...) </a:t>
            </a:r>
            <a:r>
              <a:rPr lang="pt-BR" sz="2300" dirty="0" err="1"/>
              <a:t>Wallon</a:t>
            </a:r>
            <a:r>
              <a:rPr lang="pt-BR" sz="2300" dirty="0"/>
              <a:t>, pelo contrário, acentua sempre as contradições e dessemelhanças entre elas, </a:t>
            </a:r>
            <a:r>
              <a:rPr lang="pt-BR" sz="2300" dirty="0" err="1"/>
              <a:t>j</a:t>
            </a:r>
            <a:r>
              <a:rPr lang="pt-BR" sz="2300" dirty="0"/>
              <a:t>[a que, a seu ver, esse é o melhor procedimento a adotar na busca do conhecimento”. (Dantas, </a:t>
            </a:r>
            <a:r>
              <a:rPr lang="pt-BR" sz="2300" dirty="0" err="1"/>
              <a:t>Heloysaa</a:t>
            </a:r>
            <a:r>
              <a:rPr lang="pt-BR" sz="2300" dirty="0"/>
              <a:t>. A </a:t>
            </a:r>
            <a:r>
              <a:rPr lang="pt-BR" sz="2300" dirty="0" err="1"/>
              <a:t>indância</a:t>
            </a:r>
            <a:r>
              <a:rPr lang="pt-BR" sz="2300" dirty="0"/>
              <a:t> da razão: uma introdução à psicologia da inteligência de Henri </a:t>
            </a:r>
            <a:r>
              <a:rPr lang="pt-BR" sz="2300" dirty="0" err="1"/>
              <a:t>Wallon</a:t>
            </a:r>
            <a:r>
              <a:rPr lang="pt-BR" sz="2300" dirty="0"/>
              <a:t>. São Paulo, Manole, 1990, pp. 11-12).</a:t>
            </a:r>
          </a:p>
          <a:p>
            <a:pPr marL="0" indent="0" algn="just">
              <a:lnSpc>
                <a:spcPct val="170000"/>
              </a:lnSpc>
              <a:buNone/>
            </a:pPr>
            <a:endParaRPr lang="pt-BR" sz="2300" dirty="0"/>
          </a:p>
          <a:p>
            <a:pPr marL="0" indent="0" algn="just">
              <a:lnSpc>
                <a:spcPct val="170000"/>
              </a:lnSpc>
              <a:buNone/>
            </a:pPr>
            <a:r>
              <a:rPr lang="pt-BR" sz="2300" dirty="0"/>
              <a:t>Concordes quanto à utilidade da análise genética para a compreensão dos processos psíquicos, utilizavam-na para projetos teóricos distintos:</a:t>
            </a:r>
          </a:p>
          <a:p>
            <a:pPr marL="0" indent="0" algn="just">
              <a:lnSpc>
                <a:spcPct val="170000"/>
              </a:lnSpc>
              <a:buNone/>
            </a:pPr>
            <a:r>
              <a:rPr lang="pt-BR" sz="2300" dirty="0"/>
              <a:t>	</a:t>
            </a:r>
            <a:r>
              <a:rPr lang="pt-BR" sz="2300" dirty="0" err="1"/>
              <a:t>Wallon</a:t>
            </a:r>
            <a:r>
              <a:rPr lang="pt-BR" sz="2300" dirty="0"/>
              <a:t> pretendia realizar uma psicogênese de pessoa </a:t>
            </a:r>
          </a:p>
          <a:p>
            <a:pPr marL="0" indent="0" algn="just">
              <a:lnSpc>
                <a:spcPct val="170000"/>
              </a:lnSpc>
              <a:buNone/>
            </a:pPr>
            <a:r>
              <a:rPr lang="pt-BR" sz="2300" dirty="0"/>
              <a:t>	e Piaget uma psicogênese de inteligência.</a:t>
            </a:r>
          </a:p>
          <a:p>
            <a:pPr marL="0" indent="0" algn="r">
              <a:lnSpc>
                <a:spcPct val="170000"/>
              </a:lnSpc>
              <a:buNone/>
            </a:pPr>
            <a:r>
              <a:rPr lang="pt-BR" sz="2300" dirty="0">
                <a:solidFill>
                  <a:srgbClr val="0000FF"/>
                </a:solidFill>
              </a:rPr>
              <a:t>(Galvão, 1996, p. 35)</a:t>
            </a:r>
          </a:p>
          <a:p>
            <a:pPr algn="just">
              <a:lnSpc>
                <a:spcPct val="170000"/>
              </a:lnSpc>
            </a:pPr>
            <a:endParaRPr lang="en-US"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71</a:t>
            </a:fld>
            <a:endParaRPr lang="en-US"/>
          </a:p>
        </p:txBody>
      </p:sp>
    </p:spTree>
    <p:extLst>
      <p:ext uri="{BB962C8B-B14F-4D97-AF65-F5344CB8AC3E}">
        <p14:creationId xmlns:p14="http://schemas.microsoft.com/office/powerpoint/2010/main" val="29051041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rgbClr val="000000"/>
                </a:solidFill>
              </a:rPr>
              <a:t>8. </a:t>
            </a:r>
            <a:r>
              <a:rPr lang="en-US" sz="2400" b="1" dirty="0" err="1">
                <a:solidFill>
                  <a:srgbClr val="000000"/>
                </a:solidFill>
              </a:rPr>
              <a:t>Diálogo</a:t>
            </a:r>
            <a:r>
              <a:rPr lang="en-US" sz="2400" b="1" dirty="0">
                <a:solidFill>
                  <a:srgbClr val="000000"/>
                </a:solidFill>
              </a:rPr>
              <a:t> com Freud</a:t>
            </a:r>
          </a:p>
        </p:txBody>
      </p:sp>
      <p:sp>
        <p:nvSpPr>
          <p:cNvPr id="3" name="Content Placeholder 2"/>
          <p:cNvSpPr>
            <a:spLocks noGrp="1"/>
          </p:cNvSpPr>
          <p:nvPr>
            <p:ph idx="1"/>
          </p:nvPr>
        </p:nvSpPr>
        <p:spPr/>
        <p:txBody>
          <a:bodyPr>
            <a:normAutofit/>
          </a:bodyPr>
          <a:lstStyle/>
          <a:p>
            <a:pPr marL="0" indent="0" algn="just">
              <a:lnSpc>
                <a:spcPct val="170000"/>
              </a:lnSpc>
              <a:buNone/>
            </a:pPr>
            <a:endParaRPr lang="en-US" sz="1400" dirty="0"/>
          </a:p>
          <a:p>
            <a:pPr marL="0" indent="0" algn="just">
              <a:lnSpc>
                <a:spcPct val="170000"/>
              </a:lnSpc>
              <a:buNone/>
            </a:pPr>
            <a:r>
              <a:rPr lang="en-US" sz="1400" dirty="0" err="1"/>
              <a:t>Nas</a:t>
            </a:r>
            <a:r>
              <a:rPr lang="en-US" sz="1400" dirty="0"/>
              <a:t> </a:t>
            </a:r>
            <a:r>
              <a:rPr lang="en-US" sz="1400" dirty="0" err="1"/>
              <a:t>mumerosas</a:t>
            </a:r>
            <a:r>
              <a:rPr lang="en-US" sz="1400" dirty="0"/>
              <a:t> </a:t>
            </a:r>
            <a:r>
              <a:rPr lang="en-US" sz="1400" dirty="0" err="1"/>
              <a:t>referências</a:t>
            </a:r>
            <a:r>
              <a:rPr lang="en-US" sz="1400" dirty="0"/>
              <a:t> </a:t>
            </a:r>
            <a:r>
              <a:rPr lang="en-US" sz="1400" dirty="0" err="1"/>
              <a:t>que</a:t>
            </a:r>
            <a:r>
              <a:rPr lang="en-US" sz="1400" dirty="0"/>
              <a:t> </a:t>
            </a:r>
            <a:r>
              <a:rPr lang="en-US" sz="1400" dirty="0" err="1"/>
              <a:t>faz</a:t>
            </a:r>
            <a:r>
              <a:rPr lang="en-US" sz="1400" dirty="0"/>
              <a:t> </a:t>
            </a:r>
            <a:r>
              <a:rPr lang="en-US" sz="1400" dirty="0" err="1"/>
              <a:t>à</a:t>
            </a:r>
            <a:r>
              <a:rPr lang="en-US" sz="1400" dirty="0"/>
              <a:t> </a:t>
            </a:r>
            <a:r>
              <a:rPr lang="en-US" sz="1400" dirty="0" err="1"/>
              <a:t>psicanálise</a:t>
            </a:r>
            <a:r>
              <a:rPr lang="en-US" sz="1400" dirty="0"/>
              <a:t> de Freud, </a:t>
            </a:r>
            <a:r>
              <a:rPr lang="en-US" sz="1400" dirty="0" err="1"/>
              <a:t>Wallon</a:t>
            </a:r>
            <a:r>
              <a:rPr lang="en-US" sz="1400" dirty="0"/>
              <a:t> </a:t>
            </a:r>
            <a:r>
              <a:rPr lang="en-US" sz="1400" dirty="0" err="1"/>
              <a:t>mantém</a:t>
            </a:r>
            <a:r>
              <a:rPr lang="en-US" sz="1400" dirty="0"/>
              <a:t> </a:t>
            </a:r>
            <a:r>
              <a:rPr lang="en-US" sz="1400" dirty="0" err="1"/>
              <a:t>uma</a:t>
            </a:r>
            <a:r>
              <a:rPr lang="en-US" sz="1400" dirty="0"/>
              <a:t> </a:t>
            </a:r>
            <a:r>
              <a:rPr lang="en-US" sz="1400" dirty="0" err="1"/>
              <a:t>atitude</a:t>
            </a:r>
            <a:r>
              <a:rPr lang="en-US" sz="1400" dirty="0"/>
              <a:t> </a:t>
            </a:r>
            <a:r>
              <a:rPr lang="en-US" sz="1400" dirty="0" err="1"/>
              <a:t>ambivalente</a:t>
            </a:r>
            <a:r>
              <a:rPr lang="en-US" sz="1400" dirty="0"/>
              <a:t>, o </a:t>
            </a:r>
            <a:r>
              <a:rPr lang="en-US" sz="1400" dirty="0" err="1"/>
              <a:t>mesmo</a:t>
            </a:r>
            <a:r>
              <a:rPr lang="en-US" sz="1400" dirty="0"/>
              <a:t> tempo de </a:t>
            </a:r>
            <a:r>
              <a:rPr lang="en-US" sz="1400" dirty="0" err="1"/>
              <a:t>interesse</a:t>
            </a:r>
            <a:r>
              <a:rPr lang="en-US" sz="1400" dirty="0"/>
              <a:t> e </a:t>
            </a:r>
            <a:r>
              <a:rPr lang="en-US" sz="1400" dirty="0" err="1"/>
              <a:t>reserva</a:t>
            </a:r>
            <a:r>
              <a:rPr lang="en-US" sz="1400" dirty="0"/>
              <a:t>. </a:t>
            </a:r>
            <a:r>
              <a:rPr lang="en-US" sz="1400" dirty="0" err="1"/>
              <a:t>Partindo</a:t>
            </a:r>
            <a:r>
              <a:rPr lang="en-US" sz="1400" dirty="0"/>
              <a:t> de </a:t>
            </a:r>
            <a:r>
              <a:rPr lang="en-US" sz="1400" dirty="0" err="1"/>
              <a:t>formação</a:t>
            </a:r>
            <a:r>
              <a:rPr lang="en-US" sz="1400" dirty="0"/>
              <a:t> similar (</a:t>
            </a:r>
            <a:r>
              <a:rPr lang="en-US" sz="1400" dirty="0" err="1"/>
              <a:t>neurologia</a:t>
            </a:r>
            <a:r>
              <a:rPr lang="en-US" sz="1400" dirty="0"/>
              <a:t> e </a:t>
            </a:r>
            <a:r>
              <a:rPr lang="en-US" sz="1400" dirty="0" err="1"/>
              <a:t>medicina</a:t>
            </a:r>
            <a:r>
              <a:rPr lang="en-US" sz="1400" dirty="0"/>
              <a:t>) a </a:t>
            </a:r>
            <a:r>
              <a:rPr lang="en-US" sz="1400" dirty="0" err="1"/>
              <a:t>atuação</a:t>
            </a:r>
            <a:r>
              <a:rPr lang="en-US" sz="1400" dirty="0"/>
              <a:t> </a:t>
            </a:r>
            <a:r>
              <a:rPr lang="en-US" sz="1400" dirty="0" err="1"/>
              <a:t>prátiva</a:t>
            </a:r>
            <a:r>
              <a:rPr lang="en-US" sz="1400" dirty="0"/>
              <a:t> </a:t>
            </a:r>
            <a:r>
              <a:rPr lang="en-US" sz="1400" dirty="0" err="1"/>
              <a:t>que</a:t>
            </a:r>
            <a:r>
              <a:rPr lang="en-US" sz="1400" dirty="0"/>
              <a:t> </a:t>
            </a:r>
            <a:r>
              <a:rPr lang="en-US" sz="1400" dirty="0" err="1"/>
              <a:t>tiveram</a:t>
            </a:r>
            <a:r>
              <a:rPr lang="en-US" sz="1400" dirty="0"/>
              <a:t> </a:t>
            </a:r>
            <a:r>
              <a:rPr lang="en-US" sz="1400" dirty="0" err="1"/>
              <a:t>esses</a:t>
            </a:r>
            <a:r>
              <a:rPr lang="en-US" sz="1400" dirty="0"/>
              <a:t> </a:t>
            </a:r>
            <a:r>
              <a:rPr lang="en-US" sz="1400" dirty="0" err="1"/>
              <a:t>psicólogos</a:t>
            </a:r>
            <a:r>
              <a:rPr lang="en-US" sz="1400" dirty="0"/>
              <a:t> </a:t>
            </a:r>
            <a:r>
              <a:rPr lang="en-US" sz="1400" dirty="0" err="1"/>
              <a:t>imprimiu</a:t>
            </a:r>
            <a:r>
              <a:rPr lang="en-US" sz="1400" dirty="0"/>
              <a:t> </a:t>
            </a:r>
            <a:r>
              <a:rPr lang="en-US" sz="1400" dirty="0" err="1"/>
              <a:t>direções</a:t>
            </a:r>
            <a:r>
              <a:rPr lang="en-US" sz="1400" dirty="0"/>
              <a:t> </a:t>
            </a:r>
            <a:r>
              <a:rPr lang="en-US" sz="1400" dirty="0" err="1"/>
              <a:t>distintas</a:t>
            </a:r>
            <a:r>
              <a:rPr lang="en-US" sz="1400" dirty="0"/>
              <a:t> </a:t>
            </a:r>
            <a:r>
              <a:rPr lang="en-US" sz="1400" dirty="0" err="1"/>
              <a:t>à</a:t>
            </a:r>
            <a:r>
              <a:rPr lang="en-US" sz="1400" dirty="0"/>
              <a:t> </a:t>
            </a:r>
            <a:r>
              <a:rPr lang="en-US" sz="1400" dirty="0" err="1"/>
              <a:t>evolução</a:t>
            </a:r>
            <a:r>
              <a:rPr lang="en-US" sz="1400" dirty="0"/>
              <a:t> de </a:t>
            </a:r>
            <a:r>
              <a:rPr lang="en-US" sz="1400" dirty="0" err="1"/>
              <a:t>suas</a:t>
            </a:r>
            <a:r>
              <a:rPr lang="en-US" sz="1400" dirty="0"/>
              <a:t> </a:t>
            </a:r>
            <a:r>
              <a:rPr lang="en-US" sz="1400" dirty="0" err="1"/>
              <a:t>teorias</a:t>
            </a:r>
            <a:r>
              <a:rPr lang="en-US" sz="1400" dirty="0"/>
              <a:t>.</a:t>
            </a:r>
          </a:p>
          <a:p>
            <a:pPr marL="0" indent="0" algn="just">
              <a:lnSpc>
                <a:spcPct val="170000"/>
              </a:lnSpc>
              <a:buNone/>
            </a:pPr>
            <a:endParaRPr lang="en-US" sz="1400" dirty="0"/>
          </a:p>
          <a:p>
            <a:pPr marL="0" indent="0" algn="just">
              <a:lnSpc>
                <a:spcPct val="170000"/>
              </a:lnSpc>
              <a:buNone/>
            </a:pPr>
            <a:r>
              <a:rPr lang="en-US" sz="1400" dirty="0"/>
              <a:t>“Freud </a:t>
            </a:r>
            <a:r>
              <a:rPr lang="en-US" sz="1400" dirty="0" err="1"/>
              <a:t>foi</a:t>
            </a:r>
            <a:r>
              <a:rPr lang="en-US" sz="1400" dirty="0"/>
              <a:t> obrigado a </a:t>
            </a:r>
            <a:r>
              <a:rPr lang="en-US" sz="1400" dirty="0" err="1"/>
              <a:t>abandonar</a:t>
            </a:r>
            <a:r>
              <a:rPr lang="en-US" sz="1400" dirty="0"/>
              <a:t> o </a:t>
            </a:r>
            <a:r>
              <a:rPr lang="en-US" sz="1400" dirty="0" err="1"/>
              <a:t>domínio</a:t>
            </a:r>
            <a:r>
              <a:rPr lang="en-US" sz="1400" dirty="0"/>
              <a:t> da </a:t>
            </a:r>
            <a:r>
              <a:rPr lang="en-US" sz="1400" dirty="0" err="1"/>
              <a:t>neurologia</a:t>
            </a:r>
            <a:r>
              <a:rPr lang="en-US" sz="1400" dirty="0"/>
              <a:t> </a:t>
            </a:r>
            <a:r>
              <a:rPr lang="en-US" sz="1400" dirty="0" err="1"/>
              <a:t>para</a:t>
            </a:r>
            <a:r>
              <a:rPr lang="en-US" sz="1400" dirty="0"/>
              <a:t> </a:t>
            </a:r>
            <a:r>
              <a:rPr lang="en-US" sz="1400" dirty="0" err="1"/>
              <a:t>criar</a:t>
            </a:r>
            <a:r>
              <a:rPr lang="en-US" sz="1400" dirty="0"/>
              <a:t> a </a:t>
            </a:r>
            <a:r>
              <a:rPr lang="en-US" sz="1400" dirty="0" err="1"/>
              <a:t>terapia</a:t>
            </a:r>
            <a:r>
              <a:rPr lang="en-US" sz="1400" dirty="0"/>
              <a:t> das neuroses, </a:t>
            </a:r>
            <a:r>
              <a:rPr lang="en-US" sz="1400" dirty="0" err="1"/>
              <a:t>ao</a:t>
            </a:r>
            <a:r>
              <a:rPr lang="en-US" sz="1400" dirty="0"/>
              <a:t> </a:t>
            </a:r>
            <a:r>
              <a:rPr lang="en-US" sz="1400" dirty="0" err="1"/>
              <a:t>passo</a:t>
            </a:r>
            <a:r>
              <a:rPr lang="en-US" sz="1400" dirty="0"/>
              <a:t> </a:t>
            </a:r>
            <a:r>
              <a:rPr lang="en-US" sz="1400" dirty="0" err="1"/>
              <a:t>que</a:t>
            </a:r>
            <a:r>
              <a:rPr lang="en-US" sz="1400" dirty="0"/>
              <a:t> </a:t>
            </a:r>
            <a:r>
              <a:rPr lang="en-US" sz="1400" dirty="0" err="1"/>
              <a:t>Wallon</a:t>
            </a:r>
            <a:r>
              <a:rPr lang="en-US" sz="1400" dirty="0"/>
              <a:t> </a:t>
            </a:r>
            <a:r>
              <a:rPr lang="en-US" sz="1400" dirty="0" err="1"/>
              <a:t>mantém</a:t>
            </a:r>
            <a:r>
              <a:rPr lang="en-US" sz="1400" dirty="0"/>
              <a:t>-se </a:t>
            </a:r>
            <a:r>
              <a:rPr lang="en-US" sz="1400" dirty="0" err="1"/>
              <a:t>ligado</a:t>
            </a:r>
            <a:r>
              <a:rPr lang="en-US" sz="1400" dirty="0"/>
              <a:t> </a:t>
            </a:r>
            <a:r>
              <a:rPr lang="en-US" sz="1400" dirty="0" err="1"/>
              <a:t>às</a:t>
            </a:r>
            <a:r>
              <a:rPr lang="en-US" sz="1400" dirty="0"/>
              <a:t> </a:t>
            </a:r>
            <a:r>
              <a:rPr lang="en-US" sz="1400" dirty="0" err="1"/>
              <a:t>categorias</a:t>
            </a:r>
            <a:r>
              <a:rPr lang="en-US" sz="1400" dirty="0"/>
              <a:t> </a:t>
            </a:r>
            <a:r>
              <a:rPr lang="en-US" sz="1400" dirty="0" err="1"/>
              <a:t>neurológicas</a:t>
            </a:r>
            <a:r>
              <a:rPr lang="en-US" sz="1400" dirty="0"/>
              <a:t>, </a:t>
            </a:r>
            <a:r>
              <a:rPr lang="en-US" sz="1400" dirty="0" err="1"/>
              <a:t>uma</a:t>
            </a:r>
            <a:r>
              <a:rPr lang="en-US" sz="1400" dirty="0"/>
              <a:t> </a:t>
            </a:r>
            <a:r>
              <a:rPr lang="en-US" sz="1400" dirty="0" err="1"/>
              <a:t>necessidade</a:t>
            </a:r>
            <a:r>
              <a:rPr lang="en-US" sz="1400" dirty="0"/>
              <a:t> </a:t>
            </a:r>
            <a:r>
              <a:rPr lang="en-US" sz="1400" dirty="0" err="1"/>
              <a:t>que</a:t>
            </a:r>
            <a:r>
              <a:rPr lang="en-US" sz="1400" dirty="0"/>
              <a:t> </a:t>
            </a:r>
            <a:r>
              <a:rPr lang="en-US" sz="1400" dirty="0" err="1"/>
              <a:t>lhe</a:t>
            </a:r>
            <a:r>
              <a:rPr lang="en-US" sz="1400" dirty="0"/>
              <a:t> era, </a:t>
            </a:r>
            <a:r>
              <a:rPr lang="en-US" sz="1400" dirty="0" err="1"/>
              <a:t>provavelmente</a:t>
            </a:r>
            <a:r>
              <a:rPr lang="en-US" sz="1400" dirty="0"/>
              <a:t>, </a:t>
            </a:r>
            <a:r>
              <a:rPr lang="en-US" sz="1400" dirty="0" err="1"/>
              <a:t>imposta</a:t>
            </a:r>
            <a:r>
              <a:rPr lang="en-US" sz="1400" dirty="0"/>
              <a:t> </a:t>
            </a:r>
            <a:r>
              <a:rPr lang="en-US" sz="1400" dirty="0" err="1"/>
              <a:t>pelo</a:t>
            </a:r>
            <a:r>
              <a:rPr lang="en-US" sz="1400" dirty="0"/>
              <a:t> </a:t>
            </a:r>
            <a:r>
              <a:rPr lang="en-US" sz="1400" dirty="0" err="1"/>
              <a:t>atendimento</a:t>
            </a:r>
            <a:r>
              <a:rPr lang="en-US" sz="1400" dirty="0"/>
              <a:t> </a:t>
            </a:r>
            <a:r>
              <a:rPr lang="en-US" sz="1400" dirty="0" err="1"/>
              <a:t>clínico</a:t>
            </a:r>
            <a:r>
              <a:rPr lang="en-US" sz="1400" dirty="0"/>
              <a:t> a </a:t>
            </a:r>
            <a:r>
              <a:rPr lang="en-US" sz="1400" dirty="0" err="1"/>
              <a:t>crianças</a:t>
            </a:r>
            <a:r>
              <a:rPr lang="en-US" sz="1400" dirty="0"/>
              <a:t> com </a:t>
            </a:r>
            <a:r>
              <a:rPr lang="en-US" sz="1400" dirty="0" err="1"/>
              <a:t>distúrbios</a:t>
            </a:r>
            <a:r>
              <a:rPr lang="en-US" sz="1400" dirty="0"/>
              <a:t> de </a:t>
            </a:r>
            <a:r>
              <a:rPr lang="en-US" sz="1400" dirty="0" err="1"/>
              <a:t>comportamento</a:t>
            </a:r>
            <a:r>
              <a:rPr lang="en-US" sz="1400" dirty="0"/>
              <a:t>”</a:t>
            </a:r>
            <a:r>
              <a:rPr lang="en-US" sz="1400" dirty="0">
                <a:solidFill>
                  <a:srgbClr val="0000FF"/>
                </a:solidFill>
              </a:rPr>
              <a:t>(</a:t>
            </a:r>
            <a:r>
              <a:rPr lang="en-US" sz="1400" dirty="0" err="1">
                <a:solidFill>
                  <a:srgbClr val="0000FF"/>
                </a:solidFill>
              </a:rPr>
              <a:t>Jalley</a:t>
            </a:r>
            <a:r>
              <a:rPr lang="en-US" sz="1400" dirty="0">
                <a:solidFill>
                  <a:srgbClr val="0000FF"/>
                </a:solidFill>
              </a:rPr>
              <a:t>, Introduction </a:t>
            </a:r>
            <a:r>
              <a:rPr lang="en-US" sz="1400" dirty="0" err="1">
                <a:solidFill>
                  <a:srgbClr val="0000FF"/>
                </a:solidFill>
              </a:rPr>
              <a:t>à</a:t>
            </a:r>
            <a:r>
              <a:rPr lang="en-US" sz="1400" dirty="0">
                <a:solidFill>
                  <a:srgbClr val="0000FF"/>
                </a:solidFill>
              </a:rPr>
              <a:t> la lecture de la vie </a:t>
            </a:r>
            <a:r>
              <a:rPr lang="en-US" sz="1400" dirty="0" err="1">
                <a:solidFill>
                  <a:srgbClr val="0000FF"/>
                </a:solidFill>
              </a:rPr>
              <a:t>mentale</a:t>
            </a:r>
            <a:r>
              <a:rPr lang="en-US" sz="1400" dirty="0">
                <a:solidFill>
                  <a:srgbClr val="0000FF"/>
                </a:solidFill>
              </a:rPr>
              <a:t>. In la vie </a:t>
            </a:r>
            <a:r>
              <a:rPr lang="en-US" sz="1400" dirty="0" err="1">
                <a:solidFill>
                  <a:srgbClr val="0000FF"/>
                </a:solidFill>
              </a:rPr>
              <a:t>mentale</a:t>
            </a:r>
            <a:r>
              <a:rPr lang="en-US" sz="1400" dirty="0">
                <a:solidFill>
                  <a:srgbClr val="0000FF"/>
                </a:solidFill>
              </a:rPr>
              <a:t>. Paris, Editions </a:t>
            </a:r>
            <a:r>
              <a:rPr lang="en-US" sz="1400" dirty="0" err="1">
                <a:solidFill>
                  <a:srgbClr val="0000FF"/>
                </a:solidFill>
              </a:rPr>
              <a:t>Sociales</a:t>
            </a:r>
            <a:r>
              <a:rPr lang="en-US" sz="1400" dirty="0">
                <a:solidFill>
                  <a:srgbClr val="0000FF"/>
                </a:solidFill>
              </a:rPr>
              <a:t>, 1982, p. 27).</a:t>
            </a:r>
          </a:p>
          <a:p>
            <a:pPr marL="0" indent="0" algn="r">
              <a:lnSpc>
                <a:spcPct val="170000"/>
              </a:lnSpc>
              <a:buNone/>
            </a:pPr>
            <a:r>
              <a:rPr lang="en-US" sz="1400" dirty="0">
                <a:solidFill>
                  <a:srgbClr val="0000FF"/>
                </a:solidFill>
              </a:rPr>
              <a:t>(</a:t>
            </a:r>
            <a:r>
              <a:rPr lang="en-US" sz="1400" dirty="0" err="1">
                <a:solidFill>
                  <a:srgbClr val="0000FF"/>
                </a:solidFill>
              </a:rPr>
              <a:t>Galvão</a:t>
            </a:r>
            <a:r>
              <a:rPr lang="en-US" sz="1400" dirty="0">
                <a:solidFill>
                  <a:srgbClr val="0000FF"/>
                </a:solidFill>
              </a:rPr>
              <a:t>, 1996, p. 36)</a:t>
            </a:r>
          </a:p>
          <a:p>
            <a:pPr marL="0" indent="0">
              <a:lnSpc>
                <a:spcPct val="170000"/>
              </a:lnSpc>
              <a:buNone/>
            </a:pPr>
            <a:endParaRPr lang="en-US" sz="1400" dirty="0"/>
          </a:p>
        </p:txBody>
      </p:sp>
      <p:sp>
        <p:nvSpPr>
          <p:cNvPr id="5" name="Slide Number Placeholder 4"/>
          <p:cNvSpPr>
            <a:spLocks noGrp="1"/>
          </p:cNvSpPr>
          <p:nvPr>
            <p:ph type="sldNum" sz="quarter" idx="12"/>
          </p:nvPr>
        </p:nvSpPr>
        <p:spPr/>
        <p:txBody>
          <a:bodyPr/>
          <a:lstStyle/>
          <a:p>
            <a:fld id="{55C99EAA-D3A5-EC42-B47C-72599F453DF1}" type="slidenum">
              <a:rPr lang="en-US" smtClean="0"/>
              <a:pPr/>
              <a:t>72</a:t>
            </a:fld>
            <a:endParaRPr lang="en-US"/>
          </a:p>
        </p:txBody>
      </p:sp>
    </p:spTree>
    <p:extLst>
      <p:ext uri="{BB962C8B-B14F-4D97-AF65-F5344CB8AC3E}">
        <p14:creationId xmlns:p14="http://schemas.microsoft.com/office/powerpoint/2010/main" val="239675942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b="1" dirty="0"/>
              <a:t>7. Referências</a:t>
            </a:r>
            <a:br>
              <a:rPr lang="pt-BR" sz="2400" b="1" dirty="0"/>
            </a:br>
            <a:r>
              <a:rPr lang="pt-BR" sz="2400" b="1" dirty="0"/>
              <a:t>Henri </a:t>
            </a:r>
            <a:r>
              <a:rPr lang="pt-BR" sz="2400" b="1" dirty="0" err="1"/>
              <a:t>Wallon</a:t>
            </a:r>
            <a:endParaRPr lang="pt-BR" sz="2400" b="1" dirty="0"/>
          </a:p>
        </p:txBody>
      </p:sp>
      <p:sp>
        <p:nvSpPr>
          <p:cNvPr id="3" name="Espaço Reservado para Conteúdo 2"/>
          <p:cNvSpPr>
            <a:spLocks noGrp="1"/>
          </p:cNvSpPr>
          <p:nvPr>
            <p:ph idx="1"/>
          </p:nvPr>
        </p:nvSpPr>
        <p:spPr/>
        <p:txBody>
          <a:bodyPr>
            <a:noAutofit/>
          </a:bodyPr>
          <a:lstStyle/>
          <a:p>
            <a:pPr marL="0" indent="0">
              <a:lnSpc>
                <a:spcPct val="170000"/>
              </a:lnSpc>
              <a:buNone/>
            </a:pPr>
            <a:r>
              <a:rPr lang="pt-BR" sz="1800" dirty="0" err="1"/>
              <a:t>Wallon</a:t>
            </a:r>
            <a:r>
              <a:rPr lang="pt-BR" sz="1800" dirty="0"/>
              <a:t>, H. (1950). </a:t>
            </a:r>
            <a:r>
              <a:rPr lang="pt-BR" sz="1800" i="1" dirty="0" err="1"/>
              <a:t>L'évolution</a:t>
            </a:r>
            <a:r>
              <a:rPr lang="pt-BR" sz="1800" i="1" dirty="0"/>
              <a:t> </a:t>
            </a:r>
            <a:r>
              <a:rPr lang="pt-BR" sz="1800" i="1" dirty="0" err="1"/>
              <a:t>psychologique</a:t>
            </a:r>
            <a:r>
              <a:rPr lang="pt-BR" sz="1800" i="1" dirty="0"/>
              <a:t> de </a:t>
            </a:r>
            <a:r>
              <a:rPr lang="pt-BR" sz="1800" i="1" dirty="0" err="1"/>
              <a:t>l'enfant</a:t>
            </a:r>
            <a:r>
              <a:rPr lang="pt-BR" sz="1800" dirty="0"/>
              <a:t>. Paris: Armand Colin.</a:t>
            </a:r>
          </a:p>
          <a:p>
            <a:pPr marL="0" indent="0">
              <a:lnSpc>
                <a:spcPct val="170000"/>
              </a:lnSpc>
              <a:buNone/>
            </a:pPr>
            <a:r>
              <a:rPr lang="pt-BR" sz="1800" dirty="0" err="1"/>
              <a:t>Wallon</a:t>
            </a:r>
            <a:r>
              <a:rPr lang="pt-BR" sz="1800" dirty="0"/>
              <a:t>, H. (1975a). </a:t>
            </a:r>
            <a:r>
              <a:rPr lang="pt-BR" sz="1800" i="1" dirty="0"/>
              <a:t>Origens e métodos da psicologia</a:t>
            </a:r>
            <a:r>
              <a:rPr lang="pt-BR" sz="1800" dirty="0"/>
              <a:t>. Lisboa: </a:t>
            </a:r>
            <a:r>
              <a:rPr lang="pt-BR" sz="1800" dirty="0" err="1"/>
              <a:t>EStampa</a:t>
            </a:r>
            <a:r>
              <a:rPr lang="pt-BR" sz="1800" dirty="0"/>
              <a:t>.</a:t>
            </a:r>
          </a:p>
          <a:p>
            <a:pPr marL="0" indent="0">
              <a:lnSpc>
                <a:spcPct val="170000"/>
              </a:lnSpc>
              <a:buNone/>
            </a:pPr>
            <a:r>
              <a:rPr lang="pt-BR" sz="1800" dirty="0" err="1"/>
              <a:t>Wallon</a:t>
            </a:r>
            <a:r>
              <a:rPr lang="pt-BR" sz="1800" dirty="0"/>
              <a:t>, H. (1975b). </a:t>
            </a:r>
            <a:r>
              <a:rPr lang="pt-BR" sz="1800" i="1" dirty="0"/>
              <a:t>Psicologia e educação da infância </a:t>
            </a:r>
            <a:r>
              <a:rPr lang="pt-BR" sz="1800" dirty="0"/>
              <a:t>Lisboa: Estampa.</a:t>
            </a:r>
          </a:p>
          <a:p>
            <a:pPr marL="0" indent="0">
              <a:lnSpc>
                <a:spcPct val="170000"/>
              </a:lnSpc>
              <a:buNone/>
            </a:pPr>
            <a:r>
              <a:rPr lang="pt-BR" sz="1800" dirty="0" err="1"/>
              <a:t>Wallon</a:t>
            </a:r>
            <a:r>
              <a:rPr lang="pt-BR" sz="1800" dirty="0"/>
              <a:t>, H. (1982). </a:t>
            </a:r>
            <a:r>
              <a:rPr lang="pt-BR" sz="1800" i="1" dirty="0"/>
              <a:t>La </a:t>
            </a:r>
            <a:r>
              <a:rPr lang="pt-BR" sz="1800" i="1" dirty="0" err="1"/>
              <a:t>vie</a:t>
            </a:r>
            <a:r>
              <a:rPr lang="pt-BR" sz="1800" i="1" dirty="0"/>
              <a:t> </a:t>
            </a:r>
            <a:r>
              <a:rPr lang="pt-BR" sz="1800" i="1" dirty="0" err="1"/>
              <a:t>mentale</a:t>
            </a:r>
            <a:r>
              <a:rPr lang="pt-BR" sz="1800" dirty="0"/>
              <a:t>. Paris: </a:t>
            </a:r>
            <a:r>
              <a:rPr lang="pt-BR" sz="1800" dirty="0" err="1"/>
              <a:t>Éditions</a:t>
            </a:r>
            <a:r>
              <a:rPr lang="pt-BR" sz="1800" dirty="0"/>
              <a:t> </a:t>
            </a:r>
            <a:r>
              <a:rPr lang="pt-BR" sz="1800" dirty="0" err="1"/>
              <a:t>Sociales</a:t>
            </a:r>
            <a:r>
              <a:rPr lang="pt-BR" sz="1800" dirty="0"/>
              <a:t>.</a:t>
            </a:r>
          </a:p>
          <a:p>
            <a:pPr marL="0" indent="0">
              <a:lnSpc>
                <a:spcPct val="170000"/>
              </a:lnSpc>
              <a:buNone/>
            </a:pPr>
            <a:r>
              <a:rPr lang="pt-BR" sz="1800" dirty="0" err="1"/>
              <a:t>Wallon</a:t>
            </a:r>
            <a:r>
              <a:rPr lang="pt-BR" sz="1800" dirty="0"/>
              <a:t>, H. (1987). </a:t>
            </a:r>
            <a:r>
              <a:rPr lang="pt-BR" sz="1800" i="1" dirty="0" err="1"/>
              <a:t>Les</a:t>
            </a:r>
            <a:r>
              <a:rPr lang="pt-BR" sz="1800" i="1" dirty="0"/>
              <a:t> origines </a:t>
            </a:r>
            <a:r>
              <a:rPr lang="pt-BR" sz="1800" i="1" dirty="0" err="1"/>
              <a:t>du</a:t>
            </a:r>
            <a:r>
              <a:rPr lang="pt-BR" sz="1800" i="1" dirty="0"/>
              <a:t> </a:t>
            </a:r>
            <a:r>
              <a:rPr lang="pt-BR" sz="1800" i="1" dirty="0" err="1"/>
              <a:t>caractère</a:t>
            </a:r>
            <a:r>
              <a:rPr lang="pt-BR" sz="1800" i="1" dirty="0"/>
              <a:t> chez </a:t>
            </a:r>
            <a:r>
              <a:rPr lang="pt-BR" sz="1800" i="1" dirty="0" err="1"/>
              <a:t>l'enfant</a:t>
            </a:r>
            <a:r>
              <a:rPr lang="pt-BR" sz="1800" dirty="0"/>
              <a:t>. Paris: PUF.</a:t>
            </a:r>
          </a:p>
          <a:p>
            <a:pPr marL="0" indent="0">
              <a:lnSpc>
                <a:spcPct val="170000"/>
              </a:lnSpc>
              <a:buNone/>
            </a:pPr>
            <a:r>
              <a:rPr lang="pt-BR" sz="1800" dirty="0" err="1"/>
              <a:t>Wallon</a:t>
            </a:r>
            <a:r>
              <a:rPr lang="pt-BR" sz="1800" dirty="0"/>
              <a:t>, H. (1989). </a:t>
            </a:r>
            <a:r>
              <a:rPr lang="pt-BR" sz="1800" i="1" dirty="0"/>
              <a:t>Origens do pensamento na criança</a:t>
            </a:r>
            <a:r>
              <a:rPr lang="pt-BR" sz="1800" dirty="0"/>
              <a:t>. São Paulo: Manole.</a:t>
            </a:r>
          </a:p>
          <a:p>
            <a:pPr marL="0" indent="0">
              <a:lnSpc>
                <a:spcPct val="170000"/>
              </a:lnSpc>
              <a:buNone/>
            </a:pPr>
            <a:r>
              <a:rPr lang="pt-BR" sz="1800" dirty="0" err="1"/>
              <a:t>Wallon</a:t>
            </a:r>
            <a:r>
              <a:rPr lang="pt-BR" sz="1800" dirty="0"/>
              <a:t>, H. (1990). </a:t>
            </a:r>
            <a:r>
              <a:rPr lang="pt-BR" sz="1800" i="1" dirty="0" err="1"/>
              <a:t>Psychologie</a:t>
            </a:r>
            <a:r>
              <a:rPr lang="pt-BR" sz="1800" i="1" dirty="0"/>
              <a:t> et </a:t>
            </a:r>
            <a:r>
              <a:rPr lang="pt-BR" sz="1800" i="1" dirty="0" err="1"/>
              <a:t>dialectique</a:t>
            </a:r>
            <a:r>
              <a:rPr lang="pt-BR" sz="1800" dirty="0"/>
              <a:t>. Paris: </a:t>
            </a:r>
            <a:r>
              <a:rPr lang="pt-BR" sz="1800" dirty="0" err="1"/>
              <a:t>Messidor</a:t>
            </a:r>
            <a:r>
              <a:rPr lang="pt-BR" sz="1800" dirty="0"/>
              <a:t> / Ed. </a:t>
            </a:r>
            <a:r>
              <a:rPr lang="pt-BR" sz="1800" dirty="0" err="1"/>
              <a:t>Sociales</a:t>
            </a:r>
            <a:r>
              <a:rPr lang="pt-BR" sz="1800" dirty="0"/>
              <a:t>.</a:t>
            </a:r>
          </a:p>
          <a:p>
            <a:pPr marL="0" indent="0">
              <a:lnSpc>
                <a:spcPct val="170000"/>
              </a:lnSpc>
              <a:buNone/>
            </a:pPr>
            <a:endParaRPr lang="pt-BR" sz="1800" b="1" dirty="0"/>
          </a:p>
        </p:txBody>
      </p:sp>
      <p:sp>
        <p:nvSpPr>
          <p:cNvPr id="4" name="Espaço Reservado para Número de Slide 3"/>
          <p:cNvSpPr>
            <a:spLocks noGrp="1"/>
          </p:cNvSpPr>
          <p:nvPr>
            <p:ph type="sldNum" sz="quarter" idx="12"/>
          </p:nvPr>
        </p:nvSpPr>
        <p:spPr/>
        <p:txBody>
          <a:bodyPr/>
          <a:lstStyle/>
          <a:p>
            <a:fld id="{55C99EAA-D3A5-EC42-B47C-72599F453DF1}" type="slidenum">
              <a:rPr lang="en-US" smtClean="0"/>
              <a:pPr/>
              <a:t>73</a:t>
            </a:fld>
            <a:endParaRPr lang="en-US"/>
          </a:p>
        </p:txBody>
      </p:sp>
    </p:spTree>
    <p:extLst>
      <p:ext uri="{BB962C8B-B14F-4D97-AF65-F5344CB8AC3E}">
        <p14:creationId xmlns:p14="http://schemas.microsoft.com/office/powerpoint/2010/main" val="22953661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b="1" dirty="0"/>
              <a:t>7. Referências</a:t>
            </a:r>
            <a:br>
              <a:rPr lang="pt-BR" sz="2400" b="1" dirty="0"/>
            </a:br>
            <a:r>
              <a:rPr lang="pt-BR" sz="2400" b="1" dirty="0"/>
              <a:t>Comentadores </a:t>
            </a:r>
          </a:p>
        </p:txBody>
      </p:sp>
      <p:sp>
        <p:nvSpPr>
          <p:cNvPr id="3" name="Espaço Reservado para Conteúdo 2"/>
          <p:cNvSpPr>
            <a:spLocks noGrp="1"/>
          </p:cNvSpPr>
          <p:nvPr>
            <p:ph idx="1"/>
          </p:nvPr>
        </p:nvSpPr>
        <p:spPr/>
        <p:txBody>
          <a:bodyPr>
            <a:noAutofit/>
          </a:bodyPr>
          <a:lstStyle/>
          <a:p>
            <a:pPr marL="0" indent="0">
              <a:lnSpc>
                <a:spcPct val="150000"/>
              </a:lnSpc>
              <a:buNone/>
            </a:pPr>
            <a:r>
              <a:rPr lang="pt-BR" sz="1200" dirty="0"/>
              <a:t>Dantas, H. (1990). </a:t>
            </a:r>
            <a:r>
              <a:rPr lang="pt-BR" sz="1200" i="1" dirty="0"/>
              <a:t>A infância da razão: uma introdução à psicologia da inteligência de Henri </a:t>
            </a:r>
            <a:r>
              <a:rPr lang="pt-BR" sz="1200" i="1" dirty="0" err="1"/>
              <a:t>Wallon</a:t>
            </a:r>
            <a:r>
              <a:rPr lang="pt-BR" sz="1200" dirty="0"/>
              <a:t>. São Paulo: Manole.</a:t>
            </a:r>
          </a:p>
          <a:p>
            <a:pPr marL="0" indent="0">
              <a:lnSpc>
                <a:spcPct val="150000"/>
              </a:lnSpc>
              <a:buNone/>
            </a:pPr>
            <a:r>
              <a:rPr lang="pt-BR" sz="1200" dirty="0"/>
              <a:t>Dantas, H. (1992a). A afetividade e a construção do sujeito na psicogenética </a:t>
            </a:r>
            <a:r>
              <a:rPr lang="pt-BR" sz="1200" i="1" dirty="0"/>
              <a:t>Piaget, Vygotsky, </a:t>
            </a:r>
            <a:r>
              <a:rPr lang="pt-BR" sz="1200" i="1" dirty="0" err="1"/>
              <a:t>Wallon</a:t>
            </a:r>
            <a:r>
              <a:rPr lang="pt-BR" sz="1200" i="1" dirty="0"/>
              <a:t>: teorias psicogenéticas em </a:t>
            </a:r>
          </a:p>
          <a:p>
            <a:pPr marL="0" indent="0">
              <a:lnSpc>
                <a:spcPct val="150000"/>
              </a:lnSpc>
              <a:buNone/>
            </a:pPr>
            <a:r>
              <a:rPr lang="pt-BR" sz="1200" i="1" dirty="0"/>
              <a:t>	discussão</a:t>
            </a:r>
            <a:r>
              <a:rPr lang="pt-BR" sz="1200" dirty="0"/>
              <a:t> (pp. 85-100). São Paulo: </a:t>
            </a:r>
            <a:r>
              <a:rPr lang="pt-BR" sz="1200" dirty="0" err="1"/>
              <a:t>Summus</a:t>
            </a:r>
            <a:r>
              <a:rPr lang="pt-BR" sz="1200" dirty="0"/>
              <a:t>.</a:t>
            </a:r>
          </a:p>
          <a:p>
            <a:pPr marL="0" indent="0">
              <a:lnSpc>
                <a:spcPct val="150000"/>
              </a:lnSpc>
              <a:buNone/>
            </a:pPr>
            <a:r>
              <a:rPr lang="pt-BR" sz="1200" dirty="0"/>
              <a:t>Dantas, H. (1992b). Do ato motor ao ato mental: a gênese da inteligência </a:t>
            </a:r>
            <a:r>
              <a:rPr lang="pt-BR" sz="1200" i="1" dirty="0"/>
              <a:t>Piaget, Vygotsky, </a:t>
            </a:r>
            <a:r>
              <a:rPr lang="pt-BR" sz="1200" i="1" dirty="0" err="1"/>
              <a:t>Wallon</a:t>
            </a:r>
            <a:r>
              <a:rPr lang="pt-BR" sz="1200" i="1" dirty="0"/>
              <a:t>: teorias psicogenéticas em </a:t>
            </a:r>
          </a:p>
          <a:p>
            <a:pPr marL="0" indent="0">
              <a:lnSpc>
                <a:spcPct val="150000"/>
              </a:lnSpc>
              <a:buNone/>
            </a:pPr>
            <a:r>
              <a:rPr lang="pt-BR" sz="1200" i="1" dirty="0"/>
              <a:t>	discussão</a:t>
            </a:r>
            <a:r>
              <a:rPr lang="pt-BR" sz="1200" dirty="0"/>
              <a:t> (pp. 35-45). São Paulo: </a:t>
            </a:r>
            <a:r>
              <a:rPr lang="pt-BR" sz="1200" dirty="0" err="1"/>
              <a:t>Summus</a:t>
            </a:r>
            <a:endParaRPr lang="pt-BR" sz="1200" dirty="0"/>
          </a:p>
          <a:p>
            <a:pPr marL="0" indent="0">
              <a:lnSpc>
                <a:spcPct val="150000"/>
              </a:lnSpc>
              <a:buNone/>
            </a:pPr>
            <a:r>
              <a:rPr lang="pt-BR" sz="1200" dirty="0"/>
              <a:t>Dantas, P. d. s. (1983). </a:t>
            </a:r>
            <a:r>
              <a:rPr lang="pt-BR" sz="1200" i="1" dirty="0"/>
              <a:t>Para conhecer </a:t>
            </a:r>
            <a:r>
              <a:rPr lang="pt-BR" sz="1200" i="1" dirty="0" err="1"/>
              <a:t>Wallon</a:t>
            </a:r>
            <a:r>
              <a:rPr lang="pt-BR" sz="1200" i="1" dirty="0"/>
              <a:t>: uma psicologia dialética</a:t>
            </a:r>
            <a:r>
              <a:rPr lang="pt-BR" sz="1200" dirty="0"/>
              <a:t>. São Paulo: Braziliense.</a:t>
            </a:r>
          </a:p>
          <a:p>
            <a:pPr marL="0" indent="0">
              <a:lnSpc>
                <a:spcPct val="150000"/>
              </a:lnSpc>
              <a:buNone/>
            </a:pPr>
            <a:r>
              <a:rPr lang="pt-BR" sz="1200" dirty="0"/>
              <a:t>Galvão, I. (1996). </a:t>
            </a:r>
            <a:r>
              <a:rPr lang="pt-BR" sz="1200" i="1" dirty="0"/>
              <a:t>Henri </a:t>
            </a:r>
            <a:r>
              <a:rPr lang="pt-BR" sz="1200" i="1" dirty="0" err="1"/>
              <a:t>Wallon</a:t>
            </a:r>
            <a:r>
              <a:rPr lang="pt-BR" sz="1200" i="1" dirty="0"/>
              <a:t>: uma concepção dialética do desenvolvimento infantil</a:t>
            </a:r>
            <a:r>
              <a:rPr lang="pt-BR" sz="1200" dirty="0"/>
              <a:t>. Petrópolis: Vozes.</a:t>
            </a:r>
          </a:p>
          <a:p>
            <a:pPr marL="0" indent="0">
              <a:lnSpc>
                <a:spcPct val="150000"/>
              </a:lnSpc>
              <a:buNone/>
            </a:pPr>
            <a:r>
              <a:rPr lang="pt-BR" sz="1200" dirty="0" err="1"/>
              <a:t>Nadel</a:t>
            </a:r>
            <a:r>
              <a:rPr lang="pt-BR" sz="1200" dirty="0"/>
              <a:t>, J., &amp; Best, F. (1980). </a:t>
            </a:r>
            <a:r>
              <a:rPr lang="pt-BR" sz="1200" i="1" dirty="0" err="1"/>
              <a:t>Wallon</a:t>
            </a:r>
            <a:r>
              <a:rPr lang="pt-BR" sz="1200" i="1" dirty="0"/>
              <a:t> </a:t>
            </a:r>
            <a:r>
              <a:rPr lang="pt-BR" sz="1200" i="1" dirty="0" err="1"/>
              <a:t>aujourd'hui</a:t>
            </a:r>
            <a:r>
              <a:rPr lang="pt-BR" sz="1200" dirty="0"/>
              <a:t>. Paris: </a:t>
            </a:r>
            <a:r>
              <a:rPr lang="pt-BR" sz="1200" dirty="0" err="1"/>
              <a:t>Scarabé</a:t>
            </a:r>
            <a:r>
              <a:rPr lang="pt-BR" sz="1200" dirty="0"/>
              <a:t>.</a:t>
            </a:r>
          </a:p>
          <a:p>
            <a:pPr marL="0" indent="0">
              <a:lnSpc>
                <a:spcPct val="150000"/>
              </a:lnSpc>
              <a:buNone/>
            </a:pPr>
            <a:r>
              <a:rPr lang="pt-BR" sz="1200" dirty="0" err="1"/>
              <a:t>Taille</a:t>
            </a:r>
            <a:r>
              <a:rPr lang="pt-BR" sz="1200" dirty="0"/>
              <a:t>, </a:t>
            </a:r>
            <a:r>
              <a:rPr lang="pt-BR" sz="1200" dirty="0" err="1"/>
              <a:t>Y</a:t>
            </a:r>
            <a:r>
              <a:rPr lang="pt-BR" sz="1200" dirty="0"/>
              <a:t>. d. L., Oliveira, M. </a:t>
            </a:r>
            <a:r>
              <a:rPr lang="pt-BR" sz="1200" dirty="0" err="1"/>
              <a:t>K</a:t>
            </a:r>
            <a:r>
              <a:rPr lang="pt-BR" sz="1200" dirty="0"/>
              <a:t>. d., &amp; Dantas, H. (1992). </a:t>
            </a:r>
            <a:r>
              <a:rPr lang="pt-BR" sz="1200" i="1" dirty="0"/>
              <a:t>Piaget, Vygotsky, </a:t>
            </a:r>
            <a:r>
              <a:rPr lang="pt-BR" sz="1200" i="1" dirty="0" err="1"/>
              <a:t>Wallon</a:t>
            </a:r>
            <a:r>
              <a:rPr lang="pt-BR" sz="1200" i="1" dirty="0"/>
              <a:t>: teorias psicogenéticas em discussão</a:t>
            </a:r>
            <a:r>
              <a:rPr lang="pt-BR" sz="1200" dirty="0"/>
              <a:t>. São Paulo: </a:t>
            </a:r>
          </a:p>
          <a:p>
            <a:pPr marL="0" indent="0">
              <a:lnSpc>
                <a:spcPct val="150000"/>
              </a:lnSpc>
              <a:buNone/>
            </a:pPr>
            <a:r>
              <a:rPr lang="pt-BR" sz="1200" dirty="0"/>
              <a:t>	</a:t>
            </a:r>
            <a:r>
              <a:rPr lang="pt-BR" sz="1200" dirty="0" err="1"/>
              <a:t>Summus</a:t>
            </a:r>
            <a:r>
              <a:rPr lang="pt-BR" sz="1200" dirty="0"/>
              <a:t>.</a:t>
            </a:r>
          </a:p>
          <a:p>
            <a:pPr marL="0" indent="0">
              <a:lnSpc>
                <a:spcPct val="150000"/>
              </a:lnSpc>
              <a:buNone/>
            </a:pPr>
            <a:r>
              <a:rPr lang="pt-BR" sz="1200" dirty="0" err="1"/>
              <a:t>Thong</a:t>
            </a:r>
            <a:r>
              <a:rPr lang="pt-BR" sz="1200" dirty="0"/>
              <a:t>, T. (1969). </a:t>
            </a:r>
            <a:r>
              <a:rPr lang="pt-BR" sz="1200" i="1" dirty="0"/>
              <a:t>La </a:t>
            </a:r>
            <a:r>
              <a:rPr lang="pt-BR" sz="1200" i="1" dirty="0" err="1"/>
              <a:t>pensée</a:t>
            </a:r>
            <a:r>
              <a:rPr lang="pt-BR" sz="1200" i="1" dirty="0"/>
              <a:t> </a:t>
            </a:r>
            <a:r>
              <a:rPr lang="pt-BR" sz="1200" i="1" dirty="0" err="1"/>
              <a:t>pédagogique</a:t>
            </a:r>
            <a:r>
              <a:rPr lang="pt-BR" sz="1200" i="1" dirty="0"/>
              <a:t> de Henri </a:t>
            </a:r>
            <a:r>
              <a:rPr lang="pt-BR" sz="1200" i="1" dirty="0" err="1"/>
              <a:t>Wallon</a:t>
            </a:r>
            <a:r>
              <a:rPr lang="pt-BR" sz="1200" dirty="0"/>
              <a:t>. Paris: PUF.</a:t>
            </a:r>
          </a:p>
          <a:p>
            <a:pPr marL="0" indent="0">
              <a:lnSpc>
                <a:spcPct val="150000"/>
              </a:lnSpc>
              <a:buNone/>
            </a:pPr>
            <a:r>
              <a:rPr lang="pt-BR" sz="1200" dirty="0" err="1"/>
              <a:t>Zazzo</a:t>
            </a:r>
            <a:r>
              <a:rPr lang="pt-BR" sz="1200" dirty="0"/>
              <a:t>, R. (1978). </a:t>
            </a:r>
            <a:r>
              <a:rPr lang="pt-BR" sz="1200" i="1" dirty="0"/>
              <a:t>Henri </a:t>
            </a:r>
            <a:r>
              <a:rPr lang="pt-BR" sz="1200" i="1" dirty="0" err="1"/>
              <a:t>Wallon</a:t>
            </a:r>
            <a:r>
              <a:rPr lang="pt-BR" sz="1200" i="1" dirty="0"/>
              <a:t>: Psicologia e marxismo</a:t>
            </a:r>
            <a:r>
              <a:rPr lang="pt-BR" sz="1200" dirty="0"/>
              <a:t>. Lisboa: Vega.</a:t>
            </a:r>
          </a:p>
        </p:txBody>
      </p:sp>
      <p:sp>
        <p:nvSpPr>
          <p:cNvPr id="4" name="Espaço Reservado para Número de Slide 3"/>
          <p:cNvSpPr>
            <a:spLocks noGrp="1"/>
          </p:cNvSpPr>
          <p:nvPr>
            <p:ph type="sldNum" sz="quarter" idx="12"/>
          </p:nvPr>
        </p:nvSpPr>
        <p:spPr/>
        <p:txBody>
          <a:bodyPr/>
          <a:lstStyle/>
          <a:p>
            <a:fld id="{55C99EAA-D3A5-EC42-B47C-72599F453DF1}" type="slidenum">
              <a:rPr lang="en-US" smtClean="0"/>
              <a:pPr/>
              <a:t>74</a:t>
            </a:fld>
            <a:endParaRPr lang="en-US"/>
          </a:p>
        </p:txBody>
      </p:sp>
    </p:spTree>
    <p:extLst>
      <p:ext uri="{BB962C8B-B14F-4D97-AF65-F5344CB8AC3E}">
        <p14:creationId xmlns:p14="http://schemas.microsoft.com/office/powerpoint/2010/main" val="39926993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55000" lnSpcReduction="20000"/>
          </a:bodyPr>
          <a:lstStyle/>
          <a:p>
            <a:r>
              <a:rPr lang="pt-BR" dirty="0"/>
              <a:t>Ao final da Aula sobre </a:t>
            </a:r>
            <a:r>
              <a:rPr lang="pt-BR" dirty="0" err="1"/>
              <a:t>Wallon</a:t>
            </a:r>
            <a:r>
              <a:rPr lang="pt-BR" dirty="0"/>
              <a:t>, incluir os parágrafos a serem lidos do livro: </a:t>
            </a:r>
            <a:endParaRPr lang="pt-BR" sz="2800" dirty="0"/>
          </a:p>
          <a:p>
            <a:r>
              <a:rPr lang="pt-BR" dirty="0" err="1"/>
              <a:t>Wallon</a:t>
            </a:r>
            <a:r>
              <a:rPr lang="pt-BR" dirty="0"/>
              <a:t>, H. (1941). </a:t>
            </a:r>
            <a:r>
              <a:rPr lang="pt-BR" i="1" dirty="0"/>
              <a:t>A evolução psicológica da criança</a:t>
            </a:r>
            <a:r>
              <a:rPr lang="pt-BR" dirty="0"/>
              <a:t>. São Paulo: </a:t>
            </a:r>
            <a:endParaRPr lang="pt-BR" sz="2800" dirty="0"/>
          </a:p>
          <a:p>
            <a:r>
              <a:rPr lang="pt-BR" dirty="0"/>
              <a:t>Martins Fontes, 2010. </a:t>
            </a:r>
            <a:endParaRPr lang="pt-BR" sz="2800" dirty="0"/>
          </a:p>
          <a:p>
            <a:pPr lvl="0"/>
            <a:r>
              <a:rPr lang="pt-BR" dirty="0"/>
              <a:t>Introdução de Émile </a:t>
            </a:r>
            <a:r>
              <a:rPr lang="pt-BR" dirty="0" err="1"/>
              <a:t>Jalley</a:t>
            </a:r>
            <a:endParaRPr lang="pt-BR" sz="2800" dirty="0"/>
          </a:p>
          <a:p>
            <a:pPr lvl="1"/>
            <a:r>
              <a:rPr lang="pt-BR" dirty="0"/>
              <a:t>Escolher parágrafos para ler e comentar com os alunos</a:t>
            </a:r>
            <a:endParaRPr lang="pt-BR" sz="2400" dirty="0"/>
          </a:p>
          <a:p>
            <a:pPr lvl="2"/>
            <a:r>
              <a:rPr lang="pt-BR" dirty="0"/>
              <a:t>p. XV-XVII; </a:t>
            </a:r>
            <a:endParaRPr lang="pt-BR" sz="2000" dirty="0"/>
          </a:p>
          <a:p>
            <a:pPr lvl="2"/>
            <a:r>
              <a:rPr lang="pt-BR" dirty="0"/>
              <a:t>p. XXX; indeterminação, </a:t>
            </a:r>
            <a:r>
              <a:rPr lang="pt-BR" dirty="0" err="1"/>
              <a:t>prematuração</a:t>
            </a:r>
            <a:endParaRPr lang="pt-BR" sz="2000" dirty="0"/>
          </a:p>
          <a:p>
            <a:pPr lvl="2"/>
            <a:r>
              <a:rPr lang="pt-BR" dirty="0"/>
              <a:t>p. XXXII-XXXV; Cap. V, brincar </a:t>
            </a:r>
            <a:endParaRPr lang="pt-BR" sz="2000" dirty="0"/>
          </a:p>
          <a:p>
            <a:pPr lvl="2"/>
            <a:r>
              <a:rPr lang="pt-BR" dirty="0"/>
              <a:t>p. XXXV; Cap. VI, disciplinas mentais</a:t>
            </a:r>
            <a:endParaRPr lang="pt-BR" sz="2000" dirty="0"/>
          </a:p>
          <a:p>
            <a:pPr lvl="2"/>
            <a:r>
              <a:rPr lang="pt-BR" dirty="0"/>
              <a:t>p. XXXVIII-XXXIX, Em </a:t>
            </a:r>
            <a:r>
              <a:rPr lang="pt-BR" dirty="0" err="1"/>
              <a:t>Wallon</a:t>
            </a:r>
            <a:r>
              <a:rPr lang="pt-BR" dirty="0"/>
              <a:t>, a relação com o sujeito...</a:t>
            </a:r>
            <a:endParaRPr lang="pt-BR" sz="2000" dirty="0"/>
          </a:p>
          <a:p>
            <a:pPr lvl="2"/>
            <a:r>
              <a:rPr lang="pt-BR" dirty="0"/>
              <a:t>p. XLIII, moral</a:t>
            </a:r>
            <a:endParaRPr lang="pt-BR" sz="2000" dirty="0"/>
          </a:p>
          <a:p>
            <a:pPr lvl="2"/>
            <a:r>
              <a:rPr lang="pt-BR" dirty="0"/>
              <a:t>p. XLIV, afeto, emoção + </a:t>
            </a:r>
            <a:r>
              <a:rPr lang="pt-BR" dirty="0" err="1"/>
              <a:t>Ya</a:t>
            </a:r>
            <a:endParaRPr lang="pt-BR" sz="2000" dirty="0"/>
          </a:p>
          <a:p>
            <a:pPr lvl="2"/>
            <a:r>
              <a:rPr lang="pt-BR" dirty="0"/>
              <a:t>p. XLIX, aquisição da linguagem</a:t>
            </a:r>
            <a:endParaRPr lang="pt-BR" sz="2000" dirty="0"/>
          </a:p>
          <a:p>
            <a:pPr lvl="2"/>
            <a:r>
              <a:rPr lang="pt-BR" dirty="0"/>
              <a:t>p. LIV, a pessoa; LVI, adolescência</a:t>
            </a:r>
            <a:endParaRPr lang="pt-BR" sz="2000" dirty="0"/>
          </a:p>
          <a:p>
            <a:pPr lvl="0"/>
            <a:r>
              <a:rPr lang="pt-BR" dirty="0"/>
              <a:t>	Retomar a Conclusão </a:t>
            </a:r>
            <a:endParaRPr lang="pt-BR" sz="2800" dirty="0"/>
          </a:p>
          <a:p>
            <a:pPr lvl="1"/>
            <a:r>
              <a:rPr lang="pt-BR" dirty="0"/>
              <a:t>p. LVII, A segunda parte ....</a:t>
            </a:r>
            <a:endParaRPr lang="pt-BR" sz="2400" dirty="0"/>
          </a:p>
          <a:p>
            <a:pPr lvl="1"/>
            <a:r>
              <a:rPr lang="pt-BR" dirty="0"/>
              <a:t>Conclusão. As idades sucessivas da infância</a:t>
            </a:r>
            <a:endParaRPr lang="pt-BR" sz="2400" dirty="0"/>
          </a:p>
          <a:p>
            <a:pPr lvl="2"/>
            <a:r>
              <a:rPr lang="pt-BR" dirty="0"/>
              <a:t>Ler de pag. </a:t>
            </a:r>
            <a:r>
              <a:rPr lang="pt-BR"/>
              <a:t>193 a 198</a:t>
            </a:r>
            <a:endParaRPr lang="pt-BR" sz="2000"/>
          </a:p>
          <a:p>
            <a:endParaRPr lang="pt-B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a:t>Esquema</a:t>
            </a:r>
            <a:r>
              <a:rPr lang="en-US" sz="2400" b="1" dirty="0"/>
              <a:t> </a:t>
            </a:r>
            <a:r>
              <a:rPr lang="en-US" sz="2400" b="1" dirty="0" err="1"/>
              <a:t>geral</a:t>
            </a:r>
            <a:r>
              <a:rPr lang="en-US" sz="2400" b="1" dirty="0"/>
              <a:t> </a:t>
            </a:r>
            <a:r>
              <a:rPr lang="en-US" sz="2400" b="1" dirty="0" err="1"/>
              <a:t>para</a:t>
            </a:r>
            <a:r>
              <a:rPr lang="en-US" sz="2400" b="1" dirty="0"/>
              <a:t> </a:t>
            </a:r>
            <a:r>
              <a:rPr lang="en-US" sz="2400" b="1" dirty="0" err="1"/>
              <a:t>apresentação</a:t>
            </a:r>
            <a:r>
              <a:rPr lang="en-US" sz="2400" b="1" dirty="0"/>
              <a:t> </a:t>
            </a:r>
            <a:br>
              <a:rPr lang="en-US" sz="2400" b="1" dirty="0"/>
            </a:br>
            <a:r>
              <a:rPr lang="en-US" sz="2400" b="1" dirty="0"/>
              <a:t>do </a:t>
            </a:r>
            <a:r>
              <a:rPr lang="en-US" sz="2400" b="1" dirty="0" err="1"/>
              <a:t>pensamento</a:t>
            </a:r>
            <a:r>
              <a:rPr lang="en-US" sz="2400" b="1" dirty="0"/>
              <a:t> de Henri </a:t>
            </a:r>
            <a:r>
              <a:rPr lang="en-US" sz="2400" b="1" dirty="0" err="1"/>
              <a:t>Wallon</a:t>
            </a:r>
            <a:endParaRPr lang="en-US" sz="2400" b="1" dirty="0"/>
          </a:p>
        </p:txBody>
      </p:sp>
      <p:sp>
        <p:nvSpPr>
          <p:cNvPr id="3" name="Content Placeholder 2"/>
          <p:cNvSpPr>
            <a:spLocks noGrp="1"/>
          </p:cNvSpPr>
          <p:nvPr>
            <p:ph idx="1"/>
          </p:nvPr>
        </p:nvSpPr>
        <p:spPr>
          <a:xfrm>
            <a:off x="688119" y="1330960"/>
            <a:ext cx="8229600" cy="5025390"/>
          </a:xfrm>
        </p:spPr>
        <p:txBody>
          <a:bodyPr>
            <a:normAutofit fontScale="25000" lnSpcReduction="20000"/>
          </a:bodyPr>
          <a:lstStyle/>
          <a:p>
            <a:pPr marL="457200" indent="-457200">
              <a:buAutoNum type="arabicPeriod"/>
            </a:pPr>
            <a:r>
              <a:rPr lang="en-US" sz="6400" b="1" dirty="0" err="1"/>
              <a:t>Proposta</a:t>
            </a:r>
            <a:r>
              <a:rPr lang="en-US" sz="6400" dirty="0"/>
              <a:t>: </a:t>
            </a:r>
            <a:r>
              <a:rPr lang="en-US" sz="6400" dirty="0" err="1">
                <a:solidFill>
                  <a:srgbClr val="FF0000"/>
                </a:solidFill>
              </a:rPr>
              <a:t>Psicogênese</a:t>
            </a:r>
            <a:r>
              <a:rPr lang="en-US" sz="6400" dirty="0">
                <a:solidFill>
                  <a:srgbClr val="FF0000"/>
                </a:solidFill>
              </a:rPr>
              <a:t> da </a:t>
            </a:r>
            <a:r>
              <a:rPr lang="en-US" sz="6400" dirty="0" err="1">
                <a:solidFill>
                  <a:srgbClr val="FF0000"/>
                </a:solidFill>
              </a:rPr>
              <a:t>pessoa</a:t>
            </a:r>
            <a:r>
              <a:rPr lang="en-US" sz="6400" dirty="0">
                <a:solidFill>
                  <a:srgbClr val="FF0000"/>
                </a:solidFill>
              </a:rPr>
              <a:t> </a:t>
            </a:r>
            <a:r>
              <a:rPr lang="en-US" sz="6400" dirty="0" err="1">
                <a:solidFill>
                  <a:srgbClr val="FF0000"/>
                </a:solidFill>
              </a:rPr>
              <a:t>como</a:t>
            </a:r>
            <a:r>
              <a:rPr lang="en-US" sz="6400" dirty="0">
                <a:solidFill>
                  <a:srgbClr val="FF0000"/>
                </a:solidFill>
              </a:rPr>
              <a:t> um </a:t>
            </a:r>
            <a:r>
              <a:rPr lang="en-US" sz="6400" dirty="0" err="1">
                <a:solidFill>
                  <a:srgbClr val="FF0000"/>
                </a:solidFill>
              </a:rPr>
              <a:t>todo</a:t>
            </a:r>
            <a:r>
              <a:rPr lang="en-US" sz="6400" dirty="0">
                <a:solidFill>
                  <a:srgbClr val="FF0000"/>
                </a:solidFill>
              </a:rPr>
              <a:t>, </a:t>
            </a:r>
            <a:r>
              <a:rPr lang="en-US" sz="6400" dirty="0" err="1">
                <a:solidFill>
                  <a:srgbClr val="FF0000"/>
                </a:solidFill>
              </a:rPr>
              <a:t>centrada</a:t>
            </a:r>
            <a:r>
              <a:rPr lang="en-US" sz="6400" dirty="0">
                <a:solidFill>
                  <a:srgbClr val="FF0000"/>
                </a:solidFill>
              </a:rPr>
              <a:t> no </a:t>
            </a:r>
            <a:r>
              <a:rPr lang="en-US" sz="6400" dirty="0" err="1">
                <a:solidFill>
                  <a:srgbClr val="FF0000"/>
                </a:solidFill>
              </a:rPr>
              <a:t>estudo</a:t>
            </a:r>
            <a:r>
              <a:rPr lang="en-US" sz="6400" dirty="0">
                <a:solidFill>
                  <a:srgbClr val="FF0000"/>
                </a:solidFill>
              </a:rPr>
              <a:t> da </a:t>
            </a:r>
            <a:r>
              <a:rPr lang="en-US" sz="6400" dirty="0" err="1">
                <a:solidFill>
                  <a:srgbClr val="FF0000"/>
                </a:solidFill>
              </a:rPr>
              <a:t>construção</a:t>
            </a:r>
            <a:r>
              <a:rPr lang="en-US" sz="6400" dirty="0">
                <a:solidFill>
                  <a:srgbClr val="FF0000"/>
                </a:solidFill>
              </a:rPr>
              <a:t> da </a:t>
            </a:r>
            <a:r>
              <a:rPr lang="en-US" sz="6400" dirty="0" err="1">
                <a:solidFill>
                  <a:srgbClr val="FF0000"/>
                </a:solidFill>
              </a:rPr>
              <a:t>consciência</a:t>
            </a:r>
            <a:endParaRPr lang="en-US" sz="6400" dirty="0">
              <a:solidFill>
                <a:srgbClr val="FF0000"/>
              </a:solidFill>
            </a:endParaRPr>
          </a:p>
          <a:p>
            <a:pPr marL="457200" indent="-457200">
              <a:buAutoNum type="arabicPeriod"/>
            </a:pPr>
            <a:endParaRPr lang="en-US" sz="6400" dirty="0"/>
          </a:p>
          <a:p>
            <a:pPr marL="0" indent="0">
              <a:buNone/>
            </a:pPr>
            <a:r>
              <a:rPr lang="en-US" sz="6400" dirty="0"/>
              <a:t>2. </a:t>
            </a:r>
            <a:r>
              <a:rPr lang="en-US" sz="6400" b="1" dirty="0" err="1"/>
              <a:t>Biografia</a:t>
            </a:r>
            <a:r>
              <a:rPr lang="en-US" sz="6400" b="1" dirty="0"/>
              <a:t> </a:t>
            </a:r>
            <a:r>
              <a:rPr lang="en-US" sz="6400" b="1" dirty="0" err="1"/>
              <a:t>intelectual</a:t>
            </a:r>
            <a:r>
              <a:rPr lang="en-US" sz="6400" b="1" dirty="0"/>
              <a:t>: </a:t>
            </a:r>
            <a:r>
              <a:rPr lang="en-US" sz="6400" dirty="0" err="1">
                <a:solidFill>
                  <a:srgbClr val="008000"/>
                </a:solidFill>
              </a:rPr>
              <a:t>estudo</a:t>
            </a:r>
            <a:r>
              <a:rPr lang="en-US" sz="6400" dirty="0">
                <a:solidFill>
                  <a:srgbClr val="008000"/>
                </a:solidFill>
              </a:rPr>
              <a:t> </a:t>
            </a:r>
            <a:r>
              <a:rPr lang="en-US" sz="6400" dirty="0"/>
              <a:t>(</a:t>
            </a:r>
            <a:r>
              <a:rPr lang="en-US" sz="6400" dirty="0">
                <a:solidFill>
                  <a:srgbClr val="FF0000"/>
                </a:solidFill>
              </a:rPr>
              <a:t>ENS, </a:t>
            </a:r>
            <a:r>
              <a:rPr lang="en-US" sz="6400" dirty="0" err="1">
                <a:solidFill>
                  <a:srgbClr val="FF0000"/>
                </a:solidFill>
              </a:rPr>
              <a:t>medicina</a:t>
            </a:r>
            <a:r>
              <a:rPr lang="en-US" sz="6400" dirty="0">
                <a:solidFill>
                  <a:srgbClr val="FF0000"/>
                </a:solidFill>
              </a:rPr>
              <a:t> e </a:t>
            </a:r>
            <a:r>
              <a:rPr lang="en-US" sz="6400" dirty="0" err="1">
                <a:solidFill>
                  <a:srgbClr val="FF0000"/>
                </a:solidFill>
              </a:rPr>
              <a:t>filosofia</a:t>
            </a:r>
            <a:r>
              <a:rPr lang="en-US" sz="6400" dirty="0">
                <a:solidFill>
                  <a:srgbClr val="FF0000"/>
                </a:solidFill>
              </a:rPr>
              <a:t>, </a:t>
            </a:r>
            <a:r>
              <a:rPr lang="en-US" sz="6400" dirty="0" err="1">
                <a:solidFill>
                  <a:srgbClr val="FF0000"/>
                </a:solidFill>
              </a:rPr>
              <a:t>influência</a:t>
            </a:r>
            <a:r>
              <a:rPr lang="en-US" sz="6400" dirty="0">
                <a:solidFill>
                  <a:srgbClr val="FF0000"/>
                </a:solidFill>
              </a:rPr>
              <a:t> de Levy-</a:t>
            </a:r>
            <a:r>
              <a:rPr lang="en-US" sz="6400" dirty="0" err="1">
                <a:solidFill>
                  <a:srgbClr val="FF0000"/>
                </a:solidFill>
              </a:rPr>
              <a:t>Bruhl</a:t>
            </a:r>
            <a:r>
              <a:rPr lang="en-US" sz="6400" dirty="0">
                <a:solidFill>
                  <a:srgbClr val="FF0000"/>
                </a:solidFill>
              </a:rPr>
              <a:t>)</a:t>
            </a:r>
          </a:p>
          <a:p>
            <a:pPr marL="0" indent="0">
              <a:buNone/>
            </a:pPr>
            <a:r>
              <a:rPr lang="en-US" sz="6400" dirty="0">
                <a:solidFill>
                  <a:srgbClr val="FF0000"/>
                </a:solidFill>
              </a:rPr>
              <a:t>	</a:t>
            </a:r>
            <a:r>
              <a:rPr lang="en-US" sz="6400" dirty="0" err="1">
                <a:solidFill>
                  <a:srgbClr val="008000"/>
                </a:solidFill>
              </a:rPr>
              <a:t>trabalho</a:t>
            </a:r>
            <a:r>
              <a:rPr lang="en-US" sz="6400" dirty="0">
                <a:solidFill>
                  <a:srgbClr val="008000"/>
                </a:solidFill>
              </a:rPr>
              <a:t> </a:t>
            </a:r>
            <a:r>
              <a:rPr lang="en-US" sz="6400" dirty="0"/>
              <a:t>(</a:t>
            </a:r>
            <a:r>
              <a:rPr lang="en-US" sz="6400" dirty="0">
                <a:solidFill>
                  <a:srgbClr val="FF0000"/>
                </a:solidFill>
              </a:rPr>
              <a:t>com </a:t>
            </a:r>
            <a:r>
              <a:rPr lang="en-US" sz="6400" dirty="0" err="1">
                <a:solidFill>
                  <a:srgbClr val="FF0000"/>
                </a:solidFill>
              </a:rPr>
              <a:t>crianças-deficiências</a:t>
            </a:r>
            <a:r>
              <a:rPr lang="en-US" sz="6400" dirty="0">
                <a:solidFill>
                  <a:srgbClr val="FF0000"/>
                </a:solidFill>
              </a:rPr>
              <a:t>, </a:t>
            </a:r>
            <a:r>
              <a:rPr lang="en-US" sz="6400" dirty="0" err="1">
                <a:solidFill>
                  <a:srgbClr val="FF0000"/>
                </a:solidFill>
              </a:rPr>
              <a:t>lesões-adultos</a:t>
            </a:r>
            <a:r>
              <a:rPr lang="en-US" sz="6400" dirty="0">
                <a:solidFill>
                  <a:srgbClr val="FF0000"/>
                </a:solidFill>
              </a:rPr>
              <a:t>, </a:t>
            </a:r>
            <a:r>
              <a:rPr lang="en-US" sz="6400" dirty="0" err="1">
                <a:solidFill>
                  <a:srgbClr val="FF0000"/>
                </a:solidFill>
              </a:rPr>
              <a:t>pesquisador</a:t>
            </a:r>
            <a:r>
              <a:rPr lang="en-US" sz="6400" dirty="0">
                <a:solidFill>
                  <a:srgbClr val="FF0000"/>
                </a:solidFill>
              </a:rPr>
              <a:t> da </a:t>
            </a:r>
            <a:r>
              <a:rPr lang="en-US" sz="6400" dirty="0" err="1">
                <a:solidFill>
                  <a:srgbClr val="FF0000"/>
                </a:solidFill>
              </a:rPr>
              <a:t>Psic</a:t>
            </a:r>
            <a:r>
              <a:rPr lang="en-US" sz="6400" dirty="0">
                <a:solidFill>
                  <a:srgbClr val="FF0000"/>
                </a:solidFill>
              </a:rPr>
              <a:t>/ </a:t>
            </a:r>
            <a:r>
              <a:rPr lang="en-US" sz="6400" dirty="0" err="1">
                <a:solidFill>
                  <a:srgbClr val="FF0000"/>
                </a:solidFill>
              </a:rPr>
              <a:t>Criança</a:t>
            </a:r>
            <a:r>
              <a:rPr lang="en-US" sz="6400" dirty="0">
                <a:solidFill>
                  <a:srgbClr val="FF0000"/>
                </a:solidFill>
              </a:rPr>
              <a:t>)</a:t>
            </a:r>
          </a:p>
          <a:p>
            <a:pPr marL="0" indent="0" algn="just">
              <a:buNone/>
            </a:pPr>
            <a:r>
              <a:rPr lang="en-US" sz="6400" dirty="0"/>
              <a:t>        </a:t>
            </a:r>
            <a:r>
              <a:rPr lang="en-US" sz="6400" dirty="0" err="1">
                <a:solidFill>
                  <a:srgbClr val="008000"/>
                </a:solidFill>
              </a:rPr>
              <a:t>atuação</a:t>
            </a:r>
            <a:r>
              <a:rPr lang="en-US" sz="6400" dirty="0">
                <a:solidFill>
                  <a:srgbClr val="008000"/>
                </a:solidFill>
              </a:rPr>
              <a:t> </a:t>
            </a:r>
            <a:r>
              <a:rPr lang="en-US" sz="6400" dirty="0" err="1">
                <a:solidFill>
                  <a:srgbClr val="008000"/>
                </a:solidFill>
              </a:rPr>
              <a:t>política</a:t>
            </a:r>
            <a:r>
              <a:rPr lang="en-US" sz="6400" dirty="0">
                <a:solidFill>
                  <a:srgbClr val="008000"/>
                </a:solidFill>
              </a:rPr>
              <a:t> </a:t>
            </a:r>
            <a:r>
              <a:rPr lang="en-US" sz="6400" dirty="0">
                <a:solidFill>
                  <a:srgbClr val="FF0000"/>
                </a:solidFill>
              </a:rPr>
              <a:t>(</a:t>
            </a:r>
            <a:r>
              <a:rPr lang="en-US" sz="6400" dirty="0" err="1">
                <a:solidFill>
                  <a:srgbClr val="FF0000"/>
                </a:solidFill>
              </a:rPr>
              <a:t>resistência</a:t>
            </a:r>
            <a:r>
              <a:rPr lang="en-US" sz="6400" dirty="0">
                <a:solidFill>
                  <a:srgbClr val="FF0000"/>
                </a:solidFill>
              </a:rPr>
              <a:t> </a:t>
            </a:r>
            <a:r>
              <a:rPr lang="en-US" sz="6400" dirty="0" err="1">
                <a:solidFill>
                  <a:srgbClr val="FF0000"/>
                </a:solidFill>
              </a:rPr>
              <a:t>francesa</a:t>
            </a:r>
            <a:r>
              <a:rPr lang="en-US" sz="6400" dirty="0">
                <a:solidFill>
                  <a:srgbClr val="FF0000"/>
                </a:solidFill>
              </a:rPr>
              <a:t>, </a:t>
            </a:r>
            <a:r>
              <a:rPr lang="en-US" sz="6400" dirty="0" err="1">
                <a:solidFill>
                  <a:srgbClr val="FF0000"/>
                </a:solidFill>
              </a:rPr>
              <a:t>plano</a:t>
            </a:r>
            <a:r>
              <a:rPr lang="en-US" sz="6400" dirty="0">
                <a:solidFill>
                  <a:srgbClr val="FF0000"/>
                </a:solidFill>
              </a:rPr>
              <a:t> </a:t>
            </a:r>
            <a:r>
              <a:rPr lang="en-US" sz="6400" dirty="0" err="1">
                <a:solidFill>
                  <a:srgbClr val="FF0000"/>
                </a:solidFill>
              </a:rPr>
              <a:t>Langevin-Wallon</a:t>
            </a:r>
            <a:r>
              <a:rPr lang="en-US" sz="6400" dirty="0">
                <a:solidFill>
                  <a:srgbClr val="FF0000"/>
                </a:solidFill>
              </a:rPr>
              <a:t>)</a:t>
            </a:r>
          </a:p>
          <a:p>
            <a:pPr marL="0" indent="0" algn="just">
              <a:buNone/>
            </a:pPr>
            <a:endParaRPr lang="en-US" sz="6400" dirty="0"/>
          </a:p>
          <a:p>
            <a:pPr marL="0" indent="0" algn="just">
              <a:buNone/>
            </a:pPr>
            <a:r>
              <a:rPr lang="en-US" sz="6400" dirty="0"/>
              <a:t>3. </a:t>
            </a:r>
            <a:r>
              <a:rPr lang="en-US" sz="6400" b="1" dirty="0" err="1"/>
              <a:t>Fundamentos</a:t>
            </a:r>
            <a:r>
              <a:rPr lang="en-US" sz="6400" b="1" dirty="0"/>
              <a:t>: </a:t>
            </a:r>
            <a:r>
              <a:rPr lang="en-US" sz="6400" dirty="0">
                <a:solidFill>
                  <a:srgbClr val="FF0000"/>
                </a:solidFill>
              </a:rPr>
              <a:t>o </a:t>
            </a:r>
            <a:r>
              <a:rPr lang="en-US" sz="6400" dirty="0" err="1">
                <a:solidFill>
                  <a:srgbClr val="FF0000"/>
                </a:solidFill>
              </a:rPr>
              <a:t>ser</a:t>
            </a:r>
            <a:r>
              <a:rPr lang="en-US" sz="6400" dirty="0">
                <a:solidFill>
                  <a:srgbClr val="FF0000"/>
                </a:solidFill>
              </a:rPr>
              <a:t> </a:t>
            </a:r>
            <a:r>
              <a:rPr lang="en-US" sz="6400" dirty="0" err="1">
                <a:solidFill>
                  <a:srgbClr val="FF0000"/>
                </a:solidFill>
              </a:rPr>
              <a:t>humano</a:t>
            </a:r>
            <a:r>
              <a:rPr lang="en-US" sz="6400" dirty="0">
                <a:solidFill>
                  <a:srgbClr val="FF0000"/>
                </a:solidFill>
              </a:rPr>
              <a:t> </a:t>
            </a:r>
            <a:r>
              <a:rPr lang="en-US" sz="6400" dirty="0" err="1">
                <a:solidFill>
                  <a:srgbClr val="FF0000"/>
                </a:solidFill>
              </a:rPr>
              <a:t>é</a:t>
            </a:r>
            <a:r>
              <a:rPr lang="en-US" sz="6400" dirty="0">
                <a:solidFill>
                  <a:srgbClr val="FF0000"/>
                </a:solidFill>
              </a:rPr>
              <a:t> </a:t>
            </a:r>
            <a:r>
              <a:rPr lang="en-US" sz="6400" dirty="0" err="1">
                <a:solidFill>
                  <a:srgbClr val="FF0000"/>
                </a:solidFill>
              </a:rPr>
              <a:t>indissociavelmente</a:t>
            </a:r>
            <a:r>
              <a:rPr lang="en-US" sz="6400" dirty="0">
                <a:solidFill>
                  <a:srgbClr val="FF0000"/>
                </a:solidFill>
              </a:rPr>
              <a:t> </a:t>
            </a:r>
            <a:r>
              <a:rPr lang="en-US" sz="6400" dirty="0" err="1">
                <a:solidFill>
                  <a:srgbClr val="FF0000"/>
                </a:solidFill>
              </a:rPr>
              <a:t>biológico</a:t>
            </a:r>
            <a:r>
              <a:rPr lang="en-US" sz="6400" dirty="0">
                <a:solidFill>
                  <a:srgbClr val="FF0000"/>
                </a:solidFill>
              </a:rPr>
              <a:t> e social; </a:t>
            </a:r>
          </a:p>
          <a:p>
            <a:pPr marL="0" indent="0" algn="just">
              <a:buNone/>
            </a:pPr>
            <a:r>
              <a:rPr lang="en-US" sz="6400" dirty="0">
                <a:solidFill>
                  <a:srgbClr val="FF0000"/>
                </a:solidFill>
              </a:rPr>
              <a:t>	</a:t>
            </a:r>
            <a:r>
              <a:rPr lang="en-US" sz="6400" dirty="0" err="1">
                <a:solidFill>
                  <a:srgbClr val="FF0000"/>
                </a:solidFill>
              </a:rPr>
              <a:t>perspectiva</a:t>
            </a:r>
            <a:r>
              <a:rPr lang="en-US" sz="6400" dirty="0">
                <a:solidFill>
                  <a:srgbClr val="FF0000"/>
                </a:solidFill>
              </a:rPr>
              <a:t> </a:t>
            </a:r>
            <a:r>
              <a:rPr lang="en-US" sz="6400" dirty="0" err="1">
                <a:solidFill>
                  <a:srgbClr val="FF0000"/>
                </a:solidFill>
              </a:rPr>
              <a:t>materialista-dialética</a:t>
            </a:r>
            <a:r>
              <a:rPr lang="en-US" sz="6400" dirty="0">
                <a:solidFill>
                  <a:srgbClr val="FF0000"/>
                </a:solidFill>
              </a:rPr>
              <a:t>; </a:t>
            </a:r>
          </a:p>
          <a:p>
            <a:pPr marL="0" indent="0" algn="just">
              <a:buNone/>
            </a:pPr>
            <a:r>
              <a:rPr lang="en-US" sz="6400" dirty="0">
                <a:solidFill>
                  <a:srgbClr val="FF0000"/>
                </a:solidFill>
              </a:rPr>
              <a:t>	o </a:t>
            </a:r>
            <a:r>
              <a:rPr lang="en-US" sz="6400" dirty="0" err="1">
                <a:solidFill>
                  <a:srgbClr val="FF0000"/>
                </a:solidFill>
              </a:rPr>
              <a:t>afeto</a:t>
            </a:r>
            <a:r>
              <a:rPr lang="en-US" sz="6400" dirty="0">
                <a:solidFill>
                  <a:srgbClr val="FF0000"/>
                </a:solidFill>
              </a:rPr>
              <a:t> </a:t>
            </a:r>
            <a:r>
              <a:rPr lang="en-US" sz="6400" dirty="0" err="1">
                <a:solidFill>
                  <a:srgbClr val="FF0000"/>
                </a:solidFill>
              </a:rPr>
              <a:t>é</a:t>
            </a:r>
            <a:r>
              <a:rPr lang="en-US" sz="6400" dirty="0">
                <a:solidFill>
                  <a:srgbClr val="FF0000"/>
                </a:solidFill>
              </a:rPr>
              <a:t> o </a:t>
            </a:r>
            <a:r>
              <a:rPr lang="en-US" sz="6400" dirty="0" err="1">
                <a:solidFill>
                  <a:srgbClr val="FF0000"/>
                </a:solidFill>
              </a:rPr>
              <a:t>elemento</a:t>
            </a:r>
            <a:r>
              <a:rPr lang="en-US" sz="6400" dirty="0">
                <a:solidFill>
                  <a:srgbClr val="FF0000"/>
                </a:solidFill>
              </a:rPr>
              <a:t> </a:t>
            </a:r>
            <a:r>
              <a:rPr lang="en-US" sz="6400" dirty="0" err="1">
                <a:solidFill>
                  <a:srgbClr val="FF0000"/>
                </a:solidFill>
              </a:rPr>
              <a:t>mediador</a:t>
            </a:r>
            <a:r>
              <a:rPr lang="en-US" sz="6400" dirty="0">
                <a:solidFill>
                  <a:srgbClr val="FF0000"/>
                </a:solidFill>
              </a:rPr>
              <a:t> da </a:t>
            </a:r>
            <a:r>
              <a:rPr lang="en-US" sz="6400" dirty="0" err="1">
                <a:solidFill>
                  <a:srgbClr val="FF0000"/>
                </a:solidFill>
              </a:rPr>
              <a:t>construção</a:t>
            </a:r>
            <a:r>
              <a:rPr lang="en-US" sz="6400" dirty="0">
                <a:solidFill>
                  <a:srgbClr val="FF0000"/>
                </a:solidFill>
              </a:rPr>
              <a:t> da </a:t>
            </a:r>
            <a:r>
              <a:rPr lang="en-US" sz="6400" dirty="0" err="1">
                <a:solidFill>
                  <a:srgbClr val="FF0000"/>
                </a:solidFill>
              </a:rPr>
              <a:t>pessoa</a:t>
            </a:r>
            <a:endParaRPr lang="en-US" sz="6400" dirty="0">
              <a:solidFill>
                <a:srgbClr val="FF0000"/>
              </a:solidFill>
            </a:endParaRPr>
          </a:p>
          <a:p>
            <a:pPr marL="0" indent="0" algn="just">
              <a:buNone/>
            </a:pPr>
            <a:r>
              <a:rPr lang="en-US" sz="7200" dirty="0">
                <a:solidFill>
                  <a:srgbClr val="FF0000"/>
                </a:solidFill>
              </a:rPr>
              <a:t>	</a:t>
            </a:r>
          </a:p>
          <a:p>
            <a:pPr marL="0" indent="0" algn="just">
              <a:buNone/>
            </a:pPr>
            <a:r>
              <a:rPr lang="en-US" sz="6400" dirty="0"/>
              <a:t>4. </a:t>
            </a:r>
            <a:r>
              <a:rPr lang="en-US" sz="6400" b="1" dirty="0" err="1"/>
              <a:t>Aspectos</a:t>
            </a:r>
            <a:r>
              <a:rPr lang="en-US" sz="6400" b="1" dirty="0"/>
              <a:t> </a:t>
            </a:r>
            <a:r>
              <a:rPr lang="en-US" sz="6400" b="1" dirty="0" err="1"/>
              <a:t>Gerais</a:t>
            </a:r>
            <a:r>
              <a:rPr lang="en-US" sz="6400" b="1" dirty="0"/>
              <a:t>: </a:t>
            </a:r>
          </a:p>
          <a:p>
            <a:pPr marL="0" indent="0" algn="just">
              <a:buNone/>
            </a:pPr>
            <a:r>
              <a:rPr lang="en-US" sz="6400" b="1" dirty="0">
                <a:solidFill>
                  <a:srgbClr val="FF0000"/>
                </a:solidFill>
              </a:rPr>
              <a:t>	</a:t>
            </a:r>
            <a:r>
              <a:rPr lang="en-US" sz="6400" dirty="0" err="1">
                <a:solidFill>
                  <a:srgbClr val="FF0000"/>
                </a:solidFill>
              </a:rPr>
              <a:t>Psicogênese</a:t>
            </a:r>
            <a:r>
              <a:rPr lang="en-US" sz="6400" dirty="0">
                <a:solidFill>
                  <a:srgbClr val="FF0000"/>
                </a:solidFill>
              </a:rPr>
              <a:t> da </a:t>
            </a:r>
            <a:r>
              <a:rPr lang="en-US" sz="6400" dirty="0" err="1">
                <a:solidFill>
                  <a:srgbClr val="FF0000"/>
                </a:solidFill>
              </a:rPr>
              <a:t>pessoa</a:t>
            </a:r>
            <a:r>
              <a:rPr lang="en-US" sz="6400" dirty="0">
                <a:solidFill>
                  <a:srgbClr val="FF0000"/>
                </a:solidFill>
              </a:rPr>
              <a:t> </a:t>
            </a:r>
            <a:r>
              <a:rPr lang="en-US" sz="6400" dirty="0" err="1">
                <a:solidFill>
                  <a:srgbClr val="FF0000"/>
                </a:solidFill>
              </a:rPr>
              <a:t>como</a:t>
            </a:r>
            <a:r>
              <a:rPr lang="en-US" sz="6400" dirty="0">
                <a:solidFill>
                  <a:srgbClr val="FF0000"/>
                </a:solidFill>
              </a:rPr>
              <a:t> um </a:t>
            </a:r>
            <a:r>
              <a:rPr lang="en-US" sz="6400" dirty="0" err="1">
                <a:solidFill>
                  <a:srgbClr val="FF0000"/>
                </a:solidFill>
              </a:rPr>
              <a:t>todo</a:t>
            </a:r>
            <a:r>
              <a:rPr lang="en-US" sz="6400" dirty="0">
                <a:solidFill>
                  <a:srgbClr val="FF0000"/>
                </a:solidFill>
              </a:rPr>
              <a:t> (</a:t>
            </a:r>
            <a:r>
              <a:rPr lang="en-US" sz="6400" dirty="0" err="1">
                <a:solidFill>
                  <a:srgbClr val="FF0000"/>
                </a:solidFill>
              </a:rPr>
              <a:t>biologia</a:t>
            </a:r>
            <a:r>
              <a:rPr lang="en-US" sz="6400" dirty="0">
                <a:solidFill>
                  <a:srgbClr val="FF0000"/>
                </a:solidFill>
              </a:rPr>
              <a:t>, </a:t>
            </a:r>
            <a:r>
              <a:rPr lang="en-US" sz="6400" dirty="0" err="1">
                <a:solidFill>
                  <a:srgbClr val="FF0000"/>
                </a:solidFill>
              </a:rPr>
              <a:t>indivíduo</a:t>
            </a:r>
            <a:r>
              <a:rPr lang="en-US" sz="6400" dirty="0">
                <a:solidFill>
                  <a:srgbClr val="FF0000"/>
                </a:solidFill>
              </a:rPr>
              <a:t>, </a:t>
            </a:r>
            <a:r>
              <a:rPr lang="en-US" sz="6400" dirty="0" err="1">
                <a:solidFill>
                  <a:srgbClr val="FF0000"/>
                </a:solidFill>
              </a:rPr>
              <a:t>inteligência-afeto</a:t>
            </a:r>
            <a:r>
              <a:rPr lang="en-US" sz="6400" dirty="0">
                <a:solidFill>
                  <a:srgbClr val="FF0000"/>
                </a:solidFill>
              </a:rPr>
              <a:t>, </a:t>
            </a:r>
            <a:r>
              <a:rPr lang="en-US" sz="6400" dirty="0" err="1">
                <a:solidFill>
                  <a:srgbClr val="FF0000"/>
                </a:solidFill>
              </a:rPr>
              <a:t>meio</a:t>
            </a:r>
            <a:r>
              <a:rPr lang="en-US" sz="6400" dirty="0">
                <a:solidFill>
                  <a:srgbClr val="FF0000"/>
                </a:solidFill>
              </a:rPr>
              <a:t>)</a:t>
            </a:r>
          </a:p>
          <a:p>
            <a:pPr marL="0" indent="0">
              <a:buNone/>
            </a:pPr>
            <a:r>
              <a:rPr lang="en-US" sz="6400" dirty="0">
                <a:solidFill>
                  <a:srgbClr val="FF0000"/>
                </a:solidFill>
              </a:rPr>
              <a:t>	Campos de </a:t>
            </a:r>
            <a:r>
              <a:rPr lang="en-US" sz="6400" dirty="0" err="1">
                <a:solidFill>
                  <a:srgbClr val="FF0000"/>
                </a:solidFill>
              </a:rPr>
              <a:t>estudo</a:t>
            </a:r>
            <a:r>
              <a:rPr lang="en-US" sz="6400" dirty="0">
                <a:solidFill>
                  <a:srgbClr val="FF0000"/>
                </a:solidFill>
              </a:rPr>
              <a:t>: (</a:t>
            </a:r>
            <a:r>
              <a:rPr lang="en-US" sz="6400" dirty="0" err="1">
                <a:solidFill>
                  <a:srgbClr val="FF0000"/>
                </a:solidFill>
              </a:rPr>
              <a:t>movimento</a:t>
            </a:r>
            <a:r>
              <a:rPr lang="en-US" sz="6400" dirty="0">
                <a:solidFill>
                  <a:srgbClr val="FF0000"/>
                </a:solidFill>
              </a:rPr>
              <a:t>, </a:t>
            </a:r>
            <a:r>
              <a:rPr lang="en-US" sz="6400" dirty="0" err="1">
                <a:solidFill>
                  <a:srgbClr val="FF0000"/>
                </a:solidFill>
              </a:rPr>
              <a:t>emoção-inteligência</a:t>
            </a:r>
            <a:r>
              <a:rPr lang="en-US" sz="6400" dirty="0">
                <a:solidFill>
                  <a:srgbClr val="FF0000"/>
                </a:solidFill>
              </a:rPr>
              <a:t>, </a:t>
            </a:r>
            <a:r>
              <a:rPr lang="en-US" sz="6400" dirty="0" err="1">
                <a:solidFill>
                  <a:srgbClr val="FF0000"/>
                </a:solidFill>
              </a:rPr>
              <a:t>indivíduo</a:t>
            </a:r>
            <a:r>
              <a:rPr lang="en-US" sz="6400" dirty="0">
                <a:solidFill>
                  <a:srgbClr val="FF0000"/>
                </a:solidFill>
              </a:rPr>
              <a:t>, </a:t>
            </a:r>
            <a:r>
              <a:rPr lang="en-US" sz="6400" dirty="0" err="1">
                <a:solidFill>
                  <a:srgbClr val="FF0000"/>
                </a:solidFill>
              </a:rPr>
              <a:t>relação</a:t>
            </a:r>
            <a:r>
              <a:rPr lang="en-US" sz="6400" dirty="0">
                <a:solidFill>
                  <a:srgbClr val="FF0000"/>
                </a:solidFill>
              </a:rPr>
              <a:t>-outro)</a:t>
            </a:r>
          </a:p>
          <a:p>
            <a:pPr marL="0" indent="0">
              <a:buNone/>
            </a:pPr>
            <a:r>
              <a:rPr lang="en-US" sz="6400" dirty="0">
                <a:solidFill>
                  <a:srgbClr val="FF0000"/>
                </a:solidFill>
                <a:sym typeface="Wingdings"/>
              </a:rPr>
              <a:t>	</a:t>
            </a:r>
            <a:r>
              <a:rPr lang="en-US" sz="6400" dirty="0" err="1">
                <a:solidFill>
                  <a:srgbClr val="FF0000"/>
                </a:solidFill>
                <a:sym typeface="Wingdings"/>
              </a:rPr>
              <a:t>Mediação</a:t>
            </a:r>
            <a:r>
              <a:rPr lang="en-US" sz="6400" dirty="0">
                <a:solidFill>
                  <a:srgbClr val="FF0000"/>
                </a:solidFill>
                <a:sym typeface="Wingdings"/>
              </a:rPr>
              <a:t> </a:t>
            </a:r>
            <a:r>
              <a:rPr lang="en-US" sz="6400" dirty="0" err="1">
                <a:solidFill>
                  <a:srgbClr val="FF0000"/>
                </a:solidFill>
                <a:sym typeface="Wingdings"/>
              </a:rPr>
              <a:t>pela</a:t>
            </a:r>
            <a:r>
              <a:rPr lang="en-US" sz="6400" dirty="0">
                <a:solidFill>
                  <a:srgbClr val="FF0000"/>
                </a:solidFill>
                <a:sym typeface="Wingdings"/>
              </a:rPr>
              <a:t> </a:t>
            </a:r>
            <a:r>
              <a:rPr lang="en-US" sz="6400" dirty="0" err="1">
                <a:solidFill>
                  <a:srgbClr val="FF0000"/>
                </a:solidFill>
                <a:sym typeface="Wingdings"/>
              </a:rPr>
              <a:t>linguagem</a:t>
            </a:r>
            <a:r>
              <a:rPr lang="en-US" sz="6400" dirty="0">
                <a:solidFill>
                  <a:srgbClr val="FF0000"/>
                </a:solidFill>
                <a:sym typeface="Wingdings"/>
              </a:rPr>
              <a:t>; </a:t>
            </a:r>
            <a:r>
              <a:rPr lang="en-US" sz="6400" dirty="0" err="1">
                <a:solidFill>
                  <a:srgbClr val="FF0000"/>
                </a:solidFill>
                <a:sym typeface="Wingdings"/>
              </a:rPr>
              <a:t>mediação</a:t>
            </a:r>
            <a:r>
              <a:rPr lang="en-US" sz="6400" dirty="0">
                <a:solidFill>
                  <a:srgbClr val="FF0000"/>
                </a:solidFill>
                <a:sym typeface="Wingdings"/>
              </a:rPr>
              <a:t> do </a:t>
            </a:r>
            <a:r>
              <a:rPr lang="en-US" sz="6400" dirty="0" err="1">
                <a:solidFill>
                  <a:srgbClr val="FF0000"/>
                </a:solidFill>
                <a:sym typeface="Wingdings"/>
              </a:rPr>
              <a:t>afeto</a:t>
            </a:r>
            <a:r>
              <a:rPr lang="en-US" sz="6400" dirty="0">
                <a:solidFill>
                  <a:srgbClr val="FF0000"/>
                </a:solidFill>
                <a:sym typeface="Wingdings"/>
              </a:rPr>
              <a:t>; </a:t>
            </a:r>
            <a:r>
              <a:rPr lang="en-US" sz="6400" dirty="0" err="1">
                <a:solidFill>
                  <a:srgbClr val="FF0000"/>
                </a:solidFill>
                <a:sym typeface="Wingdings"/>
              </a:rPr>
              <a:t>não-linearidade</a:t>
            </a:r>
            <a:r>
              <a:rPr lang="en-US" sz="6400" dirty="0">
                <a:solidFill>
                  <a:srgbClr val="FF0000"/>
                </a:solidFill>
                <a:sym typeface="Wingdings"/>
              </a:rPr>
              <a:t>, </a:t>
            </a:r>
            <a:r>
              <a:rPr lang="en-US" sz="6400" dirty="0" err="1">
                <a:solidFill>
                  <a:srgbClr val="FF0000"/>
                </a:solidFill>
                <a:sym typeface="Wingdings"/>
              </a:rPr>
              <a:t>crise</a:t>
            </a:r>
            <a:r>
              <a:rPr lang="en-US" sz="6400" dirty="0">
                <a:solidFill>
                  <a:srgbClr val="FF0000"/>
                </a:solidFill>
                <a:sym typeface="Wingdings"/>
              </a:rPr>
              <a:t> </a:t>
            </a:r>
            <a:r>
              <a:rPr lang="en-US" sz="6400" dirty="0" err="1">
                <a:solidFill>
                  <a:srgbClr val="FF0000"/>
                </a:solidFill>
                <a:sym typeface="Wingdings"/>
              </a:rPr>
              <a:t>como</a:t>
            </a:r>
            <a:r>
              <a:rPr lang="en-US" sz="6400" dirty="0">
                <a:solidFill>
                  <a:srgbClr val="FF0000"/>
                </a:solidFill>
                <a:sym typeface="Wingdings"/>
              </a:rPr>
              <a:t> </a:t>
            </a:r>
            <a:r>
              <a:rPr lang="en-US" sz="6400" dirty="0" err="1">
                <a:solidFill>
                  <a:srgbClr val="FF0000"/>
                </a:solidFill>
                <a:sym typeface="Wingdings"/>
              </a:rPr>
              <a:t>propulsor</a:t>
            </a:r>
            <a:endParaRPr lang="en-US" sz="6400" dirty="0">
              <a:solidFill>
                <a:srgbClr val="FF0000"/>
              </a:solidFill>
            </a:endParaRPr>
          </a:p>
          <a:p>
            <a:pPr marL="0" indent="0">
              <a:buNone/>
            </a:pPr>
            <a:r>
              <a:rPr lang="en-US" sz="6400" dirty="0">
                <a:solidFill>
                  <a:srgbClr val="FF0000"/>
                </a:solidFill>
              </a:rPr>
              <a:t>	</a:t>
            </a:r>
            <a:r>
              <a:rPr lang="en-US" sz="6400" dirty="0" err="1">
                <a:solidFill>
                  <a:srgbClr val="FF0000"/>
                </a:solidFill>
              </a:rPr>
              <a:t>Estágios</a:t>
            </a:r>
            <a:r>
              <a:rPr lang="en-US" sz="6400" dirty="0">
                <a:solidFill>
                  <a:srgbClr val="FF0000"/>
                </a:solidFill>
              </a:rPr>
              <a:t> do </a:t>
            </a:r>
            <a:r>
              <a:rPr lang="en-US" sz="6400" dirty="0" err="1">
                <a:solidFill>
                  <a:srgbClr val="FF0000"/>
                </a:solidFill>
              </a:rPr>
              <a:t>desenvolvimento</a:t>
            </a:r>
            <a:endParaRPr lang="en-US" sz="6400" dirty="0">
              <a:solidFill>
                <a:srgbClr val="FF0000"/>
              </a:solidFill>
            </a:endParaRPr>
          </a:p>
          <a:p>
            <a:pPr marL="0" indent="0">
              <a:buNone/>
            </a:pPr>
            <a:r>
              <a:rPr lang="en-US" sz="7200" dirty="0">
                <a:solidFill>
                  <a:srgbClr val="FF0000"/>
                </a:solidFill>
              </a:rPr>
              <a:t>		</a:t>
            </a:r>
            <a:r>
              <a:rPr lang="en-US" sz="5600" dirty="0" err="1">
                <a:solidFill>
                  <a:srgbClr val="FF0000"/>
                </a:solidFill>
              </a:rPr>
              <a:t>Impulsivo-emocional</a:t>
            </a:r>
            <a:r>
              <a:rPr lang="en-US" sz="5600" dirty="0">
                <a:solidFill>
                  <a:srgbClr val="FF0000"/>
                </a:solidFill>
              </a:rPr>
              <a:t> (0-1 </a:t>
            </a:r>
            <a:r>
              <a:rPr lang="en-US" sz="5600" dirty="0" err="1">
                <a:solidFill>
                  <a:srgbClr val="FF0000"/>
                </a:solidFill>
              </a:rPr>
              <a:t>ano</a:t>
            </a:r>
            <a:r>
              <a:rPr lang="en-US" sz="5600" dirty="0">
                <a:solidFill>
                  <a:srgbClr val="FF0000"/>
                </a:solidFill>
              </a:rPr>
              <a:t>); </a:t>
            </a:r>
            <a:r>
              <a:rPr lang="en-US" sz="5600" dirty="0" err="1">
                <a:solidFill>
                  <a:srgbClr val="008000"/>
                </a:solidFill>
              </a:rPr>
              <a:t>Sensório</a:t>
            </a:r>
            <a:r>
              <a:rPr lang="en-US" sz="5600" dirty="0">
                <a:solidFill>
                  <a:srgbClr val="008000"/>
                </a:solidFill>
              </a:rPr>
              <a:t>-motor e </a:t>
            </a:r>
            <a:r>
              <a:rPr lang="en-US" sz="5600" dirty="0" err="1">
                <a:solidFill>
                  <a:srgbClr val="008000"/>
                </a:solidFill>
              </a:rPr>
              <a:t>projetivo</a:t>
            </a:r>
            <a:r>
              <a:rPr lang="en-US" sz="5600" dirty="0">
                <a:solidFill>
                  <a:srgbClr val="008000"/>
                </a:solidFill>
              </a:rPr>
              <a:t> (1-3 </a:t>
            </a:r>
            <a:r>
              <a:rPr lang="en-US" sz="5600" dirty="0" err="1">
                <a:solidFill>
                  <a:srgbClr val="008000"/>
                </a:solidFill>
              </a:rPr>
              <a:t>anos</a:t>
            </a:r>
            <a:r>
              <a:rPr lang="en-US" sz="5600" dirty="0">
                <a:solidFill>
                  <a:srgbClr val="FF0000"/>
                </a:solidFill>
              </a:rPr>
              <a:t>); </a:t>
            </a:r>
            <a:r>
              <a:rPr lang="en-US" sz="5600" dirty="0" err="1">
                <a:solidFill>
                  <a:srgbClr val="FF0000"/>
                </a:solidFill>
              </a:rPr>
              <a:t>Personalismo</a:t>
            </a:r>
            <a:r>
              <a:rPr lang="en-US" sz="5600" dirty="0">
                <a:solidFill>
                  <a:srgbClr val="FF0000"/>
                </a:solidFill>
              </a:rPr>
              <a:t> (3-6 </a:t>
            </a:r>
            <a:r>
              <a:rPr lang="en-US" sz="5600" dirty="0" err="1">
                <a:solidFill>
                  <a:srgbClr val="FF0000"/>
                </a:solidFill>
              </a:rPr>
              <a:t>anos</a:t>
            </a:r>
            <a:r>
              <a:rPr lang="en-US" sz="5600" dirty="0">
                <a:solidFill>
                  <a:srgbClr val="FF0000"/>
                </a:solidFill>
              </a:rPr>
              <a:t>); 			</a:t>
            </a:r>
            <a:r>
              <a:rPr lang="en-US" sz="5600" dirty="0">
                <a:solidFill>
                  <a:srgbClr val="008000"/>
                </a:solidFill>
              </a:rPr>
              <a:t>Categorial (6-puberdade)</a:t>
            </a:r>
            <a:r>
              <a:rPr lang="en-US" sz="5600" dirty="0">
                <a:solidFill>
                  <a:srgbClr val="FF0000"/>
                </a:solidFill>
              </a:rPr>
              <a:t>;         </a:t>
            </a:r>
            <a:r>
              <a:rPr lang="en-US" sz="5600" dirty="0" err="1">
                <a:solidFill>
                  <a:srgbClr val="FF0000"/>
                </a:solidFill>
              </a:rPr>
              <a:t>Adolescência</a:t>
            </a:r>
            <a:r>
              <a:rPr lang="en-US" sz="5600" dirty="0">
                <a:solidFill>
                  <a:srgbClr val="FF0000"/>
                </a:solidFill>
              </a:rPr>
              <a:t> (</a:t>
            </a:r>
            <a:r>
              <a:rPr lang="en-US" sz="5600" dirty="0" err="1">
                <a:solidFill>
                  <a:srgbClr val="FF0000"/>
                </a:solidFill>
              </a:rPr>
              <a:t>puberdade</a:t>
            </a:r>
            <a:r>
              <a:rPr lang="en-US" sz="5600" dirty="0">
                <a:solidFill>
                  <a:srgbClr val="FF0000"/>
                </a:solidFill>
              </a:rPr>
              <a:t> </a:t>
            </a:r>
            <a:r>
              <a:rPr lang="en-US" sz="5600" dirty="0">
                <a:solidFill>
                  <a:srgbClr val="FF0000"/>
                </a:solidFill>
                <a:sym typeface="Wingdings"/>
              </a:rPr>
              <a:t>) ; 	         </a:t>
            </a:r>
            <a:r>
              <a:rPr lang="en-US" sz="5600" dirty="0">
                <a:solidFill>
                  <a:srgbClr val="008000"/>
                </a:solidFill>
                <a:sym typeface="Wingdings"/>
              </a:rPr>
              <a:t>Vida </a:t>
            </a:r>
            <a:r>
              <a:rPr lang="en-US" sz="5600" dirty="0" err="1">
                <a:solidFill>
                  <a:srgbClr val="008000"/>
                </a:solidFill>
                <a:sym typeface="Wingdings"/>
              </a:rPr>
              <a:t>adulta</a:t>
            </a:r>
            <a:r>
              <a:rPr lang="en-US" sz="5600" dirty="0">
                <a:solidFill>
                  <a:srgbClr val="008000"/>
                </a:solidFill>
                <a:sym typeface="Wingdings"/>
              </a:rPr>
              <a:t> </a:t>
            </a:r>
            <a:r>
              <a:rPr lang="en-US" sz="5600" dirty="0">
                <a:solidFill>
                  <a:srgbClr val="008000"/>
                </a:solidFill>
              </a:rPr>
              <a:t> </a:t>
            </a:r>
          </a:p>
          <a:p>
            <a:pPr marL="0" indent="0">
              <a:buNone/>
            </a:pPr>
            <a:endParaRPr lang="en-US" sz="8000" dirty="0"/>
          </a:p>
          <a:p>
            <a:pPr marL="0" indent="0">
              <a:buNone/>
            </a:pPr>
            <a:r>
              <a:rPr lang="en-US" sz="6400" dirty="0"/>
              <a:t>5. </a:t>
            </a:r>
            <a:r>
              <a:rPr lang="en-US" sz="6400" b="1" dirty="0" err="1"/>
              <a:t>Método</a:t>
            </a:r>
            <a:r>
              <a:rPr lang="en-US" sz="6400" b="1" dirty="0"/>
              <a:t>:</a:t>
            </a:r>
            <a:endParaRPr lang="en-US" sz="6400" dirty="0"/>
          </a:p>
          <a:p>
            <a:pPr marL="0" indent="0">
              <a:buNone/>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8</a:t>
            </a:fld>
            <a:endParaRPr lang="en-US"/>
          </a:p>
        </p:txBody>
      </p:sp>
    </p:spTree>
    <p:extLst>
      <p:ext uri="{BB962C8B-B14F-4D97-AF65-F5344CB8AC3E}">
        <p14:creationId xmlns:p14="http://schemas.microsoft.com/office/powerpoint/2010/main" val="4213097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a:t>Esquema</a:t>
            </a:r>
            <a:r>
              <a:rPr lang="en-US" sz="2400" b="1" dirty="0"/>
              <a:t> </a:t>
            </a:r>
            <a:r>
              <a:rPr lang="en-US" sz="2400" b="1" dirty="0" err="1"/>
              <a:t>geral</a:t>
            </a:r>
            <a:r>
              <a:rPr lang="en-US" sz="2400" b="1" dirty="0"/>
              <a:t> </a:t>
            </a:r>
            <a:r>
              <a:rPr lang="en-US" sz="2400" b="1" dirty="0" err="1"/>
              <a:t>para</a:t>
            </a:r>
            <a:r>
              <a:rPr lang="en-US" sz="2400" b="1" dirty="0"/>
              <a:t> </a:t>
            </a:r>
            <a:r>
              <a:rPr lang="en-US" sz="2400" b="1" dirty="0" err="1"/>
              <a:t>apresentação</a:t>
            </a:r>
            <a:r>
              <a:rPr lang="en-US" sz="2400" b="1" dirty="0"/>
              <a:t> </a:t>
            </a:r>
            <a:br>
              <a:rPr lang="en-US" sz="2400" b="1" dirty="0"/>
            </a:br>
            <a:r>
              <a:rPr lang="en-US" sz="2400" b="1" dirty="0"/>
              <a:t>do </a:t>
            </a:r>
            <a:r>
              <a:rPr lang="en-US" sz="2400" b="1" dirty="0" err="1"/>
              <a:t>pensamento</a:t>
            </a:r>
            <a:r>
              <a:rPr lang="en-US" sz="2400" b="1" dirty="0"/>
              <a:t> de Henri </a:t>
            </a:r>
            <a:r>
              <a:rPr lang="en-US" sz="2400" b="1" dirty="0" err="1"/>
              <a:t>Wallon</a:t>
            </a:r>
            <a:endParaRPr lang="en-US" sz="2400" b="1" dirty="0"/>
          </a:p>
        </p:txBody>
      </p:sp>
      <p:sp>
        <p:nvSpPr>
          <p:cNvPr id="3" name="Content Placeholder 2"/>
          <p:cNvSpPr>
            <a:spLocks noGrp="1"/>
          </p:cNvSpPr>
          <p:nvPr>
            <p:ph idx="1"/>
          </p:nvPr>
        </p:nvSpPr>
        <p:spPr>
          <a:xfrm>
            <a:off x="688119" y="1330960"/>
            <a:ext cx="8229600" cy="5025390"/>
          </a:xfrm>
        </p:spPr>
        <p:txBody>
          <a:bodyPr>
            <a:normAutofit fontScale="25000" lnSpcReduction="20000"/>
          </a:bodyPr>
          <a:lstStyle/>
          <a:p>
            <a:pPr marL="457200" indent="-457200">
              <a:buAutoNum type="arabicPeriod"/>
            </a:pPr>
            <a:r>
              <a:rPr lang="en-US" sz="6400" b="1" dirty="0" err="1"/>
              <a:t>Proposta</a:t>
            </a:r>
            <a:r>
              <a:rPr lang="en-US" sz="6400" dirty="0"/>
              <a:t>: </a:t>
            </a:r>
            <a:r>
              <a:rPr lang="en-US" sz="6400" dirty="0" err="1">
                <a:solidFill>
                  <a:srgbClr val="FF0000"/>
                </a:solidFill>
              </a:rPr>
              <a:t>Psicogênese</a:t>
            </a:r>
            <a:r>
              <a:rPr lang="en-US" sz="6400" dirty="0">
                <a:solidFill>
                  <a:srgbClr val="FF0000"/>
                </a:solidFill>
              </a:rPr>
              <a:t> da </a:t>
            </a:r>
            <a:r>
              <a:rPr lang="en-US" sz="6400" dirty="0" err="1">
                <a:solidFill>
                  <a:srgbClr val="FF0000"/>
                </a:solidFill>
              </a:rPr>
              <a:t>pessoa</a:t>
            </a:r>
            <a:r>
              <a:rPr lang="en-US" sz="6400" dirty="0">
                <a:solidFill>
                  <a:srgbClr val="FF0000"/>
                </a:solidFill>
              </a:rPr>
              <a:t> </a:t>
            </a:r>
            <a:r>
              <a:rPr lang="en-US" sz="6400" dirty="0" err="1">
                <a:solidFill>
                  <a:srgbClr val="FF0000"/>
                </a:solidFill>
              </a:rPr>
              <a:t>como</a:t>
            </a:r>
            <a:r>
              <a:rPr lang="en-US" sz="6400" dirty="0">
                <a:solidFill>
                  <a:srgbClr val="FF0000"/>
                </a:solidFill>
              </a:rPr>
              <a:t> um </a:t>
            </a:r>
            <a:r>
              <a:rPr lang="en-US" sz="6400" dirty="0" err="1">
                <a:solidFill>
                  <a:srgbClr val="FF0000"/>
                </a:solidFill>
              </a:rPr>
              <a:t>todo</a:t>
            </a:r>
            <a:r>
              <a:rPr lang="en-US" sz="6400" dirty="0">
                <a:solidFill>
                  <a:srgbClr val="FF0000"/>
                </a:solidFill>
              </a:rPr>
              <a:t>, </a:t>
            </a:r>
            <a:r>
              <a:rPr lang="en-US" sz="6400" dirty="0" err="1">
                <a:solidFill>
                  <a:srgbClr val="FF0000"/>
                </a:solidFill>
              </a:rPr>
              <a:t>centrada</a:t>
            </a:r>
            <a:r>
              <a:rPr lang="en-US" sz="6400" dirty="0">
                <a:solidFill>
                  <a:srgbClr val="FF0000"/>
                </a:solidFill>
              </a:rPr>
              <a:t> no </a:t>
            </a:r>
            <a:r>
              <a:rPr lang="en-US" sz="6400" dirty="0" err="1">
                <a:solidFill>
                  <a:srgbClr val="FF0000"/>
                </a:solidFill>
              </a:rPr>
              <a:t>estudo</a:t>
            </a:r>
            <a:r>
              <a:rPr lang="en-US" sz="6400" dirty="0">
                <a:solidFill>
                  <a:srgbClr val="FF0000"/>
                </a:solidFill>
              </a:rPr>
              <a:t> da </a:t>
            </a:r>
            <a:r>
              <a:rPr lang="en-US" sz="6400" dirty="0" err="1">
                <a:solidFill>
                  <a:srgbClr val="FF0000"/>
                </a:solidFill>
              </a:rPr>
              <a:t>construção</a:t>
            </a:r>
            <a:r>
              <a:rPr lang="en-US" sz="6400" dirty="0">
                <a:solidFill>
                  <a:srgbClr val="FF0000"/>
                </a:solidFill>
              </a:rPr>
              <a:t> da </a:t>
            </a:r>
            <a:r>
              <a:rPr lang="en-US" sz="6400" dirty="0" err="1">
                <a:solidFill>
                  <a:srgbClr val="FF0000"/>
                </a:solidFill>
              </a:rPr>
              <a:t>consciência</a:t>
            </a:r>
            <a:endParaRPr lang="en-US" sz="6400" dirty="0">
              <a:solidFill>
                <a:srgbClr val="FF0000"/>
              </a:solidFill>
            </a:endParaRPr>
          </a:p>
          <a:p>
            <a:pPr marL="0" indent="0">
              <a:buNone/>
            </a:pPr>
            <a:endParaRPr lang="en-US" sz="6400" dirty="0"/>
          </a:p>
          <a:p>
            <a:pPr marL="0" indent="0">
              <a:buNone/>
            </a:pPr>
            <a:r>
              <a:rPr lang="en-US" sz="6400" dirty="0"/>
              <a:t>2. </a:t>
            </a:r>
            <a:r>
              <a:rPr lang="en-US" sz="6400" b="1" dirty="0" err="1"/>
              <a:t>Biografia</a:t>
            </a:r>
            <a:r>
              <a:rPr lang="en-US" sz="6400" b="1" dirty="0"/>
              <a:t> </a:t>
            </a:r>
            <a:r>
              <a:rPr lang="en-US" sz="6400" b="1" dirty="0" err="1"/>
              <a:t>intelectual</a:t>
            </a:r>
            <a:r>
              <a:rPr lang="en-US" sz="6400" b="1" dirty="0"/>
              <a:t>: </a:t>
            </a:r>
            <a:r>
              <a:rPr lang="en-US" sz="6400" dirty="0" err="1">
                <a:solidFill>
                  <a:srgbClr val="008000"/>
                </a:solidFill>
              </a:rPr>
              <a:t>estudo</a:t>
            </a:r>
            <a:r>
              <a:rPr lang="en-US" sz="6400" dirty="0">
                <a:solidFill>
                  <a:srgbClr val="008000"/>
                </a:solidFill>
              </a:rPr>
              <a:t> </a:t>
            </a:r>
            <a:r>
              <a:rPr lang="en-US" sz="6400" dirty="0"/>
              <a:t>(</a:t>
            </a:r>
            <a:r>
              <a:rPr lang="en-US" sz="6400" dirty="0">
                <a:solidFill>
                  <a:srgbClr val="FF0000"/>
                </a:solidFill>
              </a:rPr>
              <a:t>ENS, </a:t>
            </a:r>
            <a:r>
              <a:rPr lang="en-US" sz="6400" dirty="0" err="1">
                <a:solidFill>
                  <a:srgbClr val="FF0000"/>
                </a:solidFill>
              </a:rPr>
              <a:t>medicina</a:t>
            </a:r>
            <a:r>
              <a:rPr lang="en-US" sz="6400" dirty="0">
                <a:solidFill>
                  <a:srgbClr val="FF0000"/>
                </a:solidFill>
              </a:rPr>
              <a:t> e </a:t>
            </a:r>
            <a:r>
              <a:rPr lang="en-US" sz="6400" dirty="0" err="1">
                <a:solidFill>
                  <a:srgbClr val="FF0000"/>
                </a:solidFill>
              </a:rPr>
              <a:t>filosofia</a:t>
            </a:r>
            <a:r>
              <a:rPr lang="en-US" sz="6400" dirty="0">
                <a:solidFill>
                  <a:srgbClr val="FF0000"/>
                </a:solidFill>
              </a:rPr>
              <a:t>, </a:t>
            </a:r>
            <a:r>
              <a:rPr lang="en-US" sz="6400" dirty="0" err="1">
                <a:solidFill>
                  <a:srgbClr val="FF0000"/>
                </a:solidFill>
              </a:rPr>
              <a:t>influência</a:t>
            </a:r>
            <a:r>
              <a:rPr lang="en-US" sz="6400" dirty="0">
                <a:solidFill>
                  <a:srgbClr val="FF0000"/>
                </a:solidFill>
              </a:rPr>
              <a:t> de Levy-</a:t>
            </a:r>
            <a:r>
              <a:rPr lang="en-US" sz="6400" dirty="0" err="1">
                <a:solidFill>
                  <a:srgbClr val="FF0000"/>
                </a:solidFill>
              </a:rPr>
              <a:t>Bruhl</a:t>
            </a:r>
            <a:r>
              <a:rPr lang="en-US" sz="6400" dirty="0">
                <a:solidFill>
                  <a:srgbClr val="FF0000"/>
                </a:solidFill>
              </a:rPr>
              <a:t>)</a:t>
            </a:r>
          </a:p>
          <a:p>
            <a:pPr marL="0" indent="0">
              <a:buNone/>
            </a:pPr>
            <a:r>
              <a:rPr lang="en-US" sz="6400" dirty="0">
                <a:solidFill>
                  <a:srgbClr val="FF0000"/>
                </a:solidFill>
              </a:rPr>
              <a:t>	</a:t>
            </a:r>
            <a:r>
              <a:rPr lang="en-US" sz="6400" dirty="0" err="1">
                <a:solidFill>
                  <a:srgbClr val="008000"/>
                </a:solidFill>
              </a:rPr>
              <a:t>trabalho</a:t>
            </a:r>
            <a:r>
              <a:rPr lang="en-US" sz="6400" dirty="0">
                <a:solidFill>
                  <a:srgbClr val="008000"/>
                </a:solidFill>
              </a:rPr>
              <a:t> </a:t>
            </a:r>
            <a:r>
              <a:rPr lang="en-US" sz="6400" dirty="0"/>
              <a:t>(</a:t>
            </a:r>
            <a:r>
              <a:rPr lang="en-US" sz="6400" dirty="0">
                <a:solidFill>
                  <a:srgbClr val="FF0000"/>
                </a:solidFill>
              </a:rPr>
              <a:t>com </a:t>
            </a:r>
            <a:r>
              <a:rPr lang="en-US" sz="6400" dirty="0" err="1">
                <a:solidFill>
                  <a:srgbClr val="FF0000"/>
                </a:solidFill>
              </a:rPr>
              <a:t>crianças-deficiências</a:t>
            </a:r>
            <a:r>
              <a:rPr lang="en-US" sz="6400" dirty="0">
                <a:solidFill>
                  <a:srgbClr val="FF0000"/>
                </a:solidFill>
              </a:rPr>
              <a:t>, </a:t>
            </a:r>
            <a:r>
              <a:rPr lang="en-US" sz="6400" dirty="0" err="1">
                <a:solidFill>
                  <a:srgbClr val="FF0000"/>
                </a:solidFill>
              </a:rPr>
              <a:t>lesões-adultos</a:t>
            </a:r>
            <a:r>
              <a:rPr lang="en-US" sz="6400" dirty="0">
                <a:solidFill>
                  <a:srgbClr val="FF0000"/>
                </a:solidFill>
              </a:rPr>
              <a:t>, </a:t>
            </a:r>
            <a:r>
              <a:rPr lang="en-US" sz="6400" dirty="0" err="1">
                <a:solidFill>
                  <a:srgbClr val="FF0000"/>
                </a:solidFill>
              </a:rPr>
              <a:t>pesquisador</a:t>
            </a:r>
            <a:r>
              <a:rPr lang="en-US" sz="6400" dirty="0">
                <a:solidFill>
                  <a:srgbClr val="FF0000"/>
                </a:solidFill>
              </a:rPr>
              <a:t> da </a:t>
            </a:r>
            <a:r>
              <a:rPr lang="en-US" sz="6400" dirty="0" err="1">
                <a:solidFill>
                  <a:srgbClr val="FF0000"/>
                </a:solidFill>
              </a:rPr>
              <a:t>Psic</a:t>
            </a:r>
            <a:r>
              <a:rPr lang="en-US" sz="6400" dirty="0">
                <a:solidFill>
                  <a:srgbClr val="FF0000"/>
                </a:solidFill>
              </a:rPr>
              <a:t>/ </a:t>
            </a:r>
            <a:r>
              <a:rPr lang="en-US" sz="6400" dirty="0" err="1">
                <a:solidFill>
                  <a:srgbClr val="FF0000"/>
                </a:solidFill>
              </a:rPr>
              <a:t>Criança</a:t>
            </a:r>
            <a:r>
              <a:rPr lang="en-US" sz="6400" dirty="0">
                <a:solidFill>
                  <a:srgbClr val="FF0000"/>
                </a:solidFill>
              </a:rPr>
              <a:t>)</a:t>
            </a:r>
          </a:p>
          <a:p>
            <a:pPr marL="0" indent="0" algn="just">
              <a:buNone/>
            </a:pPr>
            <a:r>
              <a:rPr lang="en-US" sz="6400" dirty="0"/>
              <a:t>        </a:t>
            </a:r>
            <a:r>
              <a:rPr lang="en-US" sz="6400" dirty="0" err="1">
                <a:solidFill>
                  <a:srgbClr val="008000"/>
                </a:solidFill>
              </a:rPr>
              <a:t>atuação</a:t>
            </a:r>
            <a:r>
              <a:rPr lang="en-US" sz="6400" dirty="0">
                <a:solidFill>
                  <a:srgbClr val="008000"/>
                </a:solidFill>
              </a:rPr>
              <a:t> </a:t>
            </a:r>
            <a:r>
              <a:rPr lang="en-US" sz="6400" dirty="0" err="1">
                <a:solidFill>
                  <a:srgbClr val="008000"/>
                </a:solidFill>
              </a:rPr>
              <a:t>política</a:t>
            </a:r>
            <a:r>
              <a:rPr lang="en-US" sz="6400" dirty="0">
                <a:solidFill>
                  <a:srgbClr val="008000"/>
                </a:solidFill>
              </a:rPr>
              <a:t> </a:t>
            </a:r>
            <a:r>
              <a:rPr lang="en-US" sz="6400" dirty="0">
                <a:solidFill>
                  <a:srgbClr val="FF0000"/>
                </a:solidFill>
              </a:rPr>
              <a:t>(</a:t>
            </a:r>
            <a:r>
              <a:rPr lang="en-US" sz="6400" dirty="0" err="1">
                <a:solidFill>
                  <a:srgbClr val="FF0000"/>
                </a:solidFill>
              </a:rPr>
              <a:t>resistência</a:t>
            </a:r>
            <a:r>
              <a:rPr lang="en-US" sz="6400" dirty="0">
                <a:solidFill>
                  <a:srgbClr val="FF0000"/>
                </a:solidFill>
              </a:rPr>
              <a:t> </a:t>
            </a:r>
            <a:r>
              <a:rPr lang="en-US" sz="6400" dirty="0" err="1">
                <a:solidFill>
                  <a:srgbClr val="FF0000"/>
                </a:solidFill>
              </a:rPr>
              <a:t>francesa</a:t>
            </a:r>
            <a:r>
              <a:rPr lang="en-US" sz="6400" dirty="0">
                <a:solidFill>
                  <a:srgbClr val="FF0000"/>
                </a:solidFill>
              </a:rPr>
              <a:t>, </a:t>
            </a:r>
            <a:r>
              <a:rPr lang="en-US" sz="6400" dirty="0" err="1">
                <a:solidFill>
                  <a:srgbClr val="FF0000"/>
                </a:solidFill>
              </a:rPr>
              <a:t>plano</a:t>
            </a:r>
            <a:r>
              <a:rPr lang="en-US" sz="6400" dirty="0">
                <a:solidFill>
                  <a:srgbClr val="FF0000"/>
                </a:solidFill>
              </a:rPr>
              <a:t> </a:t>
            </a:r>
            <a:r>
              <a:rPr lang="en-US" sz="6400" dirty="0" err="1">
                <a:solidFill>
                  <a:srgbClr val="FF0000"/>
                </a:solidFill>
              </a:rPr>
              <a:t>Langevin-Wallon</a:t>
            </a:r>
            <a:r>
              <a:rPr lang="en-US" sz="6400" dirty="0">
                <a:solidFill>
                  <a:srgbClr val="FF0000"/>
                </a:solidFill>
              </a:rPr>
              <a:t>)</a:t>
            </a:r>
          </a:p>
          <a:p>
            <a:pPr marL="0" indent="0" algn="just">
              <a:buNone/>
            </a:pPr>
            <a:endParaRPr lang="en-US" sz="6400" dirty="0"/>
          </a:p>
          <a:p>
            <a:pPr marL="0" indent="0" algn="just">
              <a:buNone/>
            </a:pPr>
            <a:r>
              <a:rPr lang="en-US" sz="6400" dirty="0"/>
              <a:t>3. </a:t>
            </a:r>
            <a:r>
              <a:rPr lang="en-US" sz="6400" b="1" dirty="0" err="1"/>
              <a:t>Fundamentos</a:t>
            </a:r>
            <a:r>
              <a:rPr lang="en-US" sz="6400" b="1" dirty="0"/>
              <a:t>: </a:t>
            </a:r>
            <a:r>
              <a:rPr lang="en-US" sz="6400" dirty="0">
                <a:solidFill>
                  <a:srgbClr val="FF0000"/>
                </a:solidFill>
              </a:rPr>
              <a:t>o </a:t>
            </a:r>
            <a:r>
              <a:rPr lang="en-US" sz="6400" dirty="0" err="1">
                <a:solidFill>
                  <a:srgbClr val="FF0000"/>
                </a:solidFill>
              </a:rPr>
              <a:t>ser</a:t>
            </a:r>
            <a:r>
              <a:rPr lang="en-US" sz="6400" dirty="0">
                <a:solidFill>
                  <a:srgbClr val="FF0000"/>
                </a:solidFill>
              </a:rPr>
              <a:t> </a:t>
            </a:r>
            <a:r>
              <a:rPr lang="en-US" sz="6400" dirty="0" err="1">
                <a:solidFill>
                  <a:srgbClr val="FF0000"/>
                </a:solidFill>
              </a:rPr>
              <a:t>humano</a:t>
            </a:r>
            <a:r>
              <a:rPr lang="en-US" sz="6400" dirty="0">
                <a:solidFill>
                  <a:srgbClr val="FF0000"/>
                </a:solidFill>
              </a:rPr>
              <a:t> </a:t>
            </a:r>
            <a:r>
              <a:rPr lang="en-US" sz="6400" dirty="0" err="1">
                <a:solidFill>
                  <a:srgbClr val="FF0000"/>
                </a:solidFill>
              </a:rPr>
              <a:t>é</a:t>
            </a:r>
            <a:r>
              <a:rPr lang="en-US" sz="6400" dirty="0">
                <a:solidFill>
                  <a:srgbClr val="FF0000"/>
                </a:solidFill>
              </a:rPr>
              <a:t> </a:t>
            </a:r>
            <a:r>
              <a:rPr lang="en-US" sz="6400" dirty="0" err="1">
                <a:solidFill>
                  <a:srgbClr val="FF0000"/>
                </a:solidFill>
              </a:rPr>
              <a:t>indissociavelmente</a:t>
            </a:r>
            <a:r>
              <a:rPr lang="en-US" sz="6400" dirty="0">
                <a:solidFill>
                  <a:srgbClr val="FF0000"/>
                </a:solidFill>
              </a:rPr>
              <a:t> </a:t>
            </a:r>
            <a:r>
              <a:rPr lang="en-US" sz="6400" dirty="0" err="1">
                <a:solidFill>
                  <a:srgbClr val="FF0000"/>
                </a:solidFill>
              </a:rPr>
              <a:t>biológico</a:t>
            </a:r>
            <a:r>
              <a:rPr lang="en-US" sz="6400" dirty="0">
                <a:solidFill>
                  <a:srgbClr val="FF0000"/>
                </a:solidFill>
              </a:rPr>
              <a:t> e social; </a:t>
            </a:r>
          </a:p>
          <a:p>
            <a:pPr marL="0" indent="0" algn="just">
              <a:buNone/>
            </a:pPr>
            <a:r>
              <a:rPr lang="en-US" sz="6400" dirty="0">
                <a:solidFill>
                  <a:srgbClr val="FF0000"/>
                </a:solidFill>
              </a:rPr>
              <a:t>	</a:t>
            </a:r>
            <a:r>
              <a:rPr lang="en-US" sz="6400" dirty="0" err="1">
                <a:solidFill>
                  <a:srgbClr val="FF0000"/>
                </a:solidFill>
              </a:rPr>
              <a:t>perspectiva</a:t>
            </a:r>
            <a:r>
              <a:rPr lang="en-US" sz="6400" dirty="0">
                <a:solidFill>
                  <a:srgbClr val="FF0000"/>
                </a:solidFill>
              </a:rPr>
              <a:t> </a:t>
            </a:r>
            <a:r>
              <a:rPr lang="en-US" sz="6400" dirty="0" err="1">
                <a:solidFill>
                  <a:srgbClr val="FF0000"/>
                </a:solidFill>
              </a:rPr>
              <a:t>materialista-dialética</a:t>
            </a:r>
            <a:r>
              <a:rPr lang="en-US" sz="6400" dirty="0">
                <a:solidFill>
                  <a:srgbClr val="FF0000"/>
                </a:solidFill>
              </a:rPr>
              <a:t>; </a:t>
            </a:r>
          </a:p>
          <a:p>
            <a:pPr marL="0" indent="0" algn="just">
              <a:buNone/>
            </a:pPr>
            <a:r>
              <a:rPr lang="en-US" sz="6400" dirty="0">
                <a:solidFill>
                  <a:srgbClr val="FF0000"/>
                </a:solidFill>
              </a:rPr>
              <a:t>	o </a:t>
            </a:r>
            <a:r>
              <a:rPr lang="en-US" sz="6400" dirty="0" err="1">
                <a:solidFill>
                  <a:srgbClr val="FF0000"/>
                </a:solidFill>
              </a:rPr>
              <a:t>afeto</a:t>
            </a:r>
            <a:r>
              <a:rPr lang="en-US" sz="6400" dirty="0">
                <a:solidFill>
                  <a:srgbClr val="FF0000"/>
                </a:solidFill>
              </a:rPr>
              <a:t> </a:t>
            </a:r>
            <a:r>
              <a:rPr lang="en-US" sz="6400" dirty="0" err="1">
                <a:solidFill>
                  <a:srgbClr val="FF0000"/>
                </a:solidFill>
              </a:rPr>
              <a:t>é</a:t>
            </a:r>
            <a:r>
              <a:rPr lang="en-US" sz="6400" dirty="0">
                <a:solidFill>
                  <a:srgbClr val="FF0000"/>
                </a:solidFill>
              </a:rPr>
              <a:t> o </a:t>
            </a:r>
            <a:r>
              <a:rPr lang="en-US" sz="6400" dirty="0" err="1">
                <a:solidFill>
                  <a:srgbClr val="FF0000"/>
                </a:solidFill>
              </a:rPr>
              <a:t>elemento</a:t>
            </a:r>
            <a:r>
              <a:rPr lang="en-US" sz="6400" dirty="0">
                <a:solidFill>
                  <a:srgbClr val="FF0000"/>
                </a:solidFill>
              </a:rPr>
              <a:t> </a:t>
            </a:r>
            <a:r>
              <a:rPr lang="en-US" sz="6400" dirty="0" err="1">
                <a:solidFill>
                  <a:srgbClr val="FF0000"/>
                </a:solidFill>
              </a:rPr>
              <a:t>mediador</a:t>
            </a:r>
            <a:r>
              <a:rPr lang="en-US" sz="6400" dirty="0">
                <a:solidFill>
                  <a:srgbClr val="FF0000"/>
                </a:solidFill>
              </a:rPr>
              <a:t> da </a:t>
            </a:r>
            <a:r>
              <a:rPr lang="en-US" sz="6400" dirty="0" err="1">
                <a:solidFill>
                  <a:srgbClr val="FF0000"/>
                </a:solidFill>
              </a:rPr>
              <a:t>construção</a:t>
            </a:r>
            <a:r>
              <a:rPr lang="en-US" sz="6400" dirty="0">
                <a:solidFill>
                  <a:srgbClr val="FF0000"/>
                </a:solidFill>
              </a:rPr>
              <a:t> da </a:t>
            </a:r>
            <a:r>
              <a:rPr lang="en-US" sz="6400" dirty="0" err="1">
                <a:solidFill>
                  <a:srgbClr val="FF0000"/>
                </a:solidFill>
              </a:rPr>
              <a:t>pessoa</a:t>
            </a:r>
            <a:endParaRPr lang="en-US" sz="6400" dirty="0">
              <a:solidFill>
                <a:srgbClr val="FF0000"/>
              </a:solidFill>
            </a:endParaRPr>
          </a:p>
          <a:p>
            <a:pPr marL="0" indent="0" algn="just">
              <a:buNone/>
            </a:pPr>
            <a:r>
              <a:rPr lang="en-US" sz="6400" dirty="0">
                <a:solidFill>
                  <a:srgbClr val="FF0000"/>
                </a:solidFill>
              </a:rPr>
              <a:t>	</a:t>
            </a:r>
          </a:p>
          <a:p>
            <a:pPr marL="0" indent="0" algn="just">
              <a:buNone/>
            </a:pPr>
            <a:r>
              <a:rPr lang="en-US" sz="6400" dirty="0"/>
              <a:t>4. </a:t>
            </a:r>
            <a:r>
              <a:rPr lang="en-US" sz="6400" b="1" dirty="0" err="1"/>
              <a:t>Aspectos</a:t>
            </a:r>
            <a:r>
              <a:rPr lang="en-US" sz="6400" b="1" dirty="0"/>
              <a:t> </a:t>
            </a:r>
            <a:r>
              <a:rPr lang="en-US" sz="6400" b="1" dirty="0" err="1"/>
              <a:t>Gerais</a:t>
            </a:r>
            <a:r>
              <a:rPr lang="en-US" sz="6400" b="1" dirty="0"/>
              <a:t>: </a:t>
            </a:r>
          </a:p>
          <a:p>
            <a:pPr marL="0" indent="0" algn="just">
              <a:buNone/>
            </a:pPr>
            <a:r>
              <a:rPr lang="en-US" sz="6400" b="1" dirty="0">
                <a:solidFill>
                  <a:srgbClr val="FF0000"/>
                </a:solidFill>
              </a:rPr>
              <a:t>	</a:t>
            </a:r>
            <a:r>
              <a:rPr lang="en-US" sz="6400" dirty="0" err="1">
                <a:solidFill>
                  <a:srgbClr val="FF0000"/>
                </a:solidFill>
              </a:rPr>
              <a:t>Psicogênese</a:t>
            </a:r>
            <a:r>
              <a:rPr lang="en-US" sz="6400" dirty="0">
                <a:solidFill>
                  <a:srgbClr val="FF0000"/>
                </a:solidFill>
              </a:rPr>
              <a:t> da </a:t>
            </a:r>
            <a:r>
              <a:rPr lang="en-US" sz="6400" dirty="0" err="1">
                <a:solidFill>
                  <a:srgbClr val="FF0000"/>
                </a:solidFill>
              </a:rPr>
              <a:t>pessoa</a:t>
            </a:r>
            <a:r>
              <a:rPr lang="en-US" sz="6400" dirty="0">
                <a:solidFill>
                  <a:srgbClr val="FF0000"/>
                </a:solidFill>
              </a:rPr>
              <a:t> </a:t>
            </a:r>
            <a:r>
              <a:rPr lang="en-US" sz="6400" dirty="0" err="1">
                <a:solidFill>
                  <a:srgbClr val="FF0000"/>
                </a:solidFill>
              </a:rPr>
              <a:t>como</a:t>
            </a:r>
            <a:r>
              <a:rPr lang="en-US" sz="6400" dirty="0">
                <a:solidFill>
                  <a:srgbClr val="FF0000"/>
                </a:solidFill>
              </a:rPr>
              <a:t> um </a:t>
            </a:r>
            <a:r>
              <a:rPr lang="en-US" sz="6400" dirty="0" err="1">
                <a:solidFill>
                  <a:srgbClr val="FF0000"/>
                </a:solidFill>
              </a:rPr>
              <a:t>todo</a:t>
            </a:r>
            <a:r>
              <a:rPr lang="en-US" sz="6400" dirty="0">
                <a:solidFill>
                  <a:srgbClr val="FF0000"/>
                </a:solidFill>
              </a:rPr>
              <a:t> (</a:t>
            </a:r>
            <a:r>
              <a:rPr lang="en-US" sz="6400" dirty="0" err="1">
                <a:solidFill>
                  <a:srgbClr val="FF0000"/>
                </a:solidFill>
              </a:rPr>
              <a:t>biologia</a:t>
            </a:r>
            <a:r>
              <a:rPr lang="en-US" sz="6400" dirty="0">
                <a:solidFill>
                  <a:srgbClr val="FF0000"/>
                </a:solidFill>
              </a:rPr>
              <a:t>, </a:t>
            </a:r>
            <a:r>
              <a:rPr lang="en-US" sz="6400" dirty="0" err="1">
                <a:solidFill>
                  <a:srgbClr val="FF0000"/>
                </a:solidFill>
              </a:rPr>
              <a:t>indivíduo</a:t>
            </a:r>
            <a:r>
              <a:rPr lang="en-US" sz="6400" dirty="0">
                <a:solidFill>
                  <a:srgbClr val="FF0000"/>
                </a:solidFill>
              </a:rPr>
              <a:t>, </a:t>
            </a:r>
            <a:r>
              <a:rPr lang="en-US" sz="6400" dirty="0" err="1">
                <a:solidFill>
                  <a:srgbClr val="FF0000"/>
                </a:solidFill>
              </a:rPr>
              <a:t>inteligência-afeto</a:t>
            </a:r>
            <a:r>
              <a:rPr lang="en-US" sz="6400" dirty="0">
                <a:solidFill>
                  <a:srgbClr val="FF0000"/>
                </a:solidFill>
              </a:rPr>
              <a:t>, </a:t>
            </a:r>
            <a:r>
              <a:rPr lang="en-US" sz="6400" dirty="0" err="1">
                <a:solidFill>
                  <a:srgbClr val="FF0000"/>
                </a:solidFill>
              </a:rPr>
              <a:t>meio</a:t>
            </a:r>
            <a:r>
              <a:rPr lang="en-US" sz="6400" dirty="0">
                <a:solidFill>
                  <a:srgbClr val="FF0000"/>
                </a:solidFill>
              </a:rPr>
              <a:t>)</a:t>
            </a:r>
          </a:p>
          <a:p>
            <a:pPr marL="0" indent="0">
              <a:buNone/>
            </a:pPr>
            <a:r>
              <a:rPr lang="en-US" sz="6400" dirty="0">
                <a:solidFill>
                  <a:srgbClr val="FF0000"/>
                </a:solidFill>
              </a:rPr>
              <a:t>	Campos de </a:t>
            </a:r>
            <a:r>
              <a:rPr lang="en-US" sz="6400" dirty="0" err="1">
                <a:solidFill>
                  <a:srgbClr val="FF0000"/>
                </a:solidFill>
              </a:rPr>
              <a:t>estudo</a:t>
            </a:r>
            <a:r>
              <a:rPr lang="en-US" sz="6400" dirty="0">
                <a:solidFill>
                  <a:srgbClr val="FF0000"/>
                </a:solidFill>
              </a:rPr>
              <a:t>: (</a:t>
            </a:r>
            <a:r>
              <a:rPr lang="en-US" sz="6400" dirty="0" err="1">
                <a:solidFill>
                  <a:srgbClr val="FF0000"/>
                </a:solidFill>
              </a:rPr>
              <a:t>movimento</a:t>
            </a:r>
            <a:r>
              <a:rPr lang="en-US" sz="6400" dirty="0">
                <a:solidFill>
                  <a:srgbClr val="FF0000"/>
                </a:solidFill>
              </a:rPr>
              <a:t>, </a:t>
            </a:r>
            <a:r>
              <a:rPr lang="en-US" sz="6400" dirty="0" err="1">
                <a:solidFill>
                  <a:srgbClr val="FF0000"/>
                </a:solidFill>
              </a:rPr>
              <a:t>emoção-inteligência</a:t>
            </a:r>
            <a:r>
              <a:rPr lang="en-US" sz="6400" dirty="0">
                <a:solidFill>
                  <a:srgbClr val="FF0000"/>
                </a:solidFill>
              </a:rPr>
              <a:t>, </a:t>
            </a:r>
            <a:r>
              <a:rPr lang="en-US" sz="6400" dirty="0" err="1">
                <a:solidFill>
                  <a:srgbClr val="FF0000"/>
                </a:solidFill>
              </a:rPr>
              <a:t>indivíduo</a:t>
            </a:r>
            <a:r>
              <a:rPr lang="en-US" sz="6400" dirty="0">
                <a:solidFill>
                  <a:srgbClr val="FF0000"/>
                </a:solidFill>
              </a:rPr>
              <a:t>, </a:t>
            </a:r>
            <a:r>
              <a:rPr lang="en-US" sz="6400" dirty="0" err="1">
                <a:solidFill>
                  <a:srgbClr val="FF0000"/>
                </a:solidFill>
              </a:rPr>
              <a:t>relação</a:t>
            </a:r>
            <a:r>
              <a:rPr lang="en-US" sz="6400" dirty="0">
                <a:solidFill>
                  <a:srgbClr val="FF0000"/>
                </a:solidFill>
              </a:rPr>
              <a:t>-outro)</a:t>
            </a:r>
          </a:p>
          <a:p>
            <a:pPr marL="0" indent="0">
              <a:buNone/>
            </a:pPr>
            <a:r>
              <a:rPr lang="en-US" sz="6400" dirty="0">
                <a:solidFill>
                  <a:srgbClr val="FF0000"/>
                </a:solidFill>
                <a:sym typeface="Wingdings"/>
              </a:rPr>
              <a:t>	</a:t>
            </a:r>
            <a:r>
              <a:rPr lang="en-US" sz="6400" dirty="0" err="1">
                <a:solidFill>
                  <a:srgbClr val="FF0000"/>
                </a:solidFill>
                <a:sym typeface="Wingdings"/>
              </a:rPr>
              <a:t>Mediação</a:t>
            </a:r>
            <a:r>
              <a:rPr lang="en-US" sz="6400" dirty="0">
                <a:solidFill>
                  <a:srgbClr val="FF0000"/>
                </a:solidFill>
                <a:sym typeface="Wingdings"/>
              </a:rPr>
              <a:t> </a:t>
            </a:r>
            <a:r>
              <a:rPr lang="en-US" sz="6400" dirty="0" err="1">
                <a:solidFill>
                  <a:srgbClr val="FF0000"/>
                </a:solidFill>
                <a:sym typeface="Wingdings"/>
              </a:rPr>
              <a:t>pela</a:t>
            </a:r>
            <a:r>
              <a:rPr lang="en-US" sz="6400" dirty="0">
                <a:solidFill>
                  <a:srgbClr val="FF0000"/>
                </a:solidFill>
                <a:sym typeface="Wingdings"/>
              </a:rPr>
              <a:t> </a:t>
            </a:r>
            <a:r>
              <a:rPr lang="en-US" sz="6400" dirty="0" err="1">
                <a:solidFill>
                  <a:srgbClr val="FF0000"/>
                </a:solidFill>
                <a:sym typeface="Wingdings"/>
              </a:rPr>
              <a:t>linguagem</a:t>
            </a:r>
            <a:r>
              <a:rPr lang="en-US" sz="6400" dirty="0">
                <a:solidFill>
                  <a:srgbClr val="FF0000"/>
                </a:solidFill>
                <a:sym typeface="Wingdings"/>
              </a:rPr>
              <a:t>; </a:t>
            </a:r>
            <a:r>
              <a:rPr lang="en-US" sz="6400" dirty="0" err="1">
                <a:solidFill>
                  <a:srgbClr val="FF0000"/>
                </a:solidFill>
                <a:sym typeface="Wingdings"/>
              </a:rPr>
              <a:t>mediação</a:t>
            </a:r>
            <a:r>
              <a:rPr lang="en-US" sz="6400" dirty="0">
                <a:solidFill>
                  <a:srgbClr val="FF0000"/>
                </a:solidFill>
                <a:sym typeface="Wingdings"/>
              </a:rPr>
              <a:t> do </a:t>
            </a:r>
            <a:r>
              <a:rPr lang="en-US" sz="6400" dirty="0" err="1">
                <a:solidFill>
                  <a:srgbClr val="FF0000"/>
                </a:solidFill>
                <a:sym typeface="Wingdings"/>
              </a:rPr>
              <a:t>afeto</a:t>
            </a:r>
            <a:r>
              <a:rPr lang="en-US" sz="6400" dirty="0">
                <a:solidFill>
                  <a:srgbClr val="FF0000"/>
                </a:solidFill>
                <a:sym typeface="Wingdings"/>
              </a:rPr>
              <a:t>; </a:t>
            </a:r>
            <a:r>
              <a:rPr lang="en-US" sz="6400" dirty="0" err="1">
                <a:solidFill>
                  <a:srgbClr val="FF0000"/>
                </a:solidFill>
                <a:sym typeface="Wingdings"/>
              </a:rPr>
              <a:t>não-linearidade</a:t>
            </a:r>
            <a:r>
              <a:rPr lang="en-US" sz="6400" dirty="0">
                <a:solidFill>
                  <a:srgbClr val="FF0000"/>
                </a:solidFill>
                <a:sym typeface="Wingdings"/>
              </a:rPr>
              <a:t>, </a:t>
            </a:r>
            <a:r>
              <a:rPr lang="en-US" sz="6400" dirty="0" err="1">
                <a:solidFill>
                  <a:srgbClr val="FF0000"/>
                </a:solidFill>
                <a:sym typeface="Wingdings"/>
              </a:rPr>
              <a:t>crise</a:t>
            </a:r>
            <a:r>
              <a:rPr lang="en-US" sz="6400" dirty="0">
                <a:solidFill>
                  <a:srgbClr val="FF0000"/>
                </a:solidFill>
                <a:sym typeface="Wingdings"/>
              </a:rPr>
              <a:t> </a:t>
            </a:r>
            <a:r>
              <a:rPr lang="en-US" sz="6400" dirty="0" err="1">
                <a:solidFill>
                  <a:srgbClr val="FF0000"/>
                </a:solidFill>
                <a:sym typeface="Wingdings"/>
              </a:rPr>
              <a:t>como</a:t>
            </a:r>
            <a:r>
              <a:rPr lang="en-US" sz="6400" dirty="0">
                <a:solidFill>
                  <a:srgbClr val="FF0000"/>
                </a:solidFill>
                <a:sym typeface="Wingdings"/>
              </a:rPr>
              <a:t> </a:t>
            </a:r>
            <a:r>
              <a:rPr lang="en-US" sz="6400" dirty="0" err="1">
                <a:solidFill>
                  <a:srgbClr val="FF0000"/>
                </a:solidFill>
                <a:sym typeface="Wingdings"/>
              </a:rPr>
              <a:t>propulsor</a:t>
            </a:r>
            <a:endParaRPr lang="en-US" sz="6400" dirty="0">
              <a:solidFill>
                <a:srgbClr val="FF0000"/>
              </a:solidFill>
            </a:endParaRPr>
          </a:p>
          <a:p>
            <a:pPr marL="0" indent="0">
              <a:buNone/>
            </a:pPr>
            <a:r>
              <a:rPr lang="en-US" sz="6400" dirty="0">
                <a:solidFill>
                  <a:srgbClr val="FF0000"/>
                </a:solidFill>
              </a:rPr>
              <a:t>	</a:t>
            </a:r>
            <a:r>
              <a:rPr lang="en-US" sz="6400" dirty="0" err="1">
                <a:solidFill>
                  <a:srgbClr val="FF0000"/>
                </a:solidFill>
              </a:rPr>
              <a:t>Estágios</a:t>
            </a:r>
            <a:r>
              <a:rPr lang="en-US" sz="6400" dirty="0">
                <a:solidFill>
                  <a:srgbClr val="FF0000"/>
                </a:solidFill>
              </a:rPr>
              <a:t> do </a:t>
            </a:r>
            <a:r>
              <a:rPr lang="en-US" sz="6400" dirty="0" err="1">
                <a:solidFill>
                  <a:srgbClr val="FF0000"/>
                </a:solidFill>
              </a:rPr>
              <a:t>desenvolvimento</a:t>
            </a:r>
            <a:endParaRPr lang="en-US" sz="6400" dirty="0">
              <a:solidFill>
                <a:srgbClr val="FF0000"/>
              </a:solidFill>
            </a:endParaRPr>
          </a:p>
          <a:p>
            <a:pPr marL="0" indent="0">
              <a:buNone/>
            </a:pPr>
            <a:r>
              <a:rPr lang="en-US" sz="7200" dirty="0">
                <a:solidFill>
                  <a:srgbClr val="FF0000"/>
                </a:solidFill>
              </a:rPr>
              <a:t>			</a:t>
            </a:r>
            <a:r>
              <a:rPr lang="en-US" sz="5600" dirty="0" err="1">
                <a:solidFill>
                  <a:srgbClr val="FF0000"/>
                </a:solidFill>
              </a:rPr>
              <a:t>Impulsivo-emocional</a:t>
            </a:r>
            <a:r>
              <a:rPr lang="en-US" sz="5600" dirty="0">
                <a:solidFill>
                  <a:srgbClr val="FF0000"/>
                </a:solidFill>
              </a:rPr>
              <a:t> (0-1 </a:t>
            </a:r>
            <a:r>
              <a:rPr lang="en-US" sz="5600" dirty="0" err="1">
                <a:solidFill>
                  <a:srgbClr val="FF0000"/>
                </a:solidFill>
              </a:rPr>
              <a:t>ano</a:t>
            </a:r>
            <a:r>
              <a:rPr lang="en-US" sz="5600" dirty="0">
                <a:solidFill>
                  <a:srgbClr val="FF0000"/>
                </a:solidFill>
              </a:rPr>
              <a:t>); </a:t>
            </a:r>
            <a:r>
              <a:rPr lang="en-US" sz="5600" dirty="0" err="1">
                <a:solidFill>
                  <a:srgbClr val="008000"/>
                </a:solidFill>
              </a:rPr>
              <a:t>Sensório</a:t>
            </a:r>
            <a:r>
              <a:rPr lang="en-US" sz="5600" dirty="0">
                <a:solidFill>
                  <a:srgbClr val="008000"/>
                </a:solidFill>
              </a:rPr>
              <a:t>-motor e </a:t>
            </a:r>
            <a:r>
              <a:rPr lang="en-US" sz="5600" dirty="0" err="1">
                <a:solidFill>
                  <a:srgbClr val="008000"/>
                </a:solidFill>
              </a:rPr>
              <a:t>projetivo</a:t>
            </a:r>
            <a:r>
              <a:rPr lang="en-US" sz="5600" dirty="0">
                <a:solidFill>
                  <a:srgbClr val="008000"/>
                </a:solidFill>
              </a:rPr>
              <a:t> (1-3 </a:t>
            </a:r>
            <a:r>
              <a:rPr lang="en-US" sz="5600" dirty="0" err="1">
                <a:solidFill>
                  <a:srgbClr val="008000"/>
                </a:solidFill>
              </a:rPr>
              <a:t>anos</a:t>
            </a:r>
            <a:r>
              <a:rPr lang="en-US" sz="5600" dirty="0">
                <a:solidFill>
                  <a:srgbClr val="FF0000"/>
                </a:solidFill>
              </a:rPr>
              <a:t>); </a:t>
            </a:r>
            <a:r>
              <a:rPr lang="en-US" sz="5600" dirty="0" err="1">
                <a:solidFill>
                  <a:srgbClr val="FF0000"/>
                </a:solidFill>
              </a:rPr>
              <a:t>Personalismo</a:t>
            </a:r>
            <a:r>
              <a:rPr lang="en-US" sz="5600" dirty="0">
                <a:solidFill>
                  <a:srgbClr val="FF0000"/>
                </a:solidFill>
              </a:rPr>
              <a:t> (3-6 </a:t>
            </a:r>
            <a:r>
              <a:rPr lang="en-US" sz="5600" dirty="0" err="1">
                <a:solidFill>
                  <a:srgbClr val="FF0000"/>
                </a:solidFill>
              </a:rPr>
              <a:t>anos</a:t>
            </a:r>
            <a:r>
              <a:rPr lang="en-US" sz="5600" dirty="0">
                <a:solidFill>
                  <a:srgbClr val="FF0000"/>
                </a:solidFill>
              </a:rPr>
              <a:t>); 			</a:t>
            </a:r>
            <a:r>
              <a:rPr lang="en-US" sz="5600" dirty="0" err="1">
                <a:solidFill>
                  <a:srgbClr val="008000"/>
                </a:solidFill>
              </a:rPr>
              <a:t>Categorial</a:t>
            </a:r>
            <a:r>
              <a:rPr lang="en-US" sz="5600" dirty="0">
                <a:solidFill>
                  <a:srgbClr val="008000"/>
                </a:solidFill>
              </a:rPr>
              <a:t> (6-puberdade)</a:t>
            </a:r>
            <a:r>
              <a:rPr lang="en-US" sz="5600" dirty="0">
                <a:solidFill>
                  <a:srgbClr val="FF0000"/>
                </a:solidFill>
              </a:rPr>
              <a:t>;         </a:t>
            </a:r>
            <a:r>
              <a:rPr lang="en-US" sz="5600" dirty="0" err="1">
                <a:solidFill>
                  <a:srgbClr val="FF0000"/>
                </a:solidFill>
              </a:rPr>
              <a:t>Adolescência</a:t>
            </a:r>
            <a:r>
              <a:rPr lang="en-US" sz="5600" dirty="0">
                <a:solidFill>
                  <a:srgbClr val="FF0000"/>
                </a:solidFill>
              </a:rPr>
              <a:t> (</a:t>
            </a:r>
            <a:r>
              <a:rPr lang="en-US" sz="5600" dirty="0" err="1">
                <a:solidFill>
                  <a:srgbClr val="FF0000"/>
                </a:solidFill>
              </a:rPr>
              <a:t>puberdade</a:t>
            </a:r>
            <a:r>
              <a:rPr lang="en-US" sz="5600" dirty="0">
                <a:solidFill>
                  <a:srgbClr val="FF0000"/>
                </a:solidFill>
              </a:rPr>
              <a:t> </a:t>
            </a:r>
            <a:r>
              <a:rPr lang="en-US" sz="5600" dirty="0">
                <a:solidFill>
                  <a:srgbClr val="FF0000"/>
                </a:solidFill>
                <a:sym typeface="Wingdings"/>
              </a:rPr>
              <a:t>) ; 	         </a:t>
            </a:r>
            <a:r>
              <a:rPr lang="en-US" sz="5600" dirty="0">
                <a:solidFill>
                  <a:srgbClr val="008000"/>
                </a:solidFill>
                <a:sym typeface="Wingdings"/>
              </a:rPr>
              <a:t>Vida </a:t>
            </a:r>
            <a:r>
              <a:rPr lang="en-US" sz="5600" dirty="0" err="1">
                <a:solidFill>
                  <a:srgbClr val="008000"/>
                </a:solidFill>
                <a:sym typeface="Wingdings"/>
              </a:rPr>
              <a:t>adulta</a:t>
            </a:r>
            <a:r>
              <a:rPr lang="en-US" sz="5600" dirty="0">
                <a:solidFill>
                  <a:srgbClr val="008000"/>
                </a:solidFill>
                <a:sym typeface="Wingdings"/>
              </a:rPr>
              <a:t> </a:t>
            </a:r>
            <a:r>
              <a:rPr lang="en-US" sz="5600" dirty="0">
                <a:solidFill>
                  <a:srgbClr val="008000"/>
                </a:solidFill>
              </a:rPr>
              <a:t> </a:t>
            </a:r>
          </a:p>
          <a:p>
            <a:pPr marL="0" indent="0">
              <a:buNone/>
            </a:pPr>
            <a:endParaRPr lang="en-US" sz="5600" dirty="0">
              <a:solidFill>
                <a:srgbClr val="008000"/>
              </a:solidFill>
            </a:endParaRPr>
          </a:p>
          <a:p>
            <a:pPr marL="0" indent="0">
              <a:buNone/>
            </a:pPr>
            <a:r>
              <a:rPr lang="en-US" sz="6400" dirty="0"/>
              <a:t>5. </a:t>
            </a:r>
            <a:r>
              <a:rPr lang="en-US" sz="6400" b="1" dirty="0" err="1"/>
              <a:t>Método</a:t>
            </a:r>
            <a:r>
              <a:rPr lang="en-US" sz="6400" b="1" dirty="0"/>
              <a:t>: </a:t>
            </a:r>
            <a:r>
              <a:rPr lang="en-US" sz="6400" dirty="0" err="1">
                <a:solidFill>
                  <a:srgbClr val="FF0000"/>
                </a:solidFill>
              </a:rPr>
              <a:t>observação</a:t>
            </a:r>
            <a:r>
              <a:rPr lang="en-US" sz="6400" dirty="0">
                <a:solidFill>
                  <a:srgbClr val="FF0000"/>
                </a:solidFill>
              </a:rPr>
              <a:t> (</a:t>
            </a:r>
            <a:r>
              <a:rPr lang="en-US" sz="6400" dirty="0" err="1">
                <a:solidFill>
                  <a:srgbClr val="FF0000"/>
                </a:solidFill>
              </a:rPr>
              <a:t>relatividade</a:t>
            </a:r>
            <a:r>
              <a:rPr lang="en-US" sz="6400" dirty="0">
                <a:solidFill>
                  <a:srgbClr val="FF0000"/>
                </a:solidFill>
              </a:rPr>
              <a:t>) + </a:t>
            </a:r>
            <a:r>
              <a:rPr lang="en-US" sz="6400" dirty="0" err="1">
                <a:solidFill>
                  <a:srgbClr val="FF0000"/>
                </a:solidFill>
              </a:rPr>
              <a:t>procura</a:t>
            </a:r>
            <a:r>
              <a:rPr lang="en-US" sz="6400" dirty="0">
                <a:solidFill>
                  <a:srgbClr val="FF0000"/>
                </a:solidFill>
              </a:rPr>
              <a:t> </a:t>
            </a:r>
            <a:r>
              <a:rPr lang="en-US" sz="6400" dirty="0" err="1">
                <a:solidFill>
                  <a:srgbClr val="FF0000"/>
                </a:solidFill>
              </a:rPr>
              <a:t>pela</a:t>
            </a:r>
            <a:r>
              <a:rPr lang="en-US" sz="6400" dirty="0">
                <a:solidFill>
                  <a:srgbClr val="FF0000"/>
                </a:solidFill>
              </a:rPr>
              <a:t> </a:t>
            </a:r>
            <a:r>
              <a:rPr lang="en-US" sz="6400" dirty="0" err="1">
                <a:solidFill>
                  <a:srgbClr val="FF0000"/>
                </a:solidFill>
              </a:rPr>
              <a:t>gênese</a:t>
            </a:r>
            <a:r>
              <a:rPr lang="en-US" sz="6400" dirty="0">
                <a:solidFill>
                  <a:srgbClr val="FF0000"/>
                </a:solidFill>
              </a:rPr>
              <a:t> + </a:t>
            </a:r>
            <a:r>
              <a:rPr lang="en-US" sz="6400" dirty="0" err="1">
                <a:solidFill>
                  <a:srgbClr val="FF0000"/>
                </a:solidFill>
              </a:rPr>
              <a:t>análise</a:t>
            </a:r>
            <a:r>
              <a:rPr lang="en-US" sz="6400" dirty="0">
                <a:solidFill>
                  <a:srgbClr val="FF0000"/>
                </a:solidFill>
              </a:rPr>
              <a:t> </a:t>
            </a:r>
            <a:r>
              <a:rPr lang="en-US" sz="6400" dirty="0" err="1">
                <a:solidFill>
                  <a:srgbClr val="FF0000"/>
                </a:solidFill>
              </a:rPr>
              <a:t>comparativa</a:t>
            </a:r>
            <a:r>
              <a:rPr lang="en-US" sz="6400" dirty="0">
                <a:solidFill>
                  <a:srgbClr val="FF0000"/>
                </a:solidFill>
              </a:rPr>
              <a:t> </a:t>
            </a:r>
          </a:p>
          <a:p>
            <a:pPr marL="0" indent="0">
              <a:buNone/>
            </a:pPr>
            <a:endParaRPr lang="en-US" sz="8000" dirty="0"/>
          </a:p>
          <a:p>
            <a:pPr marL="0" indent="0">
              <a:buNone/>
            </a:pPr>
            <a:endParaRPr lang="en-US" sz="2000" dirty="0"/>
          </a:p>
        </p:txBody>
      </p:sp>
      <p:sp>
        <p:nvSpPr>
          <p:cNvPr id="4" name="Slide Number Placeholder 3"/>
          <p:cNvSpPr>
            <a:spLocks noGrp="1"/>
          </p:cNvSpPr>
          <p:nvPr>
            <p:ph type="sldNum" sz="quarter" idx="12"/>
          </p:nvPr>
        </p:nvSpPr>
        <p:spPr/>
        <p:txBody>
          <a:bodyPr/>
          <a:lstStyle/>
          <a:p>
            <a:fld id="{55C99EAA-D3A5-EC42-B47C-72599F453DF1}" type="slidenum">
              <a:rPr lang="en-US" smtClean="0"/>
              <a:pPr/>
              <a:t>9</a:t>
            </a:fld>
            <a:endParaRPr lang="en-US"/>
          </a:p>
        </p:txBody>
      </p:sp>
    </p:spTree>
    <p:extLst>
      <p:ext uri="{BB962C8B-B14F-4D97-AF65-F5344CB8AC3E}">
        <p14:creationId xmlns:p14="http://schemas.microsoft.com/office/powerpoint/2010/main" val="250842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TotalTime>
  <Words>10440</Words>
  <Application>Microsoft Macintosh PowerPoint</Application>
  <PresentationFormat>Apresentação na tela (4:3)</PresentationFormat>
  <Paragraphs>734</Paragraphs>
  <Slides>75</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75</vt:i4>
      </vt:variant>
    </vt:vector>
  </HeadingPairs>
  <TitlesOfParts>
    <vt:vector size="78" baseType="lpstr">
      <vt:lpstr>Arial</vt:lpstr>
      <vt:lpstr>Calibri</vt:lpstr>
      <vt:lpstr>Office Theme</vt:lpstr>
      <vt:lpstr> PSA-286 - Psicologia do Desenvolvimento II   2023</vt:lpstr>
      <vt:lpstr>Programa</vt:lpstr>
      <vt:lpstr>Henri Wallon (1879-1960)    Psicogênese da pessoa</vt:lpstr>
      <vt:lpstr>Esquema geral para apresentação  do pensamento de Henri Wallon</vt:lpstr>
      <vt:lpstr>Esquema geral para apresentação  do pensamento de Henri Wallon</vt:lpstr>
      <vt:lpstr>Esquema geral para apresentação  do pensamento de Henri Wallon</vt:lpstr>
      <vt:lpstr>Esquema geral para apresentação  do pensamento de Henri Wallon</vt:lpstr>
      <vt:lpstr>Esquema geral para apresentação  do pensamento de Henri Wallon</vt:lpstr>
      <vt:lpstr>Esquema geral para apresentação  do pensamento de Henri Wallon</vt:lpstr>
      <vt:lpstr>1. Proposta Psicogênese da pessoa</vt:lpstr>
      <vt:lpstr> 1. Visão Geral A psicogenética de WaIIon (1)   </vt:lpstr>
      <vt:lpstr> 1. Visão Geral O Desenvolvimento para Wallon  </vt:lpstr>
      <vt:lpstr>1. Visão Geral Os fatores básicos do desenvolvimento</vt:lpstr>
      <vt:lpstr>1. Visão Geral As fases do desenvolvimento</vt:lpstr>
      <vt:lpstr>1. Visão Geral O que ocorre em cada estágio (2)</vt:lpstr>
      <vt:lpstr>1. Visão Geral O que ocorre em cada estágio (2)</vt:lpstr>
      <vt:lpstr>2. Biografia intelectual Formação e desenvolvimento intelectual</vt:lpstr>
      <vt:lpstr>2. Biografia intelectual École Normale Supérieure</vt:lpstr>
      <vt:lpstr>2. Biografia intelectual Ex-alunos Notáveis da ENS</vt:lpstr>
      <vt:lpstr>2. Biografia intelectual Alguns Ex-alunos da ENS agraciados com  a Medalha Fields (matemática)  e com o Prêmio Nobel</vt:lpstr>
      <vt:lpstr> 2. Biografia intelectual Lucien Lévy-Bruhl (1857-1939); Filósofo e Sociólogo francês  </vt:lpstr>
      <vt:lpstr>2. Biografia intelectual de Henri Wallon Trabalho</vt:lpstr>
      <vt:lpstr>2. Biografia intelectual  Vida política</vt:lpstr>
      <vt:lpstr>2. Biografia intelectual O que é o Plano Langevin-Wallon ?</vt:lpstr>
      <vt:lpstr>2. Biografia intelectual Plan Langevin-Wallon: A proposta (1)</vt:lpstr>
      <vt:lpstr>2. Biografia intelectual Plan Langevin-Wallon: A proposta (2)</vt:lpstr>
      <vt:lpstr>3. Fundamentos Unidade organismo-meio</vt:lpstr>
      <vt:lpstr>3. Fundamentos O materialismo dialético  como método de análise e fundamento epistemológico</vt:lpstr>
      <vt:lpstr>3. Fundamentos Materialismo histórico</vt:lpstr>
      <vt:lpstr>3. Fundamentos Materialismo dialético</vt:lpstr>
      <vt:lpstr>3. Fundamentos Meio social e existência individual</vt:lpstr>
      <vt:lpstr>3. Fundamentos Fatores básicos do desenvolvimento</vt:lpstr>
      <vt:lpstr>3. Fundamentos O ser humano, indissociavelmente biológico e social</vt:lpstr>
      <vt:lpstr>3. Fundamentos A preocupação com a psicogênese</vt:lpstr>
      <vt:lpstr>4. Aspectos Gerais A Psicogênese da pessoa completa</vt:lpstr>
      <vt:lpstr> 4. Aspectos Gerais A dinâmica do desenvolvimento infantil </vt:lpstr>
      <vt:lpstr> 4. Aspetos Gerais Princípios funcionais do desenvolvimento </vt:lpstr>
      <vt:lpstr>4. Aspectos Gerais Os fatores orgânicos</vt:lpstr>
      <vt:lpstr>4. Aspectos Gerais Integração entre a biologia e a cultura</vt:lpstr>
      <vt:lpstr>4. Aspectos Gerais O desenvolvimento depende das condições ambientais</vt:lpstr>
      <vt:lpstr>4. Aspectos gerais A mediação da linguagem </vt:lpstr>
      <vt:lpstr>4. Aspectos gerais Ritmo do desenvolvimento</vt:lpstr>
      <vt:lpstr>4. Aspectos gerais Não-linearidade,  os conflitos no processo de desenvolvimento </vt:lpstr>
      <vt:lpstr>4. Aspectos Gerais A crise como elemento propulsor do desenvolvimento</vt:lpstr>
      <vt:lpstr>4. Aspectos Gerais Os estágios do desenvolvimento</vt:lpstr>
      <vt:lpstr>4. Aspectos gerais Os estágios do desenvolvimento  com predomínio de um tipo de atividade</vt:lpstr>
      <vt:lpstr>4. Aspectos Gerais Campos de Estudo da Psicogênese da Pessoa</vt:lpstr>
      <vt:lpstr>4. Aspectos Gerais Campos de Estudo da Psicogênese da Pessoa O Movimento</vt:lpstr>
      <vt:lpstr>4. Aspectos Gerais Campos de Estudo da Psicogênese da Pessoa Emoção e inteligência</vt:lpstr>
      <vt:lpstr>4. Aspectos Gerais Campos de Estudo da Psicogênese da Pessoa Princípios Funcionais do Desenvolvimento</vt:lpstr>
      <vt:lpstr>4. Aspectos Gerais Campos de Estudo da Psicogênese da Pessoa O Indivíduo</vt:lpstr>
      <vt:lpstr>4. Aspectos Gerais Campos de Estudo da Psicogênese da Pessoa Relação com o outro</vt:lpstr>
      <vt:lpstr>4. Os estágios do desenvolvimento </vt:lpstr>
      <vt:lpstr> 4. Aspectos descitivos de cada estágio do desenvolvimento  Estágio Impulsivo-emocional  (primeiro ano de vida, colorido dado pela emoção) </vt:lpstr>
      <vt:lpstr>4. Aspectos descitivos de cada estágio do desenvolvimento  Estágio Sensório-motor e projetivo  (até o terceiro ano, exploração sensorio-motora do mundo físico)</vt:lpstr>
      <vt:lpstr> 4. Aspectos descitivos de cada estágio do desenvolvimento  Estágio do Personalismo  (3 aos 6 anos, formação da personalidade)  </vt:lpstr>
      <vt:lpstr>4. Aspectos descitivos de cada estágio do desenvolvimento  Estágio Categorial  (graças à consolidação da função simbolica, desenvolvimento da inteligência)</vt:lpstr>
      <vt:lpstr>4. Aspectos descitivos de cada estágio do desenvolvimento  Estágio da Adolescência  (crise pubertária, reorganização da personalidade)</vt:lpstr>
      <vt:lpstr>4. Perspectiva desenvolvimetista Predominância funcional</vt:lpstr>
      <vt:lpstr>4. Perspectiva desenvolvimetista Alternância funcional</vt:lpstr>
      <vt:lpstr>4. Perspectiva desenvolvimetista Alternância funcional (2)</vt:lpstr>
      <vt:lpstr>4. Perspectiva desenvolvimetista Integração funcional</vt:lpstr>
      <vt:lpstr>4. Perspectiva desenvolvimetista Jogo funcional</vt:lpstr>
      <vt:lpstr>4. Perspectiva desenvolvimentista Oscilação da integração funcional</vt:lpstr>
      <vt:lpstr>4. Perspectiva desenvolvimetista O movimento pendular do desenvolvimento</vt:lpstr>
      <vt:lpstr>5. Método Análise comparativa e global</vt:lpstr>
      <vt:lpstr>5. Método Relatividade da observação e análise comparativa</vt:lpstr>
      <vt:lpstr>5. Método Uma perspectiva interacionista e genética</vt:lpstr>
      <vt:lpstr>6. Implicações educacionais (1)</vt:lpstr>
      <vt:lpstr>6. Implicações educacionais (2)</vt:lpstr>
      <vt:lpstr>7. Diálogo com Piaget</vt:lpstr>
      <vt:lpstr>8. Diálogo com Freud</vt:lpstr>
      <vt:lpstr>7. Referências Henri Wallon</vt:lpstr>
      <vt:lpstr>7. Referências Comentadores </vt:lpstr>
      <vt:lpstr>Apresentação do PowerPoint</vt:lpstr>
    </vt:vector>
  </TitlesOfParts>
  <Company>Fulgencio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Aula 2 As teorias construtivistas-interacionistas  e a proposta de Wallon </dc:title>
  <dc:creator>Leopoldo Fulgencio</dc:creator>
  <cp:lastModifiedBy>Leopoldo Fulgencio</cp:lastModifiedBy>
  <cp:revision>8</cp:revision>
  <dcterms:created xsi:type="dcterms:W3CDTF">2015-05-30T15:33:42Z</dcterms:created>
  <dcterms:modified xsi:type="dcterms:W3CDTF">2023-08-23T16:08:15Z</dcterms:modified>
</cp:coreProperties>
</file>