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notesMasterIdLst>
    <p:notesMasterId r:id="rId63"/>
  </p:notesMasterIdLst>
  <p:sldIdLst>
    <p:sldId id="256" r:id="rId2"/>
    <p:sldId id="280" r:id="rId3"/>
    <p:sldId id="306" r:id="rId4"/>
    <p:sldId id="307" r:id="rId5"/>
    <p:sldId id="308" r:id="rId6"/>
    <p:sldId id="310" r:id="rId7"/>
    <p:sldId id="257" r:id="rId8"/>
    <p:sldId id="309" r:id="rId9"/>
    <p:sldId id="258" r:id="rId10"/>
    <p:sldId id="286" r:id="rId11"/>
    <p:sldId id="323" r:id="rId12"/>
    <p:sldId id="287" r:id="rId13"/>
    <p:sldId id="288" r:id="rId14"/>
    <p:sldId id="289" r:id="rId15"/>
    <p:sldId id="290" r:id="rId16"/>
    <p:sldId id="298" r:id="rId17"/>
    <p:sldId id="311" r:id="rId18"/>
    <p:sldId id="291" r:id="rId19"/>
    <p:sldId id="260" r:id="rId20"/>
    <p:sldId id="299" r:id="rId21"/>
    <p:sldId id="300" r:id="rId22"/>
    <p:sldId id="302" r:id="rId23"/>
    <p:sldId id="259" r:id="rId24"/>
    <p:sldId id="283" r:id="rId25"/>
    <p:sldId id="284" r:id="rId26"/>
    <p:sldId id="301" r:id="rId27"/>
    <p:sldId id="262" r:id="rId28"/>
    <p:sldId id="303" r:id="rId29"/>
    <p:sldId id="263" r:id="rId30"/>
    <p:sldId id="319" r:id="rId31"/>
    <p:sldId id="264" r:id="rId32"/>
    <p:sldId id="266" r:id="rId33"/>
    <p:sldId id="267" r:id="rId34"/>
    <p:sldId id="321" r:id="rId35"/>
    <p:sldId id="320" r:id="rId36"/>
    <p:sldId id="322" r:id="rId37"/>
    <p:sldId id="329" r:id="rId38"/>
    <p:sldId id="330" r:id="rId39"/>
    <p:sldId id="331" r:id="rId40"/>
    <p:sldId id="332" r:id="rId41"/>
    <p:sldId id="333" r:id="rId42"/>
    <p:sldId id="313" r:id="rId43"/>
    <p:sldId id="314" r:id="rId44"/>
    <p:sldId id="334" r:id="rId45"/>
    <p:sldId id="315" r:id="rId46"/>
    <p:sldId id="316" r:id="rId47"/>
    <p:sldId id="317" r:id="rId48"/>
    <p:sldId id="318" r:id="rId49"/>
    <p:sldId id="277" r:id="rId50"/>
    <p:sldId id="271" r:id="rId51"/>
    <p:sldId id="294" r:id="rId52"/>
    <p:sldId id="272" r:id="rId53"/>
    <p:sldId id="335" r:id="rId54"/>
    <p:sldId id="273" r:id="rId55"/>
    <p:sldId id="274" r:id="rId56"/>
    <p:sldId id="293" r:id="rId57"/>
    <p:sldId id="327" r:id="rId58"/>
    <p:sldId id="324" r:id="rId59"/>
    <p:sldId id="325" r:id="rId60"/>
    <p:sldId id="326" r:id="rId61"/>
    <p:sldId id="336" r:id="rId62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68" d="100"/>
          <a:sy n="68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41AEAC2-077C-48F6-9504-2573DBC3B290}" type="datetimeFigureOut">
              <a:rPr lang="en-US"/>
              <a:pPr>
                <a:defRPr/>
              </a:pPr>
              <a:t>3/24/2020</a:t>
            </a:fld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  <a:endParaRPr lang="en-US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3850EA4C-C984-4601-A4C5-F7814213AE81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813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655BAB5-F2EE-4FFC-8DA7-33C437244647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63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BA3D625-E297-4128-90DA-463534E1D361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4F2E39A-3FFF-4AFB-93F2-B37B9E22DF6A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837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6423FF6-6B44-4D8E-AD47-D6044D6781D1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28C04D7-9613-4E20-BCF4-5124944AD5C7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5939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E3BE8C5-B7D7-45AE-9C40-4B8084D3302F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6042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587D198-1683-4C7C-B79A-61540F0E97EA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614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43463AFD-4FD5-4A1E-8025-32C523CDBD16}" type="slidenum">
              <a:rPr lang="en-US" smtClean="0"/>
              <a:pPr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24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5ACBD2F-E1F2-4827-819A-42ADECA7DE84}" type="slidenum">
              <a:rPr lang="en-US" smtClean="0"/>
              <a:pPr/>
              <a:t>23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349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98704D-00A1-49EE-8FDF-D5B26323383F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451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DAEC06B1-3AB1-453C-9EE7-2262FCDB6158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4915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5FAC883-ADF4-4754-B693-7D9714253494}" type="slidenum">
              <a:rPr lang="en-US" smtClean="0"/>
              <a:pPr/>
              <a:t>2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6656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011E074-F863-4997-AD58-3B76FE13B617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758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90A7CE0-147C-49AC-9FD4-D30EB5AF453F}" type="slidenum">
              <a:rPr lang="en-US" smtClean="0"/>
              <a:pPr/>
              <a:t>27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6861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03E2857-A024-4DDE-92C1-E42E9ACE5CBC}" type="slidenum">
              <a:rPr lang="en-US" smtClean="0"/>
              <a:pPr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6963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5002074-B5E7-4E3B-AC84-87FB3EFE23BB}" type="slidenum">
              <a:rPr lang="en-US" smtClean="0"/>
              <a:pPr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066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9754A32-8E2A-4EA4-8B3D-A451B7C090CD}" type="slidenum">
              <a:rPr lang="en-US" smtClean="0"/>
              <a:pPr/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168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48E5378-4DB5-413C-8934-877186F33764}" type="slidenum">
              <a:rPr lang="en-US" smtClean="0"/>
              <a:pPr/>
              <a:t>32</a:t>
            </a:fld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270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3F3829ED-3AE3-4892-9966-53B28DF53B83}" type="slidenum">
              <a:rPr lang="en-US" smtClean="0"/>
              <a:pPr/>
              <a:t>33</a:t>
            </a:fld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78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71CEAF8-D6DA-4674-AA35-08EBB9AC5D81}" type="slidenum">
              <a:rPr lang="en-US" smtClean="0"/>
              <a:pPr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98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711DA16-F16E-493B-9BAF-935FAF19FDCA}" type="slidenum">
              <a:rPr lang="en-US" smtClean="0"/>
              <a:pPr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09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57C5972-C95E-41B0-B38C-2EAAA09C91BF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018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692AD790-3C33-461E-A0A4-F76217A52C0C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192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A77D9DE-1739-41B1-A5D1-BBD0736B68F6}" type="slidenum">
              <a:rPr lang="en-US" smtClean="0"/>
              <a:pPr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704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9038BADB-7297-420F-81CF-EB05EF21A119}" type="slidenum">
              <a:rPr lang="en-US" smtClean="0"/>
              <a:pPr/>
              <a:t>54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8806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F1D864A-9038-4CAC-8983-692FE8931377}" type="slidenum">
              <a:rPr lang="en-US" smtClean="0"/>
              <a:pPr/>
              <a:t>55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11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F15CA75-6E00-43B1-B559-21A7541FAF36}" type="slidenum">
              <a:rPr lang="en-US" smtClean="0"/>
              <a:pPr/>
              <a:t>56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1204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3B310AD-7020-4A93-9656-F67FAF295C79}" type="slidenum">
              <a:rPr lang="en-US" smtClean="0"/>
              <a:pPr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2228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B8D43DA-24CE-4E87-96AF-B5230A33B2BD}" type="slidenum">
              <a:rPr lang="en-US" smtClean="0"/>
              <a:pPr/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850EA4C-C984-4601-A4C5-F7814213AE81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59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3252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CA48B6C-731E-49E7-BFC6-2F67DE9432CC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4276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11929CA-B1E7-4126-8CE7-906A4AEAEFDF}" type="slidenum">
              <a:rPr lang="en-US" smtClean="0"/>
              <a:pPr/>
              <a:t>13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530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C371FA-0C4B-447F-899D-FD0CCDBF60A3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B59551-CF5E-4477-BC94-4A515EC19F54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5A35BD-9AD3-4BD4-8E7B-0EDE49C5D85E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526056-C72A-4179-92DC-F518DD889B2C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40C839-7718-469D-B0C2-CC47EF430E5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97BB8-9820-4F35-8626-37A0D783FD47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B736A3-3068-49E3-960B-33F4C5DBDF1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4D7F4-2216-48D8-A7E3-1959E62B2853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299D7D-5E38-4B04-9F23-C73177062180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861DB-81E1-40B8-A8D6-0FCAB8E47E5E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5F3C1-C17C-41E3-BBA9-92CC87CC2A7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26740-7290-4BD6-90B0-01074A0CAB8D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7F9F29-C6AF-4B57-AC10-BA836F64E08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D038BC-A686-46BE-A50C-E36B14166879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5FCB8-15CF-4831-B3C9-338ECCE9C75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5733C-5206-4E48-8CB6-C3542AC3F79A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67AEBA-89AF-4257-A5B6-2F77F46777C8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6B664B-0FB9-40D3-AFDE-ED7CE8CAC13A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C10D6F-F36F-4CC7-90FF-5B1153879C2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3531A2-199F-4D9A-AD94-AE24F973F2F5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29162C-6576-4740-B55E-789091F53E6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738EDA-70B2-45FE-A64D-5F94822D9656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D48BB-C0D3-4265-9EA5-F9F03EB6D5B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1027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6BCF24A-220D-4692-B561-C3CBA5FBD5A2}" type="datetimeFigureOut">
              <a:rPr lang="pt-BR"/>
              <a:pPr>
                <a:defRPr/>
              </a:pPr>
              <a:t>24/03/2020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DB8645D-BC3F-4A9A-8078-3B3D6C1B74F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89" r:id="rId3"/>
    <p:sldLayoutId id="2147483788" r:id="rId4"/>
    <p:sldLayoutId id="2147483787" r:id="rId5"/>
    <p:sldLayoutId id="2147483786" r:id="rId6"/>
    <p:sldLayoutId id="2147483785" r:id="rId7"/>
    <p:sldLayoutId id="2147483784" r:id="rId8"/>
    <p:sldLayoutId id="2147483783" r:id="rId9"/>
    <p:sldLayoutId id="2147483782" r:id="rId10"/>
    <p:sldLayoutId id="214748378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hyperlink" Target="http://upload.wikimedia.org/wikipedia/es/e/e0/Nagasakibomb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ítulo 1"/>
          <p:cNvSpPr>
            <a:spLocks noGrp="1"/>
          </p:cNvSpPr>
          <p:nvPr>
            <p:ph type="ctrTitle"/>
          </p:nvPr>
        </p:nvSpPr>
        <p:spPr>
          <a:xfrm flipV="1">
            <a:off x="1619250" y="333375"/>
            <a:ext cx="6697663" cy="71438"/>
          </a:xfrm>
        </p:spPr>
        <p:txBody>
          <a:bodyPr/>
          <a:lstStyle/>
          <a:p>
            <a:pPr eaLnBrk="1" hangingPunct="1"/>
            <a:endParaRPr lang="pt-BR" sz="4000">
              <a:solidFill>
                <a:srgbClr val="CC0000"/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484438" y="765175"/>
            <a:ext cx="5287962" cy="6985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pt-BR" sz="800">
              <a:solidFill>
                <a:srgbClr val="898989"/>
              </a:solidFill>
            </a:endParaRPr>
          </a:p>
        </p:txBody>
      </p:sp>
      <p:sp>
        <p:nvSpPr>
          <p:cNvPr id="3077" name="Text Box 5"/>
          <p:cNvSpPr txBox="1">
            <a:spLocks noChangeArrowheads="1"/>
          </p:cNvSpPr>
          <p:nvPr/>
        </p:nvSpPr>
        <p:spPr bwMode="auto">
          <a:xfrm>
            <a:off x="3635375" y="4030663"/>
            <a:ext cx="458788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eaVert" wrap="none">
            <a:spAutoFit/>
          </a:bodyPr>
          <a:lstStyle/>
          <a:p>
            <a:r>
              <a:rPr lang="pt-BR"/>
              <a:t>                              </a:t>
            </a:r>
          </a:p>
        </p:txBody>
      </p:sp>
      <p:pic>
        <p:nvPicPr>
          <p:cNvPr id="3078" name="Picture 6" descr="dna-genes-backgrounds-wallpaper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925"/>
            <a:ext cx="9144000" cy="682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1619250" y="498475"/>
            <a:ext cx="361315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5400">
                <a:solidFill>
                  <a:schemeClr val="bg1"/>
                </a:solidFill>
              </a:rPr>
              <a:t>MUTAÇÃO</a:t>
            </a:r>
          </a:p>
        </p:txBody>
      </p:sp>
      <p:sp>
        <p:nvSpPr>
          <p:cNvPr id="3080" name="Text Box 8"/>
          <p:cNvSpPr txBox="1">
            <a:spLocks noChangeArrowheads="1"/>
          </p:cNvSpPr>
          <p:nvPr/>
        </p:nvSpPr>
        <p:spPr bwMode="auto">
          <a:xfrm>
            <a:off x="395288" y="1830388"/>
            <a:ext cx="47196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 sz="2800">
                <a:solidFill>
                  <a:schemeClr val="bg1"/>
                </a:solidFill>
              </a:rPr>
              <a:t>A matéria prima da evolução</a:t>
            </a:r>
          </a:p>
        </p:txBody>
      </p:sp>
      <p:sp>
        <p:nvSpPr>
          <p:cNvPr id="3081" name="Text Box 9"/>
          <p:cNvSpPr txBox="1">
            <a:spLocks noChangeArrowheads="1"/>
          </p:cNvSpPr>
          <p:nvPr/>
        </p:nvSpPr>
        <p:spPr bwMode="auto">
          <a:xfrm>
            <a:off x="3511550" y="6157913"/>
            <a:ext cx="24828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bg1"/>
                </a:solidFill>
              </a:rPr>
              <a:t>Genética – J. M. Marin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0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Espaço Reservado para Conteúdo 3" descr="DNA_base_tautomers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1563" y="1428750"/>
            <a:ext cx="3500437" cy="4878388"/>
          </a:xfrm>
        </p:spPr>
      </p:pic>
      <p:sp>
        <p:nvSpPr>
          <p:cNvPr id="7171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Bases Tautoméricas</a:t>
            </a:r>
          </a:p>
        </p:txBody>
      </p:sp>
      <p:sp>
        <p:nvSpPr>
          <p:cNvPr id="8" name="Elipse 7"/>
          <p:cNvSpPr/>
          <p:nvPr/>
        </p:nvSpPr>
        <p:spPr>
          <a:xfrm>
            <a:off x="1785938" y="1604963"/>
            <a:ext cx="428625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0" name="Forma 9"/>
          <p:cNvCxnSpPr>
            <a:stCxn id="8" idx="2"/>
          </p:cNvCxnSpPr>
          <p:nvPr/>
        </p:nvCxnSpPr>
        <p:spPr>
          <a:xfrm rot="10800000" flipH="1" flipV="1">
            <a:off x="1785938" y="1747838"/>
            <a:ext cx="142875" cy="323850"/>
          </a:xfrm>
          <a:prstGeom prst="curvedConnector4">
            <a:avLst>
              <a:gd name="adj1" fmla="val -159999"/>
              <a:gd name="adj2" fmla="val 7201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ipse 10"/>
          <p:cNvSpPr/>
          <p:nvPr/>
        </p:nvSpPr>
        <p:spPr>
          <a:xfrm>
            <a:off x="1571625" y="5000625"/>
            <a:ext cx="428625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3" name="Conector em curva 12"/>
          <p:cNvCxnSpPr/>
          <p:nvPr/>
        </p:nvCxnSpPr>
        <p:spPr>
          <a:xfrm flipV="1">
            <a:off x="1785938" y="4857750"/>
            <a:ext cx="357187" cy="71438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Elipse 13"/>
          <p:cNvSpPr/>
          <p:nvPr/>
        </p:nvSpPr>
        <p:spPr>
          <a:xfrm>
            <a:off x="1571625" y="4000500"/>
            <a:ext cx="428625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Conector em curva 14"/>
          <p:cNvCxnSpPr/>
          <p:nvPr/>
        </p:nvCxnSpPr>
        <p:spPr>
          <a:xfrm flipV="1">
            <a:off x="1857375" y="3929063"/>
            <a:ext cx="357188" cy="71437"/>
          </a:xfrm>
          <a:prstGeom prst="curvedConnector3">
            <a:avLst>
              <a:gd name="adj1" fmla="val 50000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Elipse 15"/>
          <p:cNvSpPr/>
          <p:nvPr/>
        </p:nvSpPr>
        <p:spPr>
          <a:xfrm>
            <a:off x="1785938" y="2571750"/>
            <a:ext cx="428625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Forma 16"/>
          <p:cNvCxnSpPr/>
          <p:nvPr/>
        </p:nvCxnSpPr>
        <p:spPr>
          <a:xfrm rot="10800000" flipH="1" flipV="1">
            <a:off x="1857375" y="2786063"/>
            <a:ext cx="142875" cy="323850"/>
          </a:xfrm>
          <a:prstGeom prst="curvedConnector4">
            <a:avLst>
              <a:gd name="adj1" fmla="val -159999"/>
              <a:gd name="adj2" fmla="val 72013"/>
            </a:avLst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80" name="CaixaDeTexto 22"/>
          <p:cNvSpPr txBox="1">
            <a:spLocks noChangeArrowheads="1"/>
          </p:cNvSpPr>
          <p:nvPr/>
        </p:nvSpPr>
        <p:spPr bwMode="auto">
          <a:xfrm>
            <a:off x="1643063" y="1203325"/>
            <a:ext cx="18573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Formas Ceto</a:t>
            </a:r>
            <a:endParaRPr lang="en-US"/>
          </a:p>
        </p:txBody>
      </p: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4857750" y="1928813"/>
            <a:ext cx="185737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Forma imino</a:t>
            </a:r>
            <a:endParaRPr lang="en-US"/>
          </a:p>
        </p:txBody>
      </p:sp>
      <p:sp>
        <p:nvSpPr>
          <p:cNvPr id="19" name="CaixaDeTexto 18"/>
          <p:cNvSpPr txBox="1">
            <a:spLocks noChangeArrowheads="1"/>
          </p:cNvSpPr>
          <p:nvPr/>
        </p:nvSpPr>
        <p:spPr bwMode="auto">
          <a:xfrm>
            <a:off x="4500563" y="3000375"/>
            <a:ext cx="18573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Forma imino</a:t>
            </a:r>
            <a:endParaRPr lang="en-US"/>
          </a:p>
        </p:txBody>
      </p: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4714875" y="4214813"/>
            <a:ext cx="185737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Forma enol</a:t>
            </a:r>
            <a:endParaRPr lang="en-US"/>
          </a:p>
        </p:txBody>
      </p:sp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4643438" y="5286375"/>
            <a:ext cx="1857375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Forma enol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14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800"/>
              <a:t>FREQUÊNCIA DE MUTAÇÃO</a:t>
            </a:r>
            <a:endParaRPr lang="pt-BR" sz="3800"/>
          </a:p>
        </p:txBody>
      </p:sp>
      <p:pic>
        <p:nvPicPr>
          <p:cNvPr id="121860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866680" y="1340768"/>
            <a:ext cx="7701151" cy="5242594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18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214313"/>
            <a:ext cx="52959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27061" flipH="1">
            <a:off x="1116013" y="4314825"/>
            <a:ext cx="1014412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43375" y="2436813"/>
            <a:ext cx="3786188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1383879" flipH="1">
            <a:off x="2401888" y="4384675"/>
            <a:ext cx="1304925" cy="1225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928688" y="5891213"/>
            <a:ext cx="10175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Citosina</a:t>
            </a:r>
            <a:endParaRPr lang="en-US"/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2571750" y="5819775"/>
            <a:ext cx="149225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Forma Enol </a:t>
            </a:r>
          </a:p>
          <a:p>
            <a:r>
              <a:rPr lang="pt-BR"/>
              <a:t>rara (timina)</a:t>
            </a:r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1857375" y="4391025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3395663" y="4502150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Elipse 11"/>
          <p:cNvSpPr/>
          <p:nvPr/>
        </p:nvSpPr>
        <p:spPr>
          <a:xfrm>
            <a:off x="5429250" y="2689225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Elipse 12"/>
          <p:cNvSpPr/>
          <p:nvPr/>
        </p:nvSpPr>
        <p:spPr>
          <a:xfrm>
            <a:off x="1643063" y="4819650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Elipse 13"/>
          <p:cNvSpPr/>
          <p:nvPr/>
        </p:nvSpPr>
        <p:spPr>
          <a:xfrm>
            <a:off x="3171825" y="4953000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Elipse 14"/>
          <p:cNvSpPr/>
          <p:nvPr/>
        </p:nvSpPr>
        <p:spPr>
          <a:xfrm>
            <a:off x="5165725" y="3316288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Elipse 15"/>
          <p:cNvSpPr/>
          <p:nvPr/>
        </p:nvSpPr>
        <p:spPr>
          <a:xfrm>
            <a:off x="5043488" y="3865563"/>
            <a:ext cx="285750" cy="28575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Elipse 16"/>
          <p:cNvSpPr/>
          <p:nvPr/>
        </p:nvSpPr>
        <p:spPr>
          <a:xfrm>
            <a:off x="1714500" y="5248275"/>
            <a:ext cx="285750" cy="28575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Elipse 17"/>
          <p:cNvSpPr/>
          <p:nvPr/>
        </p:nvSpPr>
        <p:spPr>
          <a:xfrm>
            <a:off x="3181350" y="5341938"/>
            <a:ext cx="285750" cy="28575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CaixaDeTexto 18"/>
          <p:cNvSpPr txBox="1">
            <a:spLocks noChangeArrowheads="1"/>
          </p:cNvSpPr>
          <p:nvPr/>
        </p:nvSpPr>
        <p:spPr bwMode="auto">
          <a:xfrm>
            <a:off x="5143500" y="5000625"/>
            <a:ext cx="2403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accent2"/>
                </a:solidFill>
              </a:rPr>
              <a:t>Forma-se então o par</a:t>
            </a:r>
          </a:p>
          <a:p>
            <a:r>
              <a:rPr lang="pt-BR">
                <a:solidFill>
                  <a:schemeClr val="accent2"/>
                </a:solidFill>
              </a:rPr>
              <a:t>Timina-Guanina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38" y="285750"/>
            <a:ext cx="14859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6072188" y="1857375"/>
            <a:ext cx="10175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Citosina</a:t>
            </a:r>
            <a:endParaRPr lang="en-US"/>
          </a:p>
        </p:txBody>
      </p:sp>
      <p:sp>
        <p:nvSpPr>
          <p:cNvPr id="22" name="CaixaDeTexto 21"/>
          <p:cNvSpPr txBox="1">
            <a:spLocks noChangeArrowheads="1"/>
          </p:cNvSpPr>
          <p:nvPr/>
        </p:nvSpPr>
        <p:spPr bwMode="auto">
          <a:xfrm>
            <a:off x="4149725" y="1774825"/>
            <a:ext cx="1492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Forma Enol </a:t>
            </a:r>
          </a:p>
          <a:p>
            <a:r>
              <a:rPr lang="pt-BR"/>
              <a:t>rara (timina)</a:t>
            </a:r>
            <a:endParaRPr lang="en-US"/>
          </a:p>
        </p:txBody>
      </p: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5500688" y="6143625"/>
            <a:ext cx="29003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Mutação GC </a:t>
            </a:r>
            <a:r>
              <a:rPr lang="pt-BR">
                <a:latin typeface="Calibri" pitchFamily="34" charset="0"/>
              </a:rPr>
              <a:t>→ AT (quadro)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214313"/>
            <a:ext cx="52959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38" y="1857375"/>
            <a:ext cx="4325937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-1484327">
            <a:off x="6305550" y="4237038"/>
            <a:ext cx="18034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2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-925204">
            <a:off x="4319588" y="4446588"/>
            <a:ext cx="14097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ipse 8"/>
          <p:cNvSpPr/>
          <p:nvPr/>
        </p:nvSpPr>
        <p:spPr>
          <a:xfrm>
            <a:off x="3176588" y="2143125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Elipse 9"/>
          <p:cNvSpPr/>
          <p:nvPr/>
        </p:nvSpPr>
        <p:spPr>
          <a:xfrm>
            <a:off x="6511925" y="4395788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Elipse 10"/>
          <p:cNvSpPr/>
          <p:nvPr/>
        </p:nvSpPr>
        <p:spPr>
          <a:xfrm>
            <a:off x="4181475" y="4583113"/>
            <a:ext cx="285750" cy="28575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Elipse 11"/>
          <p:cNvSpPr/>
          <p:nvPr/>
        </p:nvSpPr>
        <p:spPr>
          <a:xfrm>
            <a:off x="3390900" y="2824163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Elipse 12"/>
          <p:cNvSpPr/>
          <p:nvPr/>
        </p:nvSpPr>
        <p:spPr>
          <a:xfrm>
            <a:off x="6840538" y="4978400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Elipse 13"/>
          <p:cNvSpPr/>
          <p:nvPr/>
        </p:nvSpPr>
        <p:spPr>
          <a:xfrm>
            <a:off x="4400550" y="5214938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4286250" y="6000750"/>
            <a:ext cx="103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Adenina</a:t>
            </a:r>
            <a:endParaRPr lang="en-US"/>
          </a:p>
        </p:txBody>
      </p: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6786563" y="6000750"/>
            <a:ext cx="22145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Forma enol da guanina (rara)</a:t>
            </a:r>
            <a:endParaRPr lang="en-US"/>
          </a:p>
        </p:txBody>
      </p:sp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642938" y="4786313"/>
            <a:ext cx="2403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accent2"/>
                </a:solidFill>
              </a:rPr>
              <a:t>Forma-se então o par</a:t>
            </a:r>
          </a:p>
          <a:p>
            <a:r>
              <a:rPr lang="pt-BR">
                <a:solidFill>
                  <a:schemeClr val="accent2"/>
                </a:solidFill>
              </a:rPr>
              <a:t>Timina-guanina</a:t>
            </a:r>
            <a:endParaRPr lang="en-US">
              <a:solidFill>
                <a:schemeClr val="accent2"/>
              </a:solidFill>
            </a:endParaRPr>
          </a:p>
        </p:txBody>
      </p:sp>
      <p:pic>
        <p:nvPicPr>
          <p:cNvPr id="45063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15125" y="285750"/>
            <a:ext cx="17145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CaixaDeTexto 18"/>
          <p:cNvSpPr txBox="1">
            <a:spLocks noChangeArrowheads="1"/>
          </p:cNvSpPr>
          <p:nvPr/>
        </p:nvSpPr>
        <p:spPr bwMode="auto">
          <a:xfrm>
            <a:off x="7286625" y="1714500"/>
            <a:ext cx="10302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Adenina</a:t>
            </a:r>
            <a:endParaRPr lang="en-US"/>
          </a:p>
        </p:txBody>
      </p: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5072063" y="1643063"/>
            <a:ext cx="17145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Forma enol da guanina (rara)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5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5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" y="500063"/>
            <a:ext cx="50038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14625" y="2286000"/>
            <a:ext cx="4000500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706759" flipH="1">
            <a:off x="1785938" y="4786313"/>
            <a:ext cx="1841500" cy="149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293195" flipH="1">
            <a:off x="4041775" y="4689475"/>
            <a:ext cx="1638300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tângulo 7"/>
          <p:cNvSpPr/>
          <p:nvPr/>
        </p:nvSpPr>
        <p:spPr>
          <a:xfrm>
            <a:off x="5072063" y="4786313"/>
            <a:ext cx="428625" cy="42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Elipse 15"/>
          <p:cNvSpPr/>
          <p:nvPr/>
        </p:nvSpPr>
        <p:spPr>
          <a:xfrm>
            <a:off x="3714750" y="2571750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Elipse 16"/>
          <p:cNvSpPr/>
          <p:nvPr/>
        </p:nvSpPr>
        <p:spPr>
          <a:xfrm>
            <a:off x="2786063" y="4929188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Elipse 17"/>
          <p:cNvSpPr/>
          <p:nvPr/>
        </p:nvSpPr>
        <p:spPr>
          <a:xfrm>
            <a:off x="4829175" y="4891088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Elipse 18"/>
          <p:cNvSpPr/>
          <p:nvPr/>
        </p:nvSpPr>
        <p:spPr>
          <a:xfrm>
            <a:off x="4011613" y="3236913"/>
            <a:ext cx="285750" cy="2857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Elipse 19"/>
          <p:cNvSpPr/>
          <p:nvPr/>
        </p:nvSpPr>
        <p:spPr>
          <a:xfrm>
            <a:off x="3236913" y="5478463"/>
            <a:ext cx="285750" cy="2857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Elipse 20"/>
          <p:cNvSpPr/>
          <p:nvPr/>
        </p:nvSpPr>
        <p:spPr>
          <a:xfrm>
            <a:off x="5181600" y="5478463"/>
            <a:ext cx="285750" cy="2857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4608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43688" y="500063"/>
            <a:ext cx="18034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7358063" y="1928813"/>
            <a:ext cx="8683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Timina</a:t>
            </a:r>
            <a:endParaRPr lang="en-US"/>
          </a:p>
        </p:txBody>
      </p:sp>
      <p:sp>
        <p:nvSpPr>
          <p:cNvPr id="24" name="CaixaDeTexto 23"/>
          <p:cNvSpPr txBox="1">
            <a:spLocks noChangeArrowheads="1"/>
          </p:cNvSpPr>
          <p:nvPr/>
        </p:nvSpPr>
        <p:spPr bwMode="auto">
          <a:xfrm>
            <a:off x="5214938" y="1714500"/>
            <a:ext cx="1500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Forma imino de citosina</a:t>
            </a:r>
            <a:endParaRPr lang="en-US"/>
          </a:p>
        </p:txBody>
      </p:sp>
      <p:sp>
        <p:nvSpPr>
          <p:cNvPr id="25" name="CaixaDeTexto 24"/>
          <p:cNvSpPr txBox="1">
            <a:spLocks noChangeArrowheads="1"/>
          </p:cNvSpPr>
          <p:nvPr/>
        </p:nvSpPr>
        <p:spPr bwMode="auto">
          <a:xfrm>
            <a:off x="5072063" y="6000750"/>
            <a:ext cx="150018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Forma imino de citosina</a:t>
            </a:r>
            <a:endParaRPr lang="en-US"/>
          </a:p>
        </p:txBody>
      </p:sp>
      <p:sp>
        <p:nvSpPr>
          <p:cNvPr id="26" name="CaixaDeTexto 25"/>
          <p:cNvSpPr txBox="1">
            <a:spLocks noChangeArrowheads="1"/>
          </p:cNvSpPr>
          <p:nvPr/>
        </p:nvSpPr>
        <p:spPr bwMode="auto">
          <a:xfrm>
            <a:off x="3000375" y="6286500"/>
            <a:ext cx="8683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Timina</a:t>
            </a:r>
            <a:endParaRPr lang="en-US"/>
          </a:p>
        </p:txBody>
      </p:sp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6143625" y="4714875"/>
            <a:ext cx="24034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accent2"/>
                </a:solidFill>
              </a:rPr>
              <a:t>Forma-se então o par</a:t>
            </a:r>
          </a:p>
          <a:p>
            <a:r>
              <a:rPr lang="pt-BR">
                <a:solidFill>
                  <a:schemeClr val="accent2"/>
                </a:solidFill>
              </a:rPr>
              <a:t>Citosina-Adenina</a:t>
            </a:r>
            <a:endParaRPr 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6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6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3" grpId="0"/>
      <p:bldP spid="24" grpId="0"/>
      <p:bldP spid="25" grpId="0"/>
      <p:bldP spid="26" grpId="0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88" y="571500"/>
            <a:ext cx="52578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50" y="714375"/>
            <a:ext cx="18415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7143750" y="2071688"/>
            <a:ext cx="1057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Guanina</a:t>
            </a:r>
            <a:endParaRPr lang="en-US"/>
          </a:p>
        </p:txBody>
      </p:sp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4572000" y="2143125"/>
            <a:ext cx="1500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Forma imino de Adenina</a:t>
            </a:r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" y="2643188"/>
            <a:ext cx="3786188" cy="2278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522319">
            <a:off x="6908800" y="4759325"/>
            <a:ext cx="18415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20770310" flipV="1">
            <a:off x="4806950" y="4903788"/>
            <a:ext cx="1778000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Elipse 10"/>
          <p:cNvSpPr/>
          <p:nvPr/>
        </p:nvSpPr>
        <p:spPr>
          <a:xfrm>
            <a:off x="2643188" y="2928938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Elipse 11"/>
          <p:cNvSpPr/>
          <p:nvPr/>
        </p:nvSpPr>
        <p:spPr>
          <a:xfrm>
            <a:off x="5429250" y="5072063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Elipse 12"/>
          <p:cNvSpPr/>
          <p:nvPr/>
        </p:nvSpPr>
        <p:spPr>
          <a:xfrm>
            <a:off x="7500938" y="4768850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Elipse 13"/>
          <p:cNvSpPr/>
          <p:nvPr/>
        </p:nvSpPr>
        <p:spPr>
          <a:xfrm>
            <a:off x="2274888" y="3500438"/>
            <a:ext cx="285750" cy="2857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Elipse 14"/>
          <p:cNvSpPr/>
          <p:nvPr/>
        </p:nvSpPr>
        <p:spPr>
          <a:xfrm>
            <a:off x="2274888" y="4049713"/>
            <a:ext cx="285750" cy="2857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Elipse 15"/>
          <p:cNvSpPr/>
          <p:nvPr/>
        </p:nvSpPr>
        <p:spPr>
          <a:xfrm>
            <a:off x="4989513" y="5857875"/>
            <a:ext cx="285750" cy="2857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Elipse 16"/>
          <p:cNvSpPr/>
          <p:nvPr/>
        </p:nvSpPr>
        <p:spPr>
          <a:xfrm>
            <a:off x="5368925" y="6226175"/>
            <a:ext cx="285750" cy="2857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Elipse 17"/>
          <p:cNvSpPr/>
          <p:nvPr/>
        </p:nvSpPr>
        <p:spPr>
          <a:xfrm>
            <a:off x="7023100" y="5275263"/>
            <a:ext cx="285750" cy="2857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Elipse 18"/>
          <p:cNvSpPr/>
          <p:nvPr/>
        </p:nvSpPr>
        <p:spPr>
          <a:xfrm>
            <a:off x="7177088" y="5940425"/>
            <a:ext cx="285750" cy="2857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7929563" y="6072188"/>
            <a:ext cx="10572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Guanina</a:t>
            </a:r>
            <a:endParaRPr lang="en-US"/>
          </a:p>
        </p:txBody>
      </p:sp>
      <p:sp>
        <p:nvSpPr>
          <p:cNvPr id="21" name="CaixaDeTexto 20"/>
          <p:cNvSpPr txBox="1">
            <a:spLocks noChangeArrowheads="1"/>
          </p:cNvSpPr>
          <p:nvPr/>
        </p:nvSpPr>
        <p:spPr bwMode="auto">
          <a:xfrm>
            <a:off x="5786438" y="6211888"/>
            <a:ext cx="15001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Forma imino de Adenina</a:t>
            </a:r>
            <a:endParaRPr lang="en-US"/>
          </a:p>
        </p:txBody>
      </p:sp>
      <p:sp>
        <p:nvSpPr>
          <p:cNvPr id="22" name="CaixaDeTexto 21"/>
          <p:cNvSpPr txBox="1">
            <a:spLocks noChangeArrowheads="1"/>
          </p:cNvSpPr>
          <p:nvPr/>
        </p:nvSpPr>
        <p:spPr bwMode="auto">
          <a:xfrm>
            <a:off x="5572125" y="3357563"/>
            <a:ext cx="240347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chemeClr val="accent2"/>
                </a:solidFill>
              </a:rPr>
              <a:t>Forma-se então o par</a:t>
            </a:r>
          </a:p>
          <a:p>
            <a:r>
              <a:rPr lang="pt-BR">
                <a:solidFill>
                  <a:schemeClr val="accent2"/>
                </a:solidFill>
              </a:rPr>
              <a:t>Citosina-Adenina</a:t>
            </a:r>
            <a:endParaRPr lang="en-US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  <p:bldP spid="21" grpId="0"/>
      <p:bldP spid="2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Espaço Reservado para Conteúdo 3" descr="Transition_mutation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14375" y="714375"/>
            <a:ext cx="6726238" cy="3362325"/>
          </a:xfrm>
        </p:spPr>
      </p:pic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2500313" y="4000500"/>
            <a:ext cx="1928812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Parece guanina</a:t>
            </a:r>
          </a:p>
          <a:p>
            <a:r>
              <a:rPr lang="pt-BR"/>
              <a:t>Se pareia com a citosina</a:t>
            </a:r>
            <a:endParaRPr lang="en-US"/>
          </a:p>
        </p:txBody>
      </p:sp>
      <p:cxnSp>
        <p:nvCxnSpPr>
          <p:cNvPr id="7" name="Conector de seta reta 6"/>
          <p:cNvCxnSpPr>
            <a:stCxn id="5" idx="0"/>
          </p:cNvCxnSpPr>
          <p:nvPr/>
        </p:nvCxnSpPr>
        <p:spPr>
          <a:xfrm rot="5400000" flipH="1" flipV="1">
            <a:off x="2767806" y="3196432"/>
            <a:ext cx="1500187" cy="1079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7000875" y="1357313"/>
            <a:ext cx="192881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Volta ao estado normal</a:t>
            </a:r>
            <a:endParaRPr lang="en-US"/>
          </a:p>
        </p:txBody>
      </p:sp>
      <p:cxnSp>
        <p:nvCxnSpPr>
          <p:cNvPr id="10" name="Conector de seta reta 9"/>
          <p:cNvCxnSpPr>
            <a:stCxn id="8" idx="1"/>
          </p:cNvCxnSpPr>
          <p:nvPr/>
        </p:nvCxnSpPr>
        <p:spPr>
          <a:xfrm rot="10800000" flipV="1">
            <a:off x="5929313" y="1681163"/>
            <a:ext cx="1071562" cy="67627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6215063" y="4572000"/>
            <a:ext cx="10715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Mutação</a:t>
            </a:r>
            <a:endParaRPr lang="en-US"/>
          </a:p>
        </p:txBody>
      </p:sp>
      <p:cxnSp>
        <p:nvCxnSpPr>
          <p:cNvPr id="13" name="Conector de seta reta 12"/>
          <p:cNvCxnSpPr>
            <a:stCxn id="11" idx="0"/>
          </p:cNvCxnSpPr>
          <p:nvPr/>
        </p:nvCxnSpPr>
        <p:spPr>
          <a:xfrm rot="16200000" flipV="1">
            <a:off x="5840413" y="3660775"/>
            <a:ext cx="1071562" cy="750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700"/>
              <a:t>MODIFICAÇÃO TAUTOMÉRICA – FIXAÇÃO DA MUTAÇÃO</a:t>
            </a:r>
            <a:endParaRPr lang="pt-BR" sz="2700"/>
          </a:p>
        </p:txBody>
      </p:sp>
      <p:pic>
        <p:nvPicPr>
          <p:cNvPr id="108548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184400"/>
            <a:ext cx="8229600" cy="33575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Formas tautoméricas</a:t>
            </a:r>
            <a:endParaRPr lang="en-US"/>
          </a:p>
        </p:txBody>
      </p:sp>
      <p:sp>
        <p:nvSpPr>
          <p:cNvPr id="1331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/>
              <a:t>Provocam mutações do tipo transição (troca de uma purina por outra ou de uma pirimidina por outra). </a:t>
            </a:r>
          </a:p>
          <a:p>
            <a:pPr eaLnBrk="1" hangingPunct="1"/>
            <a:r>
              <a:rPr lang="pt-BR"/>
              <a:t>As formas tautoméricas existem em pequena quantidade, são raras, enquanto as formas ceto são abundantes. 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Causas das Mutações</a:t>
            </a:r>
          </a:p>
        </p:txBody>
      </p:sp>
      <p:sp>
        <p:nvSpPr>
          <p:cNvPr id="819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/>
              <a:t>Espontâneas</a:t>
            </a:r>
          </a:p>
          <a:p>
            <a:pPr lvl="1" eaLnBrk="1" hangingPunct="1"/>
            <a:r>
              <a:rPr lang="pt-BR"/>
              <a:t>Pareamentos errados durante a replicação</a:t>
            </a:r>
          </a:p>
          <a:p>
            <a:pPr lvl="2" eaLnBrk="1" hangingPunct="1"/>
            <a:r>
              <a:rPr lang="pt-BR"/>
              <a:t>Entre timina e guanina</a:t>
            </a:r>
          </a:p>
          <a:p>
            <a:pPr lvl="2" eaLnBrk="1" hangingPunct="1"/>
            <a:r>
              <a:rPr lang="pt-BR"/>
              <a:t>Entre citosina e adenina</a:t>
            </a:r>
          </a:p>
          <a:p>
            <a:pPr lvl="1" eaLnBrk="1" hangingPunct="1"/>
            <a:r>
              <a:rPr lang="pt-BR"/>
              <a:t>Escorregões no molde</a:t>
            </a:r>
          </a:p>
          <a:p>
            <a:pPr lvl="2" eaLnBrk="1" hangingPunct="1"/>
            <a:r>
              <a:rPr lang="pt-BR"/>
              <a:t>Problemas com regiões repetitivas.</a:t>
            </a:r>
          </a:p>
          <a:p>
            <a:pPr lvl="1" eaLnBrk="1" hangingPunct="1"/>
            <a:r>
              <a:rPr lang="pt-BR"/>
              <a:t>Modificações químicas espontâneas</a:t>
            </a:r>
          </a:p>
          <a:p>
            <a:pPr lvl="2" eaLnBrk="1" hangingPunct="1"/>
            <a:r>
              <a:rPr lang="pt-BR"/>
              <a:t>Perda de purinas – deleção</a:t>
            </a:r>
          </a:p>
          <a:p>
            <a:pPr lvl="2" eaLnBrk="1" hangingPunct="1"/>
            <a:r>
              <a:rPr lang="pt-BR"/>
              <a:t>Perda do grupo amino</a:t>
            </a:r>
          </a:p>
          <a:p>
            <a:pPr eaLnBrk="1" hangingPunct="1"/>
            <a:endParaRPr lang="pt-BR"/>
          </a:p>
          <a:p>
            <a:pPr lvl="2" eaLnBrk="1" hangingPunct="1"/>
            <a:endParaRPr lang="pt-BR"/>
          </a:p>
        </p:txBody>
      </p:sp>
      <p:sp>
        <p:nvSpPr>
          <p:cNvPr id="16" name="CaixaDeTexto 15"/>
          <p:cNvSpPr txBox="1"/>
          <p:nvPr/>
        </p:nvSpPr>
        <p:spPr>
          <a:xfrm>
            <a:off x="5072063" y="4929188"/>
            <a:ext cx="3500437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t-BR">
                <a:solidFill>
                  <a:schemeClr val="hlink"/>
                </a:solidFill>
              </a:rPr>
              <a:t>Perda da ligação entre a base e </a:t>
            </a:r>
          </a:p>
          <a:p>
            <a:r>
              <a:rPr lang="pt-BR">
                <a:solidFill>
                  <a:schemeClr val="hlink"/>
                </a:solidFill>
              </a:rPr>
              <a:t>a desoxirribose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786313" y="2714625"/>
            <a:ext cx="3500437" cy="3667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t-BR">
                <a:solidFill>
                  <a:schemeClr val="hlink"/>
                </a:solidFill>
              </a:rPr>
              <a:t>Bases tautoméricas</a:t>
            </a:r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81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1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1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19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7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Conhecimentos a serem adquiridos</a:t>
            </a:r>
          </a:p>
        </p:txBody>
      </p:sp>
      <p:sp>
        <p:nvSpPr>
          <p:cNvPr id="409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/>
              <a:t>O que é uma mutação gênica</a:t>
            </a:r>
          </a:p>
          <a:p>
            <a:pPr eaLnBrk="1" hangingPunct="1"/>
            <a:r>
              <a:rPr lang="pt-BR"/>
              <a:t>Porque as mutações são raras</a:t>
            </a:r>
          </a:p>
          <a:p>
            <a:pPr eaLnBrk="1" hangingPunct="1"/>
            <a:r>
              <a:rPr lang="pt-BR"/>
              <a:t>Porque são importantes para a evolução</a:t>
            </a:r>
          </a:p>
          <a:p>
            <a:pPr eaLnBrk="1" hangingPunct="1"/>
            <a:r>
              <a:rPr lang="pt-BR"/>
              <a:t>Como surgem novos alelos</a:t>
            </a:r>
          </a:p>
          <a:p>
            <a:pPr eaLnBrk="1" hangingPunct="1"/>
            <a:r>
              <a:rPr lang="pt-BR"/>
              <a:t>Quais os mecanismos que provocam as mutações e quais os mecanismos de reparo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Reparo</a:t>
            </a:r>
            <a:endParaRPr lang="en-US"/>
          </a:p>
        </p:txBody>
      </p:sp>
      <p:sp>
        <p:nvSpPr>
          <p:cNvPr id="1433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/>
              <a:t>A função de edição da DNA polimerase reconhece muitos dos pareamentos errados e os retira, reduzindo muito o número de mutações observado.</a:t>
            </a:r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Transversões</a:t>
            </a:r>
            <a:endParaRPr lang="en-US"/>
          </a:p>
        </p:txBody>
      </p:sp>
      <p:sp>
        <p:nvSpPr>
          <p:cNvPr id="1536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/>
              <a:t>Formas tautoméricas não provocam transversões, mas apenas transições.</a:t>
            </a:r>
          </a:p>
          <a:p>
            <a:pPr eaLnBrk="1" hangingPunct="1"/>
            <a:r>
              <a:rPr lang="pt-BR"/>
              <a:t>Transversões são muito mais raras e exigem, em algum ponto da duplicação do DNA, que haja pareamentos purina-purina ou pirimidina-pirimidina.</a:t>
            </a:r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Agentes oxidantes</a:t>
            </a:r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813" y="1643063"/>
            <a:ext cx="4325937" cy="249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0125" y="4786313"/>
            <a:ext cx="2043113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ipse 9"/>
          <p:cNvSpPr/>
          <p:nvPr/>
        </p:nvSpPr>
        <p:spPr>
          <a:xfrm>
            <a:off x="1857375" y="1928813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639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8" y="5000625"/>
            <a:ext cx="1995487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93156" flipH="1">
            <a:off x="5454650" y="2962275"/>
            <a:ext cx="1995488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Elipse 13"/>
          <p:cNvSpPr/>
          <p:nvPr/>
        </p:nvSpPr>
        <p:spPr>
          <a:xfrm>
            <a:off x="6740525" y="3033713"/>
            <a:ext cx="285750" cy="28575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Elipse 14"/>
          <p:cNvSpPr/>
          <p:nvPr/>
        </p:nvSpPr>
        <p:spPr>
          <a:xfrm>
            <a:off x="2214563" y="2714625"/>
            <a:ext cx="285750" cy="2857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Elipse 15"/>
          <p:cNvSpPr/>
          <p:nvPr/>
        </p:nvSpPr>
        <p:spPr>
          <a:xfrm>
            <a:off x="7097713" y="3676650"/>
            <a:ext cx="285750" cy="28575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Pentágono regular 17"/>
          <p:cNvSpPr/>
          <p:nvPr/>
        </p:nvSpPr>
        <p:spPr>
          <a:xfrm>
            <a:off x="4714875" y="6072188"/>
            <a:ext cx="428625" cy="357187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Pentágono regular 18"/>
          <p:cNvSpPr/>
          <p:nvPr/>
        </p:nvSpPr>
        <p:spPr>
          <a:xfrm>
            <a:off x="2560638" y="6049963"/>
            <a:ext cx="428625" cy="357187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Pentágono regular 19"/>
          <p:cNvSpPr/>
          <p:nvPr/>
        </p:nvSpPr>
        <p:spPr>
          <a:xfrm rot="1462223">
            <a:off x="5483225" y="3644900"/>
            <a:ext cx="428625" cy="357188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398" name="CaixaDeTexto 20"/>
          <p:cNvSpPr txBox="1">
            <a:spLocks noChangeArrowheads="1"/>
          </p:cNvSpPr>
          <p:nvPr/>
        </p:nvSpPr>
        <p:spPr bwMode="auto">
          <a:xfrm>
            <a:off x="6215063" y="5072063"/>
            <a:ext cx="2890837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Pareamento </a:t>
            </a:r>
          </a:p>
          <a:p>
            <a:r>
              <a:rPr lang="pt-BR"/>
              <a:t>guanina-adenina</a:t>
            </a:r>
          </a:p>
          <a:p>
            <a:r>
              <a:rPr lang="pt-BR"/>
              <a:t>Duas purinas -transversão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Tipos de Mutação</a:t>
            </a:r>
          </a:p>
        </p:txBody>
      </p:sp>
      <p:sp>
        <p:nvSpPr>
          <p:cNvPr id="17411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400175"/>
          </a:xfrm>
        </p:spPr>
        <p:txBody>
          <a:bodyPr/>
          <a:lstStyle/>
          <a:p>
            <a:pPr eaLnBrk="1" hangingPunct="1"/>
            <a:r>
              <a:rPr lang="pt-BR"/>
              <a:t>Inserções e deleções</a:t>
            </a:r>
          </a:p>
          <a:p>
            <a:pPr lvl="2" eaLnBrk="1" hangingPunct="1"/>
            <a:r>
              <a:rPr lang="pt-BR"/>
              <a:t>Alteram a matriz de leitura, podem alterar uma proteína inteira.</a:t>
            </a:r>
          </a:p>
          <a:p>
            <a:pPr eaLnBrk="1" hangingPunct="1"/>
            <a:endParaRPr lang="pt-B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52500"/>
            <a:ext cx="6500813" cy="6858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t-BR"/>
              <a:t>AUG UAU ACG UCU CAA UGA UCCA </a:t>
            </a:r>
          </a:p>
          <a:p>
            <a:pPr eaLnBrk="1" hangingPunct="1">
              <a:buFont typeface="Arial" charset="0"/>
              <a:buNone/>
            </a:pPr>
            <a:endParaRPr lang="pt-BR"/>
          </a:p>
          <a:p>
            <a:pPr eaLnBrk="1" hangingPunct="1">
              <a:buFont typeface="Arial" charset="0"/>
              <a:buNone/>
            </a:pPr>
            <a:endParaRPr lang="en-US"/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593725" y="1428750"/>
            <a:ext cx="568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Met</a:t>
            </a:r>
            <a:endParaRPr lang="en-US"/>
          </a:p>
        </p:txBody>
      </p:sp>
      <p:sp>
        <p:nvSpPr>
          <p:cNvPr id="6" name="CaixaDeTexto 5"/>
          <p:cNvSpPr txBox="1">
            <a:spLocks noChangeArrowheads="1"/>
          </p:cNvSpPr>
          <p:nvPr/>
        </p:nvSpPr>
        <p:spPr bwMode="auto">
          <a:xfrm>
            <a:off x="1500188" y="1428750"/>
            <a:ext cx="50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Tyr</a:t>
            </a:r>
            <a:endParaRPr lang="en-US"/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2286000" y="1428750"/>
            <a:ext cx="53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Thr</a:t>
            </a:r>
            <a:endParaRPr lang="en-US"/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3071813" y="1428750"/>
            <a:ext cx="544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Ser</a:t>
            </a:r>
            <a:endParaRPr lang="en-US"/>
          </a:p>
        </p:txBody>
      </p:sp>
      <p:sp>
        <p:nvSpPr>
          <p:cNvPr id="10" name="CaixaDeTexto 9"/>
          <p:cNvSpPr txBox="1">
            <a:spLocks noChangeArrowheads="1"/>
          </p:cNvSpPr>
          <p:nvPr/>
        </p:nvSpPr>
        <p:spPr bwMode="auto">
          <a:xfrm>
            <a:off x="4643438" y="1428750"/>
            <a:ext cx="658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Stop</a:t>
            </a:r>
            <a:endParaRPr lang="en-US"/>
          </a:p>
        </p:txBody>
      </p:sp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3929063" y="1428750"/>
            <a:ext cx="544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Gln</a:t>
            </a:r>
            <a:endParaRPr lang="en-US"/>
          </a:p>
        </p:txBody>
      </p:sp>
      <p:sp>
        <p:nvSpPr>
          <p:cNvPr id="18441" name="CaixaDeTexto 11"/>
          <p:cNvSpPr txBox="1">
            <a:spLocks noChangeArrowheads="1"/>
          </p:cNvSpPr>
          <p:nvPr/>
        </p:nvSpPr>
        <p:spPr bwMode="auto">
          <a:xfrm>
            <a:off x="357188" y="50006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Sequencia original:</a:t>
            </a:r>
            <a:endParaRPr lang="en-US"/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457200" y="2095500"/>
            <a:ext cx="24923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Deleção de uma base:</a:t>
            </a:r>
            <a:endParaRPr lang="en-US"/>
          </a:p>
        </p:txBody>
      </p:sp>
      <p:cxnSp>
        <p:nvCxnSpPr>
          <p:cNvPr id="15" name="Conector reto 14"/>
          <p:cNvCxnSpPr/>
          <p:nvPr/>
        </p:nvCxnSpPr>
        <p:spPr>
          <a:xfrm rot="5400000" flipH="1" flipV="1">
            <a:off x="2100262" y="1095376"/>
            <a:ext cx="428625" cy="2857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Espaço Reservado para Conteúdo 2"/>
          <p:cNvSpPr txBox="1">
            <a:spLocks/>
          </p:cNvSpPr>
          <p:nvPr/>
        </p:nvSpPr>
        <p:spPr>
          <a:xfrm>
            <a:off x="528638" y="2667000"/>
            <a:ext cx="5186362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200" dirty="0">
                <a:latin typeface="+mn-lt"/>
              </a:rPr>
              <a:t>AUG UAU </a:t>
            </a:r>
            <a:r>
              <a:rPr lang="pt-BR" sz="3200" dirty="0">
                <a:solidFill>
                  <a:srgbClr val="FF0000"/>
                </a:solidFill>
                <a:latin typeface="+mn-lt"/>
              </a:rPr>
              <a:t>CGU CUC AAU GAU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t-BR" sz="32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23" name="CaixaDeTexto 22"/>
          <p:cNvSpPr txBox="1">
            <a:spLocks noChangeArrowheads="1"/>
          </p:cNvSpPr>
          <p:nvPr/>
        </p:nvSpPr>
        <p:spPr bwMode="auto">
          <a:xfrm>
            <a:off x="693738" y="3167063"/>
            <a:ext cx="5683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Met</a:t>
            </a:r>
            <a:endParaRPr lang="en-US"/>
          </a:p>
        </p:txBody>
      </p:sp>
      <p:sp>
        <p:nvSpPr>
          <p:cNvPr id="24" name="CaixaDeTexto 23"/>
          <p:cNvSpPr txBox="1">
            <a:spLocks noChangeArrowheads="1"/>
          </p:cNvSpPr>
          <p:nvPr/>
        </p:nvSpPr>
        <p:spPr bwMode="auto">
          <a:xfrm>
            <a:off x="1600200" y="3167063"/>
            <a:ext cx="5048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Tyr</a:t>
            </a:r>
            <a:endParaRPr lang="en-US"/>
          </a:p>
        </p:txBody>
      </p:sp>
      <p:sp>
        <p:nvSpPr>
          <p:cNvPr id="25" name="CaixaDeTexto 24"/>
          <p:cNvSpPr txBox="1">
            <a:spLocks noChangeArrowheads="1"/>
          </p:cNvSpPr>
          <p:nvPr/>
        </p:nvSpPr>
        <p:spPr bwMode="auto">
          <a:xfrm>
            <a:off x="2386013" y="3167063"/>
            <a:ext cx="544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Arg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6" name="CaixaDeTexto 25"/>
          <p:cNvSpPr txBox="1">
            <a:spLocks noChangeArrowheads="1"/>
          </p:cNvSpPr>
          <p:nvPr/>
        </p:nvSpPr>
        <p:spPr bwMode="auto">
          <a:xfrm>
            <a:off x="3171825" y="3167063"/>
            <a:ext cx="5699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Leu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4029075" y="3167063"/>
            <a:ext cx="58261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Asn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28" name="CaixaDeTexto 27"/>
          <p:cNvSpPr txBox="1">
            <a:spLocks noChangeArrowheads="1"/>
          </p:cNvSpPr>
          <p:nvPr/>
        </p:nvSpPr>
        <p:spPr bwMode="auto">
          <a:xfrm>
            <a:off x="4832350" y="3155950"/>
            <a:ext cx="581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Asp</a:t>
            </a:r>
            <a:endParaRPr lang="en-US"/>
          </a:p>
        </p:txBody>
      </p:sp>
      <p:pic>
        <p:nvPicPr>
          <p:cNvPr id="29" name="Imagem 28" descr="cod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325" y="3238500"/>
            <a:ext cx="4243388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CaixaDeTexto 29"/>
          <p:cNvSpPr txBox="1">
            <a:spLocks noChangeArrowheads="1"/>
          </p:cNvSpPr>
          <p:nvPr/>
        </p:nvSpPr>
        <p:spPr bwMode="auto">
          <a:xfrm>
            <a:off x="500063" y="3857625"/>
            <a:ext cx="2544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Deleção de três bases:</a:t>
            </a:r>
            <a:endParaRPr lang="en-US"/>
          </a:p>
        </p:txBody>
      </p:sp>
      <p:cxnSp>
        <p:nvCxnSpPr>
          <p:cNvPr id="31" name="Conector reto 30"/>
          <p:cNvCxnSpPr/>
          <p:nvPr/>
        </p:nvCxnSpPr>
        <p:spPr>
          <a:xfrm flipV="1">
            <a:off x="2143125" y="857250"/>
            <a:ext cx="857250" cy="6429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spaço Reservado para Conteúdo 2"/>
          <p:cNvSpPr txBox="1">
            <a:spLocks/>
          </p:cNvSpPr>
          <p:nvPr/>
        </p:nvSpPr>
        <p:spPr>
          <a:xfrm>
            <a:off x="357188" y="4429125"/>
            <a:ext cx="6500812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200" dirty="0">
                <a:latin typeface="+mn-lt"/>
              </a:rPr>
              <a:t>AUG UAU UCU CAA UGA UCCA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t-BR" sz="32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41" name="CaixaDeTexto 40"/>
          <p:cNvSpPr txBox="1">
            <a:spLocks noChangeArrowheads="1"/>
          </p:cNvSpPr>
          <p:nvPr/>
        </p:nvSpPr>
        <p:spPr bwMode="auto">
          <a:xfrm>
            <a:off x="522288" y="4929188"/>
            <a:ext cx="568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Met</a:t>
            </a:r>
            <a:endParaRPr lang="en-US"/>
          </a:p>
        </p:txBody>
      </p:sp>
      <p:sp>
        <p:nvSpPr>
          <p:cNvPr id="42" name="CaixaDeTexto 41"/>
          <p:cNvSpPr txBox="1">
            <a:spLocks noChangeArrowheads="1"/>
          </p:cNvSpPr>
          <p:nvPr/>
        </p:nvSpPr>
        <p:spPr bwMode="auto">
          <a:xfrm>
            <a:off x="1428750" y="4929188"/>
            <a:ext cx="504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Tyr</a:t>
            </a:r>
            <a:endParaRPr lang="en-US"/>
          </a:p>
        </p:txBody>
      </p:sp>
      <p:sp>
        <p:nvSpPr>
          <p:cNvPr id="44" name="CaixaDeTexto 43"/>
          <p:cNvSpPr txBox="1">
            <a:spLocks noChangeArrowheads="1"/>
          </p:cNvSpPr>
          <p:nvPr/>
        </p:nvSpPr>
        <p:spPr bwMode="auto">
          <a:xfrm>
            <a:off x="2214563" y="4929188"/>
            <a:ext cx="544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Ser</a:t>
            </a:r>
            <a:endParaRPr lang="en-US"/>
          </a:p>
        </p:txBody>
      </p:sp>
      <p:sp>
        <p:nvSpPr>
          <p:cNvPr id="45" name="CaixaDeTexto 44"/>
          <p:cNvSpPr txBox="1">
            <a:spLocks noChangeArrowheads="1"/>
          </p:cNvSpPr>
          <p:nvPr/>
        </p:nvSpPr>
        <p:spPr bwMode="auto">
          <a:xfrm>
            <a:off x="3786188" y="4929188"/>
            <a:ext cx="6588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Stop</a:t>
            </a:r>
            <a:endParaRPr lang="en-US"/>
          </a:p>
        </p:txBody>
      </p:sp>
      <p:sp>
        <p:nvSpPr>
          <p:cNvPr id="46" name="CaixaDeTexto 45"/>
          <p:cNvSpPr txBox="1">
            <a:spLocks noChangeArrowheads="1"/>
          </p:cNvSpPr>
          <p:nvPr/>
        </p:nvSpPr>
        <p:spPr bwMode="auto">
          <a:xfrm>
            <a:off x="3071813" y="4929188"/>
            <a:ext cx="544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Gln</a:t>
            </a:r>
            <a:endParaRPr lang="en-US"/>
          </a:p>
        </p:txBody>
      </p:sp>
      <p:sp>
        <p:nvSpPr>
          <p:cNvPr id="47" name="CaixaDeTexto 46"/>
          <p:cNvSpPr txBox="1">
            <a:spLocks noChangeArrowheads="1"/>
          </p:cNvSpPr>
          <p:nvPr/>
        </p:nvSpPr>
        <p:spPr bwMode="auto">
          <a:xfrm>
            <a:off x="4808538" y="3171825"/>
            <a:ext cx="581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Asp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48" name="Conector reto 47"/>
          <p:cNvCxnSpPr/>
          <p:nvPr/>
        </p:nvCxnSpPr>
        <p:spPr>
          <a:xfrm>
            <a:off x="2286000" y="5305425"/>
            <a:ext cx="2143125" cy="158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 reto 49"/>
          <p:cNvCxnSpPr/>
          <p:nvPr/>
        </p:nvCxnSpPr>
        <p:spPr>
          <a:xfrm>
            <a:off x="3143250" y="1785938"/>
            <a:ext cx="2143125" cy="1587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  <p:bldP spid="10" grpId="0"/>
      <p:bldP spid="11" grpId="0"/>
      <p:bldP spid="13" grpId="0"/>
      <p:bldP spid="20" grpId="0" build="allAtOnce"/>
      <p:bldP spid="23" grpId="0"/>
      <p:bldP spid="24" grpId="0"/>
      <p:bldP spid="25" grpId="0"/>
      <p:bldP spid="26" grpId="0"/>
      <p:bldP spid="27" grpId="0"/>
      <p:bldP spid="28" grpId="0"/>
      <p:bldP spid="30" grpId="0"/>
      <p:bldP spid="34" grpId="0"/>
      <p:bldP spid="41" grpId="0"/>
      <p:bldP spid="4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952500"/>
            <a:ext cx="6500813" cy="685800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pt-BR"/>
              <a:t>AUG UAU ACG UCU CAA UGA UCCA </a:t>
            </a:r>
          </a:p>
          <a:p>
            <a:pPr eaLnBrk="1" hangingPunct="1">
              <a:buFont typeface="Arial" charset="0"/>
              <a:buNone/>
            </a:pPr>
            <a:endParaRPr lang="pt-BR"/>
          </a:p>
          <a:p>
            <a:pPr eaLnBrk="1" hangingPunct="1">
              <a:buFont typeface="Arial" charset="0"/>
              <a:buNone/>
            </a:pPr>
            <a:endParaRPr lang="en-US"/>
          </a:p>
        </p:txBody>
      </p:sp>
      <p:sp>
        <p:nvSpPr>
          <p:cNvPr id="19459" name="CaixaDeTexto 4"/>
          <p:cNvSpPr txBox="1">
            <a:spLocks noChangeArrowheads="1"/>
          </p:cNvSpPr>
          <p:nvPr/>
        </p:nvSpPr>
        <p:spPr bwMode="auto">
          <a:xfrm>
            <a:off x="357188" y="500063"/>
            <a:ext cx="214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Sequencia original:</a:t>
            </a:r>
            <a:endParaRPr lang="en-US"/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593725" y="1428750"/>
            <a:ext cx="5683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Met</a:t>
            </a:r>
            <a:endParaRPr lang="en-US"/>
          </a:p>
        </p:txBody>
      </p:sp>
      <p:sp>
        <p:nvSpPr>
          <p:cNvPr id="15" name="CaixaDeTexto 14"/>
          <p:cNvSpPr txBox="1">
            <a:spLocks noChangeArrowheads="1"/>
          </p:cNvSpPr>
          <p:nvPr/>
        </p:nvSpPr>
        <p:spPr bwMode="auto">
          <a:xfrm>
            <a:off x="1500188" y="1428750"/>
            <a:ext cx="50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Tyr</a:t>
            </a:r>
            <a:endParaRPr lang="en-US"/>
          </a:p>
        </p:txBody>
      </p:sp>
      <p:sp>
        <p:nvSpPr>
          <p:cNvPr id="16" name="CaixaDeTexto 15"/>
          <p:cNvSpPr txBox="1">
            <a:spLocks noChangeArrowheads="1"/>
          </p:cNvSpPr>
          <p:nvPr/>
        </p:nvSpPr>
        <p:spPr bwMode="auto">
          <a:xfrm>
            <a:off x="2286000" y="1428750"/>
            <a:ext cx="53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Thr</a:t>
            </a:r>
            <a:endParaRPr lang="en-US"/>
          </a:p>
        </p:txBody>
      </p:sp>
      <p:sp>
        <p:nvSpPr>
          <p:cNvPr id="17" name="CaixaDeTexto 16"/>
          <p:cNvSpPr txBox="1">
            <a:spLocks noChangeArrowheads="1"/>
          </p:cNvSpPr>
          <p:nvPr/>
        </p:nvSpPr>
        <p:spPr bwMode="auto">
          <a:xfrm>
            <a:off x="3071813" y="1428750"/>
            <a:ext cx="544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Ser</a:t>
            </a:r>
            <a:endParaRPr lang="en-US"/>
          </a:p>
        </p:txBody>
      </p:sp>
      <p:sp>
        <p:nvSpPr>
          <p:cNvPr id="18" name="CaixaDeTexto 17"/>
          <p:cNvSpPr txBox="1">
            <a:spLocks noChangeArrowheads="1"/>
          </p:cNvSpPr>
          <p:nvPr/>
        </p:nvSpPr>
        <p:spPr bwMode="auto">
          <a:xfrm>
            <a:off x="4643438" y="1428750"/>
            <a:ext cx="6588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Stop</a:t>
            </a:r>
            <a:endParaRPr lang="en-US"/>
          </a:p>
        </p:txBody>
      </p:sp>
      <p:sp>
        <p:nvSpPr>
          <p:cNvPr id="19" name="CaixaDeTexto 18"/>
          <p:cNvSpPr txBox="1">
            <a:spLocks noChangeArrowheads="1"/>
          </p:cNvSpPr>
          <p:nvPr/>
        </p:nvSpPr>
        <p:spPr bwMode="auto">
          <a:xfrm>
            <a:off x="3929063" y="1428750"/>
            <a:ext cx="5445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Gln</a:t>
            </a:r>
            <a:endParaRPr lang="en-US"/>
          </a:p>
        </p:txBody>
      </p:sp>
      <p:sp>
        <p:nvSpPr>
          <p:cNvPr id="20" name="CaixaDeTexto 19"/>
          <p:cNvSpPr txBox="1">
            <a:spLocks noChangeArrowheads="1"/>
          </p:cNvSpPr>
          <p:nvPr/>
        </p:nvSpPr>
        <p:spPr bwMode="auto">
          <a:xfrm>
            <a:off x="457200" y="2095500"/>
            <a:ext cx="2532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Inserção de uma base:</a:t>
            </a:r>
            <a:endParaRPr lang="en-US"/>
          </a:p>
        </p:txBody>
      </p:sp>
      <p:pic>
        <p:nvPicPr>
          <p:cNvPr id="21" name="Imagem 20" descr="cod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86325" y="3238500"/>
            <a:ext cx="4243388" cy="361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CaixaDeTexto 21"/>
          <p:cNvSpPr txBox="1"/>
          <p:nvPr/>
        </p:nvSpPr>
        <p:spPr>
          <a:xfrm>
            <a:off x="3214688" y="285750"/>
            <a:ext cx="500062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t-BR" sz="3200" dirty="0">
                <a:solidFill>
                  <a:srgbClr val="FF0000"/>
                </a:solidFill>
                <a:latin typeface="+mn-lt"/>
              </a:rPr>
              <a:t>A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24" name="Forma 23"/>
          <p:cNvCxnSpPr>
            <a:stCxn id="22" idx="1"/>
          </p:cNvCxnSpPr>
          <p:nvPr/>
        </p:nvCxnSpPr>
        <p:spPr>
          <a:xfrm rot="10800000" flipV="1">
            <a:off x="2928938" y="577850"/>
            <a:ext cx="285750" cy="565150"/>
          </a:xfrm>
          <a:prstGeom prst="curvedConnector2">
            <a:avLst/>
          </a:prstGeom>
          <a:ln w="2857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Espaço Reservado para Conteúdo 2"/>
          <p:cNvSpPr txBox="1">
            <a:spLocks/>
          </p:cNvSpPr>
          <p:nvPr/>
        </p:nvSpPr>
        <p:spPr>
          <a:xfrm>
            <a:off x="528638" y="2500313"/>
            <a:ext cx="6500812" cy="6858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r>
              <a:rPr lang="pt-BR" sz="3200" dirty="0">
                <a:latin typeface="+mn-lt"/>
              </a:rPr>
              <a:t>AUG UAU ACG </a:t>
            </a:r>
            <a:r>
              <a:rPr lang="pt-BR" sz="3200" dirty="0">
                <a:solidFill>
                  <a:srgbClr val="FF0000"/>
                </a:solidFill>
                <a:latin typeface="+mn-lt"/>
              </a:rPr>
              <a:t>A</a:t>
            </a:r>
            <a:r>
              <a:rPr lang="pt-BR" sz="3200" dirty="0">
                <a:latin typeface="+mn-lt"/>
              </a:rPr>
              <a:t>UC UCA AUG AUC CA </a:t>
            </a: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pt-BR" sz="3200" dirty="0">
              <a:latin typeface="+mn-lt"/>
            </a:endParaRPr>
          </a:p>
          <a:p>
            <a:pPr marL="342900" indent="-34290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/>
            </a:pPr>
            <a:endParaRPr lang="en-US" sz="3200" dirty="0">
              <a:latin typeface="+mn-lt"/>
            </a:endParaRPr>
          </a:p>
        </p:txBody>
      </p:sp>
      <p:sp>
        <p:nvSpPr>
          <p:cNvPr id="26" name="CaixaDeTexto 25"/>
          <p:cNvSpPr txBox="1">
            <a:spLocks noChangeArrowheads="1"/>
          </p:cNvSpPr>
          <p:nvPr/>
        </p:nvSpPr>
        <p:spPr bwMode="auto">
          <a:xfrm>
            <a:off x="692150" y="3000375"/>
            <a:ext cx="569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Met</a:t>
            </a:r>
            <a:endParaRPr lang="en-US"/>
          </a:p>
        </p:txBody>
      </p:sp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1600200" y="3000375"/>
            <a:ext cx="5048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Tyr</a:t>
            </a:r>
            <a:endParaRPr lang="en-US"/>
          </a:p>
        </p:txBody>
      </p:sp>
      <p:sp>
        <p:nvSpPr>
          <p:cNvPr id="28" name="CaixaDeTexto 27"/>
          <p:cNvSpPr txBox="1">
            <a:spLocks noChangeArrowheads="1"/>
          </p:cNvSpPr>
          <p:nvPr/>
        </p:nvSpPr>
        <p:spPr bwMode="auto">
          <a:xfrm>
            <a:off x="2386013" y="3000375"/>
            <a:ext cx="5302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Thr</a:t>
            </a:r>
            <a:endParaRPr lang="en-US"/>
          </a:p>
        </p:txBody>
      </p:sp>
      <p:sp>
        <p:nvSpPr>
          <p:cNvPr id="29" name="CaixaDeTexto 28"/>
          <p:cNvSpPr txBox="1">
            <a:spLocks noChangeArrowheads="1"/>
          </p:cNvSpPr>
          <p:nvPr/>
        </p:nvSpPr>
        <p:spPr bwMode="auto">
          <a:xfrm>
            <a:off x="3171825" y="3000375"/>
            <a:ext cx="427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Ile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CaixaDeTexto 29"/>
          <p:cNvSpPr txBox="1">
            <a:spLocks noChangeArrowheads="1"/>
          </p:cNvSpPr>
          <p:nvPr/>
        </p:nvSpPr>
        <p:spPr bwMode="auto">
          <a:xfrm>
            <a:off x="4752975" y="2989263"/>
            <a:ext cx="5699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Met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1" name="CaixaDeTexto 30"/>
          <p:cNvSpPr txBox="1">
            <a:spLocks noChangeArrowheads="1"/>
          </p:cNvSpPr>
          <p:nvPr/>
        </p:nvSpPr>
        <p:spPr bwMode="auto">
          <a:xfrm>
            <a:off x="3973513" y="2989263"/>
            <a:ext cx="5445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Ser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2" name="CaixaDeTexto 31"/>
          <p:cNvSpPr txBox="1">
            <a:spLocks noChangeArrowheads="1"/>
          </p:cNvSpPr>
          <p:nvPr/>
        </p:nvSpPr>
        <p:spPr bwMode="auto">
          <a:xfrm>
            <a:off x="5538788" y="2978150"/>
            <a:ext cx="5699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solidFill>
                  <a:srgbClr val="FF0000"/>
                </a:solidFill>
              </a:rPr>
              <a:t>Met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33" name="CaixaDeTexto 32"/>
          <p:cNvSpPr txBox="1"/>
          <p:nvPr/>
        </p:nvSpPr>
        <p:spPr>
          <a:xfrm>
            <a:off x="428625" y="4071938"/>
            <a:ext cx="4286250" cy="915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t-BR">
                <a:solidFill>
                  <a:schemeClr val="hlink"/>
                </a:solidFill>
              </a:rPr>
              <a:t>Inserções ou deleções de 3 bases, ou</a:t>
            </a:r>
          </a:p>
          <a:p>
            <a:r>
              <a:rPr lang="pt-BR">
                <a:solidFill>
                  <a:schemeClr val="hlink"/>
                </a:solidFill>
              </a:rPr>
              <a:t>múltimplos de 3 não alteram a matriz de leitura</a:t>
            </a:r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18" grpId="0"/>
      <p:bldP spid="19" grpId="0"/>
      <p:bldP spid="20" grpId="0"/>
      <p:bldP spid="22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Depurinação</a:t>
            </a:r>
            <a:endParaRPr lang="en-US"/>
          </a:p>
        </p:txBody>
      </p:sp>
      <p:sp>
        <p:nvSpPr>
          <p:cNvPr id="2150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/>
              <a:t>A ligação entre a base (guanina ou adenina) e a desoxirribose </a:t>
            </a:r>
          </a:p>
          <a:p>
            <a:pPr eaLnBrk="1" hangingPunct="1"/>
            <a:r>
              <a:rPr lang="pt-BR"/>
              <a:t>O sítio fica sem a base, e a DNA polimerase não pode fazer a replicação</a:t>
            </a:r>
          </a:p>
          <a:p>
            <a:pPr eaLnBrk="1" hangingPunct="1"/>
            <a:endParaRPr lang="en-US"/>
          </a:p>
        </p:txBody>
      </p:sp>
      <p:sp>
        <p:nvSpPr>
          <p:cNvPr id="4" name="CaixaDeTexto 3"/>
          <p:cNvSpPr txBox="1"/>
          <p:nvPr/>
        </p:nvSpPr>
        <p:spPr>
          <a:xfrm>
            <a:off x="1071563" y="4214813"/>
            <a:ext cx="3500437" cy="1465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t-BR">
                <a:solidFill>
                  <a:schemeClr val="hlink"/>
                </a:solidFill>
              </a:rPr>
              <a:t>Reparo: sistemas de reparo removem os sítios apurínicos e colocam um nucleotídeo inteiro ou inserem uma base (qualquer) no sítio apurínico  = mutação</a:t>
            </a:r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Lesões espontâneas</a:t>
            </a:r>
            <a:endParaRPr lang="en-US"/>
          </a:p>
        </p:txBody>
      </p:sp>
      <p:pic>
        <p:nvPicPr>
          <p:cNvPr id="22531" name="Espaço Reservado para Conteúdo 5" descr="pyrimidines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2928938" y="3240088"/>
            <a:ext cx="3286125" cy="1628775"/>
          </a:xfrm>
        </p:spPr>
      </p:pic>
      <p:sp>
        <p:nvSpPr>
          <p:cNvPr id="22532" name="Espaço Reservado para Conteúdo 2"/>
          <p:cNvSpPr txBox="1">
            <a:spLocks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pt-BR" sz="3200">
                <a:latin typeface="Calibri" pitchFamily="34" charset="0"/>
              </a:rPr>
              <a:t>Se a citosina perder o grupo amino, esta se transforma numa uracila, que se pareia com a adenina, provocando uma transição CG-TA</a:t>
            </a:r>
          </a:p>
        </p:txBody>
      </p:sp>
      <p:sp>
        <p:nvSpPr>
          <p:cNvPr id="22533" name="CaixaDeTexto 4"/>
          <p:cNvSpPr txBox="1">
            <a:spLocks noChangeArrowheads="1"/>
          </p:cNvSpPr>
          <p:nvPr/>
        </p:nvSpPr>
        <p:spPr bwMode="auto">
          <a:xfrm>
            <a:off x="1857375" y="5715000"/>
            <a:ext cx="8778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C </a:t>
            </a:r>
            <a:r>
              <a:rPr lang="pt-BR">
                <a:latin typeface="Calibri" pitchFamily="34" charset="0"/>
              </a:rPr>
              <a:t>→ U </a:t>
            </a:r>
            <a:endParaRPr lang="en-US"/>
          </a:p>
        </p:txBody>
      </p:sp>
      <p:sp>
        <p:nvSpPr>
          <p:cNvPr id="22534" name="CaixaDeTexto 5"/>
          <p:cNvSpPr txBox="1">
            <a:spLocks noChangeArrowheads="1"/>
          </p:cNvSpPr>
          <p:nvPr/>
        </p:nvSpPr>
        <p:spPr bwMode="auto">
          <a:xfrm>
            <a:off x="1857375" y="6000750"/>
            <a:ext cx="3635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G</a:t>
            </a:r>
            <a:endParaRPr lang="en-US"/>
          </a:p>
        </p:txBody>
      </p:sp>
      <p:sp>
        <p:nvSpPr>
          <p:cNvPr id="22535" name="CaixaDeTexto 9"/>
          <p:cNvSpPr txBox="1">
            <a:spLocks noChangeArrowheads="1"/>
          </p:cNvSpPr>
          <p:nvPr/>
        </p:nvSpPr>
        <p:spPr bwMode="auto">
          <a:xfrm>
            <a:off x="2339975" y="5995988"/>
            <a:ext cx="8413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 </a:t>
            </a:r>
            <a:r>
              <a:rPr lang="pt-BR">
                <a:latin typeface="Calibri" pitchFamily="34" charset="0"/>
              </a:rPr>
              <a:t>      A</a:t>
            </a:r>
            <a:endParaRPr lang="en-US"/>
          </a:p>
        </p:txBody>
      </p:sp>
      <p:sp>
        <p:nvSpPr>
          <p:cNvPr id="22536" name="CaixaDeTexto 11"/>
          <p:cNvSpPr txBox="1">
            <a:spLocks noChangeArrowheads="1"/>
          </p:cNvSpPr>
          <p:nvPr/>
        </p:nvSpPr>
        <p:spPr bwMode="auto">
          <a:xfrm>
            <a:off x="2824163" y="5737225"/>
            <a:ext cx="32702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T</a:t>
            </a:r>
            <a:endParaRPr lang="en-US"/>
          </a:p>
        </p:txBody>
      </p:sp>
      <p:sp>
        <p:nvSpPr>
          <p:cNvPr id="9" name="CaixaDeTexto 8"/>
          <p:cNvSpPr txBox="1"/>
          <p:nvPr/>
        </p:nvSpPr>
        <p:spPr>
          <a:xfrm>
            <a:off x="4929188" y="5072063"/>
            <a:ext cx="2857500" cy="1465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t-BR">
                <a:solidFill>
                  <a:schemeClr val="hlink"/>
                </a:solidFill>
              </a:rPr>
              <a:t>A uracila é posteriormente  transformada em timina por mecanismos de reparo</a:t>
            </a:r>
          </a:p>
          <a:p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Mutações induzidas</a:t>
            </a:r>
            <a:endParaRPr lang="en-US"/>
          </a:p>
        </p:txBody>
      </p:sp>
      <p:sp>
        <p:nvSpPr>
          <p:cNvPr id="23555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/>
              <a:t>Substituição de uma base (análogos de base)</a:t>
            </a:r>
          </a:p>
          <a:p>
            <a:pPr eaLnBrk="1" hangingPunct="1"/>
            <a:r>
              <a:rPr lang="pt-BR"/>
              <a:t>Malpareamento específico (agentes alquilantes – adicionam grupos alquila, provocando alteração das bases e conseqüente malpareamento.</a:t>
            </a:r>
          </a:p>
          <a:p>
            <a:pPr eaLnBrk="1" hangingPunct="1"/>
            <a:r>
              <a:rPr lang="pt-BR"/>
              <a:t>Agentes intercalantes</a:t>
            </a:r>
            <a:endParaRPr lang="en-US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Mutações Induzidas</a:t>
            </a:r>
          </a:p>
        </p:txBody>
      </p:sp>
      <p:sp>
        <p:nvSpPr>
          <p:cNvPr id="2457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/>
              <a:t>Incorporação de Análogos de base</a:t>
            </a:r>
          </a:p>
          <a:p>
            <a:pPr lvl="1" eaLnBrk="1" hangingPunct="1"/>
            <a:r>
              <a:rPr lang="pt-BR"/>
              <a:t>5 bromouracil – 5BU</a:t>
            </a:r>
          </a:p>
        </p:txBody>
      </p:sp>
      <p:pic>
        <p:nvPicPr>
          <p:cNvPr id="24580" name="Imagem 3" descr="5bu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714625"/>
            <a:ext cx="3152775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CaixaDeTexto 4"/>
          <p:cNvSpPr txBox="1">
            <a:spLocks noChangeArrowheads="1"/>
          </p:cNvSpPr>
          <p:nvPr/>
        </p:nvSpPr>
        <p:spPr bwMode="auto">
          <a:xfrm>
            <a:off x="3571875" y="3429000"/>
            <a:ext cx="26431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Se pareia com a adenina</a:t>
            </a:r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5" y="4786313"/>
            <a:ext cx="52959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>
            <a:spLocks noChangeArrowheads="1"/>
          </p:cNvSpPr>
          <p:nvPr/>
        </p:nvSpPr>
        <p:spPr bwMode="auto">
          <a:xfrm>
            <a:off x="2379663" y="5202238"/>
            <a:ext cx="5715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Br</a:t>
            </a:r>
            <a:endParaRPr lang="en-US"/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4983163" y="5214938"/>
            <a:ext cx="5715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Br</a:t>
            </a:r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13" y="4786313"/>
            <a:ext cx="1485900" cy="157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ixaDeTexto 10"/>
          <p:cNvSpPr txBox="1">
            <a:spLocks noChangeArrowheads="1"/>
          </p:cNvSpPr>
          <p:nvPr/>
        </p:nvSpPr>
        <p:spPr bwMode="auto">
          <a:xfrm>
            <a:off x="3786188" y="6357938"/>
            <a:ext cx="26431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Forma enol</a:t>
            </a:r>
            <a:endParaRPr lang="en-US"/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5857875" y="6357938"/>
            <a:ext cx="26431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Citosina</a:t>
            </a:r>
            <a:endParaRPr lang="en-US"/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7286625" y="5286375"/>
            <a:ext cx="17145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>
                <a:solidFill>
                  <a:srgbClr val="C00000"/>
                </a:solidFill>
              </a:rPr>
              <a:t>Se pareia com a guanina</a:t>
            </a:r>
            <a:endParaRPr lang="en-US">
              <a:solidFill>
                <a:srgbClr val="C00000"/>
              </a:solidFill>
            </a:endParaRPr>
          </a:p>
        </p:txBody>
      </p:sp>
      <p:sp>
        <p:nvSpPr>
          <p:cNvPr id="14" name="CaixaDeTexto 13"/>
          <p:cNvSpPr txBox="1">
            <a:spLocks noChangeArrowheads="1"/>
          </p:cNvSpPr>
          <p:nvPr/>
        </p:nvSpPr>
        <p:spPr bwMode="auto">
          <a:xfrm>
            <a:off x="5929313" y="3357563"/>
            <a:ext cx="2714625" cy="36988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b="1">
                <a:solidFill>
                  <a:srgbClr val="C00000"/>
                </a:solidFill>
              </a:rPr>
              <a:t>Mutação AT </a:t>
            </a:r>
            <a:r>
              <a:rPr lang="pt-BR" b="1">
                <a:solidFill>
                  <a:srgbClr val="C00000"/>
                </a:solidFill>
                <a:latin typeface="Calibri" pitchFamily="34" charset="0"/>
              </a:rPr>
              <a:t>→ </a:t>
            </a:r>
            <a:r>
              <a:rPr lang="pt-BR" b="1">
                <a:solidFill>
                  <a:srgbClr val="C00000"/>
                </a:solidFill>
              </a:rPr>
              <a:t>GC </a:t>
            </a:r>
            <a:endParaRPr lang="en-US" b="1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1" grpId="0"/>
      <p:bldP spid="12" grpId="0"/>
      <p:bldP spid="13" grpId="0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100"/>
              <a:t>MUTAÇÃO ESPONTÂNEA X MUTAÇÃO INDUZIDA</a:t>
            </a:r>
            <a:endParaRPr lang="pt-BR" sz="3100"/>
          </a:p>
        </p:txBody>
      </p:sp>
      <p:pic>
        <p:nvPicPr>
          <p:cNvPr id="103428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20813" y="1600200"/>
            <a:ext cx="630078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3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100"/>
              <a:t>MUTAGÊNICOS QUIMICOS – BASES ANÁLOGAS</a:t>
            </a:r>
            <a:endParaRPr lang="pt-BR" sz="3100"/>
          </a:p>
        </p:txBody>
      </p:sp>
      <p:pic>
        <p:nvPicPr>
          <p:cNvPr id="117764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41588" y="1600200"/>
            <a:ext cx="40608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77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Espaço Reservado para Conteúdo 3" descr="5bu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71563" y="714375"/>
            <a:ext cx="7837487" cy="5689600"/>
          </a:xfr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Mutações Induzidas</a:t>
            </a:r>
          </a:p>
        </p:txBody>
      </p:sp>
      <p:sp>
        <p:nvSpPr>
          <p:cNvPr id="2662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/>
              <a:t>Agentes intercalantes</a:t>
            </a:r>
          </a:p>
          <a:p>
            <a:pPr lvl="1" eaLnBrk="1" hangingPunct="1"/>
            <a:r>
              <a:rPr lang="pt-BR"/>
              <a:t>Brometo de Etídeo – laboratório de manipulação de DNA</a:t>
            </a:r>
          </a:p>
          <a:p>
            <a:pPr lvl="1" eaLnBrk="1" hangingPunct="1"/>
            <a:r>
              <a:rPr lang="pt-BR"/>
              <a:t>Modificam a estrutura da dupla hélice provocando inserções e deleções durante a replicação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Espaço Reservado para Conteúdo 3" descr="intercalating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0125" y="428625"/>
            <a:ext cx="7548563" cy="5016500"/>
          </a:xfrm>
        </p:spPr>
      </p:pic>
      <p:sp>
        <p:nvSpPr>
          <p:cNvPr id="3" name="CaixaDeTexto 2"/>
          <p:cNvSpPr txBox="1"/>
          <p:nvPr/>
        </p:nvSpPr>
        <p:spPr>
          <a:xfrm>
            <a:off x="1357313" y="5500688"/>
            <a:ext cx="6929437" cy="9159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t-BR">
                <a:solidFill>
                  <a:schemeClr val="hlink"/>
                </a:solidFill>
              </a:rPr>
              <a:t>Também podem intercalar-se em DNA unifilamentar (que está sendo replicado, por exemplo, formando alças e provocando deleções – erros na matriz de leitura.</a:t>
            </a:r>
            <a:endParaRPr lang="en-US">
              <a:solidFill>
                <a:schemeClr val="hlin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100"/>
              <a:t>MUTAGÊNICOS QUIMICOS – ACRIDINA - PROFLAVINA</a:t>
            </a:r>
            <a:endParaRPr lang="pt-BR" sz="3100"/>
          </a:p>
        </p:txBody>
      </p:sp>
      <p:pic>
        <p:nvPicPr>
          <p:cNvPr id="119812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616075" y="1600200"/>
            <a:ext cx="59118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9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100"/>
              <a:t>MUTAGÊNICOS QUIMICOS – ÁCIDO NITROSO</a:t>
            </a:r>
            <a:endParaRPr lang="pt-BR" sz="3100"/>
          </a:p>
        </p:txBody>
      </p:sp>
      <p:pic>
        <p:nvPicPr>
          <p:cNvPr id="118788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93888" y="1600200"/>
            <a:ext cx="535463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8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100"/>
              <a:t>MUTAGÊNICOS QUIMICOS – AGENTES ALQUILANTES</a:t>
            </a:r>
            <a:endParaRPr lang="pt-BR" sz="3100"/>
          </a:p>
        </p:txBody>
      </p:sp>
      <p:pic>
        <p:nvPicPr>
          <p:cNvPr id="120836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447800" y="1600200"/>
            <a:ext cx="624840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0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/>
          </p:cNvSpPr>
          <p:nvPr>
            <p:ph type="title" idx="4294967295"/>
          </p:nvPr>
        </p:nvSpPr>
        <p:spPr>
          <a:xfrm>
            <a:off x="3203575" y="333375"/>
            <a:ext cx="2593975" cy="792163"/>
          </a:xfrm>
        </p:spPr>
        <p:txBody>
          <a:bodyPr/>
          <a:lstStyle/>
          <a:p>
            <a:r>
              <a:rPr lang="pt-BR" sz="3600"/>
              <a:t>Radiação</a:t>
            </a:r>
          </a:p>
        </p:txBody>
      </p:sp>
      <p:sp>
        <p:nvSpPr>
          <p:cNvPr id="128003" name="Rectangle 3"/>
          <p:cNvSpPr>
            <a:spLocks noGrp="1"/>
          </p:cNvSpPr>
          <p:nvPr>
            <p:ph type="body" idx="4294967295"/>
          </p:nvPr>
        </p:nvSpPr>
        <p:spPr>
          <a:xfrm>
            <a:off x="611188" y="1196975"/>
            <a:ext cx="5040312" cy="20161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1600" b="1">
                <a:latin typeface="Arial" charset="0"/>
              </a:rPr>
              <a:t>→ porção do espectro eletromagnético que contém comprimentos de onda menores e de maior energia que a luz visível (0,1</a:t>
            </a:r>
            <a:r>
              <a:rPr lang="en-US" sz="1600" b="1">
                <a:latin typeface="Arial" charset="0"/>
              </a:rPr>
              <a:t>µm).</a:t>
            </a:r>
          </a:p>
          <a:p>
            <a:pPr>
              <a:lnSpc>
                <a:spcPct val="80000"/>
              </a:lnSpc>
            </a:pPr>
            <a:endParaRPr lang="pt-BR" sz="1600" b="1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pt-BR" sz="1400" b="1">
                <a:latin typeface="Arial" charset="0"/>
              </a:rPr>
              <a:t> Tipos</a:t>
            </a:r>
            <a:r>
              <a:rPr lang="pt-BR" sz="1400">
                <a:latin typeface="Arial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pt-BR" sz="14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pt-BR" sz="1400" b="1">
                <a:latin typeface="Arial" charset="0"/>
              </a:rPr>
              <a:t> ionizante</a:t>
            </a:r>
            <a:r>
              <a:rPr lang="pt-BR" sz="1400">
                <a:latin typeface="Arial" charset="0"/>
              </a:rPr>
              <a:t> → raios X, raios gama e raios cósmicos (úteis no diagnóstico médico pelo fato de poderem penetrar nos tecidos vivos).</a:t>
            </a:r>
          </a:p>
          <a:p>
            <a:pPr>
              <a:lnSpc>
                <a:spcPct val="80000"/>
              </a:lnSpc>
            </a:pPr>
            <a:endParaRPr lang="pt-BR" sz="1400">
              <a:latin typeface="Arial" charset="0"/>
            </a:endParaRPr>
          </a:p>
          <a:p>
            <a:pPr>
              <a:lnSpc>
                <a:spcPct val="80000"/>
              </a:lnSpc>
            </a:pPr>
            <a:r>
              <a:rPr lang="pt-BR" sz="1400" b="1">
                <a:latin typeface="Arial" charset="0"/>
              </a:rPr>
              <a:t> não-ionizante</a:t>
            </a:r>
            <a:r>
              <a:rPr lang="pt-BR" sz="1400">
                <a:latin typeface="Arial" charset="0"/>
              </a:rPr>
              <a:t> → luz ultravioleta.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endParaRPr lang="pt-BR" sz="1400">
              <a:latin typeface="Arial" charset="0"/>
            </a:endParaRPr>
          </a:p>
        </p:txBody>
      </p:sp>
      <p:sp>
        <p:nvSpPr>
          <p:cNvPr id="128004" name="Rectangle 4"/>
          <p:cNvSpPr>
            <a:spLocks noChangeArrowheads="1"/>
          </p:cNvSpPr>
          <p:nvPr/>
        </p:nvSpPr>
        <p:spPr bwMode="auto">
          <a:xfrm>
            <a:off x="250825" y="3716338"/>
            <a:ext cx="5976938" cy="221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1400"/>
              <a:t>No processo de penetração, a radiação ionizante colide com átomos da matéria causando a liberação de elétrons (formando radicais livres positivamente carregados – </a:t>
            </a:r>
            <a:r>
              <a:rPr lang="pt-BR" sz="1400" b="1"/>
              <a:t>íons</a:t>
            </a:r>
            <a:r>
              <a:rPr lang="pt-BR" sz="1400"/>
              <a:t>).</a:t>
            </a:r>
          </a:p>
          <a:p>
            <a:endParaRPr lang="pt-BR" sz="1400"/>
          </a:p>
          <a:p>
            <a:r>
              <a:rPr lang="pt-BR" sz="1400"/>
              <a:t>Quimicamente mais reativos quando comparados à átomos em seu estado estável normal.</a:t>
            </a:r>
          </a:p>
          <a:p>
            <a:endParaRPr lang="pt-BR" sz="1400"/>
          </a:p>
          <a:p>
            <a:r>
              <a:rPr lang="pt-BR" sz="1400" b="1"/>
              <a:t># a reatividade aumentada dos átomos presentes nas moléculas de DNA é a base dos efeitos mutagênicos da luz ultravioleta e da radiação ionizante.</a:t>
            </a:r>
          </a:p>
        </p:txBody>
      </p:sp>
      <p:pic>
        <p:nvPicPr>
          <p:cNvPr id="128005" name="Picture 5" descr="moussette_aur16jul1_fu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81688" y="1341438"/>
            <a:ext cx="2722562" cy="1724025"/>
          </a:xfrm>
          <a:prstGeom prst="rect">
            <a:avLst/>
          </a:prstGeom>
          <a:noFill/>
        </p:spPr>
      </p:pic>
      <p:pic>
        <p:nvPicPr>
          <p:cNvPr id="128006" name="Picture 6" descr="rx"/>
          <p:cNvPicPr>
            <a:picLocks noChangeAspect="1" noChangeArrowheads="1"/>
          </p:cNvPicPr>
          <p:nvPr/>
        </p:nvPicPr>
        <p:blipFill>
          <a:blip r:embed="rId3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6667500" y="5084763"/>
            <a:ext cx="712788" cy="1593850"/>
          </a:xfrm>
          <a:prstGeom prst="rect">
            <a:avLst/>
          </a:prstGeom>
          <a:noFill/>
        </p:spPr>
      </p:pic>
      <p:pic>
        <p:nvPicPr>
          <p:cNvPr id="128007" name="Picture 7" descr="rg"/>
          <p:cNvPicPr>
            <a:picLocks noChangeAspect="1" noChangeArrowheads="1"/>
          </p:cNvPicPr>
          <p:nvPr/>
        </p:nvPicPr>
        <p:blipFill>
          <a:blip r:embed="rId4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5891213" y="5084763"/>
            <a:ext cx="696912" cy="1593850"/>
          </a:xfrm>
          <a:prstGeom prst="rect">
            <a:avLst/>
          </a:prstGeom>
          <a:noFill/>
        </p:spPr>
      </p:pic>
      <p:pic>
        <p:nvPicPr>
          <p:cNvPr id="128008" name="Picture 8" descr="uv"/>
          <p:cNvPicPr>
            <a:picLocks noChangeAspect="1" noChangeArrowheads="1"/>
          </p:cNvPicPr>
          <p:nvPr/>
        </p:nvPicPr>
        <p:blipFill>
          <a:blip r:embed="rId5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7475538" y="5084763"/>
            <a:ext cx="696912" cy="1593850"/>
          </a:xfrm>
          <a:prstGeom prst="rect">
            <a:avLst/>
          </a:prstGeom>
          <a:noFill/>
        </p:spPr>
      </p:pic>
      <p:pic>
        <p:nvPicPr>
          <p:cNvPr id="128009" name="Picture 9" descr="lv"/>
          <p:cNvPicPr>
            <a:picLocks noChangeAspect="1" noChangeArrowheads="1"/>
          </p:cNvPicPr>
          <p:nvPr/>
        </p:nvPicPr>
        <p:blipFill>
          <a:blip r:embed="rId6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8221663" y="5084763"/>
            <a:ext cx="671512" cy="16033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80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280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80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1280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28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28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80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80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80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280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03" grpId="0" build="p"/>
      <p:bldP spid="12800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/>
          </p:cNvSpPr>
          <p:nvPr>
            <p:ph type="title" idx="4294967295"/>
          </p:nvPr>
        </p:nvSpPr>
        <p:spPr>
          <a:xfrm>
            <a:off x="1547813" y="260350"/>
            <a:ext cx="5400675" cy="941388"/>
          </a:xfrm>
        </p:spPr>
        <p:txBody>
          <a:bodyPr/>
          <a:lstStyle/>
          <a:p>
            <a:r>
              <a:rPr lang="pt-BR" sz="3600"/>
              <a:t>Mutação por radiação</a:t>
            </a:r>
          </a:p>
        </p:txBody>
      </p:sp>
      <p:sp>
        <p:nvSpPr>
          <p:cNvPr id="129027" name="Rectangle 3"/>
          <p:cNvSpPr>
            <a:spLocks noGrp="1"/>
          </p:cNvSpPr>
          <p:nvPr>
            <p:ph type="body" idx="4294967295"/>
          </p:nvPr>
        </p:nvSpPr>
        <p:spPr>
          <a:xfrm>
            <a:off x="611188" y="1557338"/>
            <a:ext cx="7993062" cy="262572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1600" b="1"/>
              <a:t>Radiação ionizante</a:t>
            </a:r>
            <a:r>
              <a:rPr lang="pt-BR" sz="1600"/>
              <a:t> → não envolve uma extensão de tempo.</a:t>
            </a:r>
          </a:p>
          <a:p>
            <a:pPr>
              <a:lnSpc>
                <a:spcPct val="80000"/>
              </a:lnSpc>
            </a:pPr>
            <a:endParaRPr lang="pt-BR" sz="1600"/>
          </a:p>
          <a:p>
            <a:pPr>
              <a:lnSpc>
                <a:spcPct val="80000"/>
              </a:lnSpc>
            </a:pPr>
            <a:r>
              <a:rPr lang="pt-BR" sz="1600"/>
              <a:t># a mesma dosagem de irradiação pode ser obtida por um longo período de tempo, ou uma alta intensidade num curto período.</a:t>
            </a:r>
          </a:p>
          <a:p>
            <a:pPr>
              <a:lnSpc>
                <a:spcPct val="80000"/>
              </a:lnSpc>
            </a:pPr>
            <a:endParaRPr lang="pt-BR" sz="1600"/>
          </a:p>
          <a:p>
            <a:pPr>
              <a:lnSpc>
                <a:spcPct val="80000"/>
              </a:lnSpc>
            </a:pPr>
            <a:endParaRPr lang="pt-BR" sz="1600"/>
          </a:p>
          <a:p>
            <a:pPr>
              <a:lnSpc>
                <a:spcPct val="80000"/>
              </a:lnSpc>
            </a:pPr>
            <a:r>
              <a:rPr lang="pt-BR" sz="1600"/>
              <a:t># </a:t>
            </a:r>
            <a:r>
              <a:rPr lang="pt-BR" sz="1600" b="1"/>
              <a:t>mutações de ponto</a:t>
            </a:r>
            <a:r>
              <a:rPr lang="pt-BR" sz="1600"/>
              <a:t> → diretamente proporcionais à dose de irradiação.</a:t>
            </a:r>
          </a:p>
          <a:p>
            <a:pPr>
              <a:lnSpc>
                <a:spcPct val="80000"/>
              </a:lnSpc>
            </a:pPr>
            <a:endParaRPr lang="pt-BR" sz="1600"/>
          </a:p>
          <a:p>
            <a:pPr>
              <a:lnSpc>
                <a:spcPct val="80000"/>
              </a:lnSpc>
            </a:pPr>
            <a:r>
              <a:rPr lang="pt-BR" sz="1600"/>
              <a:t># </a:t>
            </a:r>
            <a:r>
              <a:rPr lang="pt-BR" sz="1600" b="1"/>
              <a:t>Teoria da cinética de colisão única</a:t>
            </a:r>
            <a:r>
              <a:rPr lang="pt-BR" sz="1600"/>
              <a:t> → toda ionização tem uma probabilidade de induzir uma mutação.</a:t>
            </a:r>
          </a:p>
          <a:p>
            <a:pPr>
              <a:lnSpc>
                <a:spcPct val="80000"/>
              </a:lnSpc>
            </a:pPr>
            <a:endParaRPr lang="pt-BR" sz="1600"/>
          </a:p>
        </p:txBody>
      </p:sp>
      <p:pic>
        <p:nvPicPr>
          <p:cNvPr id="129028" name="Picture 4" descr="tipos_de_radiacoes_ionizantes"/>
          <p:cNvPicPr>
            <a:picLocks noChangeAspect="1" noChangeArrowheads="1"/>
          </p:cNvPicPr>
          <p:nvPr/>
        </p:nvPicPr>
        <p:blipFill>
          <a:blip r:embed="rId2" cstate="print">
            <a:lum bright="-12000" contrast="30000"/>
          </a:blip>
          <a:srcRect/>
          <a:stretch>
            <a:fillRect/>
          </a:stretch>
        </p:blipFill>
        <p:spPr bwMode="auto">
          <a:xfrm>
            <a:off x="900113" y="4513263"/>
            <a:ext cx="3097212" cy="2008187"/>
          </a:xfrm>
          <a:prstGeom prst="rect">
            <a:avLst/>
          </a:prstGeom>
          <a:noFill/>
        </p:spPr>
      </p:pic>
      <p:pic>
        <p:nvPicPr>
          <p:cNvPr id="129029" name="Picture 5" descr="átomo_fluorescencia"/>
          <p:cNvPicPr>
            <a:picLocks noChangeAspect="1" noChangeArrowheads="1"/>
          </p:cNvPicPr>
          <p:nvPr/>
        </p:nvPicPr>
        <p:blipFill>
          <a:blip r:embed="rId3" cstate="print">
            <a:lum bright="-18000" contrast="12000"/>
          </a:blip>
          <a:srcRect/>
          <a:stretch>
            <a:fillRect/>
          </a:stretch>
        </p:blipFill>
        <p:spPr bwMode="auto">
          <a:xfrm>
            <a:off x="5219700" y="4467225"/>
            <a:ext cx="2736850" cy="198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29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290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290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2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12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027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/>
          </p:cNvSpPr>
          <p:nvPr>
            <p:ph type="title" idx="4294967295"/>
          </p:nvPr>
        </p:nvSpPr>
        <p:spPr>
          <a:xfrm>
            <a:off x="1979613" y="333375"/>
            <a:ext cx="4968875" cy="1012825"/>
          </a:xfrm>
        </p:spPr>
        <p:txBody>
          <a:bodyPr/>
          <a:lstStyle/>
          <a:p>
            <a:r>
              <a:rPr lang="pt-BR" sz="3600"/>
              <a:t>Mutação por radiação</a:t>
            </a:r>
          </a:p>
        </p:txBody>
      </p:sp>
      <p:sp>
        <p:nvSpPr>
          <p:cNvPr id="130051" name="Rectangle 3"/>
          <p:cNvSpPr>
            <a:spLocks noGrp="1"/>
          </p:cNvSpPr>
          <p:nvPr>
            <p:ph type="body" idx="4294967295"/>
          </p:nvPr>
        </p:nvSpPr>
        <p:spPr>
          <a:xfrm>
            <a:off x="611188" y="2060575"/>
            <a:ext cx="7273925" cy="1944688"/>
          </a:xfrm>
        </p:spPr>
        <p:txBody>
          <a:bodyPr/>
          <a:lstStyle/>
          <a:p>
            <a:pPr>
              <a:buFont typeface="Arial" charset="0"/>
              <a:buNone/>
            </a:pPr>
            <a:endParaRPr lang="pt-BR"/>
          </a:p>
        </p:txBody>
      </p:sp>
      <p:grpSp>
        <p:nvGrpSpPr>
          <p:cNvPr id="130052" name="Group 4"/>
          <p:cNvGrpSpPr>
            <a:grpSpLocks/>
          </p:cNvGrpSpPr>
          <p:nvPr/>
        </p:nvGrpSpPr>
        <p:grpSpPr bwMode="auto">
          <a:xfrm>
            <a:off x="900113" y="2459038"/>
            <a:ext cx="6900862" cy="1617662"/>
            <a:chOff x="567" y="642"/>
            <a:chExt cx="4347" cy="1019"/>
          </a:xfrm>
        </p:grpSpPr>
        <p:sp>
          <p:nvSpPr>
            <p:cNvPr id="130053" name="Text Box 5"/>
            <p:cNvSpPr txBox="1">
              <a:spLocks noChangeArrowheads="1"/>
            </p:cNvSpPr>
            <p:nvPr/>
          </p:nvSpPr>
          <p:spPr bwMode="auto">
            <a:xfrm>
              <a:off x="567" y="1384"/>
              <a:ext cx="374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b="1"/>
                <a:t>        </a:t>
              </a:r>
              <a:r>
                <a:rPr lang="en-US" sz="1600" b="1">
                  <a:latin typeface="Bookman Old Style" pitchFamily="18" charset="0"/>
                </a:rPr>
                <a:t>Radiação ionizante  </a:t>
              </a:r>
              <a:r>
                <a:rPr lang="en-US" sz="1600" b="1">
                  <a:latin typeface="Bookman Old Style" pitchFamily="18" charset="0"/>
                  <a:sym typeface="Webdings" pitchFamily="18" charset="2"/>
                </a:rPr>
                <a:t></a:t>
              </a:r>
              <a:r>
                <a:rPr lang="en-US" sz="1600" b="1">
                  <a:latin typeface="Bookman Old Style" pitchFamily="18" charset="0"/>
                </a:rPr>
                <a:t>H</a:t>
              </a:r>
              <a:r>
                <a:rPr lang="en-US" sz="1600" b="1" baseline="-25000">
                  <a:latin typeface="Bookman Old Style" pitchFamily="18" charset="0"/>
                </a:rPr>
                <a:t>2</a:t>
              </a:r>
              <a:r>
                <a:rPr lang="en-US" sz="1600" b="1">
                  <a:latin typeface="Bookman Old Style" pitchFamily="18" charset="0"/>
                </a:rPr>
                <a:t>O              H</a:t>
              </a:r>
              <a:r>
                <a:rPr lang="en-US" sz="1600" b="1" baseline="30000">
                  <a:latin typeface="Bookman Old Style" pitchFamily="18" charset="0"/>
                  <a:sym typeface="Symbol" pitchFamily="18" charset="2"/>
                </a:rPr>
                <a:t></a:t>
              </a:r>
              <a:r>
                <a:rPr lang="en-US" sz="1600" b="1">
                  <a:latin typeface="Bookman Old Style" pitchFamily="18" charset="0"/>
                </a:rPr>
                <a:t> + OH</a:t>
              </a:r>
              <a:r>
                <a:rPr lang="en-US" sz="1600" b="1" baseline="30000">
                  <a:latin typeface="Bookman Old Style" pitchFamily="18" charset="0"/>
                  <a:sym typeface="Symbol" pitchFamily="18" charset="2"/>
                </a:rPr>
                <a:t></a:t>
              </a:r>
              <a:r>
                <a:rPr lang="en-US" sz="1600" b="1" baseline="30000">
                  <a:latin typeface="Bookman Old Style" pitchFamily="18" charset="0"/>
                </a:rPr>
                <a:t> </a:t>
              </a:r>
              <a:endParaRPr lang="pt-BR" sz="1600" b="1">
                <a:latin typeface="Bookman Old Style" pitchFamily="18" charset="0"/>
              </a:endParaRPr>
            </a:p>
          </p:txBody>
        </p:sp>
        <p:pic>
          <p:nvPicPr>
            <p:cNvPr id="130054" name="Picture 6" descr="imagem dna rafa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000080"/>
                </a:clrFrom>
                <a:clrTo>
                  <a:srgbClr val="000080">
                    <a:alpha val="0"/>
                  </a:srgbClr>
                </a:clrTo>
              </a:clrChange>
            </a:blip>
            <a:srcRect l="16751" t="2106" r="18274" b="7428"/>
            <a:stretch>
              <a:fillRect/>
            </a:stretch>
          </p:blipFill>
          <p:spPr bwMode="auto">
            <a:xfrm>
              <a:off x="4287" y="642"/>
              <a:ext cx="627" cy="998"/>
            </a:xfrm>
            <a:prstGeom prst="rect">
              <a:avLst/>
            </a:prstGeom>
            <a:noFill/>
          </p:spPr>
        </p:pic>
        <p:sp>
          <p:nvSpPr>
            <p:cNvPr id="130055" name="AutoShape 7"/>
            <p:cNvSpPr>
              <a:spLocks noChangeArrowheads="1"/>
            </p:cNvSpPr>
            <p:nvPr/>
          </p:nvSpPr>
          <p:spPr bwMode="auto">
            <a:xfrm rot="16200000">
              <a:off x="4213" y="847"/>
              <a:ext cx="187" cy="130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0056" name="AutoShape 8"/>
            <p:cNvSpPr>
              <a:spLocks noChangeArrowheads="1"/>
            </p:cNvSpPr>
            <p:nvPr/>
          </p:nvSpPr>
          <p:spPr bwMode="auto">
            <a:xfrm>
              <a:off x="4196" y="688"/>
              <a:ext cx="182" cy="151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0057" name="Text Box 9"/>
            <p:cNvSpPr txBox="1">
              <a:spLocks noChangeArrowheads="1"/>
            </p:cNvSpPr>
            <p:nvPr/>
          </p:nvSpPr>
          <p:spPr bwMode="auto">
            <a:xfrm>
              <a:off x="1336" y="729"/>
              <a:ext cx="334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>
                  <a:latin typeface="Bookman Old Style" pitchFamily="18" charset="0"/>
                </a:rPr>
                <a:t>Radiação ionizante    </a:t>
              </a:r>
              <a:r>
                <a:rPr lang="en-US" sz="1600" b="1">
                  <a:latin typeface="Bookman Old Style" pitchFamily="18" charset="0"/>
                  <a:sym typeface="Webdings" pitchFamily="18" charset="2"/>
                </a:rPr>
                <a:t> </a:t>
              </a:r>
              <a:r>
                <a:rPr lang="en-US" sz="1600" b="1">
                  <a:latin typeface="Bookman Old Style" pitchFamily="18" charset="0"/>
                </a:rPr>
                <a:t> Efeito direto</a:t>
              </a:r>
              <a:r>
                <a:rPr lang="en-US" b="1"/>
                <a:t> </a:t>
              </a:r>
              <a:endParaRPr lang="pt-BR" b="1"/>
            </a:p>
          </p:txBody>
        </p:sp>
        <p:sp>
          <p:nvSpPr>
            <p:cNvPr id="130058" name="AutoShape 10"/>
            <p:cNvSpPr>
              <a:spLocks noChangeArrowheads="1"/>
            </p:cNvSpPr>
            <p:nvPr/>
          </p:nvSpPr>
          <p:spPr bwMode="auto">
            <a:xfrm rot="16200000">
              <a:off x="4275" y="1503"/>
              <a:ext cx="187" cy="130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0059" name="AutoShape 11"/>
            <p:cNvSpPr>
              <a:spLocks noChangeArrowheads="1"/>
            </p:cNvSpPr>
            <p:nvPr/>
          </p:nvSpPr>
          <p:spPr bwMode="auto">
            <a:xfrm>
              <a:off x="4258" y="1344"/>
              <a:ext cx="182" cy="151"/>
            </a:xfrm>
            <a:prstGeom prst="lightningBol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0060" name="AutoShape 12"/>
            <p:cNvSpPr>
              <a:spLocks noChangeArrowheads="1"/>
            </p:cNvSpPr>
            <p:nvPr/>
          </p:nvSpPr>
          <p:spPr bwMode="auto">
            <a:xfrm>
              <a:off x="4015" y="1435"/>
              <a:ext cx="272" cy="136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0061" name="AutoShape 13"/>
            <p:cNvSpPr>
              <a:spLocks noChangeArrowheads="1"/>
            </p:cNvSpPr>
            <p:nvPr/>
          </p:nvSpPr>
          <p:spPr bwMode="auto">
            <a:xfrm>
              <a:off x="4015" y="778"/>
              <a:ext cx="272" cy="136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0062" name="AutoShape 14"/>
            <p:cNvSpPr>
              <a:spLocks noChangeArrowheads="1"/>
            </p:cNvSpPr>
            <p:nvPr/>
          </p:nvSpPr>
          <p:spPr bwMode="auto">
            <a:xfrm>
              <a:off x="2881" y="1413"/>
              <a:ext cx="272" cy="136"/>
            </a:xfrm>
            <a:prstGeom prst="rightArrow">
              <a:avLst>
                <a:gd name="adj1" fmla="val 50000"/>
                <a:gd name="adj2" fmla="val 50000"/>
              </a:avLst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0063" name="Rectangle 15"/>
            <p:cNvSpPr>
              <a:spLocks noChangeArrowheads="1"/>
            </p:cNvSpPr>
            <p:nvPr/>
          </p:nvSpPr>
          <p:spPr bwMode="auto">
            <a:xfrm>
              <a:off x="2493" y="1214"/>
              <a:ext cx="1091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1600" b="1">
                  <a:latin typeface="Bookman Old Style" pitchFamily="18" charset="0"/>
                </a:rPr>
                <a:t>Efeito indireto</a:t>
              </a:r>
              <a:endParaRPr lang="pt-BR" sz="1600" b="1">
                <a:latin typeface="Bookman Old Style" pitchFamily="18" charset="0"/>
              </a:endParaRPr>
            </a:p>
          </p:txBody>
        </p:sp>
      </p:grpSp>
      <p:grpSp>
        <p:nvGrpSpPr>
          <p:cNvPr id="130064" name="Group 16"/>
          <p:cNvGrpSpPr>
            <a:grpSpLocks/>
          </p:cNvGrpSpPr>
          <p:nvPr/>
        </p:nvGrpSpPr>
        <p:grpSpPr bwMode="auto">
          <a:xfrm>
            <a:off x="1908175" y="4149725"/>
            <a:ext cx="5689600" cy="2359025"/>
            <a:chOff x="567" y="1842"/>
            <a:chExt cx="4992" cy="2257"/>
          </a:xfrm>
        </p:grpSpPr>
        <p:pic>
          <p:nvPicPr>
            <p:cNvPr id="130065" name="Picture 17" descr="fig13-16"/>
            <p:cNvPicPr>
              <a:picLocks noChangeAspect="1" noChangeArrowheads="1"/>
            </p:cNvPicPr>
            <p:nvPr/>
          </p:nvPicPr>
          <p:blipFill>
            <a:blip r:embed="rId3" cstate="print">
              <a:lum bright="-18000" contrast="36000"/>
            </a:blip>
            <a:srcRect/>
            <a:stretch>
              <a:fillRect/>
            </a:stretch>
          </p:blipFill>
          <p:spPr bwMode="auto">
            <a:xfrm>
              <a:off x="3651" y="1933"/>
              <a:ext cx="1908" cy="2086"/>
            </a:xfrm>
            <a:prstGeom prst="rect">
              <a:avLst/>
            </a:prstGeom>
            <a:noFill/>
          </p:spPr>
        </p:pic>
        <p:pic>
          <p:nvPicPr>
            <p:cNvPr id="130066" name="Picture 18" descr="Penetrating Distance of Radiation"/>
            <p:cNvPicPr>
              <a:picLocks noChangeAspect="1" noChangeArrowheads="1"/>
            </p:cNvPicPr>
            <p:nvPr/>
          </p:nvPicPr>
          <p:blipFill>
            <a:blip r:embed="rId4" cstate="print">
              <a:lum bright="-30000" contrast="48000"/>
            </a:blip>
            <a:srcRect/>
            <a:stretch>
              <a:fillRect/>
            </a:stretch>
          </p:blipFill>
          <p:spPr bwMode="auto">
            <a:xfrm>
              <a:off x="567" y="1842"/>
              <a:ext cx="2858" cy="2257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00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100"/>
              <a:t>MUTAÇÃO ESPONTÂNEA X MUTAÇÃO INDUZIDA</a:t>
            </a:r>
            <a:endParaRPr lang="pt-BR" sz="3100"/>
          </a:p>
        </p:txBody>
      </p:sp>
      <p:pic>
        <p:nvPicPr>
          <p:cNvPr id="104452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2179638"/>
            <a:ext cx="8229600" cy="336708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44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/>
          </p:cNvSpPr>
          <p:nvPr>
            <p:ph type="title" idx="4294967295"/>
          </p:nvPr>
        </p:nvSpPr>
        <p:spPr>
          <a:xfrm>
            <a:off x="1403350" y="327025"/>
            <a:ext cx="5616575" cy="941388"/>
          </a:xfrm>
        </p:spPr>
        <p:txBody>
          <a:bodyPr/>
          <a:lstStyle/>
          <a:p>
            <a:r>
              <a:rPr lang="pt-BR" sz="3600">
                <a:solidFill>
                  <a:schemeClr val="hlink"/>
                </a:solidFill>
              </a:rPr>
              <a:t>Acidentes radioativos</a:t>
            </a:r>
          </a:p>
        </p:txBody>
      </p:sp>
      <p:pic>
        <p:nvPicPr>
          <p:cNvPr id="131076" name="Picture 4" descr="438px-Nagasakibomb">
            <a:hlinkClick r:id="rId2"/>
          </p:cNvPr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3" cstate="print">
            <a:lum bright="-6000"/>
          </a:blip>
          <a:srcRect/>
          <a:stretch>
            <a:fillRect/>
          </a:stretch>
        </p:blipFill>
        <p:spPr>
          <a:xfrm>
            <a:off x="395288" y="1773238"/>
            <a:ext cx="3106737" cy="4679950"/>
          </a:xfrm>
          <a:noFill/>
          <a:ln w="28575">
            <a:solidFill>
              <a:schemeClr val="tx1"/>
            </a:solidFill>
          </a:ln>
        </p:spPr>
      </p:pic>
      <p:pic>
        <p:nvPicPr>
          <p:cNvPr id="131077" name="Picture 5" descr="chernobi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8400" y="1773238"/>
            <a:ext cx="2376488" cy="182086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1078" name="Picture 6" descr="chernoby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72225" y="1628775"/>
            <a:ext cx="2058988" cy="2232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1079" name="Picture 7" descr="little_boy"/>
          <p:cNvPicPr>
            <a:picLocks noChangeAspect="1" noChangeArrowheads="1"/>
          </p:cNvPicPr>
          <p:nvPr/>
        </p:nvPicPr>
        <p:blipFill>
          <a:blip r:embed="rId6" cstate="print">
            <a:lum bright="-6000"/>
          </a:blip>
          <a:srcRect/>
          <a:stretch>
            <a:fillRect/>
          </a:stretch>
        </p:blipFill>
        <p:spPr bwMode="auto">
          <a:xfrm>
            <a:off x="3851275" y="4025900"/>
            <a:ext cx="1306513" cy="22828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1080" name="Picture 8" descr="img_cesi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24525" y="4248150"/>
            <a:ext cx="2687638" cy="20161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1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1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31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1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31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/>
          </p:cNvSpPr>
          <p:nvPr>
            <p:ph type="title" idx="4294967295"/>
          </p:nvPr>
        </p:nvSpPr>
        <p:spPr>
          <a:xfrm>
            <a:off x="1476375" y="404813"/>
            <a:ext cx="5761038" cy="868362"/>
          </a:xfrm>
        </p:spPr>
        <p:txBody>
          <a:bodyPr/>
          <a:lstStyle/>
          <a:p>
            <a:r>
              <a:rPr lang="pt-BR" sz="3600"/>
              <a:t>Aberrações estruturais</a:t>
            </a:r>
          </a:p>
        </p:txBody>
      </p:sp>
      <p:sp>
        <p:nvSpPr>
          <p:cNvPr id="132099" name="Rectangle 3"/>
          <p:cNvSpPr>
            <a:spLocks noGrp="1"/>
          </p:cNvSpPr>
          <p:nvPr>
            <p:ph type="body" idx="4294967295"/>
          </p:nvPr>
        </p:nvSpPr>
        <p:spPr>
          <a:xfrm>
            <a:off x="457200" y="1600200"/>
            <a:ext cx="8229600" cy="4997450"/>
          </a:xfrm>
        </p:spPr>
        <p:txBody>
          <a:bodyPr/>
          <a:lstStyle/>
          <a:p>
            <a:pPr>
              <a:buFont typeface="Arial" charset="0"/>
              <a:buNone/>
            </a:pPr>
            <a:endParaRPr lang="pt-BR"/>
          </a:p>
        </p:txBody>
      </p:sp>
      <p:grpSp>
        <p:nvGrpSpPr>
          <p:cNvPr id="132100" name="Group 4"/>
          <p:cNvGrpSpPr>
            <a:grpSpLocks/>
          </p:cNvGrpSpPr>
          <p:nvPr/>
        </p:nvGrpSpPr>
        <p:grpSpPr bwMode="auto">
          <a:xfrm>
            <a:off x="539750" y="1749425"/>
            <a:ext cx="2820988" cy="1824038"/>
            <a:chOff x="528" y="1004"/>
            <a:chExt cx="1920" cy="1344"/>
          </a:xfrm>
        </p:grpSpPr>
        <p:pic>
          <p:nvPicPr>
            <p:cNvPr id="132101" name="Picture 5" descr="crom2"/>
            <p:cNvPicPr>
              <a:picLocks noChangeAspect="1" noChangeArrowheads="1"/>
            </p:cNvPicPr>
            <p:nvPr/>
          </p:nvPicPr>
          <p:blipFill>
            <a:blip r:embed="rId2" cstate="print">
              <a:lum bright="-30000" contrast="60000"/>
            </a:blip>
            <a:srcRect t="45972" r="32353"/>
            <a:stretch>
              <a:fillRect/>
            </a:stretch>
          </p:blipFill>
          <p:spPr bwMode="auto">
            <a:xfrm>
              <a:off x="528" y="1004"/>
              <a:ext cx="1920" cy="1344"/>
            </a:xfrm>
            <a:prstGeom prst="rect">
              <a:avLst/>
            </a:prstGeom>
            <a:noFill/>
          </p:spPr>
        </p:pic>
        <p:sp>
          <p:nvSpPr>
            <p:cNvPr id="132102" name="Rectangle 6"/>
            <p:cNvSpPr>
              <a:spLocks noChangeArrowheads="1"/>
            </p:cNvSpPr>
            <p:nvPr/>
          </p:nvSpPr>
          <p:spPr bwMode="auto">
            <a:xfrm>
              <a:off x="945" y="2029"/>
              <a:ext cx="84" cy="1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2103" name="Rectangle 7"/>
            <p:cNvSpPr>
              <a:spLocks noChangeArrowheads="1"/>
            </p:cNvSpPr>
            <p:nvPr/>
          </p:nvSpPr>
          <p:spPr bwMode="auto">
            <a:xfrm>
              <a:off x="1960" y="2021"/>
              <a:ext cx="250" cy="11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  <p:grpSp>
        <p:nvGrpSpPr>
          <p:cNvPr id="132104" name="Group 8"/>
          <p:cNvGrpSpPr>
            <a:grpSpLocks/>
          </p:cNvGrpSpPr>
          <p:nvPr/>
        </p:nvGrpSpPr>
        <p:grpSpPr bwMode="auto">
          <a:xfrm>
            <a:off x="684213" y="1773238"/>
            <a:ext cx="7920037" cy="4614862"/>
            <a:chOff x="438" y="931"/>
            <a:chExt cx="5073" cy="2907"/>
          </a:xfrm>
        </p:grpSpPr>
        <p:pic>
          <p:nvPicPr>
            <p:cNvPr id="132105" name="Picture 9" descr="tric dic frag ac"/>
            <p:cNvPicPr>
              <a:picLocks noChangeAspect="1" noChangeArrowheads="1"/>
            </p:cNvPicPr>
            <p:nvPr/>
          </p:nvPicPr>
          <p:blipFill>
            <a:blip r:embed="rId3" cstate="print">
              <a:lum bright="6000" contrast="6000"/>
            </a:blip>
            <a:srcRect l="1730" t="4663" r="12064" b="7539"/>
            <a:stretch>
              <a:fillRect/>
            </a:stretch>
          </p:blipFill>
          <p:spPr bwMode="auto">
            <a:xfrm>
              <a:off x="438" y="2125"/>
              <a:ext cx="2404" cy="171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2106" name="Text Box 10"/>
            <p:cNvSpPr txBox="1">
              <a:spLocks noChangeArrowheads="1"/>
            </p:cNvSpPr>
            <p:nvPr/>
          </p:nvSpPr>
          <p:spPr bwMode="auto">
            <a:xfrm>
              <a:off x="3010" y="931"/>
              <a:ext cx="2501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pt-BR" sz="2400" b="1">
                  <a:latin typeface="Bookman Old Style" pitchFamily="18" charset="0"/>
                </a:rPr>
                <a:t>Cariótipo - Metáfase</a:t>
              </a:r>
            </a:p>
          </p:txBody>
        </p:sp>
      </p:grpSp>
      <p:grpSp>
        <p:nvGrpSpPr>
          <p:cNvPr id="132107" name="Group 11"/>
          <p:cNvGrpSpPr>
            <a:grpSpLocks/>
          </p:cNvGrpSpPr>
          <p:nvPr/>
        </p:nvGrpSpPr>
        <p:grpSpPr bwMode="auto">
          <a:xfrm>
            <a:off x="5219700" y="2781300"/>
            <a:ext cx="3529013" cy="3309938"/>
            <a:chOff x="2880" y="1332"/>
            <a:chExt cx="2487" cy="2508"/>
          </a:xfrm>
        </p:grpSpPr>
        <p:pic>
          <p:nvPicPr>
            <p:cNvPr id="132108" name="Picture 12" descr="Dic &amp; frag 2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880" y="1332"/>
              <a:ext cx="2487" cy="2508"/>
            </a:xfrm>
            <a:prstGeom prst="rect">
              <a:avLst/>
            </a:prstGeom>
            <a:blipFill dpi="0" rotWithShape="0"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/>
              <a:tile tx="0" ty="0" sx="100000" sy="100000" flip="none" algn="tl"/>
            </a:blipFill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32109" name="Oval 13"/>
            <p:cNvSpPr>
              <a:spLocks noChangeArrowheads="1"/>
            </p:cNvSpPr>
            <p:nvPr/>
          </p:nvSpPr>
          <p:spPr bwMode="auto">
            <a:xfrm>
              <a:off x="3900" y="2796"/>
              <a:ext cx="305" cy="336"/>
            </a:xfrm>
            <a:prstGeom prst="ellips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32110" name="Line 14"/>
            <p:cNvSpPr>
              <a:spLocks noChangeShapeType="1"/>
            </p:cNvSpPr>
            <p:nvPr/>
          </p:nvSpPr>
          <p:spPr bwMode="auto">
            <a:xfrm flipH="1" flipV="1">
              <a:off x="3226" y="1618"/>
              <a:ext cx="390" cy="410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 type="arrow" w="med" len="med"/>
              <a:tailEnd/>
            </a:ln>
            <a:effectLst/>
          </p:spPr>
          <p:txBody>
            <a:bodyPr wrap="none" anchor="ctr"/>
            <a:lstStyle/>
            <a:p>
              <a:endParaRPr lang="pt-B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2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32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132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100"/>
              <a:t>MUTAÇÃO INDUZIDA PELA RADIAÇÃO IONIZANTE</a:t>
            </a:r>
            <a:endParaRPr lang="pt-BR" sz="3100"/>
          </a:p>
        </p:txBody>
      </p:sp>
      <p:pic>
        <p:nvPicPr>
          <p:cNvPr id="110596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7900" y="1600200"/>
            <a:ext cx="7186613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0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800"/>
              <a:t>RELAÇÃO LINEAR DOSE X EFEITO</a:t>
            </a:r>
            <a:endParaRPr lang="pt-BR" sz="3800"/>
          </a:p>
        </p:txBody>
      </p:sp>
      <p:pic>
        <p:nvPicPr>
          <p:cNvPr id="111620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195513" y="1600200"/>
            <a:ext cx="4751387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1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2"/>
          <p:cNvSpPr>
            <a:spLocks noGrp="1"/>
          </p:cNvSpPr>
          <p:nvPr>
            <p:ph type="title" idx="4294967295"/>
          </p:nvPr>
        </p:nvSpPr>
        <p:spPr>
          <a:xfrm>
            <a:off x="1547813" y="404813"/>
            <a:ext cx="5472112" cy="1012825"/>
          </a:xfrm>
        </p:spPr>
        <p:txBody>
          <a:bodyPr/>
          <a:lstStyle/>
          <a:p>
            <a:r>
              <a:rPr lang="pt-BR" sz="3600"/>
              <a:t>Mutação por radiação</a:t>
            </a:r>
          </a:p>
        </p:txBody>
      </p:sp>
      <p:sp>
        <p:nvSpPr>
          <p:cNvPr id="133123" name="Rectangle 3"/>
          <p:cNvSpPr>
            <a:spLocks noGrp="1"/>
          </p:cNvSpPr>
          <p:nvPr>
            <p:ph type="body" idx="4294967295"/>
          </p:nvPr>
        </p:nvSpPr>
        <p:spPr>
          <a:xfrm>
            <a:off x="755650" y="1628775"/>
            <a:ext cx="7931150" cy="3025775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pt-BR" sz="1600" b="1"/>
              <a:t>Radiação não-ionizante (luz ultravioleta) → </a:t>
            </a:r>
            <a:r>
              <a:rPr lang="pt-BR" sz="1600"/>
              <a:t>não possui energia suficiente para induzir ionizações. </a:t>
            </a:r>
          </a:p>
          <a:p>
            <a:pPr>
              <a:lnSpc>
                <a:spcPct val="80000"/>
              </a:lnSpc>
            </a:pPr>
            <a:endParaRPr lang="pt-BR" sz="1600"/>
          </a:p>
          <a:p>
            <a:pPr>
              <a:lnSpc>
                <a:spcPct val="80000"/>
              </a:lnSpc>
            </a:pPr>
            <a:r>
              <a:rPr lang="pt-BR" sz="1600"/>
              <a:t># são absorvidos por purinas e pirimidinas (tornando-se mais reativas).</a:t>
            </a:r>
          </a:p>
          <a:p>
            <a:pPr>
              <a:lnSpc>
                <a:spcPct val="80000"/>
              </a:lnSpc>
            </a:pPr>
            <a:endParaRPr lang="pt-BR" sz="1600"/>
          </a:p>
          <a:p>
            <a:pPr>
              <a:lnSpc>
                <a:spcPct val="80000"/>
              </a:lnSpc>
            </a:pPr>
            <a:r>
              <a:rPr lang="pt-BR" sz="1600"/>
              <a:t>○ multicelulares → atingem apenas camadas de células superficiais.</a:t>
            </a:r>
          </a:p>
          <a:p>
            <a:pPr>
              <a:lnSpc>
                <a:spcPct val="80000"/>
              </a:lnSpc>
            </a:pPr>
            <a:r>
              <a:rPr lang="pt-BR" sz="1600"/>
              <a:t>○ unicelulares → potente agente mutagênico</a:t>
            </a:r>
          </a:p>
          <a:p>
            <a:pPr>
              <a:lnSpc>
                <a:spcPct val="80000"/>
              </a:lnSpc>
            </a:pPr>
            <a:endParaRPr lang="pt-BR" sz="1600"/>
          </a:p>
          <a:p>
            <a:pPr>
              <a:lnSpc>
                <a:spcPct val="80000"/>
              </a:lnSpc>
            </a:pPr>
            <a:r>
              <a:rPr lang="pt-BR" sz="1600" b="1"/>
              <a:t>Formação de hidratos de pirimidina e dímeros de pirimidinas.</a:t>
            </a:r>
          </a:p>
          <a:p>
            <a:pPr>
              <a:lnSpc>
                <a:spcPct val="80000"/>
              </a:lnSpc>
            </a:pPr>
            <a:endParaRPr lang="pt-BR" sz="1600" b="1"/>
          </a:p>
          <a:p>
            <a:pPr>
              <a:lnSpc>
                <a:spcPct val="80000"/>
              </a:lnSpc>
            </a:pPr>
            <a:r>
              <a:rPr lang="pt-BR" sz="1600" b="1"/>
              <a:t># </a:t>
            </a:r>
            <a:r>
              <a:rPr lang="pt-BR" sz="1600"/>
              <a:t>a relação entre a taxa de mutação e a dose de UV  é muito variável, dependendo do tipo de mutação do organismo e das condições empregadas. </a:t>
            </a:r>
          </a:p>
        </p:txBody>
      </p:sp>
      <p:pic>
        <p:nvPicPr>
          <p:cNvPr id="133124" name="Picture 4" descr="T-T_dimer"/>
          <p:cNvPicPr>
            <a:picLocks noChangeAspect="1" noChangeArrowheads="1"/>
          </p:cNvPicPr>
          <p:nvPr/>
        </p:nvPicPr>
        <p:blipFill>
          <a:blip r:embed="rId2" cstate="print">
            <a:lum bright="-18000" contrast="24000"/>
          </a:blip>
          <a:srcRect/>
          <a:stretch>
            <a:fillRect/>
          </a:stretch>
        </p:blipFill>
        <p:spPr bwMode="auto">
          <a:xfrm>
            <a:off x="539750" y="4737100"/>
            <a:ext cx="3168650" cy="1849438"/>
          </a:xfrm>
          <a:prstGeom prst="rect">
            <a:avLst/>
          </a:prstGeom>
          <a:noFill/>
        </p:spPr>
      </p:pic>
      <p:pic>
        <p:nvPicPr>
          <p:cNvPr id="133125" name="Picture 5" descr="bubbl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888" y="4591050"/>
            <a:ext cx="2159000" cy="20843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33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1331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331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331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3312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13312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33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33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2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800"/>
              <a:t>RADIAÇÃO ULTRAVIOLETA</a:t>
            </a:r>
            <a:endParaRPr lang="pt-BR" sz="3800"/>
          </a:p>
        </p:txBody>
      </p:sp>
      <p:pic>
        <p:nvPicPr>
          <p:cNvPr id="112644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68400" y="1600200"/>
            <a:ext cx="680720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100"/>
              <a:t>REPARO DE DIMERO DE PIRIMIDINA - FOTOREATIVAÇÃO</a:t>
            </a:r>
            <a:endParaRPr lang="pt-BR" sz="3100"/>
          </a:p>
        </p:txBody>
      </p:sp>
      <p:pic>
        <p:nvPicPr>
          <p:cNvPr id="113668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419350" y="1600200"/>
            <a:ext cx="430530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3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100"/>
              <a:t>REPARO DE DIMERO DE PIRIMIDINA – REPARO POR EXCISÃO</a:t>
            </a:r>
            <a:endParaRPr lang="pt-BR" sz="3100"/>
          </a:p>
        </p:txBody>
      </p:sp>
      <p:pic>
        <p:nvPicPr>
          <p:cNvPr id="114692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41588" y="1600200"/>
            <a:ext cx="40608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46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100"/>
              <a:t>DOENÇAS HUMANAS POR REPARO DEFEITUOSO</a:t>
            </a:r>
            <a:endParaRPr lang="pt-BR" sz="3100"/>
          </a:p>
        </p:txBody>
      </p:sp>
      <p:pic>
        <p:nvPicPr>
          <p:cNvPr id="116740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712913"/>
            <a:ext cx="8229600" cy="43005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16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2771" name="Espaço Reservado para Conteúdo 3" descr="dna_mutation.gif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928688" y="500063"/>
            <a:ext cx="7367587" cy="568325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500"/>
              <a:t>EFEITOS FENOTÍPICOS DAS MUTAÇÕES</a:t>
            </a:r>
            <a:endParaRPr lang="pt-BR" sz="3500"/>
          </a:p>
        </p:txBody>
      </p:sp>
      <p:pic>
        <p:nvPicPr>
          <p:cNvPr id="105476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41400" y="1668463"/>
            <a:ext cx="7061200" cy="4389437"/>
          </a:xfr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Tipos de Mutação</a:t>
            </a:r>
          </a:p>
        </p:txBody>
      </p:sp>
      <p:sp>
        <p:nvSpPr>
          <p:cNvPr id="34819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pt-BR"/>
              <a:t>Mutação silenciosa – sem efeitos no fenótipo (código genético degenerado)</a:t>
            </a:r>
          </a:p>
        </p:txBody>
      </p:sp>
      <p:pic>
        <p:nvPicPr>
          <p:cNvPr id="34820" name="Espaço Reservado para Conteúdo 3" descr="code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63" y="2643188"/>
            <a:ext cx="4772025" cy="407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6429375" y="3286125"/>
            <a:ext cx="1358900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latin typeface="+mj-lt"/>
              </a:rPr>
              <a:t>UUU → UUC</a:t>
            </a:r>
            <a:endParaRPr lang="en-US" dirty="0">
              <a:latin typeface="+mj-lt"/>
            </a:endParaRPr>
          </a:p>
        </p:txBody>
      </p:sp>
      <p:sp>
        <p:nvSpPr>
          <p:cNvPr id="7" name="CaixaDeTexto 6"/>
          <p:cNvSpPr txBox="1"/>
          <p:nvPr/>
        </p:nvSpPr>
        <p:spPr>
          <a:xfrm>
            <a:off x="6572250" y="4857750"/>
            <a:ext cx="13049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dirty="0">
                <a:latin typeface="+mj-lt"/>
              </a:rPr>
              <a:t>CGU → CGC</a:t>
            </a:r>
            <a:endParaRPr lang="en-US" dirty="0">
              <a:latin typeface="+mj-lt"/>
            </a:endParaRPr>
          </a:p>
        </p:txBody>
      </p:sp>
      <p:sp>
        <p:nvSpPr>
          <p:cNvPr id="8" name="CaixaDeTexto 7"/>
          <p:cNvSpPr txBox="1">
            <a:spLocks noChangeArrowheads="1"/>
          </p:cNvSpPr>
          <p:nvPr/>
        </p:nvSpPr>
        <p:spPr bwMode="auto">
          <a:xfrm>
            <a:off x="6477000" y="3630613"/>
            <a:ext cx="5953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Phe</a:t>
            </a:r>
            <a:endParaRPr lang="en-US"/>
          </a:p>
        </p:txBody>
      </p:sp>
      <p:sp>
        <p:nvSpPr>
          <p:cNvPr id="9" name="CaixaDeTexto 8"/>
          <p:cNvSpPr txBox="1">
            <a:spLocks noChangeArrowheads="1"/>
          </p:cNvSpPr>
          <p:nvPr/>
        </p:nvSpPr>
        <p:spPr bwMode="auto">
          <a:xfrm>
            <a:off x="7192963" y="3643313"/>
            <a:ext cx="595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Phe</a:t>
            </a:r>
            <a:endParaRPr lang="en-US"/>
          </a:p>
        </p:txBody>
      </p:sp>
      <p:sp>
        <p:nvSpPr>
          <p:cNvPr id="12" name="CaixaDeTexto 11"/>
          <p:cNvSpPr txBox="1">
            <a:spLocks noChangeArrowheads="1"/>
          </p:cNvSpPr>
          <p:nvPr/>
        </p:nvSpPr>
        <p:spPr bwMode="auto">
          <a:xfrm>
            <a:off x="6572250" y="5143500"/>
            <a:ext cx="5445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Arg</a:t>
            </a:r>
            <a:endParaRPr lang="en-US"/>
          </a:p>
        </p:txBody>
      </p:sp>
      <p:sp>
        <p:nvSpPr>
          <p:cNvPr id="13" name="CaixaDeTexto 12"/>
          <p:cNvSpPr txBox="1">
            <a:spLocks noChangeArrowheads="1"/>
          </p:cNvSpPr>
          <p:nvPr/>
        </p:nvSpPr>
        <p:spPr bwMode="auto">
          <a:xfrm>
            <a:off x="7288213" y="5156200"/>
            <a:ext cx="544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/>
              <a:t>Arg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9" grpId="0"/>
      <p:bldP spid="12" grpId="0"/>
      <p:bldP spid="1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2"/>
              <a:defRPr/>
            </a:pPr>
            <a:r>
              <a:rPr lang="pt-BR" dirty="0"/>
              <a:t>Mutação de sentido trocado – troca o </a:t>
            </a:r>
            <a:r>
              <a:rPr lang="pt-BR" i="1" dirty="0" err="1"/>
              <a:t>aa</a:t>
            </a:r>
            <a:r>
              <a:rPr lang="pt-BR" dirty="0"/>
              <a:t> a ser adicionado (</a:t>
            </a:r>
            <a:r>
              <a:rPr lang="pt-BR" i="1" dirty="0" err="1"/>
              <a:t>missense</a:t>
            </a:r>
            <a:r>
              <a:rPr lang="pt-BR" dirty="0"/>
              <a:t>)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pt-BR" dirty="0"/>
              <a:t>Substituição sinônima – </a:t>
            </a:r>
            <a:r>
              <a:rPr lang="pt-BR" i="1" dirty="0" err="1"/>
              <a:t>aa</a:t>
            </a:r>
            <a:r>
              <a:rPr lang="pt-BR" dirty="0"/>
              <a:t> de mesma natureza, sem grandes conseqüências</a:t>
            </a:r>
          </a:p>
          <a:p>
            <a:pPr lvl="1" eaLnBrk="1" fontAlgn="auto" hangingPunct="1">
              <a:spcAft>
                <a:spcPts val="0"/>
              </a:spcAft>
              <a:buFont typeface="Arial" pitchFamily="34" charset="0"/>
              <a:buChar char="–"/>
              <a:defRPr/>
            </a:pPr>
            <a:r>
              <a:rPr lang="pt-BR" dirty="0"/>
              <a:t>Substituição não sinônima – </a:t>
            </a:r>
            <a:r>
              <a:rPr lang="pt-BR" i="1" dirty="0" err="1"/>
              <a:t>aa</a:t>
            </a:r>
            <a:r>
              <a:rPr lang="pt-BR" dirty="0"/>
              <a:t> de outra natureza –pode inviabilizar o indivíduo, fazer com que a função do gene fique prejudicada ou mudar a função do gene.</a:t>
            </a:r>
          </a:p>
          <a:p>
            <a:pPr marL="514350" indent="-514350" eaLnBrk="1" fontAlgn="auto" hangingPunct="1">
              <a:spcAft>
                <a:spcPts val="0"/>
              </a:spcAft>
              <a:buFont typeface="+mj-lt"/>
              <a:buAutoNum type="arabicPeriod" startAt="3"/>
              <a:defRPr/>
            </a:pPr>
            <a:r>
              <a:rPr lang="pt-BR" dirty="0"/>
              <a:t>Mutação sem sentido – produz um códon de parada no meio da seqüência (</a:t>
            </a:r>
            <a:r>
              <a:rPr lang="pt-BR" i="1" dirty="0" err="1"/>
              <a:t>nonsense</a:t>
            </a:r>
            <a:r>
              <a:rPr lang="pt-BR" dirty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35843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Tipos de Mutação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1"/>
          <p:cNvSpPr>
            <a:spLocks noGrp="1"/>
          </p:cNvSpPr>
          <p:nvPr>
            <p:ph type="title"/>
          </p:nvPr>
        </p:nvSpPr>
        <p:spPr>
          <a:xfrm>
            <a:off x="684213" y="274638"/>
            <a:ext cx="4464050" cy="922337"/>
          </a:xfrm>
        </p:spPr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36867" name="Espaço Reservado para Conteúdo 3" descr="nonsense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000125" y="571500"/>
            <a:ext cx="7508875" cy="55324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/>
          </p:cNvSpPr>
          <p:nvPr>
            <p:ph type="title" idx="4294967295"/>
          </p:nvPr>
        </p:nvSpPr>
        <p:spPr>
          <a:xfrm>
            <a:off x="1547813" y="404813"/>
            <a:ext cx="5616575" cy="1012825"/>
          </a:xfrm>
        </p:spPr>
        <p:txBody>
          <a:bodyPr/>
          <a:lstStyle/>
          <a:p>
            <a:r>
              <a:rPr lang="pt-BR" sz="2800">
                <a:latin typeface="Arial" charset="0"/>
              </a:rPr>
              <a:t>Sentido trocado (Missence)</a:t>
            </a:r>
          </a:p>
        </p:txBody>
      </p:sp>
      <p:pic>
        <p:nvPicPr>
          <p:cNvPr id="134148" name="Picture 4" descr="Missense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>
            <a:lum bright="-18000" contrast="36000"/>
          </a:blip>
          <a:srcRect t="13286" b="6810"/>
          <a:stretch>
            <a:fillRect/>
          </a:stretch>
        </p:blipFill>
        <p:spPr>
          <a:xfrm>
            <a:off x="1258888" y="1628775"/>
            <a:ext cx="6553200" cy="482917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34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Mecanismos de Reparo</a:t>
            </a:r>
          </a:p>
        </p:txBody>
      </p:sp>
      <p:sp>
        <p:nvSpPr>
          <p:cNvPr id="41987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/>
              <a:t>Reparo do paremamento errado:	</a:t>
            </a:r>
          </a:p>
          <a:p>
            <a:pPr lvl="1" eaLnBrk="1" hangingPunct="1"/>
            <a:r>
              <a:rPr lang="pt-BR"/>
              <a:t>Bases incorretas são encontradas, retiradas e substituídas pela base correta complementar. (DNA polimerase e outras enzimas que avaliam o DNA em busca de pareamentos incorretos)</a:t>
            </a:r>
          </a:p>
          <a:p>
            <a:pPr lvl="1" eaLnBrk="1" hangingPunct="1"/>
            <a:r>
              <a:rPr lang="pt-BR"/>
              <a:t>Depende de metilação da fita mãe</a:t>
            </a:r>
          </a:p>
        </p:txBody>
      </p:sp>
      <p:sp>
        <p:nvSpPr>
          <p:cNvPr id="4" name="CaixaDeTexto 3"/>
          <p:cNvSpPr txBox="1">
            <a:spLocks noChangeArrowheads="1"/>
          </p:cNvSpPr>
          <p:nvPr/>
        </p:nvSpPr>
        <p:spPr bwMode="auto">
          <a:xfrm>
            <a:off x="285750" y="4643438"/>
            <a:ext cx="39290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Em geral, depois que o DNA é duplicado, as fitas são metiladas.</a:t>
            </a:r>
            <a:endParaRPr lang="en-US"/>
          </a:p>
        </p:txBody>
      </p:sp>
      <p:sp>
        <p:nvSpPr>
          <p:cNvPr id="5" name="CaixaDeTexto 4"/>
          <p:cNvSpPr txBox="1">
            <a:spLocks noChangeArrowheads="1"/>
          </p:cNvSpPr>
          <p:nvPr/>
        </p:nvSpPr>
        <p:spPr bwMode="auto">
          <a:xfrm>
            <a:off x="1500188" y="5500688"/>
            <a:ext cx="478631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Com isso, o DNA recém replicado não é metilado, permitindo que os sistemas de reparo reconheçam a fita velha e a nova, reparando apenas a nova.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Imagem 3" descr="metilaca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57375" y="285750"/>
            <a:ext cx="5500688" cy="6278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Sistema SOS</a:t>
            </a:r>
            <a:endParaRPr lang="en-US"/>
          </a:p>
        </p:txBody>
      </p:sp>
      <p:sp>
        <p:nvSpPr>
          <p:cNvPr id="46083" name="CaixaDeTexto 4"/>
          <p:cNvSpPr txBox="1">
            <a:spLocks noChangeArrowheads="1"/>
          </p:cNvSpPr>
          <p:nvPr/>
        </p:nvSpPr>
        <p:spPr bwMode="auto">
          <a:xfrm>
            <a:off x="1000125" y="1638300"/>
            <a:ext cx="1857375" cy="64611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Dano de uma ou mais bases</a:t>
            </a:r>
            <a:endParaRPr lang="en-US"/>
          </a:p>
        </p:txBody>
      </p:sp>
      <p:sp>
        <p:nvSpPr>
          <p:cNvPr id="46084" name="CaixaDeTexto 5"/>
          <p:cNvSpPr txBox="1">
            <a:spLocks noChangeArrowheads="1"/>
          </p:cNvSpPr>
          <p:nvPr/>
        </p:nvSpPr>
        <p:spPr bwMode="auto">
          <a:xfrm>
            <a:off x="3500438" y="1500188"/>
            <a:ext cx="1857375" cy="9239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Não há pareamento específico</a:t>
            </a:r>
            <a:endParaRPr lang="en-US"/>
          </a:p>
        </p:txBody>
      </p:sp>
      <p:sp>
        <p:nvSpPr>
          <p:cNvPr id="46085" name="CaixaDeTexto 6"/>
          <p:cNvSpPr txBox="1">
            <a:spLocks noChangeArrowheads="1"/>
          </p:cNvSpPr>
          <p:nvPr/>
        </p:nvSpPr>
        <p:spPr bwMode="auto">
          <a:xfrm>
            <a:off x="6215063" y="1643063"/>
            <a:ext cx="1857375" cy="64611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Bloqueio na replicação</a:t>
            </a:r>
            <a:endParaRPr lang="en-US"/>
          </a:p>
        </p:txBody>
      </p:sp>
      <p:sp>
        <p:nvSpPr>
          <p:cNvPr id="46086" name="CaixaDeTexto 7"/>
          <p:cNvSpPr txBox="1">
            <a:spLocks noChangeArrowheads="1"/>
          </p:cNvSpPr>
          <p:nvPr/>
        </p:nvSpPr>
        <p:spPr bwMode="auto">
          <a:xfrm>
            <a:off x="6215063" y="3005138"/>
            <a:ext cx="1857375" cy="92233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Inserção de bases inespecíficas</a:t>
            </a:r>
            <a:endParaRPr lang="en-US"/>
          </a:p>
        </p:txBody>
      </p:sp>
      <p:cxnSp>
        <p:nvCxnSpPr>
          <p:cNvPr id="10" name="Conector de seta reta 9"/>
          <p:cNvCxnSpPr>
            <a:stCxn id="46083" idx="3"/>
            <a:endCxn id="46084" idx="1"/>
          </p:cNvCxnSpPr>
          <p:nvPr/>
        </p:nvCxnSpPr>
        <p:spPr>
          <a:xfrm flipV="1">
            <a:off x="2857500" y="1962150"/>
            <a:ext cx="642938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ector de seta reta 11"/>
          <p:cNvCxnSpPr>
            <a:stCxn id="46084" idx="3"/>
            <a:endCxn id="46085" idx="1"/>
          </p:cNvCxnSpPr>
          <p:nvPr/>
        </p:nvCxnSpPr>
        <p:spPr>
          <a:xfrm>
            <a:off x="5357813" y="1962150"/>
            <a:ext cx="857250" cy="476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de seta reta 13"/>
          <p:cNvCxnSpPr>
            <a:stCxn id="46085" idx="2"/>
            <a:endCxn id="46086" idx="0"/>
          </p:cNvCxnSpPr>
          <p:nvPr/>
        </p:nvCxnSpPr>
        <p:spPr>
          <a:xfrm rot="5400000">
            <a:off x="6787356" y="2647157"/>
            <a:ext cx="7143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090" name="CaixaDeTexto 14"/>
          <p:cNvSpPr txBox="1">
            <a:spLocks noChangeArrowheads="1"/>
          </p:cNvSpPr>
          <p:nvPr/>
        </p:nvSpPr>
        <p:spPr bwMode="auto">
          <a:xfrm>
            <a:off x="6215063" y="4719638"/>
            <a:ext cx="1857375" cy="3683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/>
              <a:t>Mutação</a:t>
            </a:r>
            <a:endParaRPr lang="en-US"/>
          </a:p>
        </p:txBody>
      </p:sp>
      <p:cxnSp>
        <p:nvCxnSpPr>
          <p:cNvPr id="16" name="Conector de seta reta 15"/>
          <p:cNvCxnSpPr>
            <a:stCxn id="46086" idx="2"/>
            <a:endCxn id="46090" idx="0"/>
          </p:cNvCxnSpPr>
          <p:nvPr/>
        </p:nvCxnSpPr>
        <p:spPr>
          <a:xfrm rot="5400000">
            <a:off x="6749256" y="4323557"/>
            <a:ext cx="790575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ixaDeTexto 18"/>
          <p:cNvSpPr txBox="1">
            <a:spLocks noChangeArrowheads="1"/>
          </p:cNvSpPr>
          <p:nvPr/>
        </p:nvSpPr>
        <p:spPr bwMode="auto">
          <a:xfrm>
            <a:off x="1500188" y="3143250"/>
            <a:ext cx="3429000" cy="1477963"/>
          </a:xfrm>
          <a:prstGeom prst="rect">
            <a:avLst/>
          </a:prstGeom>
          <a:noFill/>
          <a:ln w="9525">
            <a:solidFill>
              <a:srgbClr val="00B050"/>
            </a:solidFill>
            <a:prstDash val="dashDot"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/>
              <a:t>Alguns agentes mutagênicos dependem do sistema SOS para provocar mutações. Sozinhos só conseguem danar uma ou mais bases!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2700"/>
              <a:t>DETECÇÃO DE MUTAÇÕES – REVERSÃO DE AUXOTRÓFICOS</a:t>
            </a:r>
            <a:endParaRPr lang="pt-BR" sz="2700"/>
          </a:p>
        </p:txBody>
      </p:sp>
      <p:pic>
        <p:nvPicPr>
          <p:cNvPr id="125956" name="Picture 2" descr="E:\Marin\Griffiths\IMG_6180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509838" y="1600200"/>
            <a:ext cx="4124325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59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800"/>
              <a:t>PLAQUEAMENTO - RÉPLICA</a:t>
            </a:r>
            <a:endParaRPr lang="pt-BR" sz="3800"/>
          </a:p>
        </p:txBody>
      </p:sp>
      <p:pic>
        <p:nvPicPr>
          <p:cNvPr id="122884" name="Picture 2" descr="E:\Marin\Griffiths\IMG_6183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51075" y="1600200"/>
            <a:ext cx="46418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28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800"/>
              <a:t>PLAQUEAMENTO- RÉPLICA</a:t>
            </a:r>
            <a:endParaRPr lang="pt-BR" sz="3800"/>
          </a:p>
        </p:txBody>
      </p:sp>
      <p:pic>
        <p:nvPicPr>
          <p:cNvPr id="123908" name="Picture 2" descr="E:\Marin\Griffiths\IMG_6184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19325" y="1600200"/>
            <a:ext cx="47053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39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500"/>
              <a:t>EFEITO FENOTÍPICO DAS MUTAÇÕES</a:t>
            </a:r>
            <a:endParaRPr lang="pt-BR" sz="3500"/>
          </a:p>
        </p:txBody>
      </p:sp>
      <p:pic>
        <p:nvPicPr>
          <p:cNvPr id="107524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819275"/>
            <a:ext cx="8229600" cy="4086225"/>
          </a:xfrm>
          <a:noFill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100"/>
              <a:t>SISTEMA DE DETECÇÃO PARA MUTAÇÃO SOMÁTICA</a:t>
            </a:r>
            <a:endParaRPr lang="pt-BR" sz="3100"/>
          </a:p>
        </p:txBody>
      </p:sp>
      <p:pic>
        <p:nvPicPr>
          <p:cNvPr id="124932" name="Picture 2" descr="E:\Marin\Griffiths\IMG_6178.JPG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720725" y="1600200"/>
            <a:ext cx="7702550" cy="4525963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2"/>
          <p:cNvSpPr>
            <a:spLocks noGrp="1"/>
          </p:cNvSpPr>
          <p:nvPr>
            <p:ph type="title" idx="4294967295"/>
          </p:nvPr>
        </p:nvSpPr>
        <p:spPr>
          <a:xfrm flipV="1">
            <a:off x="1403350" y="908050"/>
            <a:ext cx="5770563" cy="69850"/>
          </a:xfrm>
        </p:spPr>
        <p:txBody>
          <a:bodyPr/>
          <a:lstStyle/>
          <a:p>
            <a:endParaRPr lang="pt-BR" sz="4000"/>
          </a:p>
        </p:txBody>
      </p:sp>
      <p:pic>
        <p:nvPicPr>
          <p:cNvPr id="135172" name="Picture 4" descr="cartoon dna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27088" y="1557338"/>
            <a:ext cx="7345362" cy="2887662"/>
          </a:xfrm>
          <a:noFill/>
        </p:spPr>
      </p:pic>
      <p:sp>
        <p:nvSpPr>
          <p:cNvPr id="135173" name="Text Box 5"/>
          <p:cNvSpPr txBox="1">
            <a:spLocks noChangeArrowheads="1"/>
          </p:cNvSpPr>
          <p:nvPr/>
        </p:nvSpPr>
        <p:spPr bwMode="auto">
          <a:xfrm>
            <a:off x="971550" y="5589588"/>
            <a:ext cx="2089150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3200">
                <a:solidFill>
                  <a:schemeClr val="hlink"/>
                </a:solidFill>
                <a:latin typeface="Constantia" pitchFamily="18" charset="0"/>
              </a:rPr>
              <a:t>Obrigado</a:t>
            </a:r>
            <a:r>
              <a:rPr lang="pt-BR" sz="2400">
                <a:solidFill>
                  <a:schemeClr val="hlink"/>
                </a:solidFill>
                <a:latin typeface="Constantia" pitchFamily="18" charset="0"/>
              </a:rPr>
              <a:t> 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5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Tipos de Mutação</a:t>
            </a:r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/>
              <a:t>Mutação Somática</a:t>
            </a:r>
          </a:p>
          <a:p>
            <a:pPr lvl="1" eaLnBrk="1" hangingPunct="1"/>
            <a:r>
              <a:rPr lang="pt-BR"/>
              <a:t>Ocorre em qualquer célula do corpo, exceto as germinativas</a:t>
            </a:r>
          </a:p>
          <a:p>
            <a:pPr eaLnBrk="1" hangingPunct="1"/>
            <a:r>
              <a:rPr lang="pt-BR"/>
              <a:t>Mutação germinativa:</a:t>
            </a:r>
          </a:p>
          <a:p>
            <a:pPr lvl="1" eaLnBrk="1" hangingPunct="1"/>
            <a:r>
              <a:rPr lang="pt-BR"/>
              <a:t>Em geral não afeta o indivíduo, e sim sua prole e possivelmente as próximas gerações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sz="3500"/>
              <a:t>MUTAÇÕES SOMÁTICAS X GERMINATIVAS</a:t>
            </a:r>
            <a:endParaRPr lang="pt-BR" sz="3500"/>
          </a:p>
        </p:txBody>
      </p:sp>
      <p:pic>
        <p:nvPicPr>
          <p:cNvPr id="106500" name="Picture 2"/>
          <p:cNvPicPr>
            <a:picLocks noGrp="1" noChangeAspect="1" noChangeArrowheads="1"/>
          </p:cNvPicPr>
          <p:nvPr>
            <p:ph type="body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381125" y="1668463"/>
            <a:ext cx="6380163" cy="438943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6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pt-BR"/>
              <a:t>Tipos de Mutação</a:t>
            </a:r>
          </a:p>
        </p:txBody>
      </p:sp>
      <p:sp>
        <p:nvSpPr>
          <p:cNvPr id="512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pt-BR">
                <a:solidFill>
                  <a:srgbClr val="C00000"/>
                </a:solidFill>
              </a:rPr>
              <a:t>Mutação de Ponto</a:t>
            </a:r>
            <a:r>
              <a:rPr lang="pt-BR"/>
              <a:t> (substituição de 1 base no DNA)</a:t>
            </a:r>
          </a:p>
          <a:p>
            <a:pPr lvl="1" eaLnBrk="1" hangingPunct="1"/>
            <a:r>
              <a:rPr lang="pt-BR"/>
              <a:t>Transição</a:t>
            </a:r>
          </a:p>
          <a:p>
            <a:pPr lvl="1" eaLnBrk="1" hangingPunct="1"/>
            <a:r>
              <a:rPr lang="pt-BR"/>
              <a:t>Transversão</a:t>
            </a:r>
          </a:p>
          <a:p>
            <a:pPr lvl="2" eaLnBrk="1" hangingPunct="1"/>
            <a:r>
              <a:rPr lang="pt-BR"/>
              <a:t>Podem alterar um aminoácido, se por acaso ocorrerem em uma seqüência codificadora de proteína.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2714625" y="2571750"/>
            <a:ext cx="3357563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t-BR">
                <a:solidFill>
                  <a:schemeClr val="hlink"/>
                </a:solidFill>
              </a:rPr>
              <a:t>Troca de uma purina por outra ou de uma pirimidina por outra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3071813" y="3140075"/>
            <a:ext cx="3357562" cy="6413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t-BR">
                <a:solidFill>
                  <a:schemeClr val="hlink"/>
                </a:solidFill>
              </a:rPr>
              <a:t>Troca de uma purina uma pirimidina ou vice-versa</a:t>
            </a:r>
            <a:endParaRPr lang="en-US">
              <a:solidFill>
                <a:schemeClr val="hlink"/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143250" y="4572000"/>
            <a:ext cx="4429125" cy="11906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r>
              <a:rPr lang="pt-BR">
                <a:solidFill>
                  <a:schemeClr val="hlink"/>
                </a:solidFill>
              </a:rPr>
              <a:t>No genoma de um organismo eucarioto nem todas as sequencias codificam proteínas – 99% do nosso genoma não codifica proteínas!</a:t>
            </a:r>
            <a:endParaRPr lang="en-US">
              <a:solidFill>
                <a:schemeClr val="hlink"/>
              </a:solidFill>
            </a:endParaRPr>
          </a:p>
        </p:txBody>
      </p:sp>
      <p:pic>
        <p:nvPicPr>
          <p:cNvPr id="7" name="Imagem 6" descr="Citosina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5" y="4953000"/>
            <a:ext cx="1562100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agem 8" descr="Timin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00250" y="5072063"/>
            <a:ext cx="18288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 descr="adenina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6250" y="4929188"/>
            <a:ext cx="1727200" cy="1790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m 10" descr="guanina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38" y="5207000"/>
            <a:ext cx="2146300" cy="165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791</TotalTime>
  <Words>1424</Words>
  <Application>Microsoft Office PowerPoint</Application>
  <PresentationFormat>Apresentação na tela (4:3)</PresentationFormat>
  <Paragraphs>284</Paragraphs>
  <Slides>61</Slides>
  <Notes>33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61</vt:i4>
      </vt:variant>
    </vt:vector>
  </HeadingPairs>
  <TitlesOfParts>
    <vt:vector size="66" baseType="lpstr">
      <vt:lpstr>Arial</vt:lpstr>
      <vt:lpstr>Bookman Old Style</vt:lpstr>
      <vt:lpstr>Calibri</vt:lpstr>
      <vt:lpstr>Constantia</vt:lpstr>
      <vt:lpstr>Tema do Office</vt:lpstr>
      <vt:lpstr>Apresentação do PowerPoint</vt:lpstr>
      <vt:lpstr>Conhecimentos a serem adquiridos</vt:lpstr>
      <vt:lpstr>MUTAÇÃO ESPONTÂNEA X MUTAÇÃO INDUZIDA</vt:lpstr>
      <vt:lpstr>MUTAÇÃO ESPONTÂNEA X MUTAÇÃO INDUZIDA</vt:lpstr>
      <vt:lpstr>EFEITOS FENOTÍPICOS DAS MUTAÇÕES</vt:lpstr>
      <vt:lpstr>EFEITO FENOTÍPICO DAS MUTAÇÕES</vt:lpstr>
      <vt:lpstr>Tipos de Mutação</vt:lpstr>
      <vt:lpstr>MUTAÇÕES SOMÁTICAS X GERMINATIVAS</vt:lpstr>
      <vt:lpstr>Tipos de Mutação</vt:lpstr>
      <vt:lpstr>Bases Tautoméricas</vt:lpstr>
      <vt:lpstr>FREQUÊNCIA DE MUTAÇÃO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MODIFICAÇÃO TAUTOMÉRICA – FIXAÇÃO DA MUTAÇÃO</vt:lpstr>
      <vt:lpstr>Formas tautoméricas</vt:lpstr>
      <vt:lpstr>Causas das Mutações</vt:lpstr>
      <vt:lpstr>Reparo</vt:lpstr>
      <vt:lpstr>Transversões</vt:lpstr>
      <vt:lpstr>Agentes oxidantes</vt:lpstr>
      <vt:lpstr>Tipos de Mutação</vt:lpstr>
      <vt:lpstr>Apresentação do PowerPoint</vt:lpstr>
      <vt:lpstr>Apresentação do PowerPoint</vt:lpstr>
      <vt:lpstr>Depurinação</vt:lpstr>
      <vt:lpstr>Lesões espontâneas</vt:lpstr>
      <vt:lpstr>Mutações induzidas</vt:lpstr>
      <vt:lpstr>Mutações Induzidas</vt:lpstr>
      <vt:lpstr>MUTAGÊNICOS QUIMICOS – BASES ANÁLOGAS</vt:lpstr>
      <vt:lpstr>Apresentação do PowerPoint</vt:lpstr>
      <vt:lpstr>Mutações Induzidas</vt:lpstr>
      <vt:lpstr>Apresentação do PowerPoint</vt:lpstr>
      <vt:lpstr>MUTAGÊNICOS QUIMICOS – ACRIDINA - PROFLAVINA</vt:lpstr>
      <vt:lpstr>MUTAGÊNICOS QUIMICOS – ÁCIDO NITROSO</vt:lpstr>
      <vt:lpstr>MUTAGÊNICOS QUIMICOS – AGENTES ALQUILANTES</vt:lpstr>
      <vt:lpstr>Radiação</vt:lpstr>
      <vt:lpstr>Mutação por radiação</vt:lpstr>
      <vt:lpstr>Mutação por radiação</vt:lpstr>
      <vt:lpstr>Acidentes radioativos</vt:lpstr>
      <vt:lpstr>Aberrações estruturais</vt:lpstr>
      <vt:lpstr>MUTAÇÃO INDUZIDA PELA RADIAÇÃO IONIZANTE</vt:lpstr>
      <vt:lpstr>RELAÇÃO LINEAR DOSE X EFEITO</vt:lpstr>
      <vt:lpstr>Mutação por radiação</vt:lpstr>
      <vt:lpstr>RADIAÇÃO ULTRAVIOLETA</vt:lpstr>
      <vt:lpstr>REPARO DE DIMERO DE PIRIMIDINA - FOTOREATIVAÇÃO</vt:lpstr>
      <vt:lpstr>REPARO DE DIMERO DE PIRIMIDINA – REPARO POR EXCISÃO</vt:lpstr>
      <vt:lpstr>DOENÇAS HUMANAS POR REPARO DEFEITUOSO</vt:lpstr>
      <vt:lpstr>Apresentação do PowerPoint</vt:lpstr>
      <vt:lpstr>Tipos de Mutação</vt:lpstr>
      <vt:lpstr>Tipos de Mutação</vt:lpstr>
      <vt:lpstr>Apresentação do PowerPoint</vt:lpstr>
      <vt:lpstr>Sentido trocado (Missence)</vt:lpstr>
      <vt:lpstr>Mecanismos de Reparo</vt:lpstr>
      <vt:lpstr>Apresentação do PowerPoint</vt:lpstr>
      <vt:lpstr>Sistema SOS</vt:lpstr>
      <vt:lpstr>DETECÇÃO DE MUTAÇÕES – REVERSÃO DE AUXOTRÓFICOS</vt:lpstr>
      <vt:lpstr>PLAQUEAMENTO - RÉPLICA</vt:lpstr>
      <vt:lpstr>PLAQUEAMENTO- RÉPLICA</vt:lpstr>
      <vt:lpstr>SISTEMA DE DETECÇÃO PARA MUTAÇÃO SOMÁTICA</vt:lpstr>
      <vt:lpstr>Apresentação do PowerPoint</vt:lpstr>
    </vt:vector>
  </TitlesOfParts>
  <Company>UFV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Mutação</dc:title>
  <dc:creator>Karla Yotoko</dc:creator>
  <cp:lastModifiedBy>Rita Santos</cp:lastModifiedBy>
  <cp:revision>65</cp:revision>
  <dcterms:created xsi:type="dcterms:W3CDTF">2008-05-12T02:20:56Z</dcterms:created>
  <dcterms:modified xsi:type="dcterms:W3CDTF">2020-03-24T14:35:39Z</dcterms:modified>
</cp:coreProperties>
</file>