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  <p:sldMasterId id="2147483669" r:id="rId3"/>
    <p:sldMasterId id="2147483670" r:id="rId4"/>
    <p:sldMasterId id="2147483671" r:id="rId5"/>
    <p:sldMasterId id="2147483672" r:id="rId6"/>
    <p:sldMasterId id="2147483673" r:id="rId7"/>
    <p:sldMasterId id="2147483744" r:id="rId8"/>
    <p:sldMasterId id="2147483757" r:id="rId9"/>
  </p:sldMasterIdLst>
  <p:notesMasterIdLst>
    <p:notesMasterId r:id="rId40"/>
  </p:notesMasterIdLst>
  <p:sldIdLst>
    <p:sldId id="256" r:id="rId10"/>
    <p:sldId id="288" r:id="rId11"/>
    <p:sldId id="257" r:id="rId12"/>
    <p:sldId id="258" r:id="rId13"/>
    <p:sldId id="261" r:id="rId14"/>
    <p:sldId id="260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fld id="{00000000-1234-1234-1234-123412341234}" type="slidenum">
              <a:rPr lang="pt-BR" sz="12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‹nº›</a:t>
            </a:fld>
            <a:endParaRPr lang="pt-BR" sz="12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150276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33400" y="473075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4000500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5262" algn="l" rtl="0"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843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47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clipArt" idx="2"/>
          </p:nvPr>
        </p:nvSpPr>
        <p:spPr>
          <a:xfrm>
            <a:off x="4686300" y="1828800"/>
            <a:ext cx="4000500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5262" algn="l" rtl="0"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843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47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03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573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5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223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4223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4223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4224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4224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03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5735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54999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4223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4223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42239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4224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4224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533400" y="473075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533400" y="473075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 rot="5400000">
            <a:off x="2590800" y="-228599"/>
            <a:ext cx="4038599" cy="81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5262" algn="l" rtl="0"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843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47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 rot="5400000">
            <a:off x="4970462" y="2151062"/>
            <a:ext cx="5394325" cy="203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 rot="5400000">
            <a:off x="817562" y="188912"/>
            <a:ext cx="5394325" cy="5962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5262" algn="l" rtl="0"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843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47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Shape 93"/>
          <p:cNvGrpSpPr/>
          <p:nvPr/>
        </p:nvGrpSpPr>
        <p:grpSpPr>
          <a:xfrm>
            <a:off x="228600" y="228600"/>
            <a:ext cx="8686800" cy="5943599"/>
            <a:chOff x="228600" y="228600"/>
            <a:chExt cx="8686800" cy="5943599"/>
          </a:xfrm>
        </p:grpSpPr>
        <p:sp>
          <p:nvSpPr>
            <p:cNvPr id="94" name="Shape 94"/>
            <p:cNvSpPr txBox="1"/>
            <p:nvPr/>
          </p:nvSpPr>
          <p:spPr>
            <a:xfrm>
              <a:off x="228600" y="228600"/>
              <a:ext cx="8686800" cy="5943599"/>
            </a:xfrm>
            <a:prstGeom prst="rect">
              <a:avLst/>
            </a:prstGeom>
            <a:solidFill>
              <a:schemeClr val="dk2"/>
            </a:solidFill>
            <a:ln w="44450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95" name="Shape 95"/>
            <p:cNvSpPr txBox="1"/>
            <p:nvPr/>
          </p:nvSpPr>
          <p:spPr>
            <a:xfrm>
              <a:off x="306387" y="306387"/>
              <a:ext cx="8529637" cy="5770562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fol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cxnSp>
          <p:nvCxnSpPr>
            <p:cNvPr id="96" name="Shape 96"/>
            <p:cNvCxnSpPr/>
            <p:nvPr/>
          </p:nvCxnSpPr>
          <p:spPr>
            <a:xfrm>
              <a:off x="533400" y="1733550"/>
              <a:ext cx="8153399" cy="0"/>
            </a:xfrm>
            <a:prstGeom prst="straightConnector1">
              <a:avLst/>
            </a:prstGeom>
            <a:noFill/>
            <a:ln w="127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533400" y="473075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8153399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5262" algn="l" rtl="0"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843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47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533400" y="473075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8153399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5262" algn="l" rtl="0"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843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47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533400" y="473075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8153399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5262" algn="l" rtl="0"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843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47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533400" y="473075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8153399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5262" algn="l" rtl="0"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843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47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533400" y="473075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8153399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5262" algn="l" rtl="0"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843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47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533400" y="473075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8153399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5262" algn="l" rtl="0"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843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47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533400" y="473075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8153399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5262" algn="l" rtl="0"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  <a:defRPr sz="3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843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447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06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85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g"/><Relationship Id="rId4" Type="http://schemas.openxmlformats.org/officeDocument/2006/relationships/hyperlink" Target="http://images.google.com.br/imgres?imgurl=planeta.terra.com.br/negocios/perfecta/009.jpg&amp;imgrefurl=http://planeta.terra.com.br/negocios/perfecta/Imagem7.htm&amp;h=486&amp;w=550&amp;sz=50&amp;tbnid=1F_W9BLVYk4J:&amp;tbnh=114&amp;tbnw=129&amp;start=6&amp;prev=/images?q=macarr%C3%A3o&amp;hl=pt-BR&amp;lr=&amp;ie=UTF-8&amp;oe=UTF-8&amp;sa=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hyperlink" Target="http://images.google.com.br/imgres?imgurl=http://farm2.static.flickr.com/1077/1355437582_dfe7f101fe_o.jpg&amp;imgrefurl=http://nocalordofogao.blogspot.com/2007/09/bolo-de-cenoura-da-ka.html&amp;h=960&amp;w=1280&amp;sz=577&amp;hl=pt-BR&amp;start=1&amp;tbnid=VAOcpIuZTMsO9M:&amp;tbnh=113&amp;tbnw=150&amp;prev=/images?q=bolo+de+cenoura&amp;imgsz=xxlarge&amp;gbv=2&amp;hl=pt-BR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aJU__UTGF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www.chuvadenanquim.blogger.com.br/proced%2014.jpg&amp;imgrefurl=http://oesturrico.wordpress.com/2006/10/21/pataniscas-vegetarianas/&amp;h=461&amp;w=615&amp;sz=128&amp;hl=pt-BR&amp;start=1&amp;tbnid=u2hSHWQgAxePQM:&amp;tbnh=102&amp;tbnw=136&amp;prev=/images?q=farinha+de+trigo&amp;gbv=2&amp;hl=pt-B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br/imgres?imgurl=http://www.cafefernando.com/images/brioche3.jpg&amp;imgrefurl=http://cafefernando.com/my-first-brioche&amp;h=354&amp;w=472&amp;sz=47&amp;hl=pt-BR&amp;start=4&amp;tbnid=SXXX8o9WED0A7M:&amp;tbnh=97&amp;tbnw=129&amp;prev=/images?q=brioche&amp;gbv=2&amp;hl=pt-B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hyperlink" Target="http://images.google.com.br/imgres?imgurl=http://www.francine.com/recettes/photos/mini_brioche_sucree.jpg&amp;imgrefurl=http://otherthingsinlife.vox.com/&amp;h=735&amp;w=735&amp;sz=169&amp;hl=pt-BR&amp;start=7&amp;tbnid=wkmivg0kYyQP9M:&amp;tbnh=141&amp;tbnw=141&amp;prev=/images?q=brioche&amp;gbv=2&amp;hl=pt-BR" TargetMode="Externa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ctrTitle"/>
          </p:nvPr>
        </p:nvSpPr>
        <p:spPr>
          <a:xfrm>
            <a:off x="1476375" y="1556792"/>
            <a:ext cx="6881812" cy="1800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4400" b="1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Produtos de panificação</a:t>
            </a:r>
            <a:br>
              <a:rPr lang="pt-BR" sz="4400" b="1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pt-BR" sz="4400" b="1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 massas alimentícias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1"/>
          </p:nvPr>
        </p:nvSpPr>
        <p:spPr>
          <a:xfrm>
            <a:off x="1967872" y="4832351"/>
            <a:ext cx="6415087" cy="1873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3000" b="0" i="0" u="none" strike="noStrike" cap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r">
              <a:spcBef>
                <a:spcPts val="600"/>
              </a:spcBef>
              <a:buClr>
                <a:schemeClr val="accent2"/>
              </a:buClr>
              <a:buSzPct val="25000"/>
            </a:pPr>
            <a:r>
              <a:rPr lang="pt-BR" sz="3000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Iris </a:t>
            </a:r>
            <a:r>
              <a:rPr lang="pt-BR" sz="3000" dirty="0" err="1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Emanueli</a:t>
            </a:r>
            <a:r>
              <a:rPr lang="pt-BR" sz="3000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pt-BR" sz="3000" b="0" i="0" u="none" strike="noStrike" cap="none" dirty="0" err="1" smtClean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Prof</a:t>
            </a:r>
            <a:r>
              <a:rPr lang="pt-BR" sz="3000" b="0" i="0" u="none" strike="noStrike" cap="none" baseline="30000" dirty="0" err="1" smtClean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pt-BR" sz="3000" b="0" i="0" u="none" strike="noStrike" cap="none" dirty="0" smtClean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BR" sz="3000" b="0" i="0" u="none" strike="noStrike" cap="none" dirty="0" err="1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Dr</a:t>
            </a:r>
            <a:r>
              <a:rPr lang="pt-BR" sz="3000" b="0" i="0" u="none" strike="noStrike" cap="none" baseline="30000" dirty="0" err="1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lang="pt-BR" sz="30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BR" sz="3000" b="0" i="0" u="none" strike="noStrike" cap="none" dirty="0" err="1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Betzabeth</a:t>
            </a:r>
            <a:r>
              <a:rPr lang="pt-BR" sz="30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BR" sz="3000" b="0" i="0" u="none" strike="noStrike" cap="none" dirty="0" smtClean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Slater</a:t>
            </a:r>
          </a:p>
        </p:txBody>
      </p:sp>
      <p:pic>
        <p:nvPicPr>
          <p:cNvPr id="183" name="Shape 183" descr="http://netlands.net/lilian/uploaded_images/DSC03701-72206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3338" y="0"/>
            <a:ext cx="2559683" cy="134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Cappellet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3022" y="-28139"/>
            <a:ext cx="2081186" cy="136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http://tbn0.google.com/images?q=tbn:DfNF3dwDmnoPVM:http://bp1.blogger.com/_1UWyqLpNmgg/R1HD8ycrUzI/AAAAAAAAA4s/1okx9-r73rY/s1600-R/IMG_012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4208" y="-28139"/>
            <a:ext cx="1974399" cy="139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http://tbn0.google.com/images?q=tbn:TJkE-3UNBgg6ZM:http://www.arikah.net/commons/en/7/7f/Jean-Fran%C3%A7ois_Millet_(II)_00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7967" y="5096591"/>
            <a:ext cx="1785937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803337" cy="134076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536575" y="6248400"/>
            <a:ext cx="205422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6788150" y="6257925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Os ingredientes essenciais na culinária italiana_Panzard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67" y="1345792"/>
            <a:ext cx="1821305" cy="12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pães e mass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84" y="2545674"/>
            <a:ext cx="1843521" cy="25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571500" y="214312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4400" b="1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Elaboração do pão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idx="1"/>
          </p:nvPr>
        </p:nvSpPr>
        <p:spPr>
          <a:xfrm>
            <a:off x="179512" y="1340768"/>
            <a:ext cx="8153399" cy="1158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8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Mistura dos componentes: farinha, água, sal e massa azeda (originando o processo fermentativo).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800" b="0" i="0" u="none" strike="noStrike" cap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2800" b="0" i="0" u="none" strike="noStrike" cap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Shape 302" descr="A imagem “http://static.flickr.com/8/7338919_c737c6ef8b.jpg?v=0” contém erros e não pode ser exibid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75" y="2627311"/>
            <a:ext cx="5133975" cy="3906836"/>
          </a:xfrm>
          <a:prstGeom prst="rect">
            <a:avLst/>
          </a:prstGeom>
          <a:noFill/>
          <a:ln>
            <a:noFill/>
          </a:ln>
          <a:effectLst>
            <a:outerShdw blurRad="149986" dist="250189" dir="8460000" algn="ctr">
              <a:srgbClr val="000000">
                <a:alpha val="27843"/>
              </a:srgbClr>
            </a:outerShdw>
          </a:effectLst>
        </p:spPr>
      </p:pic>
      <p:sp>
        <p:nvSpPr>
          <p:cNvPr id="303" name="Shape 303"/>
          <p:cNvSpPr txBox="1"/>
          <p:nvPr/>
        </p:nvSpPr>
        <p:spPr>
          <a:xfrm>
            <a:off x="6715125" y="2911475"/>
            <a:ext cx="1357312" cy="32321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1600" b="0" i="0" u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massa azeda leva em seu interior bactérias produtoras de ácidos que darão ao pão um </a:t>
            </a:r>
            <a:r>
              <a:rPr lang="pt-BR" sz="1600" b="1" i="0" u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sabor muito especial.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Shape 310" descr="A imagem “http://static.flickr.com/6/7380500_7c80966397.jpg?v=0” contém erros e não pode ser exibid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214312"/>
            <a:ext cx="2606674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 descr="A imagem “http://static.flickr.com/8/7380503_fd6291f265.jpg?v=0” contém erros e não pode ser exibida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0375" y="2071686"/>
            <a:ext cx="2857499" cy="247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 descr="A imagem “http://static.flickr.com/6/7380920_9b42954f48.jpg?v=0” contém erros e não pode ser exibida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7875" y="4000500"/>
            <a:ext cx="3000375" cy="260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Shape 319" descr="A imagem “http://static.flickr.com/8/7379854_5fa1f924a4.jpg?v=1111752736” contém erros e não pode ser exibid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2062" y="1571625"/>
            <a:ext cx="3071812" cy="350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 descr="A imagem “http://static.flickr.com/6/7379183_bdf8ba8f31.jpg?v=0” contém erros e não pode ser exibida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687" y="928687"/>
            <a:ext cx="2786062" cy="334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428625" y="4491037"/>
            <a:ext cx="3643312" cy="15684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1600" b="0" i="0" u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Após o tempo de descanso procede-se a amassadura, adicionando mais farinha (ajuda a dispersar as minúsculas partículas de gás e a unir as gliadinas à glutelina, formando o glúten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5072062" y="428625"/>
            <a:ext cx="3786186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2000" b="0" i="0" u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Deixar descansar novamente.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idx="1"/>
          </p:nvPr>
        </p:nvSpPr>
        <p:spPr>
          <a:xfrm>
            <a:off x="683568" y="4293096"/>
            <a:ext cx="8286749" cy="228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0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Cortar a massa, dando formas variadas.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0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Descansar novamente, completando o processo fermentativo.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0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Assar em forno com </a:t>
            </a:r>
            <a:r>
              <a:rPr lang="pt-BR" sz="2000" b="0" i="0" u="none" strike="noStrike" cap="none" dirty="0" err="1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Tº</a:t>
            </a:r>
            <a:r>
              <a:rPr lang="pt-BR" sz="20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entre 230 a 250ºC (injetar vapor de água</a:t>
            </a:r>
            <a:r>
              <a:rPr lang="pt-BR" sz="2000" b="0" i="0" u="none" strike="noStrike" cap="none" dirty="0" smtClean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lang="pt-BR" sz="2000" b="0" i="0" u="none" strike="noStrike" cap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Shape 330" descr="A imagem “http://static.flickr.com/8/7381274_53ff894c49.jpg?v=0” contém erros e não pode ser exibida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61" y="214312"/>
            <a:ext cx="4762499" cy="357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539750" y="333375"/>
            <a:ext cx="64135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60000"/>
              </a:buClr>
              <a:buSzPct val="25000"/>
              <a:buFont typeface="Comic Sans MS"/>
              <a:buNone/>
            </a:pPr>
            <a:r>
              <a:rPr lang="pt-BR" sz="3600" b="1" i="0" u="none" strike="noStrike" cap="none">
                <a:solidFill>
                  <a:srgbClr val="9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Tipos e variedades de pão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idx="1"/>
          </p:nvPr>
        </p:nvSpPr>
        <p:spPr>
          <a:xfrm>
            <a:off x="533400" y="1268412"/>
            <a:ext cx="8153399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800" b="1" i="0" u="none" strike="noStrike" cap="none" dirty="0">
                <a:solidFill>
                  <a:srgbClr val="9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Pão francês; pãozinho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800" b="1" i="0" u="none" strike="noStrike" cap="none" dirty="0">
                <a:solidFill>
                  <a:srgbClr val="9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Pão italiano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800" b="1" i="0" u="none" strike="noStrike" cap="none" dirty="0">
                <a:solidFill>
                  <a:srgbClr val="9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Pão </a:t>
            </a:r>
            <a:r>
              <a:rPr lang="pt-BR" sz="2800" b="1" i="0" u="none" strike="noStrike" cap="none" dirty="0" smtClean="0">
                <a:solidFill>
                  <a:srgbClr val="9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sírio</a:t>
            </a:r>
            <a:endParaRPr lang="pt-BR" sz="2800" b="1" i="0" u="none" strike="noStrike" cap="none" dirty="0">
              <a:solidFill>
                <a:srgbClr val="96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800" b="1" i="0" u="none" strike="noStrike" cap="none" dirty="0">
                <a:solidFill>
                  <a:srgbClr val="9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Pães sem crescimento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800" b="1" i="0" u="none" strike="noStrike" cap="none" dirty="0">
                <a:solidFill>
                  <a:srgbClr val="9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Pizza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800" b="1" i="0" u="none" strike="noStrike" cap="none" dirty="0">
                <a:solidFill>
                  <a:srgbClr val="9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Pães doces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Shape 337" descr="pa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4386" y="188911"/>
            <a:ext cx="1692275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 descr="sopaqueij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825" y="1700211"/>
            <a:ext cx="2009774" cy="128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Shape 339" descr="beiru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425" y="2997200"/>
            <a:ext cx="2459037" cy="146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 descr="saude0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5375" y="4076700"/>
            <a:ext cx="1904999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Shape 341" descr="pizz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72225" y="4652962"/>
            <a:ext cx="1466850" cy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 descr="paoaipimrecheadodoce_maurorebelo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0112" y="4581525"/>
            <a:ext cx="2520949" cy="193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idx="1"/>
          </p:nvPr>
        </p:nvSpPr>
        <p:spPr>
          <a:xfrm>
            <a:off x="323528" y="764704"/>
            <a:ext cx="8153399" cy="4768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pt-BR" sz="2200" b="1" i="0" u="none" strike="noStrike" cap="none" dirty="0">
                <a:solidFill>
                  <a:srgbClr val="9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Acabamento brilhante dos pães e roscas.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2200" b="0" i="0" u="none" strike="noStrike" cap="none" dirty="0">
              <a:solidFill>
                <a:srgbClr val="96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Não pincele com força e não deixe escorrer o liquido para as laterais da forma, pode grudar e queimar.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Pincele com ovo e água. Pincele de novo 10 minutos antes de terminar de assar.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for com leite pincele antes de assar.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Pincele com manteiga no pão assado e desenformado.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200" b="0" i="0" u="none" strike="noStrike" cap="none" dirty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Pincele com azeite antes e durante o cozimento para um acabamento fosco e casca macia.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pt-BR" sz="4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Massas alimentícias  </a:t>
            </a:r>
          </a:p>
        </p:txBody>
      </p:sp>
      <p:sp>
        <p:nvSpPr>
          <p:cNvPr id="366" name="Shape 36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8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Entende-se como produtos não fermentados, obtidos pelo empastamento e amassamento mecânico de sêmolas, semolinas ou farinhas de trigo ricas em glúten, com água potável, com ou sem adição de substâncias corantes, autorizadas para este fins, com ou sem ovos e eventualmente com adição de  outros cereais tubérculos ou raízes acompanhados ou não de temperos e ou complementos, isoladamente ou adicionados diretamente à massa (ANVISA) 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pt-BR" sz="4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Classificação</a:t>
            </a:r>
          </a:p>
        </p:txBody>
      </p:sp>
      <p:sp>
        <p:nvSpPr>
          <p:cNvPr id="374" name="Shape 37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31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Massa alimentícia úmida ou  fresca : as que necessitam refrigeração;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31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Massa alimentícia instantânea ou pré-cozida:  desidratada por fritura ou por ar quente – “miojo”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31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Massa alimentícias secas: Macarrões 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Shape 381" descr="macarra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973" y="332656"/>
            <a:ext cx="4170361" cy="391318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2941"/>
              </a:srgbClr>
            </a:outerShdw>
          </a:effectLst>
        </p:spPr>
      </p:pic>
      <p:pic>
        <p:nvPicPr>
          <p:cNvPr id="382" name="Shape 382" descr="00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55976" y="1697906"/>
            <a:ext cx="3943350" cy="5095874"/>
          </a:xfrm>
          <a:prstGeom prst="rect">
            <a:avLst/>
          </a:prstGeom>
          <a:noFill/>
          <a:ln>
            <a:noFill/>
          </a:ln>
          <a:effectLst>
            <a:outerShdw blurRad="184149" dist="241300" dir="11520000" sx="110000" sy="110000" algn="ctr">
              <a:srgbClr val="000000">
                <a:alpha val="17647"/>
              </a:srgbClr>
            </a:outerShdw>
          </a:effectLst>
        </p:spPr>
      </p:pic>
      <p:sp>
        <p:nvSpPr>
          <p:cNvPr id="383" name="Shape 383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7487" y="804862"/>
            <a:ext cx="6540500" cy="5089524"/>
          </a:xfrm>
          <a:prstGeom prst="rect">
            <a:avLst/>
          </a:prstGeom>
          <a:noFill/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</p:pic>
      <p:sp>
        <p:nvSpPr>
          <p:cNvPr id="390" name="Shape 390"/>
          <p:cNvSpPr txBox="1">
            <a:spLocks noGrp="1"/>
          </p:cNvSpPr>
          <p:nvPr>
            <p:ph idx="1"/>
          </p:nvPr>
        </p:nvSpPr>
        <p:spPr>
          <a:xfrm>
            <a:off x="1830386" y="1196975"/>
            <a:ext cx="5694361" cy="1223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pt-BR" sz="4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Cuidados na preparação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392" name="Shape 392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</a:rPr>
              <a:t>Origem da Panificação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pt-BR" sz="2800" dirty="0" smtClean="0"/>
          </a:p>
          <a:p>
            <a:pPr lvl="0"/>
            <a:endParaRPr lang="pt-BR" sz="2800" dirty="0"/>
          </a:p>
          <a:p>
            <a:pPr lvl="0"/>
            <a:r>
              <a:rPr lang="pt-BR" sz="3500" dirty="0">
                <a:solidFill>
                  <a:srgbClr val="4D0000"/>
                </a:solidFill>
                <a:latin typeface="Arial"/>
                <a:ea typeface="Arial"/>
                <a:cs typeface="Arial"/>
              </a:rPr>
              <a:t>A origem da panificação remonta-se a 3500 anos antes de cristo</a:t>
            </a:r>
          </a:p>
          <a:p>
            <a:r>
              <a:rPr lang="pt-BR" sz="3500" dirty="0">
                <a:solidFill>
                  <a:srgbClr val="4D0000"/>
                </a:solidFill>
                <a:latin typeface="Arial"/>
                <a:ea typeface="Arial"/>
                <a:cs typeface="Arial"/>
              </a:rPr>
              <a:t>O pão teria surgido juntamente com o cultivo do trigo, na região da Mesopotâmia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6" y="476250"/>
            <a:ext cx="2432049" cy="23764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98" name="Shape 3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750" y="642937"/>
            <a:ext cx="1824036" cy="2209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99" name="Shape 3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187" y="3357562"/>
            <a:ext cx="1857375" cy="24812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00" name="Shape 4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3575" y="3357562"/>
            <a:ext cx="2214561" cy="24209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01" name="Shape 40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7400" y="1412875"/>
            <a:ext cx="2651125" cy="28765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402" name="Shape 402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3141661"/>
            <a:ext cx="2601912" cy="280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1341437"/>
            <a:ext cx="2697161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312" y="692150"/>
            <a:ext cx="2587625" cy="2879724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1268412"/>
            <a:ext cx="3044825" cy="3671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825" y="1268412"/>
            <a:ext cx="2997199" cy="36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533400" y="473075"/>
            <a:ext cx="8153399" cy="884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4400" b="0" i="0" u="none" strike="noStrike" cap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Massa de pastelaria:</a:t>
            </a:r>
          </a:p>
        </p:txBody>
      </p:sp>
      <p:pic>
        <p:nvPicPr>
          <p:cNvPr id="426" name="Shape 42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457200" y="1724615"/>
            <a:ext cx="7620000" cy="4551769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title"/>
          </p:nvPr>
        </p:nvSpPr>
        <p:spPr>
          <a:xfrm>
            <a:off x="395287" y="476250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4400" b="0" i="0" u="none" strike="noStrike" cap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Massa </a:t>
            </a:r>
            <a:r>
              <a:rPr lang="pt-BR" sz="3600" b="0" i="0" u="none" strike="noStrike" cap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esfarelada 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533400" y="1828800"/>
            <a:ext cx="3997325" cy="2314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4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comumente chamada </a:t>
            </a:r>
            <a:r>
              <a:rPr lang="pt-BR" sz="2400" b="0" i="0" u="none" strike="noStrike" cap="none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quebrada</a:t>
            </a:r>
            <a:r>
              <a:rPr lang="pt-BR" sz="240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lang="pt-BR" sz="2400" b="0" i="0" u="none" strike="noStrike" cap="none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BR" sz="240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Esta</a:t>
            </a:r>
            <a:r>
              <a:rPr lang="pt-BR" sz="2400" b="0" i="0" u="none" strike="noStrike" cap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BR" sz="24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massa é saborosa versátil e a mais simples de preparar.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1600" b="0" i="0" u="none" strike="noStrike" cap="none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300g de farinha,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1600" b="0" i="0" u="none" strike="noStrike" cap="none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200g de gordura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1600" b="0" i="0" u="none" strike="noStrike" cap="none" dirty="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100g de líquido (água leite o ovo.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1600" b="0" i="0" u="none" strike="noStrike" cap="none" dirty="0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Shape 443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72062" y="2000250"/>
            <a:ext cx="3809999" cy="34321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3600" b="0" i="0" u="none" strike="noStrike" cap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Massa podre</a:t>
            </a:r>
          </a:p>
        </p:txBody>
      </p:sp>
      <p:sp>
        <p:nvSpPr>
          <p:cNvPr id="451" name="Shape 4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pt-BR" sz="28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	</a:t>
            </a:r>
            <a:r>
              <a:rPr lang="pt-BR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É um pouco diferente da massa quebrada pois incorpora quantidades iguais de banha e manteiga para o dobro de farinha de trigo.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marR="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</a:pPr>
            <a:r>
              <a:rPr lang="pt-BR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Usam ovo e água gelada em pequenas quantidade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</a:pPr>
            <a:r>
              <a:rPr lang="pt-BR"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Precisa ser pré-cozida antes da adição do recheio.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2800" b="0" i="0" u="none" strike="noStrike" cap="none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2" name="Shape 452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36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Massa </a:t>
            </a:r>
            <a:r>
              <a:rPr lang="pt-BR" sz="3600" b="0" i="0" u="none" strike="noStrike" cap="none" dirty="0" smtClean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aerada</a:t>
            </a:r>
            <a:endParaRPr lang="pt-BR" sz="3600" b="0" i="0" u="none" strike="noStrike" cap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9" name="Shape 4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1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Serve para </a:t>
            </a:r>
            <a:r>
              <a:rPr lang="pt-BR" sz="2100" b="0" i="0" u="none" strike="noStrike" cap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criar </a:t>
            </a:r>
            <a:r>
              <a:rPr lang="pt-BR" sz="21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</a:t>
            </a:r>
            <a:r>
              <a:rPr lang="pt-BR" sz="2100" b="0" i="0" u="none" strike="noStrike" cap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crocantes </a:t>
            </a:r>
            <a:r>
              <a:rPr lang="pt-BR" sz="21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bases das bombas e </a:t>
            </a:r>
            <a:r>
              <a:rPr lang="pt-BR" sz="21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eclairs</a:t>
            </a:r>
            <a:r>
              <a:rPr lang="pt-BR" sz="21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1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lang="pt-BR" sz="2100" b="0" i="0" u="none" strike="noStrike" cap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técnica  </a:t>
            </a:r>
            <a:r>
              <a:rPr lang="pt-BR" sz="21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básica indica que a massa deve cozinhar até inflar e então juntar os ovos lentamente fora do fogo batendo para incorporar ar.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1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Podem ser fritas ou assadas e incluir outros ingredientes como queijos</a:t>
            </a:r>
            <a:r>
              <a:rPr lang="pt-BR" sz="2100" b="0" i="0" u="none" strike="noStrike" cap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lang="pt-BR" sz="2100" b="0" i="0" u="none" strike="noStrike" cap="none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100" b="0" i="0" u="none" strike="noStrike" cap="none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Versátilmente</a:t>
            </a:r>
            <a:r>
              <a:rPr lang="pt-BR" sz="21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recheados.</a:t>
            </a:r>
          </a:p>
          <a:p>
            <a:pPr marL="342900" marR="0" lvl="0" indent="-342900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2100" b="0" i="0" u="none" strike="noStrike" cap="none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4419600"/>
            <a:ext cx="3200399" cy="2189161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571500" y="357187"/>
            <a:ext cx="81533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3600" b="0" i="0" u="none" strike="noStrike" cap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Massa folhada</a:t>
            </a:r>
          </a:p>
        </p:txBody>
      </p:sp>
      <p:sp>
        <p:nvSpPr>
          <p:cNvPr id="468" name="Shape 46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3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Usada em tortas doces e salgadas, requer um pouco de trabalho e conhecimento das três fases de sua preparação</a:t>
            </a:r>
            <a:r>
              <a:rPr lang="pt-BR" sz="2300" b="0" i="0" u="none" strike="noStrike" cap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pt-BR" sz="23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base, adição da manteiga e o dobrado.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300" b="0" i="0" u="none" strike="noStrike" cap="none" dirty="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pt-BR" sz="36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Massa filo e </a:t>
            </a:r>
            <a:r>
              <a:rPr lang="pt-BR" sz="3600" b="0" i="0" u="none" strike="noStrike" cap="none" dirty="0" err="1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strudel</a:t>
            </a:r>
            <a:endParaRPr lang="pt-BR" sz="3600" b="0" i="0" u="none" strike="noStrike" cap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2300" b="0" i="0" u="none" strike="noStrike" cap="none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3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Em oriente a massa filo e assada em camadas com diferentes recheios. A técnica é fácil sempre quando a massa se mantém coberta com pano úmido </a:t>
            </a:r>
          </a:p>
          <a:p>
            <a:pPr marL="342900" marR="0" lvl="0" indent="-342900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2300" b="0" i="0" u="none" strike="noStrike" cap="none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title"/>
          </p:nvPr>
        </p:nvSpPr>
        <p:spPr>
          <a:xfrm>
            <a:off x="533400" y="473075"/>
            <a:ext cx="8153399" cy="527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4400" b="0" i="0" u="none" strike="noStrike" cap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Bolos</a:t>
            </a:r>
          </a:p>
        </p:txBody>
      </p:sp>
      <p:sp>
        <p:nvSpPr>
          <p:cNvPr id="476" name="Shape 476"/>
          <p:cNvSpPr txBox="1">
            <a:spLocks noGrp="1"/>
          </p:cNvSpPr>
          <p:nvPr>
            <p:ph idx="1"/>
          </p:nvPr>
        </p:nvSpPr>
        <p:spPr>
          <a:xfrm>
            <a:off x="251520" y="1490663"/>
            <a:ext cx="8153399" cy="5214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4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Define-se a mistura de ingredientes básicos como a farinha, açúcar, ovos, manteiga e  leite;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400" b="0" i="0" u="none" strike="noStrike" cap="none" dirty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Pode ser simples o com coberturas;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400" b="0" i="0" u="none" strike="noStrike" cap="none" dirty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Com recheio e </a:t>
            </a:r>
            <a:r>
              <a:rPr lang="pt-BR" sz="24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4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Diferencia-se por:</a:t>
            </a:r>
          </a:p>
          <a:p>
            <a:pPr marL="742950" marR="0" lvl="1" indent="-285750" algn="just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Char char="■"/>
            </a:pPr>
            <a:r>
              <a:rPr lang="pt-BR" sz="1900" b="1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Fermento em pó</a:t>
            </a:r>
            <a:r>
              <a:rPr lang="pt-BR" sz="19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O conceito básico da fermentação inclui a reação química entre o Bicarbonato de sódio e algum ácido para a produção de Dióxido de carbono (USA em 1850 -</a:t>
            </a:r>
            <a:r>
              <a:rPr lang="pt-BR" sz="1900" b="0" i="0" u="none" strike="noStrike" cap="none" dirty="0" err="1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Bailey</a:t>
            </a:r>
            <a:r>
              <a:rPr lang="pt-BR" sz="19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).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2400" b="0" i="0" u="none" strike="noStrike" cap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pt-BR" sz="24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Alguns alimentos contem ácidos os quais reagem 	com o bicarbonato de sódio no momento de assar.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5" name="Shape 485" descr="http://www.id5.com.br/site/blogs/coolinaria/uploaded_images/Dsc00075-7141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3837" y="-6350"/>
            <a:ext cx="3479799" cy="3560761"/>
          </a:xfrm>
          <a:prstGeom prst="rect">
            <a:avLst/>
          </a:prstGeom>
          <a:noFill/>
          <a:ln>
            <a:noFill/>
          </a:ln>
          <a:effectLst>
            <a:outerShdw blurRad="184149" dist="241300" dir="11520000" sx="110000" sy="110000" algn="ctr">
              <a:srgbClr val="000000">
                <a:alpha val="17647"/>
              </a:srgbClr>
            </a:outerShdw>
          </a:effectLst>
        </p:spPr>
      </p:pic>
      <p:pic>
        <p:nvPicPr>
          <p:cNvPr id="486" name="Shape 486" descr="http://tbn0.google.com/images?q=tbn:VAOcpIuZTMsO9M:http://farm2.static.flickr.com/1077/1355437582_dfe7f101fe_o.jp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8750" y="438150"/>
            <a:ext cx="3346449" cy="33718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2941"/>
              </a:srgbClr>
            </a:outerShdw>
          </a:effectLst>
        </p:spPr>
      </p:pic>
      <p:pic>
        <p:nvPicPr>
          <p:cNvPr id="487" name="Shape 487" descr="http://chrisececilia.files.wordpress.com/2007/11/bolo09570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3900" y="3230561"/>
            <a:ext cx="3736974" cy="37306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2941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idx="1"/>
          </p:nvPr>
        </p:nvSpPr>
        <p:spPr>
          <a:xfrm>
            <a:off x="533400" y="1700211"/>
            <a:ext cx="81533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❖"/>
            </a:pPr>
            <a:r>
              <a:rPr lang="pt-BR" sz="3500" b="0" i="0" u="none" strike="noStrike" cap="none" dirty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Massa Dura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❖"/>
            </a:pPr>
            <a:r>
              <a:rPr lang="pt-BR" sz="3500" b="0" i="0" u="none" strike="noStrike" cap="none" dirty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Massa </a:t>
            </a:r>
            <a:r>
              <a:rPr lang="pt-BR" sz="3500" b="0" i="0" u="none" strike="noStrike" cap="none" dirty="0" err="1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semi-duras</a:t>
            </a:r>
            <a:endParaRPr lang="pt-BR" sz="3500" b="0" i="0" u="none" strike="noStrike" cap="none" dirty="0">
              <a:solidFill>
                <a:srgbClr val="4D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❖"/>
            </a:pPr>
            <a:r>
              <a:rPr lang="pt-BR" sz="3500" b="0" i="0" u="none" strike="noStrike" cap="none" dirty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Massas curtas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❖"/>
            </a:pPr>
            <a:r>
              <a:rPr lang="pt-BR" sz="3500" b="0" i="0" u="none" strike="noStrike" cap="none" dirty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Massa liquidas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❖"/>
            </a:pPr>
            <a:r>
              <a:rPr lang="pt-BR" sz="3500" b="0" i="0" u="none" strike="noStrike" cap="none" dirty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Massa pastosas</a:t>
            </a:r>
            <a:r>
              <a:rPr lang="pt-BR" sz="3100" b="0" i="0" u="none" strike="noStrike" cap="none" dirty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2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3100" b="0" i="0" u="none" strike="noStrike" cap="none" dirty="0">
              <a:solidFill>
                <a:srgbClr val="4D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Shape 196" descr="http://tbn0.google.com/images?q=tbn:u39z8pAv6tCzcM:http://www.fotogenika.net/public/upload/food/pasta_penne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1811" y="571500"/>
            <a:ext cx="1857375" cy="107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 descr="http://tbn0.google.com/images?q=tbn:lbzlSXaMuGy_FM:http://lh6.google.com/image/seemaajith/RX77shq5eeI/AAAAAAAAAFY/XD2LnStHq_Y/Banana%2520Bread%2520Dos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0625" y="4000500"/>
            <a:ext cx="1428749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 descr="Triticum:Variedades de p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6437" y="500062"/>
            <a:ext cx="2381249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 descr="http://tbn0.google.com/images?q=tbn:3qyZfcrMl88b0M:http://i166.photobucket.com/albums/u116/LuisaAlexandra/DSC00668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00812" y="2786061"/>
            <a:ext cx="1304924" cy="98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 descr="Como Cortar Legumes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8936" y="5357812"/>
            <a:ext cx="1785937" cy="1298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Shape 201"/>
          <p:cNvCxnSpPr/>
          <p:nvPr/>
        </p:nvCxnSpPr>
        <p:spPr>
          <a:xfrm rot="10800000" flipH="1">
            <a:off x="1500187" y="1071562"/>
            <a:ext cx="1500187" cy="642936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02" name="Shape 202"/>
          <p:cNvCxnSpPr/>
          <p:nvPr/>
        </p:nvCxnSpPr>
        <p:spPr>
          <a:xfrm rot="10800000" flipH="1">
            <a:off x="4143375" y="1500186"/>
            <a:ext cx="1500187" cy="1000125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03" name="Shape 203"/>
          <p:cNvCxnSpPr/>
          <p:nvPr/>
        </p:nvCxnSpPr>
        <p:spPr>
          <a:xfrm>
            <a:off x="3929062" y="3214686"/>
            <a:ext cx="2428875" cy="71436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04" name="Shape 204"/>
          <p:cNvCxnSpPr/>
          <p:nvPr/>
        </p:nvCxnSpPr>
        <p:spPr>
          <a:xfrm>
            <a:off x="4000500" y="4000500"/>
            <a:ext cx="857250" cy="28575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stealth" w="lg" len="lg"/>
          </a:ln>
        </p:spPr>
      </p:cxnSp>
      <p:cxnSp>
        <p:nvCxnSpPr>
          <p:cNvPr id="205" name="Shape 205"/>
          <p:cNvCxnSpPr/>
          <p:nvPr/>
        </p:nvCxnSpPr>
        <p:spPr>
          <a:xfrm>
            <a:off x="1785936" y="4857750"/>
            <a:ext cx="1285874" cy="714374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miter/>
            <a:headEnd type="none" w="med" len="med"/>
            <a:tailEnd type="stealth" w="lg" len="lg"/>
          </a:ln>
        </p:spPr>
      </p:cxnSp>
      <p:pic>
        <p:nvPicPr>
          <p:cNvPr id="206" name="Shape 206" descr="http://tbn0.google.com/images?q=tbn:rdJSm2Wo3UlGqM:http://boaideia.zip.net/images/S5030816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60232" y="3933056"/>
            <a:ext cx="1428749" cy="107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 txBox="1"/>
          <p:nvPr/>
        </p:nvSpPr>
        <p:spPr>
          <a:xfrm>
            <a:off x="1285875" y="2286000"/>
            <a:ext cx="6500812" cy="1384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2800" b="0" i="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http://www.youtube.com/watch?v=OaJU__UTGFs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sng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  <a:hlinkClick r:id="rId3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1000125" y="4443412"/>
            <a:ext cx="7143749" cy="1023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D"/>
              </a:buClr>
              <a:buSzPct val="25000"/>
              <a:buFont typeface="Comic Sans MS"/>
              <a:buNone/>
            </a:pPr>
            <a:r>
              <a:rPr lang="pt-BR" sz="5400" b="1" i="0" u="none" strike="noStrike" cap="none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Obrigada, boa </a:t>
            </a:r>
            <a:r>
              <a:rPr lang="pt-BR" sz="5400" b="1" i="0" u="none" strike="noStrike" cap="none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noite!</a:t>
            </a:r>
            <a:endParaRPr lang="pt-BR" sz="5400" b="1" i="0" u="none" strike="noStrike" cap="none"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36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Definições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idx="1"/>
          </p:nvPr>
        </p:nvSpPr>
        <p:spPr>
          <a:xfrm>
            <a:off x="323528" y="1406525"/>
            <a:ext cx="8153399" cy="40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28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Pães: entende-se o produto obtido pela cocção no forno de uma massa fermentada ou não. Os principais </a:t>
            </a:r>
            <a:r>
              <a:rPr lang="pt-BR" sz="2800" b="0" i="0" u="none" strike="noStrike" cap="none" dirty="0" smtClean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componentes essenciais </a:t>
            </a:r>
            <a:r>
              <a:rPr lang="pt-BR" sz="28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são: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None/>
            </a:pPr>
            <a:endParaRPr sz="2800" b="0" i="0" u="none" strike="noStrike" cap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8035" y="2852936"/>
            <a:ext cx="4267199" cy="293211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543759" y="908720"/>
            <a:ext cx="8153399" cy="642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36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Farinhas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590550" y="1628800"/>
            <a:ext cx="4629522" cy="19288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just"/>
            <a:r>
              <a:rPr lang="pt-BR" sz="2000" b="0" i="0" u="none" strike="noStrike" cap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 </a:t>
            </a:r>
            <a:r>
              <a:rPr lang="pt-BR" sz="2000" b="0" i="0" u="none" strike="noStrike" cap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teor e a qualidade das proteínas são responsáveis pelo seu potencial de panificação. </a:t>
            </a:r>
          </a:p>
          <a:p>
            <a:pPr algn="just"/>
            <a:r>
              <a:rPr lang="pt-BR" altLang="pt-BR" sz="200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</a:rPr>
              <a:t>Formação </a:t>
            </a:r>
            <a:r>
              <a:rPr lang="pt-BR" altLang="pt-BR" sz="200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</a:rPr>
              <a:t>do glúten (a </a:t>
            </a:r>
            <a:r>
              <a:rPr lang="pt-BR" altLang="pt-BR" sz="200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</a:rPr>
              <a:t>gliadina</a:t>
            </a:r>
            <a:r>
              <a:rPr lang="pt-BR" altLang="pt-BR" sz="200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</a:rPr>
              <a:t> e </a:t>
            </a:r>
            <a:r>
              <a:rPr lang="pt-BR" altLang="pt-BR" sz="2000" dirty="0" err="1">
                <a:solidFill>
                  <a:schemeClr val="dk2"/>
                </a:solidFill>
                <a:latin typeface="Comic Sans MS"/>
                <a:ea typeface="Comic Sans MS"/>
                <a:cs typeface="Comic Sans MS"/>
              </a:rPr>
              <a:t>glutenina</a:t>
            </a:r>
            <a:r>
              <a:rPr lang="pt-BR" altLang="pt-BR" sz="200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</a:rPr>
              <a:t> interagem na presença de </a:t>
            </a:r>
            <a:r>
              <a:rPr lang="pt-BR" altLang="pt-BR" sz="200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</a:rPr>
              <a:t>agua). </a:t>
            </a:r>
          </a:p>
          <a:p>
            <a:pPr algn="just"/>
            <a:r>
              <a:rPr lang="pt-BR" altLang="pt-BR" sz="200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</a:rPr>
              <a:t>A camada de proteína umedecida se expande, formando uma rede elástica e resistente. </a:t>
            </a:r>
            <a:endParaRPr sz="2000" b="0" i="0" u="none" strike="noStrike" cap="none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Shape 266" descr="http://tbn0.google.com/images?q=tbn:u2hSHWQgAxePQM:http://www.chuvadenanquim.blogger.com.br/proced%252014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5100" y="1700808"/>
            <a:ext cx="3073399" cy="2335211"/>
          </a:xfrm>
          <a:prstGeom prst="rect">
            <a:avLst/>
          </a:prstGeom>
          <a:noFill/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</p:pic>
      <p:sp>
        <p:nvSpPr>
          <p:cNvPr id="9" name="Shape 252"/>
          <p:cNvSpPr txBox="1">
            <a:spLocks/>
          </p:cNvSpPr>
          <p:nvPr/>
        </p:nvSpPr>
        <p:spPr>
          <a:xfrm>
            <a:off x="251520" y="26064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>
            <a:lvl1pPr marL="0" marR="0" lv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kern="1200" cap="none" spc="-100" baseline="0">
                <a:ln>
                  <a:noFill/>
                </a:ln>
                <a:solidFill>
                  <a:schemeClr val="lt2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marR="0" lvl="5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marR="0" lvl="6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marR="0" lvl="7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marR="0" lvl="8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algn="ctr"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dirty="0" smtClean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Função de cada ingrediente:</a:t>
            </a:r>
            <a:br>
              <a:rPr lang="pt-BR" dirty="0" smtClean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endParaRPr lang="pt-BR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" name="Shape 274"/>
          <p:cNvSpPr txBox="1"/>
          <p:nvPr/>
        </p:nvSpPr>
        <p:spPr>
          <a:xfrm>
            <a:off x="251520" y="4365104"/>
            <a:ext cx="8153399" cy="1643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endParaRPr sz="2000" kern="1200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endParaRPr sz="3600" b="0" i="0" u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3600" b="0" i="0" u="none" dirty="0" smtClean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Sal</a:t>
            </a:r>
            <a:endParaRPr lang="pt-BR" sz="3600" b="0" i="0" u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pt-BR" sz="2000" b="0" i="0" u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	Modifica </a:t>
            </a:r>
            <a:r>
              <a:rPr lang="pt-BR" sz="2000" b="0" i="0" u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e </a:t>
            </a:r>
            <a:r>
              <a:rPr lang="pt-BR" sz="2000" b="0" i="0" u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controla </a:t>
            </a:r>
            <a:r>
              <a:rPr lang="pt-BR" sz="2000" b="0" i="0" u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 ação do fermento biológico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pt-BR" sz="2000" b="0" i="0" u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	Muito </a:t>
            </a:r>
            <a:r>
              <a:rPr lang="pt-BR" sz="2000" b="0" i="0" u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 levedo </a:t>
            </a:r>
            <a:r>
              <a:rPr lang="pt-BR" sz="2000" b="0" i="0" u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morre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pt-BR" sz="2000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	</a:t>
            </a:r>
            <a:r>
              <a:rPr lang="pt-BR" sz="200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Sabor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sz="half" idx="1"/>
          </p:nvPr>
        </p:nvSpPr>
        <p:spPr>
          <a:xfrm>
            <a:off x="332827" y="404664"/>
            <a:ext cx="7670626" cy="5572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None/>
            </a:pPr>
            <a:r>
              <a:rPr lang="pt-BR" b="1" i="1" dirty="0" smtClean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    Levedo</a:t>
            </a:r>
            <a:endParaRPr lang="pt-BR" b="1" i="1" dirty="0">
              <a:solidFill>
                <a:srgbClr val="4D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endParaRPr lang="pt-BR" sz="2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None/>
            </a:pPr>
            <a:r>
              <a:rPr lang="pt-BR" sz="2000" b="0" i="1" u="none" strike="noStrike" cap="none" dirty="0" err="1" smtClean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Saccharomyce</a:t>
            </a:r>
            <a:r>
              <a:rPr lang="pt-BR" sz="2000" b="0" i="1" u="none" strike="noStrike" cap="none" dirty="0" smtClean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b="0" i="1" u="none" strike="noStrike" cap="none" dirty="0" err="1" smtClean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cerevisia</a:t>
            </a:r>
            <a:r>
              <a:rPr lang="pt-BR" sz="2000" b="0" i="1" u="none" strike="noStrike" cap="none" dirty="0" smtClean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000" i="1" dirty="0" smtClean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função é provocar a fermentação </a:t>
            </a:r>
            <a:r>
              <a:rPr lang="pt-BR" sz="2000" b="0" i="1" u="none" strike="noStrike" cap="none" dirty="0" smtClean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produzindo CO</a:t>
            </a:r>
            <a:r>
              <a:rPr lang="pt-BR" sz="2000" b="0" i="1" u="none" strike="noStrike" cap="none" baseline="-25000" dirty="0" smtClean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pt-BR" sz="1700" b="0" i="0" u="none" strike="noStrike" cap="none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pt-BR" sz="1800" b="0" i="1" u="none" strike="noStrike" cap="none" dirty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elasticidade,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pt-BR" sz="1800" b="0" i="1" u="none" strike="noStrike" cap="none" dirty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expansão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ct val="54999"/>
              <a:buFont typeface="Noto Sans Symbols"/>
              <a:buChar char="■"/>
            </a:pPr>
            <a:r>
              <a:rPr lang="pt-BR" sz="1800" b="0" i="1" u="none" strike="noStrike" cap="none" dirty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Formação de bolhas a </a:t>
            </a:r>
            <a:r>
              <a:rPr lang="pt-BR" sz="1800" b="0" i="1" u="none" strike="noStrike" cap="none" dirty="0" smtClean="0">
                <a:solidFill>
                  <a:srgbClr val="4D0000"/>
                </a:solidFill>
                <a:latin typeface="Arial"/>
                <a:ea typeface="Arial"/>
                <a:cs typeface="Arial"/>
                <a:sym typeface="Arial"/>
              </a:rPr>
              <a:t>rede</a:t>
            </a:r>
            <a:endParaRPr lang="pt-BR" sz="1400" b="0" i="1" u="none" strike="noStrike" cap="none" dirty="0" smtClean="0">
              <a:solidFill>
                <a:srgbClr val="4D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None/>
            </a:pPr>
            <a:endParaRPr sz="4400" spc="-100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Arial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31757"/>
              </p:ext>
            </p:extLst>
          </p:nvPr>
        </p:nvGraphicFramePr>
        <p:xfrm>
          <a:off x="1331640" y="3933056"/>
          <a:ext cx="5486400" cy="2194560"/>
        </p:xfrm>
        <a:graphic>
          <a:graphicData uri="http://schemas.openxmlformats.org/drawingml/2006/table">
            <a:tbl>
              <a:tblPr/>
              <a:tblGrid>
                <a:gridCol w="3952875"/>
                <a:gridCol w="1533525"/>
              </a:tblGrid>
              <a:tr h="262604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</a:rPr>
                        <a:t>Ação</a:t>
                      </a:r>
                      <a:endParaRPr lang="pt-BR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>
                          <a:effectLst/>
                        </a:rPr>
                        <a:t>Temperatura</a:t>
                      </a:r>
                      <a:endParaRPr lang="pt-BR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2604">
                <a:tc>
                  <a:txBody>
                    <a:bodyPr/>
                    <a:lstStyle/>
                    <a:p>
                      <a:r>
                        <a:rPr lang="pt-BR" dirty="0"/>
                        <a:t>Inativo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2º 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2604">
                <a:tc>
                  <a:txBody>
                    <a:bodyPr/>
                    <a:lstStyle/>
                    <a:p>
                      <a:r>
                        <a:rPr lang="pt-BR" dirty="0"/>
                        <a:t>Fermentação lenta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16º – 21º 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5207">
                <a:tc>
                  <a:txBody>
                    <a:bodyPr/>
                    <a:lstStyle/>
                    <a:p>
                      <a:r>
                        <a:rPr lang="pt-BR" dirty="0"/>
                        <a:t>Temperatura ideal quando utilizar fermento fresco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21º – 32º 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25207">
                <a:tc>
                  <a:txBody>
                    <a:bodyPr/>
                    <a:lstStyle/>
                    <a:p>
                      <a:r>
                        <a:rPr lang="pt-BR" dirty="0"/>
                        <a:t>Temperatura ideal quando utilizar fermento seco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/>
                        <a:t>41º – 46º 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2604">
                <a:tc>
                  <a:txBody>
                    <a:bodyPr/>
                    <a:lstStyle/>
                    <a:p>
                      <a:r>
                        <a:rPr lang="pt-BR"/>
                        <a:t>Fermento Morre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59º 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0853" y="3381841"/>
            <a:ext cx="7622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000" kern="1200" spc="-100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</a:rPr>
              <a:t>Temperaturas recomendadas para o desenvolvimento da fermentação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496449" y="3107529"/>
            <a:ext cx="8153399" cy="928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3600" b="0" i="0" u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Gorduras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endParaRPr lang="pt-BR" sz="2000" dirty="0" smtClean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pt-BR" sz="200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Maciez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endParaRPr lang="pt-BR" sz="2000" dirty="0" smtClean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pt-BR" sz="200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É</a:t>
            </a:r>
            <a:r>
              <a:rPr lang="pt-BR" sz="2000" b="0" i="0" u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pt-BR" sz="2000" b="0" i="0" u="none" dirty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adicionada para retardar o processo de envelhecimento </a:t>
            </a:r>
          </a:p>
        </p:txBody>
      </p:sp>
      <p:pic>
        <p:nvPicPr>
          <p:cNvPr id="276" name="Shape 276" descr="http://tbn0.google.com/images?q=tbn:SXXX8o9WED0A7M:http://www.cafefernando.com/images/brioche3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8275" y="3968750"/>
            <a:ext cx="3048000" cy="2322511"/>
          </a:xfrm>
          <a:prstGeom prst="rect">
            <a:avLst/>
          </a:prstGeom>
          <a:noFill/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</p:pic>
      <p:pic>
        <p:nvPicPr>
          <p:cNvPr id="277" name="Shape 277" descr="http://tbn0.google.com/images?q=tbn:wkmivg0kYyQP9M:http://www.francine.com/recettes/photos/mini_brioche_sucree.jp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70512" y="3968750"/>
            <a:ext cx="2676525" cy="2676525"/>
          </a:xfrm>
          <a:prstGeom prst="rect">
            <a:avLst/>
          </a:prstGeom>
          <a:noFill/>
          <a:ln>
            <a:noFill/>
          </a:ln>
          <a:effectLst>
            <a:outerShdw blurRad="44450" dist="27939" dir="5400000" algn="ctr">
              <a:srgbClr val="000000">
                <a:alpha val="31764"/>
              </a:srgbClr>
            </a:outerShdw>
          </a:effectLst>
        </p:spPr>
      </p:pic>
      <p:sp>
        <p:nvSpPr>
          <p:cNvPr id="8" name="Shape 265"/>
          <p:cNvSpPr txBox="1"/>
          <p:nvPr/>
        </p:nvSpPr>
        <p:spPr>
          <a:xfrm>
            <a:off x="398350" y="178592"/>
            <a:ext cx="8153399" cy="2928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100000"/>
            </a:pPr>
            <a:r>
              <a:rPr lang="pt-BR" sz="3600" dirty="0" smtClean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Água </a:t>
            </a:r>
            <a:endParaRPr lang="pt-BR" sz="3600" b="0" i="0" u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omic Sans MS"/>
              <a:buNone/>
            </a:pPr>
            <a:endParaRPr sz="2000" b="0" i="0" u="none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pt-BR" sz="2000" b="0" i="0" u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Formação do glúten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endParaRPr lang="pt-BR" sz="2000" b="0" i="0" u="none" dirty="0" smtClean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pt-BR" sz="200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Umedece o amido, deixando mais digerível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endParaRPr lang="pt-BR" sz="2000" b="0" i="0" u="none" dirty="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lang="pt-BR" sz="200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Maciez e </a:t>
            </a:r>
            <a:r>
              <a:rPr lang="pt-BR" sz="2000" dirty="0" err="1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palatabilidade</a:t>
            </a:r>
            <a:r>
              <a:rPr lang="pt-BR" sz="2000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 pão </a:t>
            </a:r>
            <a:r>
              <a:rPr lang="pt-BR" sz="2000" b="0" i="0" u="none" dirty="0" smtClean="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omic Sans MS"/>
              <a:buNone/>
            </a:pPr>
            <a:r>
              <a:rPr lang="pt-BR" sz="2000" b="0" i="0" u="none" dirty="0" smtClean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pt-BR" sz="2000" b="0" i="0" u="none" dirty="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chemeClr val="lt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28625" y="357187"/>
            <a:ext cx="7643812" cy="116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D0000"/>
              </a:buClr>
              <a:buSzPct val="25000"/>
              <a:buFont typeface="Comic Sans MS"/>
              <a:buNone/>
            </a:pPr>
            <a:r>
              <a:rPr lang="pt-BR" sz="4000" b="1" i="0" u="none" strike="noStrike" cap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Juntando a TD com a culinária do pão: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sz="half" idx="2"/>
          </p:nvPr>
        </p:nvSpPr>
        <p:spPr>
          <a:xfrm>
            <a:off x="457200" y="1738311"/>
            <a:ext cx="7972424" cy="46910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rPr lang="pt-BR" sz="3200" b="0" i="0" u="none" strike="noStrike" cap="none">
                <a:solidFill>
                  <a:srgbClr val="73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Lembre-se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Times New Roman"/>
              <a:buAutoNum type="arabicPeriod"/>
            </a:pPr>
            <a:r>
              <a:rPr lang="pt-BR" sz="2400" b="0" i="0" u="none" strike="noStrike" cap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farinhas de alto conteúdo de proteínas;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Times New Roman"/>
              <a:buAutoNum type="arabicPeriod"/>
            </a:pPr>
            <a:r>
              <a:rPr lang="pt-BR" sz="2400" b="0" i="0" u="none" strike="noStrike" cap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Não misture muita gordura, interfere na hidratação das proteínas 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Times New Roman"/>
              <a:buAutoNum type="arabicPeriod"/>
            </a:pPr>
            <a:r>
              <a:rPr lang="pt-BR" sz="2400" b="0" i="0" u="none" strike="noStrike" cap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Sove bem a massa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Times New Roman"/>
              <a:buAutoNum type="arabicPeriod"/>
            </a:pPr>
            <a:r>
              <a:rPr lang="pt-BR" sz="2400" b="0" i="0" u="none" strike="noStrike" cap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Deixe atuar o fermento biológico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Times New Roman"/>
              <a:buAutoNum type="arabicPeriod"/>
            </a:pPr>
            <a:r>
              <a:rPr lang="pt-BR" sz="2400" b="0" i="0" u="none" strike="noStrike" cap="none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Permita o crescimento por duas vezes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4294967295"/>
          </p:nvPr>
        </p:nvSpPr>
        <p:spPr>
          <a:xfrm>
            <a:off x="323528" y="404812"/>
            <a:ext cx="8143875" cy="60721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Noto Sans Symbols"/>
              <a:buChar char="■"/>
            </a:pPr>
            <a:r>
              <a:rPr lang="pt-BR" sz="4400" b="1" spc="-100" dirty="0" smtClean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Pontos </a:t>
            </a:r>
            <a:r>
              <a:rPr lang="pt-BR" sz="4400" b="1" spc="-100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chaves na culinária do pão</a:t>
            </a:r>
          </a:p>
          <a:p>
            <a:pPr marL="400050" marR="0" lvl="1" indent="-63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None/>
            </a:pPr>
            <a:endParaRPr sz="1900" b="1" i="1" u="none" strike="noStrike" cap="none" dirty="0">
              <a:solidFill>
                <a:srgbClr val="96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00050" marR="0" lvl="1" indent="-63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4999"/>
              <a:buFont typeface="Noto Sans Symbols"/>
              <a:buChar char="■"/>
            </a:pPr>
            <a:r>
              <a:rPr lang="pt-BR" sz="2000" b="1" i="0" u="none" strike="noStrike" cap="none" dirty="0" smtClean="0">
                <a:solidFill>
                  <a:srgbClr val="9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lang="pt-BR" sz="2000" b="1" i="0" u="none" strike="noStrike" cap="none" dirty="0">
                <a:solidFill>
                  <a:srgbClr val="9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quantidade de água necessária para hidratar o amido e o glúten.</a:t>
            </a:r>
          </a:p>
          <a:p>
            <a:pPr marL="579437" marR="0" lvl="2" indent="334963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pt-BR" sz="20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 uso da quantidade correta do líquidos é importante no preparo do pão, mais muito difícil de quantificar.</a:t>
            </a:r>
          </a:p>
          <a:p>
            <a:pPr marL="400050" marR="0" lvl="1" indent="-6349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Noto Sans Symbols"/>
              <a:buNone/>
            </a:pPr>
            <a:endParaRPr sz="2200" b="0" i="0" u="none" strike="noStrike" cap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79437" marR="0" lvl="2" indent="33496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pt-BR" sz="20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Muito liquido enfraquece o glúten</a:t>
            </a:r>
          </a:p>
          <a:p>
            <a:pPr marL="579437" marR="0" lvl="2" indent="33496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pt-BR" sz="2000" b="0" i="0" u="none" strike="noStrike" cap="none" dirty="0" smtClean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Pouco </a:t>
            </a:r>
            <a:r>
              <a:rPr lang="pt-BR" sz="20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torna a massa forte e difícil de estirar. </a:t>
            </a:r>
          </a:p>
          <a:p>
            <a:pPr marL="579437" marR="0" lvl="2" indent="33496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rgbClr val="4D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579437" marR="0" lvl="2" indent="33496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55000"/>
              <a:buFont typeface="Noto Sans Symbols"/>
              <a:buChar char="■"/>
            </a:pPr>
            <a:r>
              <a:rPr lang="pt-BR" sz="2000" b="0" i="0" u="none" strike="noStrike" cap="none" dirty="0">
                <a:solidFill>
                  <a:srgbClr val="4D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Leite, água ou purê de batatas, são convenientes e melhoram o valor nutritivo.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6781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pt-BR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pt-BR" sz="10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quintado">
  <a:themeElements>
    <a:clrScheme name="Requintado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Requintado">
  <a:themeElements>
    <a:clrScheme name="Requintado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Requintado">
  <a:themeElements>
    <a:clrScheme name="Requintado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Requintado">
  <a:themeElements>
    <a:clrScheme name="Requintado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Requintado">
  <a:themeElements>
    <a:clrScheme name="Requintado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Requintado">
  <a:themeElements>
    <a:clrScheme name="Requintado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Requintado">
  <a:themeElements>
    <a:clrScheme name="Requintado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934</Words>
  <Application>Microsoft Office PowerPoint</Application>
  <PresentationFormat>Apresentação na tela (4:3)</PresentationFormat>
  <Paragraphs>199</Paragraphs>
  <Slides>30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slides</vt:lpstr>
      </vt:variant>
      <vt:variant>
        <vt:i4>30</vt:i4>
      </vt:variant>
    </vt:vector>
  </HeadingPairs>
  <TitlesOfParts>
    <vt:vector size="39" baseType="lpstr">
      <vt:lpstr>Requintado</vt:lpstr>
      <vt:lpstr>3_Requintado</vt:lpstr>
      <vt:lpstr>5_Requintado</vt:lpstr>
      <vt:lpstr>6_Requintado</vt:lpstr>
      <vt:lpstr>9_Requintado</vt:lpstr>
      <vt:lpstr>10_Requintado</vt:lpstr>
      <vt:lpstr>11_Requintado</vt:lpstr>
      <vt:lpstr>Adjacência</vt:lpstr>
      <vt:lpstr>1_Adjacência</vt:lpstr>
      <vt:lpstr>Produtos de panificação e massas alimentícias</vt:lpstr>
      <vt:lpstr>Origem da Panificação</vt:lpstr>
      <vt:lpstr>Apresentação do PowerPoint</vt:lpstr>
      <vt:lpstr>Definições</vt:lpstr>
      <vt:lpstr>Farinhas</vt:lpstr>
      <vt:lpstr>Apresentação do PowerPoint</vt:lpstr>
      <vt:lpstr>Apresentação do PowerPoint</vt:lpstr>
      <vt:lpstr>Juntando a TD com a culinária do pão:</vt:lpstr>
      <vt:lpstr>Apresentação do PowerPoint</vt:lpstr>
      <vt:lpstr>Elaboração do pão</vt:lpstr>
      <vt:lpstr>Apresentação do PowerPoint</vt:lpstr>
      <vt:lpstr>Apresentação do PowerPoint</vt:lpstr>
      <vt:lpstr>Apresentação do PowerPoint</vt:lpstr>
      <vt:lpstr>Tipos e variedades de pão</vt:lpstr>
      <vt:lpstr>Apresentação do PowerPoint</vt:lpstr>
      <vt:lpstr>Massas alimentícias  </vt:lpstr>
      <vt:lpstr>Classificação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Massa de pastelaria:</vt:lpstr>
      <vt:lpstr>Massa esfarelada </vt:lpstr>
      <vt:lpstr>Massa podre</vt:lpstr>
      <vt:lpstr>Massa aerada</vt:lpstr>
      <vt:lpstr>Massa folhada</vt:lpstr>
      <vt:lpstr>Bolos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Produtos de panificação e massas alimentícias</dc:title>
  <dc:creator>BETZABETH</dc:creator>
  <cp:lastModifiedBy>BETZABETH</cp:lastModifiedBy>
  <cp:revision>15</cp:revision>
  <dcterms:modified xsi:type="dcterms:W3CDTF">2016-11-17T17:57:04Z</dcterms:modified>
</cp:coreProperties>
</file>