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1" r:id="rId3"/>
    <p:sldId id="270" r:id="rId4"/>
    <p:sldId id="272" r:id="rId5"/>
    <p:sldId id="273" r:id="rId6"/>
    <p:sldId id="274" r:id="rId7"/>
    <p:sldId id="275" r:id="rId8"/>
    <p:sldId id="258" r:id="rId9"/>
    <p:sldId id="259" r:id="rId10"/>
    <p:sldId id="260" r:id="rId11"/>
    <p:sldId id="267" r:id="rId12"/>
    <p:sldId id="261" r:id="rId13"/>
    <p:sldId id="262" r:id="rId14"/>
    <p:sldId id="263" r:id="rId15"/>
    <p:sldId id="264" r:id="rId16"/>
    <p:sldId id="268" r:id="rId17"/>
    <p:sldId id="266" r:id="rId18"/>
    <p:sldId id="276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64"/>
    <p:restoredTop sz="86401"/>
  </p:normalViewPr>
  <p:slideViewPr>
    <p:cSldViewPr>
      <p:cViewPr varScale="1">
        <p:scale>
          <a:sx n="127" d="100"/>
          <a:sy n="127" d="100"/>
        </p:scale>
        <p:origin x="20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79837-B893-4B4B-A357-D695D551D4A0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0E7DA-F23E-6A4E-A8E8-D87676C236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60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0E7DA-F23E-6A4E-A8E8-D87676C2369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33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169E6-6C5D-4374-9E25-2FC9B15096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CCBC8-2F5E-4A03-BF89-2E7B3EAD46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DA00-8276-4C6A-AD5D-C17E7E6015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5328DC-F3CB-4549-B45B-11D349407D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EEB7-9EAA-4FAA-BD35-AE2A07D782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27EA0-A684-4FE9-92E3-534E6FE13ED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E2799-AFE3-4EBB-B3A1-39C78DF6E4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5DF7-AB44-4290-AF33-4ECEFF2CA5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6D1AC-E441-44E3-9EFB-308F2B84080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966CC-5203-4155-AE6B-F117F49412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12D8-37E0-4D6F-AA23-9145874595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0B160-FADA-4D1F-B45C-F7B244CED5C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E081BD-42B4-4760-89A9-532C18B85B5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 3213</a:t>
            </a:r>
          </a:p>
          <a:p>
            <a:r>
              <a:rPr lang="pt-BR" dirty="0"/>
              <a:t>2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Noções fundamentais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49500"/>
            <a:ext cx="4316413" cy="3776663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Valor do dinheiro</a:t>
            </a:r>
          </a:p>
          <a:p>
            <a:pPr>
              <a:buFontTx/>
              <a:buNone/>
            </a:pPr>
            <a:r>
              <a:rPr lang="pt-BR" sz="2800"/>
              <a:t>	</a:t>
            </a:r>
            <a:r>
              <a:rPr lang="pt-BR" sz="2400"/>
              <a:t>Valor nominal</a:t>
            </a:r>
          </a:p>
          <a:p>
            <a:pPr>
              <a:buFontTx/>
              <a:buNone/>
            </a:pPr>
            <a:r>
              <a:rPr lang="pt-BR" sz="2400"/>
              <a:t>	f (tempo)</a:t>
            </a:r>
          </a:p>
          <a:p>
            <a:pPr>
              <a:buFontTx/>
              <a:buNone/>
            </a:pPr>
            <a:r>
              <a:rPr lang="pt-BR" sz="2400"/>
              <a:t>	Valor absoluto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Equivalência</a:t>
            </a:r>
          </a:p>
          <a:p>
            <a:pPr>
              <a:buFontTx/>
              <a:buNone/>
            </a:pPr>
            <a:r>
              <a:rPr lang="pt-BR" sz="2800"/>
              <a:t>	</a:t>
            </a:r>
            <a:r>
              <a:rPr lang="pt-BR" sz="2400"/>
              <a:t>Valores equivalentes em momentos distintos</a:t>
            </a:r>
          </a:p>
          <a:p>
            <a:pPr>
              <a:spcBef>
                <a:spcPct val="45000"/>
              </a:spcBef>
              <a:buFontTx/>
              <a:buNone/>
            </a:pPr>
            <a:endParaRPr lang="pt-BR" sz="2800"/>
          </a:p>
          <a:p>
            <a:pPr>
              <a:buFontTx/>
              <a:buNone/>
            </a:pPr>
            <a:endParaRPr lang="pt-BR" sz="2800"/>
          </a:p>
        </p:txBody>
      </p:sp>
      <p:pic>
        <p:nvPicPr>
          <p:cNvPr id="8199" name="Picture 7" descr="balança 2 prato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01863"/>
            <a:ext cx="4038600" cy="33210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400" dirty="0"/>
              <a:t>Fluxo de caixa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dirty="0"/>
              <a:t>Conceito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dirty="0"/>
              <a:t>Recebimentos e dispêndios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dirty="0"/>
              <a:t>Formas de representação</a:t>
            </a:r>
          </a:p>
          <a:p>
            <a:pPr lvl="1">
              <a:buFontTx/>
              <a:buNone/>
            </a:pPr>
            <a:endParaRPr lang="pt-BR" sz="2000" dirty="0"/>
          </a:p>
        </p:txBody>
      </p:sp>
      <p:pic>
        <p:nvPicPr>
          <p:cNvPr id="22535" name="Picture 7" descr="cifr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170113"/>
            <a:ext cx="2414588" cy="360045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Matemática Financeira</a:t>
            </a:r>
          </a:p>
        </p:txBody>
      </p:sp>
      <p:pic>
        <p:nvPicPr>
          <p:cNvPr id="10245" name="Picture 5" descr="Áb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2184400"/>
            <a:ext cx="5416550" cy="3608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Fórmulas fundamentais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276475"/>
            <a:ext cx="3609975" cy="3849688"/>
          </a:xfrm>
        </p:spPr>
        <p:txBody>
          <a:bodyPr/>
          <a:lstStyle/>
          <a:p>
            <a:pPr>
              <a:buFontTx/>
              <a:buNone/>
            </a:pPr>
            <a:endParaRPr lang="pt-BR" sz="2800" dirty="0"/>
          </a:p>
          <a:p>
            <a:pPr>
              <a:buFontTx/>
              <a:buNone/>
            </a:pPr>
            <a:r>
              <a:rPr lang="pt-BR" sz="2800" dirty="0"/>
              <a:t>VF = VP (1+r)</a:t>
            </a:r>
            <a:r>
              <a:rPr lang="pt-BR" sz="2800" baseline="30000" dirty="0" err="1"/>
              <a:t>n</a:t>
            </a:r>
            <a:endParaRPr lang="pt-BR" sz="2800" baseline="30000" dirty="0"/>
          </a:p>
          <a:p>
            <a:pPr>
              <a:buFontTx/>
              <a:buNone/>
            </a:pPr>
            <a:endParaRPr lang="pt-BR" sz="2800" dirty="0"/>
          </a:p>
          <a:p>
            <a:pPr>
              <a:buFontTx/>
              <a:buNone/>
            </a:pPr>
            <a:endParaRPr lang="pt-BR" sz="2800" dirty="0"/>
          </a:p>
          <a:p>
            <a:pPr>
              <a:buFontTx/>
              <a:buNone/>
            </a:pPr>
            <a:r>
              <a:rPr lang="pt-BR" sz="2800" dirty="0"/>
              <a:t>VF = A [ </a:t>
            </a:r>
            <a:r>
              <a:rPr lang="pt-BR" sz="2800" u="sng" dirty="0"/>
              <a:t>(1+r)</a:t>
            </a:r>
            <a:r>
              <a:rPr lang="pt-BR" sz="2800" u="sng" baseline="30000" dirty="0" err="1"/>
              <a:t>n</a:t>
            </a:r>
            <a:r>
              <a:rPr lang="pt-BR" sz="2800" u="sng" dirty="0"/>
              <a:t> – 1]</a:t>
            </a:r>
          </a:p>
          <a:p>
            <a:pPr>
              <a:buFontTx/>
              <a:buNone/>
            </a:pPr>
            <a:r>
              <a:rPr lang="pt-BR" sz="2800" dirty="0"/>
              <a:t>		</a:t>
            </a:r>
            <a:r>
              <a:rPr lang="pt-BR" sz="2800"/>
              <a:t>	   r</a:t>
            </a:r>
            <a:endParaRPr lang="pt-BR" sz="2800" dirty="0"/>
          </a:p>
        </p:txBody>
      </p:sp>
      <p:pic>
        <p:nvPicPr>
          <p:cNvPr id="12293" name="Picture 5" descr="Fórmul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17775"/>
            <a:ext cx="4038600" cy="26892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Recursos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92375"/>
            <a:ext cx="4038600" cy="345757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Tabelas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Planilhas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Calculadoras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PV, FV, i, n, PMT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CF</a:t>
            </a:r>
            <a:r>
              <a:rPr lang="pt-BR" sz="2400" baseline="-25000">
                <a:solidFill>
                  <a:srgbClr val="CC3399"/>
                </a:solidFill>
              </a:rPr>
              <a:t>o</a:t>
            </a:r>
            <a:r>
              <a:rPr lang="pt-BR" sz="2400">
                <a:solidFill>
                  <a:srgbClr val="CC3399"/>
                </a:solidFill>
              </a:rPr>
              <a:t>, CF</a:t>
            </a:r>
            <a:r>
              <a:rPr lang="pt-BR" sz="2400" baseline="-25000">
                <a:solidFill>
                  <a:srgbClr val="CC3399"/>
                </a:solidFill>
              </a:rPr>
              <a:t>j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NPV, IRR</a:t>
            </a:r>
          </a:p>
          <a:p>
            <a:pPr>
              <a:spcBef>
                <a:spcPct val="60000"/>
              </a:spcBef>
              <a:buFontTx/>
              <a:buNone/>
            </a:pPr>
            <a:endParaRPr lang="pt-BR" sz="2800"/>
          </a:p>
        </p:txBody>
      </p:sp>
      <p:pic>
        <p:nvPicPr>
          <p:cNvPr id="14343" name="Picture 7" descr="calculado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3" y="1647825"/>
            <a:ext cx="3495675" cy="4429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A </a:t>
            </a:r>
            <a:r>
              <a:rPr lang="pt-BR" sz="3600" i="1"/>
              <a:t>CocaCola</a:t>
            </a:r>
            <a:r>
              <a:rPr lang="pt-BR" sz="3600"/>
              <a:t> da Engenharia Econômica</a:t>
            </a:r>
          </a:p>
        </p:txBody>
      </p:sp>
      <p:pic>
        <p:nvPicPr>
          <p:cNvPr id="16389" name="Picture 5" descr="HP-1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2214563"/>
            <a:ext cx="6802437" cy="433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Sistemas de pagamento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8800"/>
            <a:ext cx="4244975" cy="49685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SPC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pagamentos constantes ou uniformes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SAC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amortizações constantes ou uniformes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Variantes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SAM (misto), ...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  <p:pic>
        <p:nvPicPr>
          <p:cNvPr id="24583" name="Picture 7" descr="pagamento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24100"/>
            <a:ext cx="4038600" cy="307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244975" cy="4137025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Carência</a:t>
            </a:r>
          </a:p>
          <a:p>
            <a:pPr lvl="1">
              <a:buFontTx/>
              <a:buNone/>
            </a:pPr>
            <a:r>
              <a:rPr lang="pt-BR" sz="2400"/>
              <a:t>Com pagamento de juros</a:t>
            </a:r>
          </a:p>
          <a:p>
            <a:pPr lvl="1">
              <a:buFontTx/>
              <a:buNone/>
            </a:pPr>
            <a:r>
              <a:rPr lang="pt-BR" sz="2400"/>
              <a:t>Sem pagamento de juros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Saldo devedor</a:t>
            </a:r>
          </a:p>
          <a:p>
            <a:pPr lvl="1">
              <a:buFontTx/>
              <a:buNone/>
            </a:pPr>
            <a:r>
              <a:rPr lang="pt-BR" sz="2400"/>
              <a:t>Juro é função do SD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Principal</a:t>
            </a:r>
          </a:p>
          <a:p>
            <a:pPr lvl="1">
              <a:buFontTx/>
              <a:buNone/>
            </a:pPr>
            <a:r>
              <a:rPr lang="pt-BR" sz="2400"/>
              <a:t>Amortização</a:t>
            </a:r>
          </a:p>
        </p:txBody>
      </p:sp>
      <p:pic>
        <p:nvPicPr>
          <p:cNvPr id="20487" name="Picture 7" descr="dívi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662113"/>
            <a:ext cx="3524250" cy="4400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Atenção!</a:t>
            </a: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46" y="1600200"/>
            <a:ext cx="3017308" cy="4525963"/>
          </a:xfrm>
        </p:spPr>
      </p:pic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/>
              <a:t> Juros antecipados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Juros sobre o total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Saldo médio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Desconto à vista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Idem, parcela 1 no ato</a:t>
            </a:r>
          </a:p>
        </p:txBody>
      </p:sp>
    </p:spTree>
    <p:extLst>
      <p:ext uri="{BB962C8B-B14F-4D97-AF65-F5344CB8AC3E}">
        <p14:creationId xmlns:p14="http://schemas.microsoft.com/office/powerpoint/2010/main" val="168928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I </a:t>
            </a:r>
            <a:r>
              <a:rPr lang="pt-BR" sz="2800" dirty="0"/>
              <a:t>(cf. </a:t>
            </a:r>
            <a:r>
              <a:rPr lang="pt-BR" sz="2800" dirty="0" err="1"/>
              <a:t>Ehrlich</a:t>
            </a:r>
            <a:r>
              <a:rPr lang="pt-BR" sz="2800" dirty="0"/>
              <a:t> e Moraes, p.5)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/>
          <a:lstStyle/>
          <a:p>
            <a:pPr marL="0" indent="0">
              <a:buNone/>
            </a:pPr>
            <a:r>
              <a:rPr lang="pt-BR" sz="2200" dirty="0"/>
              <a:t>A loja Vírgula Quente está dimensionando o quadro de </a:t>
            </a:r>
            <a:r>
              <a:rPr lang="pt-BR" sz="2200" dirty="0" err="1"/>
              <a:t>vendedore</a:t>
            </a:r>
            <a:r>
              <a:rPr lang="pt-BR" sz="2200" dirty="0"/>
              <a:t>(a)s de uma nova unidade. A remuneração anual média de um(a) vendedor(a) é de R$ 48 mil.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Pesquisa feita nas unidades existentes indicou que, na média: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a) um potencial cliente vai embora se não for atendido em até cinco minutos; 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b) cada pessoa que desiste de esperar corresponde a uma venda perdida de R$ 500.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200" dirty="0"/>
          </a:p>
          <a:p>
            <a:pPr marL="0" indent="0">
              <a:spcBef>
                <a:spcPts val="1200"/>
              </a:spcBef>
              <a:buNone/>
            </a:pPr>
            <a:endParaRPr lang="pt-BR" sz="2200" dirty="0"/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Indicar quanto(a)s </a:t>
            </a:r>
            <a:r>
              <a:rPr lang="pt-BR" sz="2200" dirty="0" err="1"/>
              <a:t>vendedore</a:t>
            </a:r>
            <a:r>
              <a:rPr lang="pt-BR" sz="2200" dirty="0"/>
              <a:t>(a)s devem ser contratado(a)s</a:t>
            </a:r>
            <a:r>
              <a:rPr lang="en-US" sz="2200" dirty="0"/>
              <a:t>.</a:t>
            </a:r>
            <a:endParaRPr lang="pt-BR" sz="2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15124"/>
              </p:ext>
            </p:extLst>
          </p:nvPr>
        </p:nvGraphicFramePr>
        <p:xfrm>
          <a:off x="539550" y="4941168"/>
          <a:ext cx="71041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noProof="0" dirty="0"/>
                        <a:t>Vendedores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noProof="0" dirty="0"/>
                        <a:t>Desistentes/ano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79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i="1" dirty="0"/>
              <a:t>Ter que pagar</a:t>
            </a:r>
          </a:p>
          <a:p>
            <a:pPr marL="0" indent="0">
              <a:buNone/>
            </a:pPr>
            <a:endParaRPr lang="pt-BR" sz="2400" i="1" dirty="0"/>
          </a:p>
          <a:p>
            <a:pPr marL="0" indent="0">
              <a:buNone/>
            </a:pPr>
            <a:r>
              <a:rPr lang="pt-BR" sz="2400" i="1" dirty="0"/>
              <a:t>Deixar de ganhar </a:t>
            </a:r>
          </a:p>
          <a:p>
            <a:pPr marL="0" indent="0">
              <a:buNone/>
            </a:pPr>
            <a:r>
              <a:rPr lang="pt-BR" sz="2400" i="1" dirty="0"/>
              <a:t>         </a:t>
            </a:r>
          </a:p>
          <a:p>
            <a:pPr marL="0" indent="0">
              <a:buNone/>
            </a:pPr>
            <a:endParaRPr lang="pt-BR" sz="2400" i="1" dirty="0"/>
          </a:p>
          <a:p>
            <a:pPr>
              <a:buFont typeface="Wingdings" pitchFamily="2" charset="2"/>
              <a:buChar char="ü"/>
            </a:pPr>
            <a:r>
              <a:rPr lang="pt-BR" sz="2400" dirty="0">
                <a:solidFill>
                  <a:srgbClr val="C00000"/>
                </a:solidFill>
              </a:rPr>
              <a:t>Custo de oportunidade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i="1" dirty="0"/>
              <a:t> </a:t>
            </a: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897" y="1600200"/>
            <a:ext cx="3399206" cy="4525963"/>
          </a:xfrm>
        </p:spPr>
      </p:pic>
    </p:spTree>
    <p:extLst>
      <p:ext uri="{BB962C8B-B14F-4D97-AF65-F5344CB8AC3E}">
        <p14:creationId xmlns:p14="http://schemas.microsoft.com/office/powerpoint/2010/main" val="24617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II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688632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200" dirty="0"/>
              <a:t>A Cia. C considera dois empreendimentos: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t-BR" sz="2200" dirty="0"/>
              <a:t>MAIS (MR$ 20): ampliar a unidade existente, que rende 20% a.a.; e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/>
              <a:t>NOVO (MR$ 18): desenvolver um novo produto.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O Banco </a:t>
            </a:r>
            <a:r>
              <a:rPr lang="pt-BR" sz="2200" dirty="0" err="1"/>
              <a:t>BeDê</a:t>
            </a:r>
            <a:r>
              <a:rPr lang="pt-BR" sz="2200" dirty="0"/>
              <a:t> oferece uma linha de crédito a 10% a.a.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/>
              <a:t>Indicar o rendimento mínimo que torna o NOVO atraente:</a:t>
            </a:r>
          </a:p>
          <a:p>
            <a:pPr marL="457200" indent="-457200">
              <a:buAutoNum type="alphaLcParenR"/>
            </a:pPr>
            <a:r>
              <a:rPr lang="pt-BR" sz="2200" dirty="0"/>
              <a:t>Se o limite de crédito for MR$ 50;</a:t>
            </a:r>
          </a:p>
          <a:p>
            <a:pPr marL="457200" indent="-457200">
              <a:buAutoNum type="alphaLcParenR"/>
            </a:pPr>
            <a:r>
              <a:rPr lang="pt-BR" sz="2200" dirty="0"/>
              <a:t>Idem MR$ 25. </a:t>
            </a:r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2490090" cy="4525963"/>
          </a:xfrm>
        </p:spPr>
      </p:pic>
    </p:spTree>
    <p:extLst>
      <p:ext uri="{BB962C8B-B14F-4D97-AF65-F5344CB8AC3E}">
        <p14:creationId xmlns:p14="http://schemas.microsoft.com/office/powerpoint/2010/main" val="173026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Juros</a:t>
            </a:r>
          </a:p>
          <a:p>
            <a:pPr marL="0" indent="0">
              <a:buNone/>
            </a:pPr>
            <a:r>
              <a:rPr lang="pt-BR" sz="2400" i="1" dirty="0"/>
              <a:t>O que se paga de fato para obter o capital necessário a um empreendimento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Custo de oportunidade do capital</a:t>
            </a:r>
          </a:p>
          <a:p>
            <a:pPr marL="0" indent="0">
              <a:buNone/>
            </a:pPr>
            <a:r>
              <a:rPr lang="pt-BR" sz="2400" i="1" dirty="0"/>
              <a:t>O que se deixa de ganhar por não se poder fazer determinado investimento </a:t>
            </a:r>
          </a:p>
        </p:txBody>
      </p:sp>
      <p:pic>
        <p:nvPicPr>
          <p:cNvPr id="5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23955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Cuidado!</a:t>
            </a:r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4062870" cy="2844000"/>
          </a:xfrm>
        </p:spPr>
      </p:pic>
      <p:pic>
        <p:nvPicPr>
          <p:cNvPr id="11" name="Espaço Reservado para Conteúdo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6801"/>
            <a:ext cx="4038600" cy="3032760"/>
          </a:xfrm>
        </p:spPr>
      </p:pic>
    </p:spTree>
    <p:extLst>
      <p:ext uri="{BB962C8B-B14F-4D97-AF65-F5344CB8AC3E}">
        <p14:creationId xmlns:p14="http://schemas.microsoft.com/office/powerpoint/2010/main" val="95167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III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A Sra. M.T. tem duas ofertas para realizar uma pesquisa, que demora um mês: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/>
              <a:t>Situação 1:</a:t>
            </a:r>
          </a:p>
          <a:p>
            <a:pPr marL="0" indent="0">
              <a:buNone/>
            </a:pPr>
            <a:r>
              <a:rPr lang="pt-BR" sz="2000" dirty="0"/>
              <a:t>A firma F paga R$ 10 mil e a firma G paga R$ 11 mil, ambas na entrega do relatório;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/>
              <a:t>Situação 2:</a:t>
            </a:r>
          </a:p>
          <a:p>
            <a:pPr marL="0" indent="0">
              <a:buNone/>
            </a:pPr>
            <a:r>
              <a:rPr lang="pt-BR" sz="2000" dirty="0"/>
              <a:t>A firma F para R$ 10 mil adiantado e a firma G paga R$ 11 mil na entrega do relatório.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/>
              <a:t>Qual oferta a classe recomenda para a Sra. M.T. em cada situação.  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93262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Terminologia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VP = valor presente, valor atual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VF = valor futuro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r = taxa de juros por período de capitalização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n = número de períodos de capitalização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A = valor de cada contribuição numa série uniforme de recebimentos ou dispêndios</a:t>
            </a:r>
          </a:p>
        </p:txBody>
      </p:sp>
      <p:pic>
        <p:nvPicPr>
          <p:cNvPr id="4103" name="Picture 7" descr="dólar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62025" y="1600200"/>
            <a:ext cx="302895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e Convenções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316413" cy="4608214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800" dirty="0"/>
              <a:t>Período de capitalização</a:t>
            </a:r>
          </a:p>
          <a:p>
            <a:pPr lvl="1">
              <a:buFontTx/>
              <a:buNone/>
            </a:pPr>
            <a:r>
              <a:rPr lang="pt-BR" sz="2400" dirty="0"/>
              <a:t>Conceito</a:t>
            </a:r>
          </a:p>
          <a:p>
            <a:pPr lvl="1">
              <a:buFontTx/>
              <a:buNone/>
            </a:pPr>
            <a:r>
              <a:rPr lang="pt-BR" sz="2400" dirty="0"/>
              <a:t>Convenção: fim de período</a:t>
            </a:r>
          </a:p>
          <a:p>
            <a:pPr lvl="1">
              <a:buFontTx/>
              <a:buNone/>
            </a:pPr>
            <a:r>
              <a:rPr lang="pt-BR" sz="2400" dirty="0"/>
              <a:t>Precisão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 dirty="0"/>
              <a:t>Taxa de juros</a:t>
            </a:r>
          </a:p>
          <a:p>
            <a:pPr lvl="1">
              <a:buFontTx/>
              <a:buNone/>
            </a:pPr>
            <a:r>
              <a:rPr lang="pt-BR" sz="2400" dirty="0"/>
              <a:t>Simples x Composta</a:t>
            </a:r>
          </a:p>
          <a:p>
            <a:pPr lvl="1">
              <a:buFontTx/>
              <a:buNone/>
            </a:pPr>
            <a:r>
              <a:rPr lang="pt-BR" sz="2400" dirty="0"/>
              <a:t>Nominal x Efetiva</a:t>
            </a:r>
          </a:p>
          <a:p>
            <a:pPr marL="0" lvl="1">
              <a:spcBef>
                <a:spcPts val="1800"/>
              </a:spcBef>
              <a:buFontTx/>
              <a:buNone/>
            </a:pPr>
            <a:r>
              <a:rPr lang="pt-BR" sz="2400" dirty="0">
                <a:solidFill>
                  <a:srgbClr val="C00000"/>
                </a:solidFill>
              </a:rPr>
              <a:t>Inflação</a:t>
            </a:r>
          </a:p>
          <a:p>
            <a:pPr marL="0" lvl="1">
              <a:spcBef>
                <a:spcPts val="600"/>
              </a:spcBef>
              <a:buFontTx/>
              <a:buNone/>
            </a:pPr>
            <a:r>
              <a:rPr lang="pt-BR" sz="2300" dirty="0"/>
              <a:t>Valores correntes x constantes</a:t>
            </a:r>
            <a:endParaRPr lang="pt-BR" sz="2300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pt-BR" sz="2400" dirty="0"/>
          </a:p>
        </p:txBody>
      </p:sp>
      <p:pic>
        <p:nvPicPr>
          <p:cNvPr id="6151" name="Picture 7" descr="dólares 1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3425" y="2517775"/>
            <a:ext cx="3797300" cy="2541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578</Words>
  <Application>Microsoft Macintosh PowerPoint</Application>
  <PresentationFormat>Apresentação na tela (4:3)</PresentationFormat>
  <Paragraphs>125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Design padrão</vt:lpstr>
      <vt:lpstr>Engenharia Econômica</vt:lpstr>
      <vt:lpstr>Problema I (cf. Ehrlich e Moraes, p.5)</vt:lpstr>
      <vt:lpstr>Conceito</vt:lpstr>
      <vt:lpstr>Problema II </vt:lpstr>
      <vt:lpstr>Conceito</vt:lpstr>
      <vt:lpstr>Cuidado!</vt:lpstr>
      <vt:lpstr>Problema III</vt:lpstr>
      <vt:lpstr>Terminologia</vt:lpstr>
      <vt:lpstr>Conceitos e Convenções</vt:lpstr>
      <vt:lpstr>Noções fundamentais</vt:lpstr>
      <vt:lpstr>Apresentação do PowerPoint</vt:lpstr>
      <vt:lpstr>Matemática Financeira</vt:lpstr>
      <vt:lpstr>Fórmulas fundamentais</vt:lpstr>
      <vt:lpstr>Recursos</vt:lpstr>
      <vt:lpstr>A CocaCola da Engenharia Econômica</vt:lpstr>
      <vt:lpstr>Sistemas de pagamento</vt:lpstr>
      <vt:lpstr>Apresentação do PowerPoint</vt:lpstr>
      <vt:lpstr>Atenção!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Microsoft Office User</cp:lastModifiedBy>
  <cp:revision>42</cp:revision>
  <dcterms:created xsi:type="dcterms:W3CDTF">2007-03-15T07:45:24Z</dcterms:created>
  <dcterms:modified xsi:type="dcterms:W3CDTF">2020-08-27T12:19:22Z</dcterms:modified>
</cp:coreProperties>
</file>