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9" r:id="rId15"/>
    <p:sldId id="268" r:id="rId16"/>
    <p:sldId id="271" r:id="rId1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80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6599330B-8082-4B08-AB6E-36159AF59DD2}" type="datetimeFigureOut">
              <a:rPr lang="pt-BR" smtClean="0"/>
              <a:pPr/>
              <a:t>30/11/2013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C0B88AC-AF07-410E-9F4E-11303F17ACEF}"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6599330B-8082-4B08-AB6E-36159AF59DD2}" type="datetimeFigureOut">
              <a:rPr lang="pt-BR" smtClean="0"/>
              <a:pPr/>
              <a:t>30/11/2013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C0B88AC-AF07-410E-9F4E-11303F17ACEF}"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6599330B-8082-4B08-AB6E-36159AF59DD2}" type="datetimeFigureOut">
              <a:rPr lang="pt-BR" smtClean="0"/>
              <a:pPr/>
              <a:t>30/11/2013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C0B88AC-AF07-410E-9F4E-11303F17ACEF}"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6599330B-8082-4B08-AB6E-36159AF59DD2}" type="datetimeFigureOut">
              <a:rPr lang="pt-BR" smtClean="0"/>
              <a:pPr/>
              <a:t>30/11/2013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C0B88AC-AF07-410E-9F4E-11303F17ACEF}"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6599330B-8082-4B08-AB6E-36159AF59DD2}" type="datetimeFigureOut">
              <a:rPr lang="pt-BR" smtClean="0"/>
              <a:pPr/>
              <a:t>30/11/2013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C0B88AC-AF07-410E-9F4E-11303F17ACEF}"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6599330B-8082-4B08-AB6E-36159AF59DD2}" type="datetimeFigureOut">
              <a:rPr lang="pt-BR" smtClean="0"/>
              <a:pPr/>
              <a:t>30/11/2013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C0B88AC-AF07-410E-9F4E-11303F17ACEF}"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Date Placeholder 6"/>
          <p:cNvSpPr>
            <a:spLocks noGrp="1"/>
          </p:cNvSpPr>
          <p:nvPr>
            <p:ph type="dt" sz="half" idx="10"/>
          </p:nvPr>
        </p:nvSpPr>
        <p:spPr/>
        <p:txBody>
          <a:bodyPr/>
          <a:lstStyle/>
          <a:p>
            <a:fld id="{6599330B-8082-4B08-AB6E-36159AF59DD2}" type="datetimeFigureOut">
              <a:rPr lang="pt-BR" smtClean="0"/>
              <a:pPr/>
              <a:t>30/11/2013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C0B88AC-AF07-410E-9F4E-11303F17ACEF}"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6599330B-8082-4B08-AB6E-36159AF59DD2}" type="datetimeFigureOut">
              <a:rPr lang="pt-BR" smtClean="0"/>
              <a:pPr/>
              <a:t>30/11/2013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C0B88AC-AF07-410E-9F4E-11303F17ACEF}"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9330B-8082-4B08-AB6E-36159AF59DD2}" type="datetimeFigureOut">
              <a:rPr lang="pt-BR" smtClean="0"/>
              <a:pPr/>
              <a:t>30/11/2013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2C0B88AC-AF07-410E-9F4E-11303F17ACEF}"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BR" smtClean="0"/>
              <a:t>Clique para editar o título mestre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6599330B-8082-4B08-AB6E-36159AF59DD2}" type="datetimeFigureOut">
              <a:rPr lang="pt-BR" smtClean="0"/>
              <a:pPr/>
              <a:t>30/11/2013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C0B88AC-AF07-410E-9F4E-11303F17ACEF}" type="slidenum">
              <a:rPr lang="pt-BR" smtClean="0"/>
              <a:pPr/>
              <a:t>‹Nº›</a:t>
            </a:fld>
            <a:endParaRPr lang="pt-BR"/>
          </a:p>
        </p:txBody>
      </p:sp>
      <p:sp>
        <p:nvSpPr>
          <p:cNvPr id="9" name="Content Placeholder 8"/>
          <p:cNvSpPr>
            <a:spLocks noGrp="1"/>
          </p:cNvSpPr>
          <p:nvPr>
            <p:ph sz="quarter" idx="13"/>
          </p:nvPr>
        </p:nvSpPr>
        <p:spPr>
          <a:xfrm>
            <a:off x="304800" y="381000"/>
            <a:ext cx="7772400" cy="494284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BR" smtClean="0"/>
              <a:t>Clique para editar o título mestre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8" name="Date Placeholder 7"/>
          <p:cNvSpPr>
            <a:spLocks noGrp="1"/>
          </p:cNvSpPr>
          <p:nvPr>
            <p:ph type="dt" sz="half" idx="10"/>
          </p:nvPr>
        </p:nvSpPr>
        <p:spPr/>
        <p:txBody>
          <a:bodyPr/>
          <a:lstStyle/>
          <a:p>
            <a:fld id="{6599330B-8082-4B08-AB6E-36159AF59DD2}" type="datetimeFigureOut">
              <a:rPr lang="pt-BR" smtClean="0"/>
              <a:pPr/>
              <a:t>30/11/2013</a:t>
            </a:fld>
            <a:endParaRPr lang="pt-BR"/>
          </a:p>
        </p:txBody>
      </p:sp>
      <p:sp>
        <p:nvSpPr>
          <p:cNvPr id="9" name="Slide Number Placeholder 8"/>
          <p:cNvSpPr>
            <a:spLocks noGrp="1"/>
          </p:cNvSpPr>
          <p:nvPr>
            <p:ph type="sldNum" sz="quarter" idx="11"/>
          </p:nvPr>
        </p:nvSpPr>
        <p:spPr/>
        <p:txBody>
          <a:bodyPr/>
          <a:lstStyle/>
          <a:p>
            <a:fld id="{2C0B88AC-AF07-410E-9F4E-11303F17ACEF}" type="slidenum">
              <a:rPr lang="pt-BR" smtClean="0"/>
              <a:pPr/>
              <a:t>‹Nº›</a:t>
            </a:fld>
            <a:endParaRPr lang="pt-BR"/>
          </a:p>
        </p:txBody>
      </p:sp>
      <p:sp>
        <p:nvSpPr>
          <p:cNvPr id="10" name="Footer Placeholder 9"/>
          <p:cNvSpPr>
            <a:spLocks noGrp="1"/>
          </p:cNvSpPr>
          <p:nvPr>
            <p:ph type="ftr" sz="quarter" idx="12"/>
          </p:nvPr>
        </p:nvSpPr>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C0B88AC-AF07-410E-9F4E-11303F17ACEF}" type="slidenum">
              <a:rPr lang="pt-BR" smtClean="0"/>
              <a:pPr/>
              <a:t>‹Nº›</a:t>
            </a:fld>
            <a:endParaRPr lang="pt-B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t-B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599330B-8082-4B08-AB6E-36159AF59DD2}" type="datetimeFigureOut">
              <a:rPr lang="pt-BR" smtClean="0"/>
              <a:pPr/>
              <a:t>30/11/2013</a:t>
            </a:fld>
            <a:endParaRPr lang="pt-B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facebook.com/seupreconceitovaleumavid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39552" y="836712"/>
            <a:ext cx="7543800" cy="2593975"/>
          </a:xfrm>
        </p:spPr>
        <p:txBody>
          <a:bodyPr/>
          <a:lstStyle/>
          <a:p>
            <a:pPr algn="ctr"/>
            <a:r>
              <a:rPr lang="pt-BR" sz="4800" dirty="0" smtClean="0"/>
              <a:t>Campanha de Conscientização</a:t>
            </a:r>
            <a:br>
              <a:rPr lang="pt-BR" sz="4800" dirty="0" smtClean="0"/>
            </a:br>
            <a:r>
              <a:rPr lang="pt-BR" sz="3600" dirty="0" smtClean="0"/>
              <a:t/>
            </a:r>
            <a:br>
              <a:rPr lang="pt-BR" sz="3600" dirty="0" smtClean="0"/>
            </a:br>
            <a:r>
              <a:rPr lang="pt-BR" sz="2800" dirty="0" smtClean="0"/>
              <a:t>Tema: </a:t>
            </a:r>
            <a:r>
              <a:rPr lang="pt-BR" sz="2800" dirty="0"/>
              <a:t>Doação de sangue pelos homossexuais</a:t>
            </a:r>
          </a:p>
        </p:txBody>
      </p:sp>
      <p:sp>
        <p:nvSpPr>
          <p:cNvPr id="3" name="Subtítulo 2"/>
          <p:cNvSpPr>
            <a:spLocks noGrp="1"/>
          </p:cNvSpPr>
          <p:nvPr>
            <p:ph type="subTitle" idx="1"/>
          </p:nvPr>
        </p:nvSpPr>
        <p:spPr>
          <a:xfrm>
            <a:off x="685800" y="4572000"/>
            <a:ext cx="2302024" cy="1593304"/>
          </a:xfrm>
        </p:spPr>
        <p:txBody>
          <a:bodyPr>
            <a:normAutofit/>
          </a:bodyPr>
          <a:lstStyle/>
          <a:p>
            <a:r>
              <a:rPr lang="pt-BR" dirty="0" smtClean="0"/>
              <a:t>Beatriz Buzati</a:t>
            </a:r>
          </a:p>
          <a:p>
            <a:r>
              <a:rPr lang="pt-BR" dirty="0" smtClean="0"/>
              <a:t>Isabela Basso</a:t>
            </a:r>
          </a:p>
          <a:p>
            <a:r>
              <a:rPr lang="pt-BR" dirty="0" err="1" smtClean="0"/>
              <a:t>Pollyana</a:t>
            </a:r>
            <a:r>
              <a:rPr lang="pt-BR" dirty="0" smtClean="0"/>
              <a:t> Rocha</a:t>
            </a:r>
            <a:endParaRPr lang="pt-BR" dirty="0"/>
          </a:p>
        </p:txBody>
      </p:sp>
      <p:sp>
        <p:nvSpPr>
          <p:cNvPr id="7" name="Subtítulo 2"/>
          <p:cNvSpPr txBox="1">
            <a:spLocks/>
          </p:cNvSpPr>
          <p:nvPr/>
        </p:nvSpPr>
        <p:spPr>
          <a:xfrm>
            <a:off x="3403817" y="4724400"/>
            <a:ext cx="4680520" cy="1440904"/>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algn="r"/>
            <a:r>
              <a:rPr lang="pt-BR" b="1" dirty="0">
                <a:solidFill>
                  <a:schemeClr val="tx2"/>
                </a:solidFill>
                <a:effectLst>
                  <a:outerShdw blurRad="38100" dist="38100" dir="2700000" algn="tl">
                    <a:srgbClr val="000000">
                      <a:alpha val="43137"/>
                    </a:srgbClr>
                  </a:outerShdw>
                </a:effectLst>
              </a:rPr>
              <a:t>Comunicação Digital e Novas Mídias </a:t>
            </a:r>
          </a:p>
          <a:p>
            <a:pPr algn="r"/>
            <a:r>
              <a:rPr lang="pt-BR" b="1" dirty="0">
                <a:solidFill>
                  <a:schemeClr val="tx2"/>
                </a:solidFill>
                <a:effectLst>
                  <a:outerShdw blurRad="38100" dist="38100" dir="2700000" algn="tl">
                    <a:srgbClr val="000000">
                      <a:alpha val="43137"/>
                    </a:srgbClr>
                  </a:outerShdw>
                </a:effectLst>
              </a:rPr>
              <a:t>Prof. Dr. Artur </a:t>
            </a:r>
            <a:r>
              <a:rPr lang="pt-BR" b="1" dirty="0" err="1">
                <a:solidFill>
                  <a:schemeClr val="tx2"/>
                </a:solidFill>
                <a:effectLst>
                  <a:outerShdw blurRad="38100" dist="38100" dir="2700000" algn="tl">
                    <a:srgbClr val="000000">
                      <a:alpha val="43137"/>
                    </a:srgbClr>
                  </a:outerShdw>
                </a:effectLst>
              </a:rPr>
              <a:t>Matuck</a:t>
            </a:r>
            <a:endParaRPr lang="pt-BR" b="1" dirty="0">
              <a:solidFill>
                <a:schemeClr val="tx2"/>
              </a:solidFill>
              <a:effectLst>
                <a:outerShdw blurRad="38100" dist="38100" dir="2700000" algn="tl">
                  <a:srgbClr val="000000">
                    <a:alpha val="43137"/>
                  </a:srgbClr>
                </a:outerShdw>
              </a:effectLst>
            </a:endParaRPr>
          </a:p>
          <a:p>
            <a:pPr algn="r"/>
            <a:r>
              <a:rPr lang="pt-BR" b="1" dirty="0" smtClean="0">
                <a:solidFill>
                  <a:schemeClr val="tx2"/>
                </a:solidFill>
                <a:effectLst>
                  <a:outerShdw blurRad="38100" dist="38100" dir="2700000" algn="tl">
                    <a:srgbClr val="000000">
                      <a:alpha val="43137"/>
                    </a:srgbClr>
                  </a:outerShdw>
                </a:effectLst>
              </a:rPr>
              <a:t>Novembro </a:t>
            </a:r>
            <a:r>
              <a:rPr lang="pt-BR" b="1" dirty="0">
                <a:solidFill>
                  <a:schemeClr val="tx2"/>
                </a:solidFill>
                <a:effectLst>
                  <a:outerShdw blurRad="38100" dist="38100" dir="2700000" algn="tl">
                    <a:srgbClr val="000000">
                      <a:alpha val="43137"/>
                    </a:srgbClr>
                  </a:outerShdw>
                </a:effectLst>
              </a:rPr>
              <a:t>- 2013</a:t>
            </a:r>
            <a:endParaRPr lang="pt-BR"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086662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274638"/>
            <a:ext cx="7681664" cy="1858218"/>
          </a:xfrm>
        </p:spPr>
        <p:txBody>
          <a:bodyPr/>
          <a:lstStyle/>
          <a:p>
            <a:pPr algn="ctr"/>
            <a:r>
              <a:rPr lang="pt-BR" i="1" dirty="0"/>
              <a:t>Seu preconceito custa uma vida</a:t>
            </a:r>
            <a:endParaRPr lang="pt-BR" dirty="0"/>
          </a:p>
        </p:txBody>
      </p:sp>
      <p:sp>
        <p:nvSpPr>
          <p:cNvPr id="3" name="Espaço Reservado para Conteúdo 2"/>
          <p:cNvSpPr>
            <a:spLocks noGrp="1"/>
          </p:cNvSpPr>
          <p:nvPr>
            <p:ph idx="1"/>
          </p:nvPr>
        </p:nvSpPr>
        <p:spPr>
          <a:xfrm>
            <a:off x="467544" y="2060848"/>
            <a:ext cx="7632848" cy="4464496"/>
          </a:xfrm>
        </p:spPr>
        <p:txBody>
          <a:bodyPr>
            <a:normAutofit fontScale="92500" lnSpcReduction="10000"/>
          </a:bodyPr>
          <a:lstStyle/>
          <a:p>
            <a:pPr algn="just">
              <a:lnSpc>
                <a:spcPct val="150000"/>
              </a:lnSpc>
            </a:pPr>
            <a:r>
              <a:rPr lang="pt-BR" u="sng" dirty="0"/>
              <a:t> O slogan </a:t>
            </a:r>
            <a:r>
              <a:rPr lang="pt-BR" u="sng" dirty="0" smtClean="0"/>
              <a:t>busca transmitir </a:t>
            </a:r>
            <a:r>
              <a:rPr lang="pt-BR" u="sng" dirty="0"/>
              <a:t>a ideia de que o que salva vidas é o sangue, independente de sua “origem”. </a:t>
            </a:r>
            <a:r>
              <a:rPr lang="pt-BR" dirty="0"/>
              <a:t>Ou seja, não importam as escolhas pessoais que cada doador fez em sua vida. A partir do momento em que são feitos os devidos exames (os mesmos à que são submetidos os heterossexuais), indivíduos homoafetivos devem ser considerados doadores assim como qualquer outro cidadão</a:t>
            </a:r>
            <a:r>
              <a:rPr lang="pt-BR" u="sng" dirty="0"/>
              <a:t>. O fato é que, ainda que indiretamente, impedir homossexuais de doarem sangue limita o número de doadores e, portanto, a disponibilidade de sangue para àqueles que necessitam. </a:t>
            </a:r>
          </a:p>
        </p:txBody>
      </p:sp>
    </p:spTree>
    <p:extLst>
      <p:ext uri="{BB962C8B-B14F-4D97-AF65-F5344CB8AC3E}">
        <p14:creationId xmlns:p14="http://schemas.microsoft.com/office/powerpoint/2010/main" xmlns="" val="1864635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Logo </a:t>
            </a:r>
            <a:endParaRPr lang="pt-BR" dirty="0"/>
          </a:p>
        </p:txBody>
      </p:sp>
      <p:pic>
        <p:nvPicPr>
          <p:cNvPr id="4" name="Picture 2"/>
          <p:cNvPicPr>
            <a:picLocks noGrp="1"/>
          </p:cNvPicPr>
          <p:nvPr>
            <p:ph idx="1"/>
          </p:nvPr>
        </p:nvPicPr>
        <p:blipFill rotWithShape="1">
          <a:blip r:embed="rId2" cstate="print">
            <a:extLst>
              <a:ext uri="{28A0092B-C50C-407E-A947-70E740481C1C}">
                <a14:useLocalDpi xmlns:a14="http://schemas.microsoft.com/office/drawing/2010/main" xmlns="" val="0"/>
              </a:ext>
            </a:extLst>
          </a:blip>
          <a:srcRect l="20033" t="9302" r="10322" b="8413"/>
          <a:stretch/>
        </p:blipFill>
        <p:spPr bwMode="auto">
          <a:xfrm>
            <a:off x="539552" y="1556792"/>
            <a:ext cx="3316843" cy="3918823"/>
          </a:xfrm>
          <a:prstGeom prst="rect">
            <a:avLst/>
          </a:prstGeom>
          <a:ln>
            <a:noFill/>
          </a:ln>
          <a:extLst>
            <a:ext uri="{53640926-AAD7-44d8-BBD7-CCE9431645EC}">
              <a14:shadowObscured xmlns:a14="http://schemas.microsoft.com/office/drawing/2010/main" xmlns=""/>
            </a:ext>
          </a:extLst>
        </p:spPr>
      </p:pic>
      <p:sp>
        <p:nvSpPr>
          <p:cNvPr id="5" name="CaixaDeTexto 4"/>
          <p:cNvSpPr txBox="1"/>
          <p:nvPr/>
        </p:nvSpPr>
        <p:spPr>
          <a:xfrm>
            <a:off x="4355976" y="1916832"/>
            <a:ext cx="3672408" cy="3365473"/>
          </a:xfrm>
          <a:prstGeom prst="rect">
            <a:avLst/>
          </a:prstGeom>
          <a:noFill/>
        </p:spPr>
        <p:txBody>
          <a:bodyPr wrap="square" rtlCol="0">
            <a:spAutoFit/>
          </a:bodyPr>
          <a:lstStyle/>
          <a:p>
            <a:pPr algn="just">
              <a:lnSpc>
                <a:spcPct val="150000"/>
              </a:lnSpc>
            </a:pPr>
            <a:r>
              <a:rPr lang="pt-BR" dirty="0" smtClean="0"/>
              <a:t>Uma </a:t>
            </a:r>
            <a:r>
              <a:rPr lang="pt-BR" dirty="0"/>
              <a:t>gota de sangue com dois bonequinhos masculinos (estilo de portas de banheiros) de mãos dadas. Assim como o slogan, o logo deve </a:t>
            </a:r>
            <a:r>
              <a:rPr lang="pt-BR" u="sng" dirty="0"/>
              <a:t>reforçar a ideia de que o sangue de um homossexual é tão valioso e benéfico quanto o de qualquer outro doador.</a:t>
            </a:r>
          </a:p>
        </p:txBody>
      </p:sp>
    </p:spTree>
    <p:extLst>
      <p:ext uri="{BB962C8B-B14F-4D97-AF65-F5344CB8AC3E}">
        <p14:creationId xmlns:p14="http://schemas.microsoft.com/office/powerpoint/2010/main" xmlns="" val="2836171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Página no </a:t>
            </a:r>
            <a:r>
              <a:rPr lang="pt-BR" dirty="0" err="1" smtClean="0"/>
              <a:t>Facebook</a:t>
            </a:r>
            <a:endParaRPr lang="pt-BR" dirty="0"/>
          </a:p>
        </p:txBody>
      </p:sp>
      <p:pic>
        <p:nvPicPr>
          <p:cNvPr id="1026" name="Picture 2" descr="C:\Users\Beatriz\Desktop\Captura de tela inteira 28112013 161650.bm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4" y="1556792"/>
            <a:ext cx="7760593" cy="484003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376739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276872"/>
            <a:ext cx="7620000" cy="1143000"/>
          </a:xfrm>
        </p:spPr>
        <p:txBody>
          <a:bodyPr/>
          <a:lstStyle/>
          <a:p>
            <a:pPr algn="ctr"/>
            <a:r>
              <a:rPr lang="pt-BR" sz="5400" dirty="0" smtClean="0"/>
              <a:t>Postagens</a:t>
            </a:r>
            <a:endParaRPr lang="pt-BR" sz="5400" dirty="0"/>
          </a:p>
        </p:txBody>
      </p:sp>
      <p:sp>
        <p:nvSpPr>
          <p:cNvPr id="4" name="CaixaDeTexto 3"/>
          <p:cNvSpPr txBox="1"/>
          <p:nvPr/>
        </p:nvSpPr>
        <p:spPr>
          <a:xfrm>
            <a:off x="899592" y="5805264"/>
            <a:ext cx="6264696" cy="369332"/>
          </a:xfrm>
          <a:prstGeom prst="rect">
            <a:avLst/>
          </a:prstGeom>
          <a:solidFill>
            <a:schemeClr val="tx2"/>
          </a:solidFill>
        </p:spPr>
        <p:txBody>
          <a:bodyPr wrap="square" rtlCol="0">
            <a:spAutoFit/>
          </a:bodyPr>
          <a:lstStyle/>
          <a:p>
            <a:r>
              <a:rPr lang="pt-BR" dirty="0">
                <a:solidFill>
                  <a:schemeClr val="tx2"/>
                </a:solidFill>
                <a:hlinkClick r:id="rId2"/>
              </a:rPr>
              <a:t>https://www.facebook.com/</a:t>
            </a:r>
            <a:r>
              <a:rPr lang="pt-BR" dirty="0" smtClean="0">
                <a:solidFill>
                  <a:schemeClr val="tx2"/>
                </a:solidFill>
                <a:hlinkClick r:id="rId2"/>
              </a:rPr>
              <a:t>seupreconceitocustaumavida</a:t>
            </a:r>
            <a:endParaRPr lang="pt-BR" dirty="0">
              <a:solidFill>
                <a:schemeClr val="tx2"/>
              </a:solidFill>
            </a:endParaRPr>
          </a:p>
        </p:txBody>
      </p:sp>
    </p:spTree>
    <p:extLst>
      <p:ext uri="{BB962C8B-B14F-4D97-AF65-F5344CB8AC3E}">
        <p14:creationId xmlns:p14="http://schemas.microsoft.com/office/powerpoint/2010/main" xmlns="" val="4026080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4" name="Picture 8" descr="C:\Users\Beatriz\Desktop\Captura de tela inteira 28112013 163032.bm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33148"/>
            <a:ext cx="4368967" cy="6891148"/>
          </a:xfrm>
          <a:prstGeom prst="rect">
            <a:avLst/>
          </a:prstGeom>
          <a:noFill/>
          <a:extLst>
            <a:ext uri="{909E8E84-426E-40dd-AFC4-6F175D3DCCD1}">
              <a14:hiddenFill xmlns:a14="http://schemas.microsoft.com/office/drawing/2010/main" xmlns="">
                <a:solidFill>
                  <a:srgbClr val="FFFFFF"/>
                </a:solidFill>
              </a14:hiddenFill>
            </a:ext>
          </a:extLst>
        </p:spPr>
      </p:pic>
      <p:pic>
        <p:nvPicPr>
          <p:cNvPr id="4105" name="Picture 9" descr="C:\Users\Beatriz\Desktop\Captura de tela inteira 28112013 163100.bmp.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340010" y="-27112"/>
            <a:ext cx="4803990" cy="68851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76509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Dados</a:t>
            </a:r>
            <a:endParaRPr lang="pt-BR" dirty="0"/>
          </a:p>
        </p:txBody>
      </p:sp>
      <p:pic>
        <p:nvPicPr>
          <p:cNvPr id="2051" name="Picture 3" descr="C:\Users\Beatriz\Desktop\Captura de tela inteira 28112013 162031.bm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628800"/>
            <a:ext cx="9143999" cy="468052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244772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Beatriz\Desktop\ECA 2\MATUCK\Nova pasta (2)\1479838_664204443599715_771537826_n.jpg"/>
          <p:cNvPicPr>
            <a:picLocks noChangeAspect="1" noChangeArrowheads="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07504" y="3284984"/>
            <a:ext cx="8001000" cy="3419475"/>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2" descr="C:\Users\Beatriz\Desktop\ECA 2\MATUCK\Nova pasta (2)\1479838_664204443599715_771537826_n.jpg"/>
          <p:cNvPicPr>
            <a:picLocks noChangeAspect="1" noChangeArrowheads="1"/>
          </p:cNvPicPr>
          <p:nvPr/>
        </p:nvPicPr>
        <p:blipFill>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234930" y="4727"/>
            <a:ext cx="8001000" cy="341947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ítulo 1"/>
          <p:cNvSpPr>
            <a:spLocks noGrp="1"/>
          </p:cNvSpPr>
          <p:nvPr>
            <p:ph type="title"/>
          </p:nvPr>
        </p:nvSpPr>
        <p:spPr>
          <a:xfrm>
            <a:off x="2195736" y="2856434"/>
            <a:ext cx="4752528" cy="1145133"/>
          </a:xfrm>
        </p:spPr>
        <p:txBody>
          <a:bodyPr/>
          <a:lstStyle/>
          <a:p>
            <a:pPr algn="ctr"/>
            <a:r>
              <a:rPr lang="pt-BR" sz="6600" b="1" dirty="0" smtClean="0"/>
              <a:t>Obrigada!</a:t>
            </a:r>
            <a:endParaRPr lang="pt-BR" sz="6600" b="1" dirty="0"/>
          </a:p>
        </p:txBody>
      </p:sp>
    </p:spTree>
    <p:extLst>
      <p:ext uri="{BB962C8B-B14F-4D97-AF65-F5344CB8AC3E}">
        <p14:creationId xmlns:p14="http://schemas.microsoft.com/office/powerpoint/2010/main" xmlns="" val="1920437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74638"/>
            <a:ext cx="7537648" cy="850106"/>
          </a:xfrm>
        </p:spPr>
        <p:txBody>
          <a:bodyPr/>
          <a:lstStyle/>
          <a:p>
            <a:pPr lvl="0" algn="ctr"/>
            <a:r>
              <a:rPr lang="pt-BR" dirty="0" smtClean="0"/>
              <a:t>Fundamentação Jurídica </a:t>
            </a:r>
            <a:endParaRPr lang="pt-BR" dirty="0"/>
          </a:p>
        </p:txBody>
      </p:sp>
      <p:sp>
        <p:nvSpPr>
          <p:cNvPr id="3" name="Espaço Reservado para Conteúdo 2"/>
          <p:cNvSpPr>
            <a:spLocks noGrp="1"/>
          </p:cNvSpPr>
          <p:nvPr>
            <p:ph idx="1"/>
          </p:nvPr>
        </p:nvSpPr>
        <p:spPr>
          <a:xfrm>
            <a:off x="323528" y="1268760"/>
            <a:ext cx="7753672" cy="5132040"/>
          </a:xfrm>
        </p:spPr>
        <p:txBody>
          <a:bodyPr>
            <a:normAutofit/>
          </a:bodyPr>
          <a:lstStyle/>
          <a:p>
            <a:pPr algn="just">
              <a:lnSpc>
                <a:spcPct val="170000"/>
              </a:lnSpc>
            </a:pPr>
            <a:r>
              <a:rPr lang="pt-BR" dirty="0"/>
              <a:t>Segundo a </a:t>
            </a:r>
            <a:r>
              <a:rPr lang="pt-BR" u="sng" dirty="0"/>
              <a:t>PORTARIA MS 1.353/2011</a:t>
            </a:r>
            <a:r>
              <a:rPr lang="pt-BR" dirty="0"/>
              <a:t> da Legislação que estabelece as seguintes regras para doação de sangue:</a:t>
            </a:r>
          </a:p>
          <a:p>
            <a:pPr marL="114300" indent="0" algn="just">
              <a:lnSpc>
                <a:spcPct val="170000"/>
              </a:lnSpc>
              <a:buNone/>
            </a:pPr>
            <a:r>
              <a:rPr lang="pt-BR" dirty="0"/>
              <a:t> </a:t>
            </a:r>
            <a:r>
              <a:rPr lang="pt-BR" b="1" dirty="0"/>
              <a:t>Art. 1º:</a:t>
            </a:r>
            <a:r>
              <a:rPr lang="pt-BR" dirty="0"/>
              <a:t> Aprovar, na forma do Anexo a esta Portaria, o Regulamento Técnico de Procedimentos </a:t>
            </a:r>
            <a:r>
              <a:rPr lang="pt-BR" dirty="0" err="1"/>
              <a:t>Hemoterápicos</a:t>
            </a:r>
            <a:r>
              <a:rPr lang="pt-BR" dirty="0"/>
              <a:t>. </a:t>
            </a:r>
          </a:p>
          <a:p>
            <a:pPr marL="114300" indent="0" algn="just">
              <a:lnSpc>
                <a:spcPct val="170000"/>
              </a:lnSpc>
              <a:buNone/>
            </a:pPr>
            <a:r>
              <a:rPr lang="pt-BR" b="1" dirty="0"/>
              <a:t>§ 5º</a:t>
            </a:r>
            <a:r>
              <a:rPr lang="pt-BR" dirty="0"/>
              <a:t> </a:t>
            </a:r>
            <a:r>
              <a:rPr lang="pt-BR" i="1" dirty="0"/>
              <a:t>A orientação sexual (heterossexualidade, bissexualidade, homossexualidade) </a:t>
            </a:r>
            <a:r>
              <a:rPr lang="pt-BR" i="1" u="sng" dirty="0"/>
              <a:t>não deve ser usada como critério para seleção</a:t>
            </a:r>
            <a:r>
              <a:rPr lang="pt-BR" i="1" dirty="0"/>
              <a:t> de doadores de sangue, </a:t>
            </a:r>
            <a:r>
              <a:rPr lang="pt-BR" i="1" u="sng" dirty="0"/>
              <a:t>por não constituir risco em si própria.</a:t>
            </a:r>
            <a:endParaRPr lang="pt-BR" u="sng" dirty="0"/>
          </a:p>
          <a:p>
            <a:endParaRPr lang="pt-BR" dirty="0"/>
          </a:p>
        </p:txBody>
      </p:sp>
    </p:spTree>
    <p:extLst>
      <p:ext uri="{BB962C8B-B14F-4D97-AF65-F5344CB8AC3E}">
        <p14:creationId xmlns:p14="http://schemas.microsoft.com/office/powerpoint/2010/main" xmlns="" val="2045005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476672"/>
            <a:ext cx="7681664" cy="5924128"/>
          </a:xfrm>
        </p:spPr>
        <p:txBody>
          <a:bodyPr/>
          <a:lstStyle/>
          <a:p>
            <a:pPr algn="just">
              <a:lnSpc>
                <a:spcPct val="150000"/>
              </a:lnSpc>
            </a:pPr>
            <a:r>
              <a:rPr lang="pt-BR" b="1" dirty="0"/>
              <a:t>Seção II - Da Doação de Sangue</a:t>
            </a:r>
          </a:p>
          <a:p>
            <a:pPr marL="114300" indent="0" algn="just">
              <a:lnSpc>
                <a:spcPct val="150000"/>
              </a:lnSpc>
              <a:buNone/>
            </a:pPr>
            <a:r>
              <a:rPr lang="pt-BR" b="1" dirty="0"/>
              <a:t>Art. 34.</a:t>
            </a:r>
            <a:r>
              <a:rPr lang="pt-BR" dirty="0"/>
              <a:t> Para a seleção de doadores, devem ser adotados medidas e critérios que visem à proteção do receptor.</a:t>
            </a:r>
          </a:p>
          <a:p>
            <a:pPr marL="114300" indent="0" algn="just">
              <a:lnSpc>
                <a:spcPct val="150000"/>
              </a:lnSpc>
              <a:buNone/>
            </a:pPr>
            <a:r>
              <a:rPr lang="pt-BR" b="1" dirty="0"/>
              <a:t> § 11.</a:t>
            </a:r>
            <a:r>
              <a:rPr lang="pt-BR" dirty="0"/>
              <a:t> Em situações de risco acrescido vivenciadas pelos candidatos, devem ser observados os seguintes critérios:</a:t>
            </a:r>
          </a:p>
          <a:p>
            <a:pPr marL="114300" indent="0" algn="just">
              <a:lnSpc>
                <a:spcPct val="150000"/>
              </a:lnSpc>
              <a:buNone/>
            </a:pPr>
            <a:r>
              <a:rPr lang="pt-BR" b="1" dirty="0"/>
              <a:t>IV </a:t>
            </a:r>
            <a:r>
              <a:rPr lang="pt-BR" i="1" dirty="0"/>
              <a:t>– Considerar </a:t>
            </a:r>
            <a:r>
              <a:rPr lang="pt-BR" i="1" u="sng" dirty="0"/>
              <a:t>inapto temporário por 12 meses </a:t>
            </a:r>
            <a:r>
              <a:rPr lang="pt-BR" i="1" dirty="0"/>
              <a:t>o candidato que tenha sido exposto a qualquer uma das situações abaixo nos últimos 12 meses:</a:t>
            </a:r>
            <a:endParaRPr lang="pt-BR" dirty="0"/>
          </a:p>
          <a:p>
            <a:pPr marL="114300" indent="0" algn="just">
              <a:lnSpc>
                <a:spcPct val="150000"/>
              </a:lnSpc>
              <a:buNone/>
            </a:pPr>
            <a:r>
              <a:rPr lang="pt-BR" b="1" i="1" dirty="0"/>
              <a:t> </a:t>
            </a:r>
            <a:r>
              <a:rPr lang="pt-BR" b="1" i="1" u="sng" dirty="0"/>
              <a:t>d) homens que tiveram relações sexuais com outros homens e/ou as parceiras sexuais destes;</a:t>
            </a:r>
            <a:endParaRPr lang="pt-BR" u="sng" dirty="0"/>
          </a:p>
          <a:p>
            <a:endParaRPr lang="pt-BR" dirty="0"/>
          </a:p>
        </p:txBody>
      </p:sp>
    </p:spTree>
    <p:extLst>
      <p:ext uri="{BB962C8B-B14F-4D97-AF65-F5344CB8AC3E}">
        <p14:creationId xmlns:p14="http://schemas.microsoft.com/office/powerpoint/2010/main" xmlns="" val="2313089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332656"/>
            <a:ext cx="7537648" cy="1080120"/>
          </a:xfrm>
        </p:spPr>
        <p:txBody>
          <a:bodyPr/>
          <a:lstStyle/>
          <a:p>
            <a:pPr lvl="0" algn="ctr"/>
            <a:r>
              <a:rPr lang="pt-BR" dirty="0" smtClean="0"/>
              <a:t>Fundamentação ética </a:t>
            </a:r>
            <a:r>
              <a:rPr lang="pt-BR" dirty="0"/>
              <a:t/>
            </a:r>
            <a:br>
              <a:rPr lang="pt-BR" dirty="0"/>
            </a:br>
            <a:endParaRPr lang="pt-BR" dirty="0"/>
          </a:p>
        </p:txBody>
      </p:sp>
      <p:sp>
        <p:nvSpPr>
          <p:cNvPr id="3" name="Espaço Reservado para Conteúdo 2"/>
          <p:cNvSpPr>
            <a:spLocks noGrp="1"/>
          </p:cNvSpPr>
          <p:nvPr>
            <p:ph idx="1"/>
          </p:nvPr>
        </p:nvSpPr>
        <p:spPr>
          <a:xfrm>
            <a:off x="323528" y="1268760"/>
            <a:ext cx="7753672" cy="5132040"/>
          </a:xfrm>
        </p:spPr>
        <p:txBody>
          <a:bodyPr>
            <a:normAutofit fontScale="92500" lnSpcReduction="10000"/>
          </a:bodyPr>
          <a:lstStyle/>
          <a:p>
            <a:pPr algn="just">
              <a:lnSpc>
                <a:spcPct val="150000"/>
              </a:lnSpc>
            </a:pPr>
            <a:r>
              <a:rPr lang="pt-BR" dirty="0"/>
              <a:t>Diante do problema enfrentando para doar sangue, muitos homossexuais encontram uma única alternativa para conseguir realizar a doação, eles omitem a informação de que são homossexuais. </a:t>
            </a:r>
          </a:p>
          <a:p>
            <a:pPr algn="just">
              <a:lnSpc>
                <a:spcPct val="150000"/>
              </a:lnSpc>
            </a:pPr>
            <a:r>
              <a:rPr lang="pt-BR" dirty="0"/>
              <a:t>Omitir a informação não configura nenhum crime, mas a questão se torna ética quando o individuo é socialmente obrigado a omitir sua orientação sexual. Ocorre um desrespeito com a sua dignidade, já que ele acaba tendo que esconder quem é na realidade. Além da falta de respeito, encontramos, também, o preconceito e a discriminação “mascarados”. </a:t>
            </a:r>
          </a:p>
        </p:txBody>
      </p:sp>
    </p:spTree>
    <p:extLst>
      <p:ext uri="{BB962C8B-B14F-4D97-AF65-F5344CB8AC3E}">
        <p14:creationId xmlns:p14="http://schemas.microsoft.com/office/powerpoint/2010/main" xmlns="" val="2791009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Fundamentação histórica</a:t>
            </a:r>
            <a:endParaRPr lang="pt-BR" dirty="0"/>
          </a:p>
        </p:txBody>
      </p:sp>
      <p:sp>
        <p:nvSpPr>
          <p:cNvPr id="3" name="Espaço Reservado para Conteúdo 2"/>
          <p:cNvSpPr>
            <a:spLocks noGrp="1"/>
          </p:cNvSpPr>
          <p:nvPr>
            <p:ph idx="1"/>
          </p:nvPr>
        </p:nvSpPr>
        <p:spPr/>
        <p:txBody>
          <a:bodyPr>
            <a:normAutofit/>
          </a:bodyPr>
          <a:lstStyle/>
          <a:p>
            <a:r>
              <a:rPr lang="pt-BR" dirty="0" smtClean="0">
                <a:solidFill>
                  <a:schemeClr val="tx2"/>
                </a:solidFill>
              </a:rPr>
              <a:t>2006: </a:t>
            </a:r>
            <a:r>
              <a:rPr lang="pt-BR" dirty="0"/>
              <a:t>F</a:t>
            </a:r>
            <a:r>
              <a:rPr lang="pt-BR" dirty="0" smtClean="0"/>
              <a:t>undada </a:t>
            </a:r>
            <a:r>
              <a:rPr lang="pt-BR" dirty="0"/>
              <a:t>a primeira igreja voltada predominante para o público </a:t>
            </a:r>
            <a:r>
              <a:rPr lang="pt-BR" dirty="0" smtClean="0"/>
              <a:t>gay.</a:t>
            </a:r>
          </a:p>
          <a:p>
            <a:r>
              <a:rPr lang="pt-BR" dirty="0" smtClean="0">
                <a:solidFill>
                  <a:schemeClr val="tx2"/>
                </a:solidFill>
              </a:rPr>
              <a:t>2008:</a:t>
            </a:r>
            <a:r>
              <a:rPr lang="pt-BR" dirty="0">
                <a:solidFill>
                  <a:schemeClr val="tx2"/>
                </a:solidFill>
              </a:rPr>
              <a:t> </a:t>
            </a:r>
            <a:r>
              <a:rPr lang="pt-BR" dirty="0" smtClean="0"/>
              <a:t>A </a:t>
            </a:r>
            <a:r>
              <a:rPr lang="pt-BR" dirty="0"/>
              <a:t>cirurgia para mudança de sexo passou a poder ser feita em hospitais </a:t>
            </a:r>
            <a:r>
              <a:rPr lang="pt-BR" dirty="0" smtClean="0"/>
              <a:t>públicos.</a:t>
            </a:r>
          </a:p>
          <a:p>
            <a:r>
              <a:rPr lang="pt-BR" dirty="0" smtClean="0">
                <a:solidFill>
                  <a:schemeClr val="tx2"/>
                </a:solidFill>
              </a:rPr>
              <a:t>2010: </a:t>
            </a:r>
            <a:r>
              <a:rPr lang="pt-BR" dirty="0" smtClean="0"/>
              <a:t>Os transexuais </a:t>
            </a:r>
            <a:r>
              <a:rPr lang="pt-BR" dirty="0"/>
              <a:t>passaram a poder usar seu nome social (como preferem ser chamados) em cadastros dos órgãos em que trabalham, crachás de identificação, no endereço de e-mail servidor e na lista de ramais do </a:t>
            </a:r>
            <a:r>
              <a:rPr lang="pt-BR" dirty="0" smtClean="0"/>
              <a:t>órgão.</a:t>
            </a:r>
          </a:p>
          <a:p>
            <a:r>
              <a:rPr lang="pt-BR" dirty="0" smtClean="0">
                <a:solidFill>
                  <a:schemeClr val="tx2"/>
                </a:solidFill>
              </a:rPr>
              <a:t>2013: </a:t>
            </a:r>
            <a:r>
              <a:rPr lang="pt-BR" dirty="0" smtClean="0"/>
              <a:t>O Conselho </a:t>
            </a:r>
            <a:r>
              <a:rPr lang="pt-BR" dirty="0"/>
              <a:t>Nacional de Justiça (CNJ) aprovou uma resolução que obriga os cartórios de todo o País a converterem uniões estáveis </a:t>
            </a:r>
            <a:r>
              <a:rPr lang="pt-BR" dirty="0" err="1"/>
              <a:t>homoafetivas</a:t>
            </a:r>
            <a:r>
              <a:rPr lang="pt-BR" dirty="0"/>
              <a:t> em casamentos civis. </a:t>
            </a:r>
            <a:endParaRPr lang="pt-BR" dirty="0" smtClean="0"/>
          </a:p>
          <a:p>
            <a:endParaRPr lang="pt-BR" dirty="0"/>
          </a:p>
        </p:txBody>
      </p:sp>
    </p:spTree>
    <p:extLst>
      <p:ext uri="{BB962C8B-B14F-4D97-AF65-F5344CB8AC3E}">
        <p14:creationId xmlns:p14="http://schemas.microsoft.com/office/powerpoint/2010/main" xmlns="" val="1310650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Fundamentação histórica</a:t>
            </a:r>
          </a:p>
        </p:txBody>
      </p:sp>
      <p:sp>
        <p:nvSpPr>
          <p:cNvPr id="3" name="Espaço Reservado para Conteúdo 2"/>
          <p:cNvSpPr>
            <a:spLocks noGrp="1"/>
          </p:cNvSpPr>
          <p:nvPr>
            <p:ph idx="1"/>
          </p:nvPr>
        </p:nvSpPr>
        <p:spPr>
          <a:xfrm>
            <a:off x="395536" y="1484784"/>
            <a:ext cx="7681664" cy="4916016"/>
          </a:xfrm>
        </p:spPr>
        <p:txBody>
          <a:bodyPr>
            <a:normAutofit lnSpcReduction="10000"/>
          </a:bodyPr>
          <a:lstStyle/>
          <a:p>
            <a:pPr algn="just">
              <a:lnSpc>
                <a:spcPct val="150000"/>
              </a:lnSpc>
            </a:pPr>
            <a:r>
              <a:rPr lang="pt-BR" dirty="0"/>
              <a:t>P</a:t>
            </a:r>
            <a:r>
              <a:rPr lang="pt-BR" dirty="0" smtClean="0"/>
              <a:t>ercebemos </a:t>
            </a:r>
            <a:r>
              <a:rPr lang="pt-BR" dirty="0"/>
              <a:t>que os homossexuais, com o decorrer da história e através de uma batalha que ainda é travada todos os dias, começam cada vez mais a ser percebido como igual pela parcela da população que resiste a essa verdade. Esse é outro motivo importante para que o homossexual tenha o direito de doar sangue assim como qualquer heterossexual, porque, além de isso ser uma representação do preconceito de nossa sociedade, contribui para que as pessoas cada vez mais sejam tratadas como iguais.</a:t>
            </a:r>
          </a:p>
          <a:p>
            <a:endParaRPr lang="pt-BR" dirty="0"/>
          </a:p>
        </p:txBody>
      </p:sp>
    </p:spTree>
    <p:extLst>
      <p:ext uri="{BB962C8B-B14F-4D97-AF65-F5344CB8AC3E}">
        <p14:creationId xmlns:p14="http://schemas.microsoft.com/office/powerpoint/2010/main" xmlns="" val="3660745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548680"/>
            <a:ext cx="7620000" cy="1143000"/>
          </a:xfrm>
        </p:spPr>
        <p:txBody>
          <a:bodyPr/>
          <a:lstStyle/>
          <a:p>
            <a:pPr lvl="0" algn="ctr"/>
            <a:r>
              <a:rPr lang="pt-BR" dirty="0"/>
              <a:t>Fundamentação teórica</a:t>
            </a:r>
            <a:br>
              <a:rPr lang="pt-BR" dirty="0"/>
            </a:br>
            <a:endParaRPr lang="pt-BR" dirty="0"/>
          </a:p>
        </p:txBody>
      </p:sp>
      <p:sp>
        <p:nvSpPr>
          <p:cNvPr id="3" name="Espaço Reservado para Conteúdo 2"/>
          <p:cNvSpPr>
            <a:spLocks noGrp="1"/>
          </p:cNvSpPr>
          <p:nvPr>
            <p:ph idx="1"/>
          </p:nvPr>
        </p:nvSpPr>
        <p:spPr/>
        <p:txBody>
          <a:bodyPr/>
          <a:lstStyle/>
          <a:p>
            <a:pPr algn="just">
              <a:lnSpc>
                <a:spcPct val="150000"/>
              </a:lnSpc>
            </a:pPr>
            <a:r>
              <a:rPr lang="pt-BR" dirty="0"/>
              <a:t>Como o tema da campanha é algo atual e que está em constante debate pela sociedade, não há uma fundamentação teórica concreta ainda. O que se encontra são alguns autores autônomos que estruturam o problema e argumentam sobre porque os homossexuais devem ter o direito de doar sangue.</a:t>
            </a:r>
          </a:p>
          <a:p>
            <a:endParaRPr lang="pt-BR" dirty="0"/>
          </a:p>
        </p:txBody>
      </p:sp>
    </p:spTree>
    <p:extLst>
      <p:ext uri="{BB962C8B-B14F-4D97-AF65-F5344CB8AC3E}">
        <p14:creationId xmlns:p14="http://schemas.microsoft.com/office/powerpoint/2010/main" xmlns="" val="351068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620688"/>
            <a:ext cx="7620000" cy="1143000"/>
          </a:xfrm>
        </p:spPr>
        <p:txBody>
          <a:bodyPr/>
          <a:lstStyle/>
          <a:p>
            <a:pPr lvl="0" algn="ctr"/>
            <a:r>
              <a:rPr lang="pt-BR" dirty="0"/>
              <a:t>Contra argumentação</a:t>
            </a:r>
            <a:br>
              <a:rPr lang="pt-BR" dirty="0"/>
            </a:br>
            <a:endParaRPr lang="pt-BR" dirty="0"/>
          </a:p>
        </p:txBody>
      </p:sp>
      <p:sp>
        <p:nvSpPr>
          <p:cNvPr id="3" name="Espaço Reservado para Conteúdo 2"/>
          <p:cNvSpPr>
            <a:spLocks noGrp="1"/>
          </p:cNvSpPr>
          <p:nvPr>
            <p:ph idx="1"/>
          </p:nvPr>
        </p:nvSpPr>
        <p:spPr>
          <a:xfrm>
            <a:off x="467544" y="1268760"/>
            <a:ext cx="7609656" cy="5132040"/>
          </a:xfrm>
        </p:spPr>
        <p:txBody>
          <a:bodyPr>
            <a:normAutofit fontScale="85000" lnSpcReduction="20000"/>
          </a:bodyPr>
          <a:lstStyle/>
          <a:p>
            <a:pPr algn="just">
              <a:lnSpc>
                <a:spcPct val="160000"/>
              </a:lnSpc>
            </a:pPr>
            <a:r>
              <a:rPr lang="pt-BR" dirty="0" smtClean="0"/>
              <a:t>Pessoas que argumentam  </a:t>
            </a:r>
            <a:r>
              <a:rPr lang="pt-BR" dirty="0"/>
              <a:t>contra a doação de sangue dos homossexuais </a:t>
            </a:r>
            <a:r>
              <a:rPr lang="pt-BR" dirty="0" smtClean="0"/>
              <a:t>costumam </a:t>
            </a:r>
            <a:r>
              <a:rPr lang="pt-BR" dirty="0"/>
              <a:t>dizer que é porque a probabilidade de um homem que se relaciona sexualmente com outro homem ter AIDS é maior do que a de um homem que se relaciona sexualmente com uma mulher. O que ocorre é que, através do sexo anal, devido a quantidade de vasos sanguíneos existentes na região anal, a contração de </a:t>
            </a:r>
            <a:r>
              <a:rPr lang="pt-BR" dirty="0" err="1"/>
              <a:t>DSTs</a:t>
            </a:r>
            <a:r>
              <a:rPr lang="pt-BR" dirty="0"/>
              <a:t> é maior.</a:t>
            </a:r>
          </a:p>
          <a:p>
            <a:pPr algn="just">
              <a:lnSpc>
                <a:spcPct val="160000"/>
              </a:lnSpc>
            </a:pPr>
            <a:r>
              <a:rPr lang="pt-BR" smtClean="0"/>
              <a:t>Isso </a:t>
            </a:r>
            <a:r>
              <a:rPr lang="pt-BR" dirty="0"/>
              <a:t>não justifica a proibição, já que um heterossexual tem que passar por exames de sangue para checar se ele não tem </a:t>
            </a:r>
            <a:r>
              <a:rPr lang="pt-BR" dirty="0" err="1"/>
              <a:t>DSTs</a:t>
            </a:r>
            <a:r>
              <a:rPr lang="pt-BR" dirty="0"/>
              <a:t>, enquanto o homossexual não pode nem passar por essa triagem pela suposição de que ele tem AIDS, o que, nos dias de hoje, é um absurdo.</a:t>
            </a:r>
          </a:p>
          <a:p>
            <a:endParaRPr lang="pt-BR" dirty="0"/>
          </a:p>
        </p:txBody>
      </p:sp>
    </p:spTree>
    <p:extLst>
      <p:ext uri="{BB962C8B-B14F-4D97-AF65-F5344CB8AC3E}">
        <p14:creationId xmlns:p14="http://schemas.microsoft.com/office/powerpoint/2010/main" xmlns="" val="6974046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556792"/>
            <a:ext cx="7620000" cy="2223120"/>
          </a:xfrm>
        </p:spPr>
        <p:txBody>
          <a:bodyPr/>
          <a:lstStyle/>
          <a:p>
            <a:pPr algn="ctr"/>
            <a:r>
              <a:rPr lang="pt-BR" dirty="0" smtClean="0"/>
              <a:t>Desenvolvimento da Campanha de Comunicação</a:t>
            </a:r>
            <a:endParaRPr lang="pt-BR" dirty="0"/>
          </a:p>
        </p:txBody>
      </p:sp>
    </p:spTree>
    <p:extLst>
      <p:ext uri="{BB962C8B-B14F-4D97-AF65-F5344CB8AC3E}">
        <p14:creationId xmlns:p14="http://schemas.microsoft.com/office/powerpoint/2010/main" xmlns="" val="38251486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ência">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Integração">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ê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73</TotalTime>
  <Words>837</Words>
  <Application>Microsoft Office PowerPoint</Application>
  <PresentationFormat>Presentación en pantalla (4:3)</PresentationFormat>
  <Paragraphs>41</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Adjacência</vt:lpstr>
      <vt:lpstr>Campanha de Conscientização  Tema: Doação de sangue pelos homossexuais</vt:lpstr>
      <vt:lpstr>Fundamentação Jurídica </vt:lpstr>
      <vt:lpstr>Diapositiva 3</vt:lpstr>
      <vt:lpstr>Fundamentação ética  </vt:lpstr>
      <vt:lpstr>Fundamentação histórica</vt:lpstr>
      <vt:lpstr>Fundamentação histórica</vt:lpstr>
      <vt:lpstr>Fundamentação teórica </vt:lpstr>
      <vt:lpstr>Contra argumentação </vt:lpstr>
      <vt:lpstr>Desenvolvimento da Campanha de Comunicação</vt:lpstr>
      <vt:lpstr>Seu preconceito custa uma vida</vt:lpstr>
      <vt:lpstr>Logo </vt:lpstr>
      <vt:lpstr>Página no Facebook</vt:lpstr>
      <vt:lpstr>Postagens</vt:lpstr>
      <vt:lpstr>Diapositiva 14</vt:lpstr>
      <vt:lpstr>Dados</vt:lpstr>
      <vt:lpstr>Obrigada!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Campanha de Conscientização: Doação de sangue pelos homossexuais</dc:title>
  <dc:creator>Beatriz</dc:creator>
  <cp:lastModifiedBy>Leila</cp:lastModifiedBy>
  <cp:revision>10</cp:revision>
  <dcterms:created xsi:type="dcterms:W3CDTF">2013-11-28T17:38:57Z</dcterms:created>
  <dcterms:modified xsi:type="dcterms:W3CDTF">2013-11-30T14:03:31Z</dcterms:modified>
</cp:coreProperties>
</file>