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1"/>
  </p:notesMasterIdLst>
  <p:handoutMasterIdLst>
    <p:handoutMasterId r:id="rId42"/>
  </p:handoutMasterIdLst>
  <p:sldIdLst>
    <p:sldId id="333" r:id="rId2"/>
    <p:sldId id="311" r:id="rId3"/>
    <p:sldId id="312" r:id="rId4"/>
    <p:sldId id="379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31" r:id="rId16"/>
    <p:sldId id="324" r:id="rId17"/>
    <p:sldId id="325" r:id="rId18"/>
    <p:sldId id="326" r:id="rId19"/>
    <p:sldId id="365" r:id="rId20"/>
    <p:sldId id="366" r:id="rId21"/>
    <p:sldId id="367" r:id="rId22"/>
    <p:sldId id="370" r:id="rId23"/>
    <p:sldId id="369" r:id="rId24"/>
    <p:sldId id="368" r:id="rId25"/>
    <p:sldId id="371" r:id="rId26"/>
    <p:sldId id="372" r:id="rId27"/>
    <p:sldId id="373" r:id="rId28"/>
    <p:sldId id="374" r:id="rId29"/>
    <p:sldId id="375" r:id="rId30"/>
    <p:sldId id="376" r:id="rId31"/>
    <p:sldId id="377" r:id="rId32"/>
    <p:sldId id="378" r:id="rId33"/>
    <p:sldId id="381" r:id="rId34"/>
    <p:sldId id="382" r:id="rId35"/>
    <p:sldId id="383" r:id="rId36"/>
    <p:sldId id="384" r:id="rId37"/>
    <p:sldId id="385" r:id="rId38"/>
    <p:sldId id="386" r:id="rId39"/>
    <p:sldId id="388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CC00"/>
    <a:srgbClr val="800080"/>
    <a:srgbClr val="CC9900"/>
    <a:srgbClr val="66FF66"/>
    <a:srgbClr val="D8EEC0"/>
    <a:srgbClr val="046831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howGuides="1">
      <p:cViewPr>
        <p:scale>
          <a:sx n="80" d="100"/>
          <a:sy n="80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466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5FA3C-2E55-4D73-BEEE-16F6F9B0005D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8CC7C-500B-4F59-81B4-FA8A81740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732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91603-C203-4424-AECB-9DF9C4E441BB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60355-F7AE-478B-959B-FD3C79B1B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45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60355-F7AE-478B-959B-FD3C79B1BEBF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55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60355-F7AE-478B-959B-FD3C79B1BEBF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57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B0CEC96-C34C-4839-A1DE-C5E84ED51A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1188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045841-39DB-4A33-8014-674A3AE04D86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79512" y="3717032"/>
            <a:ext cx="8712968" cy="1368152"/>
          </a:xfrm>
        </p:spPr>
        <p:txBody>
          <a:bodyPr>
            <a:noAutofit/>
          </a:bodyPr>
          <a:lstStyle/>
          <a:p>
            <a:r>
              <a:rPr lang="pt-BR" altLang="pt-BR" sz="4000" dirty="0" smtClean="0"/>
              <a:t>Aula 9 de maio de 2017</a:t>
            </a: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ADM4007 Finanças Corporativas</a:t>
            </a:r>
            <a:endParaRPr lang="pt-BR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11560" y="5229200"/>
            <a:ext cx="82969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524000" indent="-1524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603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7828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962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1416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98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56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513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70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dirty="0">
                <a:latin typeface="Arial" charset="0"/>
              </a:rPr>
              <a:t>Baseado em </a:t>
            </a:r>
            <a:r>
              <a:rPr lang="pt-BR" altLang="pt-BR" sz="2000" dirty="0"/>
              <a:t>SECURATO, J. R. </a:t>
            </a:r>
            <a:r>
              <a:rPr lang="pt-BR" altLang="pt-BR" sz="2000" dirty="0">
                <a:latin typeface="Arial" charset="0"/>
              </a:rPr>
              <a:t>Decisões financeiras em condições de risco. São Paulo: Atlas, 1996.</a:t>
            </a:r>
          </a:p>
        </p:txBody>
      </p:sp>
    </p:spTree>
    <p:extLst>
      <p:ext uri="{BB962C8B-B14F-4D97-AF65-F5344CB8AC3E}">
        <p14:creationId xmlns:p14="http://schemas.microsoft.com/office/powerpoint/2010/main" val="13919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3395" name="Rectangle 3"/>
          <p:cNvSpPr>
            <a:spLocks noChangeArrowheads="1"/>
          </p:cNvSpPr>
          <p:nvPr/>
        </p:nvSpPr>
        <p:spPr bwMode="auto">
          <a:xfrm>
            <a:off x="231775" y="1674813"/>
            <a:ext cx="864235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Para as carteiras C, formadas pelos ativos A e M (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dirty="0">
                <a:latin typeface="Arial" charset="0"/>
              </a:rPr>
              <a:t> </a:t>
            </a:r>
            <a:r>
              <a:rPr lang="pt-BR" altLang="pt-BR" sz="2400" b="1" dirty="0">
                <a:latin typeface="Arial" charset="0"/>
                <a:sym typeface="Symbol" pitchFamily="18" charset="2"/>
              </a:rPr>
              <a:t></a:t>
            </a:r>
            <a:r>
              <a:rPr lang="pt-BR" altLang="pt-BR" sz="2400" b="1" dirty="0">
                <a:latin typeface="Arial" charset="0"/>
              </a:rPr>
              <a:t> 0), a razão recompensa-variabilidade é:</a:t>
            </a:r>
          </a:p>
        </p:txBody>
      </p:sp>
      <p:graphicFrame>
        <p:nvGraphicFramePr>
          <p:cNvPr id="443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4642"/>
              </p:ext>
            </p:extLst>
          </p:nvPr>
        </p:nvGraphicFramePr>
        <p:xfrm>
          <a:off x="3316288" y="2571750"/>
          <a:ext cx="251142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2" name="Equação" r:id="rId3" imgW="977760" imgH="457200" progId="Equation.3">
                  <p:embed/>
                </p:oleObj>
              </mc:Choice>
              <mc:Fallback>
                <p:oleObj name="Equação" r:id="rId3" imgW="977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88" y="2571750"/>
                        <a:ext cx="2511425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3399" name="Rectangle 7"/>
          <p:cNvSpPr>
            <a:spLocks noChangeArrowheads="1"/>
          </p:cNvSpPr>
          <p:nvPr/>
        </p:nvSpPr>
        <p:spPr bwMode="auto">
          <a:xfrm>
            <a:off x="238125" y="40243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Condição de máxima razão recompensa-variabilidade:</a:t>
            </a:r>
          </a:p>
        </p:txBody>
      </p:sp>
      <p:graphicFrame>
        <p:nvGraphicFramePr>
          <p:cNvPr id="4434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541933"/>
              </p:ext>
            </p:extLst>
          </p:nvPr>
        </p:nvGraphicFramePr>
        <p:xfrm>
          <a:off x="744538" y="4651375"/>
          <a:ext cx="7629525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3" name="Equação" r:id="rId5" imgW="2971800" imgH="622080" progId="Equation.3">
                  <p:embed/>
                </p:oleObj>
              </mc:Choice>
              <mc:Fallback>
                <p:oleObj name="Equação" r:id="rId5" imgW="29718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4651375"/>
                        <a:ext cx="7629525" cy="159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66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4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/>
      <p:bldP spid="4433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4421" name="Rectangle 5"/>
          <p:cNvSpPr>
            <a:spLocks noChangeArrowheads="1"/>
          </p:cNvSpPr>
          <p:nvPr/>
        </p:nvSpPr>
        <p:spPr bwMode="auto">
          <a:xfrm>
            <a:off x="238125" y="15097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Condição de máxima razão recompensa-variabilidade:</a:t>
            </a:r>
          </a:p>
        </p:txBody>
      </p:sp>
      <p:graphicFrame>
        <p:nvGraphicFramePr>
          <p:cNvPr id="4444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536850"/>
              </p:ext>
            </p:extLst>
          </p:nvPr>
        </p:nvGraphicFramePr>
        <p:xfrm>
          <a:off x="744538" y="2136775"/>
          <a:ext cx="7629525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5" name="Equação" r:id="rId3" imgW="2971800" imgH="622080" progId="Equation.3">
                  <p:embed/>
                </p:oleObj>
              </mc:Choice>
              <mc:Fallback>
                <p:oleObj name="Equação" r:id="rId3" imgW="29718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2136775"/>
                        <a:ext cx="7629525" cy="159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086840"/>
              </p:ext>
            </p:extLst>
          </p:nvPr>
        </p:nvGraphicFramePr>
        <p:xfrm>
          <a:off x="346075" y="4518025"/>
          <a:ext cx="4564063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6" name="Equação" r:id="rId5" imgW="1777680" imgH="419040" progId="Equation.3">
                  <p:embed/>
                </p:oleObj>
              </mc:Choice>
              <mc:Fallback>
                <p:oleObj name="Equação" r:id="rId5" imgW="1777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4518025"/>
                        <a:ext cx="4564063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15395"/>
              </p:ext>
            </p:extLst>
          </p:nvPr>
        </p:nvGraphicFramePr>
        <p:xfrm>
          <a:off x="5776913" y="4084638"/>
          <a:ext cx="2640012" cy="198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7" name="Equação" r:id="rId7" imgW="1028520" imgH="774360" progId="Equation.3">
                  <p:embed/>
                </p:oleObj>
              </mc:Choice>
              <mc:Fallback>
                <p:oleObj name="Equação" r:id="rId7" imgW="102852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4084638"/>
                        <a:ext cx="2640012" cy="198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378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4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4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graphicFrame>
        <p:nvGraphicFramePr>
          <p:cNvPr id="4454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663482"/>
              </p:ext>
            </p:extLst>
          </p:nvPr>
        </p:nvGraphicFramePr>
        <p:xfrm>
          <a:off x="3213100" y="1531938"/>
          <a:ext cx="2641600" cy="198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Equação" r:id="rId3" imgW="1028520" imgH="774360" progId="Equation.3">
                  <p:embed/>
                </p:oleObj>
              </mc:Choice>
              <mc:Fallback>
                <p:oleObj name="Equação" r:id="rId3" imgW="102852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1531938"/>
                        <a:ext cx="2641600" cy="198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5447" name="Text Box 7"/>
          <p:cNvSpPr txBox="1">
            <a:spLocks noChangeArrowheads="1"/>
          </p:cNvSpPr>
          <p:nvPr/>
        </p:nvSpPr>
        <p:spPr bwMode="auto">
          <a:xfrm>
            <a:off x="381000" y="4933950"/>
            <a:ext cx="37909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 dirty="0">
                <a:solidFill>
                  <a:srgbClr val="002060"/>
                </a:solidFill>
                <a:latin typeface="Arial" charset="0"/>
              </a:rPr>
              <a:t>Coeficiente angular das retas tangentes à hipérbole definida pelas carteiras do tipo C</a:t>
            </a:r>
            <a:endParaRPr lang="pt-BR" altLang="pt-BR" sz="24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445448" name="AutoShape 8"/>
          <p:cNvSpPr>
            <a:spLocks/>
          </p:cNvSpPr>
          <p:nvPr/>
        </p:nvSpPr>
        <p:spPr bwMode="auto">
          <a:xfrm rot="5400000">
            <a:off x="3409950" y="3295650"/>
            <a:ext cx="438150" cy="1085850"/>
          </a:xfrm>
          <a:prstGeom prst="rightBrace">
            <a:avLst>
              <a:gd name="adj1" fmla="val 20652"/>
              <a:gd name="adj2" fmla="val 50000"/>
            </a:avLst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5449" name="AutoShape 9"/>
          <p:cNvSpPr>
            <a:spLocks/>
          </p:cNvSpPr>
          <p:nvPr/>
        </p:nvSpPr>
        <p:spPr bwMode="auto">
          <a:xfrm rot="5400000">
            <a:off x="4921250" y="3149600"/>
            <a:ext cx="438150" cy="1352550"/>
          </a:xfrm>
          <a:prstGeom prst="rightBrace">
            <a:avLst>
              <a:gd name="adj1" fmla="val 25725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5450" name="Text Box 10"/>
          <p:cNvSpPr txBox="1">
            <a:spLocks noChangeArrowheads="1"/>
          </p:cNvSpPr>
          <p:nvPr/>
        </p:nvSpPr>
        <p:spPr bwMode="auto">
          <a:xfrm>
            <a:off x="5892800" y="4797152"/>
            <a:ext cx="2667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 dirty="0">
                <a:solidFill>
                  <a:srgbClr val="FF0000"/>
                </a:solidFill>
                <a:latin typeface="Arial" charset="0"/>
              </a:rPr>
              <a:t>Máxima razão recompensa-variabilidade da carteiras C</a:t>
            </a:r>
            <a:endParaRPr lang="pt-BR" altLang="pt-BR" sz="2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45451" name="Freeform 11"/>
          <p:cNvSpPr>
            <a:spLocks/>
          </p:cNvSpPr>
          <p:nvPr/>
        </p:nvSpPr>
        <p:spPr bwMode="auto">
          <a:xfrm>
            <a:off x="1419225" y="4025900"/>
            <a:ext cx="2219325" cy="698500"/>
          </a:xfrm>
          <a:custGeom>
            <a:avLst/>
            <a:gdLst>
              <a:gd name="T0" fmla="*/ 1398 w 1398"/>
              <a:gd name="T1" fmla="*/ 116 h 440"/>
              <a:gd name="T2" fmla="*/ 1146 w 1398"/>
              <a:gd name="T3" fmla="*/ 320 h 440"/>
              <a:gd name="T4" fmla="*/ 186 w 1398"/>
              <a:gd name="T5" fmla="*/ 20 h 440"/>
              <a:gd name="T6" fmla="*/ 30 w 1398"/>
              <a:gd name="T7" fmla="*/ 44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8" h="440">
                <a:moveTo>
                  <a:pt x="1398" y="116"/>
                </a:moveTo>
                <a:cubicBezTo>
                  <a:pt x="1373" y="226"/>
                  <a:pt x="1348" y="336"/>
                  <a:pt x="1146" y="320"/>
                </a:cubicBezTo>
                <a:cubicBezTo>
                  <a:pt x="944" y="304"/>
                  <a:pt x="372" y="0"/>
                  <a:pt x="186" y="20"/>
                </a:cubicBezTo>
                <a:cubicBezTo>
                  <a:pt x="0" y="40"/>
                  <a:pt x="15" y="240"/>
                  <a:pt x="30" y="440"/>
                </a:cubicBezTo>
              </a:path>
            </a:pathLst>
          </a:custGeom>
          <a:noFill/>
          <a:ln w="28575" cmpd="sng">
            <a:solidFill>
              <a:srgbClr val="0070C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5452" name="Freeform 12"/>
          <p:cNvSpPr>
            <a:spLocks/>
          </p:cNvSpPr>
          <p:nvPr/>
        </p:nvSpPr>
        <p:spPr bwMode="auto">
          <a:xfrm flipH="1">
            <a:off x="5159375" y="4032250"/>
            <a:ext cx="1457325" cy="698500"/>
          </a:xfrm>
          <a:custGeom>
            <a:avLst/>
            <a:gdLst>
              <a:gd name="T0" fmla="*/ 1398 w 1398"/>
              <a:gd name="T1" fmla="*/ 116 h 440"/>
              <a:gd name="T2" fmla="*/ 1146 w 1398"/>
              <a:gd name="T3" fmla="*/ 320 h 440"/>
              <a:gd name="T4" fmla="*/ 186 w 1398"/>
              <a:gd name="T5" fmla="*/ 20 h 440"/>
              <a:gd name="T6" fmla="*/ 30 w 1398"/>
              <a:gd name="T7" fmla="*/ 44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8" h="440">
                <a:moveTo>
                  <a:pt x="1398" y="116"/>
                </a:moveTo>
                <a:cubicBezTo>
                  <a:pt x="1373" y="226"/>
                  <a:pt x="1348" y="336"/>
                  <a:pt x="1146" y="320"/>
                </a:cubicBezTo>
                <a:cubicBezTo>
                  <a:pt x="944" y="304"/>
                  <a:pt x="372" y="0"/>
                  <a:pt x="186" y="20"/>
                </a:cubicBezTo>
                <a:cubicBezTo>
                  <a:pt x="0" y="40"/>
                  <a:pt x="15" y="240"/>
                  <a:pt x="30" y="44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78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4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4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4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4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4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7" grpId="0"/>
      <p:bldP spid="445448" grpId="0" animBg="1"/>
      <p:bldP spid="445449" grpId="0" animBg="1"/>
      <p:bldP spid="445450" grpId="0"/>
      <p:bldP spid="445451" grpId="0" animBg="1"/>
      <p:bldP spid="4454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graphicFrame>
        <p:nvGraphicFramePr>
          <p:cNvPr id="4474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683242"/>
              </p:ext>
            </p:extLst>
          </p:nvPr>
        </p:nvGraphicFramePr>
        <p:xfrm>
          <a:off x="3213100" y="1531938"/>
          <a:ext cx="2641600" cy="198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2" name="Equação" r:id="rId3" imgW="1028520" imgH="774360" progId="Equation.3">
                  <p:embed/>
                </p:oleObj>
              </mc:Choice>
              <mc:Fallback>
                <p:oleObj name="Equação" r:id="rId3" imgW="102852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1531938"/>
                        <a:ext cx="2641600" cy="198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498" name="Rectangle 10"/>
          <p:cNvSpPr>
            <a:spLocks noChangeArrowheads="1"/>
          </p:cNvSpPr>
          <p:nvPr/>
        </p:nvSpPr>
        <p:spPr bwMode="auto">
          <a:xfrm>
            <a:off x="231775" y="3808413"/>
            <a:ext cx="8642350" cy="46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Em condição de equilíbrio,  </a:t>
            </a:r>
            <a:r>
              <a:rPr lang="pt-BR" altLang="pt-BR" sz="2400" b="1">
                <a:latin typeface="Symbol" pitchFamily="18" charset="2"/>
              </a:rPr>
              <a:t>w</a:t>
            </a:r>
            <a:r>
              <a:rPr lang="pt-BR" altLang="pt-BR" sz="2400" b="1">
                <a:latin typeface="Arial" charset="0"/>
              </a:rPr>
              <a:t> = 0, ou seja, C = M:</a:t>
            </a:r>
          </a:p>
        </p:txBody>
      </p:sp>
      <p:graphicFrame>
        <p:nvGraphicFramePr>
          <p:cNvPr id="4474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081643"/>
              </p:ext>
            </p:extLst>
          </p:nvPr>
        </p:nvGraphicFramePr>
        <p:xfrm>
          <a:off x="2913063" y="4498975"/>
          <a:ext cx="3294062" cy="211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3" name="Equação" r:id="rId5" imgW="1282680" imgH="825480" progId="Equation.3">
                  <p:embed/>
                </p:oleObj>
              </mc:Choice>
              <mc:Fallback>
                <p:oleObj name="Equação" r:id="rId5" imgW="128268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4498975"/>
                        <a:ext cx="3294062" cy="211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360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4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558800" y="1471613"/>
            <a:ext cx="13208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Retorno</a:t>
            </a:r>
          </a:p>
        </p:txBody>
      </p:sp>
      <p:graphicFrame>
        <p:nvGraphicFramePr>
          <p:cNvPr id="4485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073529"/>
              </p:ext>
            </p:extLst>
          </p:nvPr>
        </p:nvGraphicFramePr>
        <p:xfrm>
          <a:off x="6516688" y="1203325"/>
          <a:ext cx="2468562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8" name="Equação" r:id="rId3" imgW="1282680" imgH="825480" progId="Equation.3">
                  <p:embed/>
                </p:oleObj>
              </mc:Choice>
              <mc:Fallback>
                <p:oleObj name="Equação" r:id="rId3" imgW="128268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1203325"/>
                        <a:ext cx="2468562" cy="158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8518" name="Line 6"/>
          <p:cNvSpPr>
            <a:spLocks noChangeShapeType="1"/>
          </p:cNvSpPr>
          <p:nvPr/>
        </p:nvSpPr>
        <p:spPr bwMode="auto">
          <a:xfrm flipV="1">
            <a:off x="1069975" y="1974850"/>
            <a:ext cx="0" cy="391795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19" name="Line 7"/>
          <p:cNvSpPr>
            <a:spLocks noChangeShapeType="1"/>
          </p:cNvSpPr>
          <p:nvPr/>
        </p:nvSpPr>
        <p:spPr bwMode="auto">
          <a:xfrm>
            <a:off x="1069975" y="5892800"/>
            <a:ext cx="3352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2" name="Freeform 10"/>
          <p:cNvSpPr>
            <a:spLocks/>
          </p:cNvSpPr>
          <p:nvPr/>
        </p:nvSpPr>
        <p:spPr bwMode="auto">
          <a:xfrm>
            <a:off x="2120900" y="2527300"/>
            <a:ext cx="1876425" cy="2400300"/>
          </a:xfrm>
          <a:custGeom>
            <a:avLst/>
            <a:gdLst>
              <a:gd name="T0" fmla="*/ 1158 w 1182"/>
              <a:gd name="T1" fmla="*/ 0 h 1512"/>
              <a:gd name="T2" fmla="*/ 210 w 1182"/>
              <a:gd name="T3" fmla="*/ 408 h 1512"/>
              <a:gd name="T4" fmla="*/ 162 w 1182"/>
              <a:gd name="T5" fmla="*/ 1164 h 1512"/>
              <a:gd name="T6" fmla="*/ 1182 w 1182"/>
              <a:gd name="T7" fmla="*/ 1512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2" h="1512">
                <a:moveTo>
                  <a:pt x="1158" y="0"/>
                </a:moveTo>
                <a:cubicBezTo>
                  <a:pt x="767" y="107"/>
                  <a:pt x="376" y="214"/>
                  <a:pt x="210" y="408"/>
                </a:cubicBezTo>
                <a:cubicBezTo>
                  <a:pt x="44" y="602"/>
                  <a:pt x="0" y="980"/>
                  <a:pt x="162" y="1164"/>
                </a:cubicBezTo>
                <a:cubicBezTo>
                  <a:pt x="324" y="1348"/>
                  <a:pt x="753" y="1430"/>
                  <a:pt x="1182" y="1512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3" name="Line 11"/>
          <p:cNvSpPr>
            <a:spLocks noChangeShapeType="1"/>
          </p:cNvSpPr>
          <p:nvPr/>
        </p:nvSpPr>
        <p:spPr bwMode="auto">
          <a:xfrm flipV="1">
            <a:off x="1069975" y="2127250"/>
            <a:ext cx="2552700" cy="2190750"/>
          </a:xfrm>
          <a:prstGeom prst="line">
            <a:avLst/>
          </a:prstGeom>
          <a:noFill/>
          <a:ln w="57150">
            <a:solidFill>
              <a:srgbClr val="0468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4" name="Rectangle 12"/>
          <p:cNvSpPr>
            <a:spLocks noChangeArrowheads="1"/>
          </p:cNvSpPr>
          <p:nvPr/>
        </p:nvSpPr>
        <p:spPr bwMode="auto">
          <a:xfrm>
            <a:off x="3491880" y="5924550"/>
            <a:ext cx="1080120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dirty="0">
                <a:latin typeface="Arial" charset="0"/>
              </a:rPr>
              <a:t>Risco</a:t>
            </a:r>
          </a:p>
        </p:txBody>
      </p:sp>
      <p:sp>
        <p:nvSpPr>
          <p:cNvPr id="448525" name="Rectangle 13"/>
          <p:cNvSpPr>
            <a:spLocks noChangeArrowheads="1"/>
          </p:cNvSpPr>
          <p:nvPr/>
        </p:nvSpPr>
        <p:spPr bwMode="auto">
          <a:xfrm>
            <a:off x="730250" y="4081463"/>
            <a:ext cx="355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F</a:t>
            </a:r>
          </a:p>
        </p:txBody>
      </p:sp>
      <p:sp>
        <p:nvSpPr>
          <p:cNvPr id="448526" name="Rectangle 14"/>
          <p:cNvSpPr>
            <a:spLocks noChangeArrowheads="1"/>
          </p:cNvSpPr>
          <p:nvPr/>
        </p:nvSpPr>
        <p:spPr bwMode="auto">
          <a:xfrm>
            <a:off x="2123728" y="2703513"/>
            <a:ext cx="355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M</a:t>
            </a:r>
          </a:p>
        </p:txBody>
      </p:sp>
      <p:sp>
        <p:nvSpPr>
          <p:cNvPr id="448527" name="Rectangle 15"/>
          <p:cNvSpPr>
            <a:spLocks noChangeArrowheads="1"/>
          </p:cNvSpPr>
          <p:nvPr/>
        </p:nvSpPr>
        <p:spPr bwMode="auto">
          <a:xfrm>
            <a:off x="2195737" y="1435423"/>
            <a:ext cx="4176464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 dirty="0">
                <a:solidFill>
                  <a:srgbClr val="046831"/>
                </a:solidFill>
                <a:latin typeface="Arial" charset="0"/>
              </a:rPr>
              <a:t>Carteiras do tipo C’, formadas pelos ativos F e M</a:t>
            </a:r>
          </a:p>
        </p:txBody>
      </p:sp>
      <p:sp>
        <p:nvSpPr>
          <p:cNvPr id="448528" name="Rectangle 16"/>
          <p:cNvSpPr>
            <a:spLocks noChangeArrowheads="1"/>
          </p:cNvSpPr>
          <p:nvPr/>
        </p:nvSpPr>
        <p:spPr bwMode="auto">
          <a:xfrm>
            <a:off x="2824484" y="2698750"/>
            <a:ext cx="412378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>
                <a:solidFill>
                  <a:srgbClr val="FF0000"/>
                </a:solidFill>
                <a:latin typeface="Arial" charset="0"/>
              </a:rPr>
              <a:t>Carteiras do tipo C, formadas pelos ativos A e M</a:t>
            </a:r>
          </a:p>
        </p:txBody>
      </p:sp>
      <p:graphicFrame>
        <p:nvGraphicFramePr>
          <p:cNvPr id="448529" name="Object 1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676049376"/>
              </p:ext>
            </p:extLst>
          </p:nvPr>
        </p:nvGraphicFramePr>
        <p:xfrm>
          <a:off x="4970463" y="3957638"/>
          <a:ext cx="3741737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9" name="Equação" r:id="rId5" imgW="1460160" imgH="457200" progId="Equation.3">
                  <p:embed/>
                </p:oleObj>
              </mc:Choice>
              <mc:Fallback>
                <p:oleObj name="Equação" r:id="rId5" imgW="1460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3957638"/>
                        <a:ext cx="3741737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606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8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4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4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48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8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8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/>
      <p:bldP spid="448518" grpId="0" animBg="1"/>
      <p:bldP spid="448519" grpId="0" animBg="1"/>
      <p:bldP spid="448522" grpId="0" animBg="1"/>
      <p:bldP spid="448523" grpId="0" animBg="1"/>
      <p:bldP spid="448524" grpId="0"/>
      <p:bldP spid="448525" grpId="0"/>
      <p:bldP spid="448526" grpId="0"/>
      <p:bldP spid="448527" grpId="0"/>
      <p:bldP spid="4485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558800" y="1471613"/>
            <a:ext cx="13208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Retorno</a:t>
            </a:r>
          </a:p>
        </p:txBody>
      </p:sp>
      <p:graphicFrame>
        <p:nvGraphicFramePr>
          <p:cNvPr id="4485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160250"/>
              </p:ext>
            </p:extLst>
          </p:nvPr>
        </p:nvGraphicFramePr>
        <p:xfrm>
          <a:off x="6516688" y="1203325"/>
          <a:ext cx="2468562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8" name="Equação" r:id="rId3" imgW="1282680" imgH="825480" progId="Equation.3">
                  <p:embed/>
                </p:oleObj>
              </mc:Choice>
              <mc:Fallback>
                <p:oleObj name="Equação" r:id="rId3" imgW="128268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1203325"/>
                        <a:ext cx="2468562" cy="158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8518" name="Line 6"/>
          <p:cNvSpPr>
            <a:spLocks noChangeShapeType="1"/>
          </p:cNvSpPr>
          <p:nvPr/>
        </p:nvSpPr>
        <p:spPr bwMode="auto">
          <a:xfrm flipV="1">
            <a:off x="1069975" y="1974850"/>
            <a:ext cx="0" cy="391795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19" name="Line 7"/>
          <p:cNvSpPr>
            <a:spLocks noChangeShapeType="1"/>
          </p:cNvSpPr>
          <p:nvPr/>
        </p:nvSpPr>
        <p:spPr bwMode="auto">
          <a:xfrm>
            <a:off x="1069975" y="5892800"/>
            <a:ext cx="3352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2" name="Freeform 10"/>
          <p:cNvSpPr>
            <a:spLocks/>
          </p:cNvSpPr>
          <p:nvPr/>
        </p:nvSpPr>
        <p:spPr bwMode="auto">
          <a:xfrm>
            <a:off x="2120900" y="2527300"/>
            <a:ext cx="1876425" cy="2400300"/>
          </a:xfrm>
          <a:custGeom>
            <a:avLst/>
            <a:gdLst>
              <a:gd name="T0" fmla="*/ 1158 w 1182"/>
              <a:gd name="T1" fmla="*/ 0 h 1512"/>
              <a:gd name="T2" fmla="*/ 210 w 1182"/>
              <a:gd name="T3" fmla="*/ 408 h 1512"/>
              <a:gd name="T4" fmla="*/ 162 w 1182"/>
              <a:gd name="T5" fmla="*/ 1164 h 1512"/>
              <a:gd name="T6" fmla="*/ 1182 w 1182"/>
              <a:gd name="T7" fmla="*/ 1512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2" h="1512">
                <a:moveTo>
                  <a:pt x="1158" y="0"/>
                </a:moveTo>
                <a:cubicBezTo>
                  <a:pt x="767" y="107"/>
                  <a:pt x="376" y="214"/>
                  <a:pt x="210" y="408"/>
                </a:cubicBezTo>
                <a:cubicBezTo>
                  <a:pt x="44" y="602"/>
                  <a:pt x="0" y="980"/>
                  <a:pt x="162" y="1164"/>
                </a:cubicBezTo>
                <a:cubicBezTo>
                  <a:pt x="324" y="1348"/>
                  <a:pt x="753" y="1430"/>
                  <a:pt x="1182" y="1512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3" name="Line 11"/>
          <p:cNvSpPr>
            <a:spLocks noChangeShapeType="1"/>
          </p:cNvSpPr>
          <p:nvPr/>
        </p:nvSpPr>
        <p:spPr bwMode="auto">
          <a:xfrm flipV="1">
            <a:off x="1069975" y="2127250"/>
            <a:ext cx="2552700" cy="2190750"/>
          </a:xfrm>
          <a:prstGeom prst="line">
            <a:avLst/>
          </a:prstGeom>
          <a:noFill/>
          <a:ln w="57150">
            <a:solidFill>
              <a:srgbClr val="0468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4" name="Rectangle 12"/>
          <p:cNvSpPr>
            <a:spLocks noChangeArrowheads="1"/>
          </p:cNvSpPr>
          <p:nvPr/>
        </p:nvSpPr>
        <p:spPr bwMode="auto">
          <a:xfrm>
            <a:off x="3491880" y="5924550"/>
            <a:ext cx="1080120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dirty="0">
                <a:latin typeface="Arial" charset="0"/>
              </a:rPr>
              <a:t>Risco</a:t>
            </a:r>
          </a:p>
        </p:txBody>
      </p:sp>
      <p:sp>
        <p:nvSpPr>
          <p:cNvPr id="448525" name="Rectangle 13"/>
          <p:cNvSpPr>
            <a:spLocks noChangeArrowheads="1"/>
          </p:cNvSpPr>
          <p:nvPr/>
        </p:nvSpPr>
        <p:spPr bwMode="auto">
          <a:xfrm>
            <a:off x="730250" y="4081463"/>
            <a:ext cx="355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F</a:t>
            </a:r>
          </a:p>
        </p:txBody>
      </p:sp>
      <p:sp>
        <p:nvSpPr>
          <p:cNvPr id="448526" name="Rectangle 14"/>
          <p:cNvSpPr>
            <a:spLocks noChangeArrowheads="1"/>
          </p:cNvSpPr>
          <p:nvPr/>
        </p:nvSpPr>
        <p:spPr bwMode="auto">
          <a:xfrm>
            <a:off x="2123728" y="2703513"/>
            <a:ext cx="355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M</a:t>
            </a:r>
          </a:p>
        </p:txBody>
      </p:sp>
      <p:sp>
        <p:nvSpPr>
          <p:cNvPr id="448527" name="Rectangle 15"/>
          <p:cNvSpPr>
            <a:spLocks noChangeArrowheads="1"/>
          </p:cNvSpPr>
          <p:nvPr/>
        </p:nvSpPr>
        <p:spPr bwMode="auto">
          <a:xfrm>
            <a:off x="2195737" y="1435423"/>
            <a:ext cx="4176464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 dirty="0">
                <a:solidFill>
                  <a:srgbClr val="046831"/>
                </a:solidFill>
                <a:latin typeface="Arial" charset="0"/>
              </a:rPr>
              <a:t>Carteiras do tipo C’, formadas pelos ativos F e M</a:t>
            </a:r>
          </a:p>
        </p:txBody>
      </p:sp>
      <p:sp>
        <p:nvSpPr>
          <p:cNvPr id="448528" name="Rectangle 16"/>
          <p:cNvSpPr>
            <a:spLocks noChangeArrowheads="1"/>
          </p:cNvSpPr>
          <p:nvPr/>
        </p:nvSpPr>
        <p:spPr bwMode="auto">
          <a:xfrm>
            <a:off x="2824484" y="2698750"/>
            <a:ext cx="412378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>
                <a:solidFill>
                  <a:srgbClr val="FF0000"/>
                </a:solidFill>
                <a:latin typeface="Arial" charset="0"/>
              </a:rPr>
              <a:t>Carteiras do tipo C, formadas pelos ativos A e M</a:t>
            </a:r>
          </a:p>
        </p:txBody>
      </p:sp>
      <p:graphicFrame>
        <p:nvGraphicFramePr>
          <p:cNvPr id="16" name="Object 1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567414634"/>
              </p:ext>
            </p:extLst>
          </p:nvPr>
        </p:nvGraphicFramePr>
        <p:xfrm>
          <a:off x="4495800" y="4902200"/>
          <a:ext cx="457200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9" name="Equação" r:id="rId5" imgW="1904760" imgH="660240" progId="Equation.3">
                  <p:embed/>
                </p:oleObj>
              </mc:Choice>
              <mc:Fallback>
                <p:oleObj name="Equação" r:id="rId5" imgW="19047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902200"/>
                        <a:ext cx="4572000" cy="1584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343400" y="3676650"/>
            <a:ext cx="46291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b="1" dirty="0">
                <a:latin typeface="Arial" charset="0"/>
              </a:rPr>
              <a:t>Igualando as expressões que nos dão o coeficiente angular da reta tangente à hipérbole:</a:t>
            </a:r>
          </a:p>
        </p:txBody>
      </p:sp>
    </p:spTree>
    <p:extLst>
      <p:ext uri="{BB962C8B-B14F-4D97-AF65-F5344CB8AC3E}">
        <p14:creationId xmlns:p14="http://schemas.microsoft.com/office/powerpoint/2010/main" val="111786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graphicFrame>
        <p:nvGraphicFramePr>
          <p:cNvPr id="451598" name="Object 1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110403795"/>
              </p:ext>
            </p:extLst>
          </p:nvPr>
        </p:nvGraphicFramePr>
        <p:xfrm>
          <a:off x="4572000" y="1377950"/>
          <a:ext cx="457200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0" name="Equação" r:id="rId3" imgW="1904760" imgH="660240" progId="Equation.3">
                  <p:embed/>
                </p:oleObj>
              </mc:Choice>
              <mc:Fallback>
                <p:oleObj name="Equação" r:id="rId3" imgW="19047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377950"/>
                        <a:ext cx="4572000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60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06571"/>
              </p:ext>
            </p:extLst>
          </p:nvPr>
        </p:nvGraphicFramePr>
        <p:xfrm>
          <a:off x="398463" y="1557338"/>
          <a:ext cx="3592512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1" name="Equação" r:id="rId5" imgW="1460160" imgH="457200" progId="Equation.3">
                  <p:embed/>
                </p:oleObj>
              </mc:Choice>
              <mc:Fallback>
                <p:oleObj name="Equação" r:id="rId5" imgW="1460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1557338"/>
                        <a:ext cx="3592512" cy="112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1605" name="AutoShape 21"/>
          <p:cNvSpPr>
            <a:spLocks/>
          </p:cNvSpPr>
          <p:nvPr/>
        </p:nvSpPr>
        <p:spPr bwMode="auto">
          <a:xfrm rot="5400000">
            <a:off x="4410075" y="-1171575"/>
            <a:ext cx="323850" cy="8324850"/>
          </a:xfrm>
          <a:prstGeom prst="rightBrace">
            <a:avLst>
              <a:gd name="adj1" fmla="val 21421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45160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10464"/>
              </p:ext>
            </p:extLst>
          </p:nvPr>
        </p:nvGraphicFramePr>
        <p:xfrm>
          <a:off x="1500188" y="3205163"/>
          <a:ext cx="6105525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2" name="Equação" r:id="rId7" imgW="2527200" imgH="457200" progId="Equation.3">
                  <p:embed/>
                </p:oleObj>
              </mc:Choice>
              <mc:Fallback>
                <p:oleObj name="Equação" r:id="rId7" imgW="2527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3205163"/>
                        <a:ext cx="6105525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60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687383"/>
              </p:ext>
            </p:extLst>
          </p:nvPr>
        </p:nvGraphicFramePr>
        <p:xfrm>
          <a:off x="725488" y="4964113"/>
          <a:ext cx="7669212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3" name="Equação" r:id="rId9" imgW="3174840" imgH="457200" progId="Equation.3">
                  <p:embed/>
                </p:oleObj>
              </mc:Choice>
              <mc:Fallback>
                <p:oleObj name="Equação" r:id="rId9" imgW="3174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4964113"/>
                        <a:ext cx="7669212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768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5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graphicFrame>
        <p:nvGraphicFramePr>
          <p:cNvPr id="4536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309802"/>
              </p:ext>
            </p:extLst>
          </p:nvPr>
        </p:nvGraphicFramePr>
        <p:xfrm>
          <a:off x="736600" y="1497013"/>
          <a:ext cx="7670800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8" name="Equação" r:id="rId3" imgW="3174840" imgH="457200" progId="Equation.3">
                  <p:embed/>
                </p:oleObj>
              </mc:Choice>
              <mc:Fallback>
                <p:oleObj name="Equação" r:id="rId3" imgW="3174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497013"/>
                        <a:ext cx="7670800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3641" name="Text Box 9"/>
          <p:cNvSpPr txBox="1">
            <a:spLocks noChangeArrowheads="1"/>
          </p:cNvSpPr>
          <p:nvPr/>
        </p:nvSpPr>
        <p:spPr bwMode="auto">
          <a:xfrm>
            <a:off x="419100" y="4648200"/>
            <a:ext cx="82486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800" b="1" dirty="0">
                <a:latin typeface="Arial" charset="0"/>
              </a:rPr>
              <a:t>Esta expressão, obtida por Sharpe, é a equação fundamental do CAPM, caracterizando que o preço de um ativo A, ou seja, seu retorno médio </a:t>
            </a:r>
            <a:r>
              <a:rPr lang="pt-BR" altLang="pt-BR" sz="2800" b="1" dirty="0" err="1">
                <a:latin typeface="Arial" charset="0"/>
              </a:rPr>
              <a:t>I</a:t>
            </a:r>
            <a:r>
              <a:rPr lang="pt-BR" altLang="pt-BR" sz="2800" b="1" baseline="-25000" dirty="0" err="1">
                <a:latin typeface="Symbol" pitchFamily="18" charset="2"/>
              </a:rPr>
              <a:t>m</a:t>
            </a:r>
            <a:r>
              <a:rPr lang="pt-BR" altLang="pt-BR" sz="2800" b="1" baseline="-25000" dirty="0" err="1">
                <a:latin typeface="Arial" charset="0"/>
              </a:rPr>
              <a:t>A</a:t>
            </a:r>
            <a:r>
              <a:rPr lang="pt-BR" altLang="pt-BR" sz="2800" b="1" dirty="0">
                <a:latin typeface="Arial" charset="0"/>
              </a:rPr>
              <a:t>, é formado por duas parcelas:</a:t>
            </a:r>
          </a:p>
        </p:txBody>
      </p:sp>
      <p:graphicFrame>
        <p:nvGraphicFramePr>
          <p:cNvPr id="4536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544873"/>
              </p:ext>
            </p:extLst>
          </p:nvPr>
        </p:nvGraphicFramePr>
        <p:xfrm>
          <a:off x="1279525" y="2847975"/>
          <a:ext cx="65738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9" name="Equação" r:id="rId5" imgW="2095200" imgH="431640" progId="Equation.3">
                  <p:embed/>
                </p:oleObj>
              </mc:Choice>
              <mc:Fallback>
                <p:oleObj name="Equação" r:id="rId5" imgW="2095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2847975"/>
                        <a:ext cx="6573838" cy="1289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154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53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graphicFrame>
        <p:nvGraphicFramePr>
          <p:cNvPr id="4546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17572"/>
              </p:ext>
            </p:extLst>
          </p:nvPr>
        </p:nvGraphicFramePr>
        <p:xfrm>
          <a:off x="736600" y="1497013"/>
          <a:ext cx="7670800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0" name="Equação" r:id="rId3" imgW="3174840" imgH="457200" progId="Equation.3">
                  <p:embed/>
                </p:oleObj>
              </mc:Choice>
              <mc:Fallback>
                <p:oleObj name="Equação" r:id="rId3" imgW="3174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497013"/>
                        <a:ext cx="7670800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4660" name="Text Box 4"/>
          <p:cNvSpPr txBox="1">
            <a:spLocks noChangeArrowheads="1"/>
          </p:cNvSpPr>
          <p:nvPr/>
        </p:nvSpPr>
        <p:spPr bwMode="auto">
          <a:xfrm>
            <a:off x="95250" y="4762500"/>
            <a:ext cx="2362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 dirty="0">
                <a:solidFill>
                  <a:srgbClr val="046831"/>
                </a:solidFill>
                <a:latin typeface="Arial" charset="0"/>
              </a:rPr>
              <a:t>Preço do ativo livre de risco</a:t>
            </a:r>
          </a:p>
        </p:txBody>
      </p:sp>
      <p:graphicFrame>
        <p:nvGraphicFramePr>
          <p:cNvPr id="4546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528275"/>
              </p:ext>
            </p:extLst>
          </p:nvPr>
        </p:nvGraphicFramePr>
        <p:xfrm>
          <a:off x="1279525" y="2847975"/>
          <a:ext cx="65738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1" name="Equação" r:id="rId5" imgW="2095200" imgH="431640" progId="Equation.3">
                  <p:embed/>
                </p:oleObj>
              </mc:Choice>
              <mc:Fallback>
                <p:oleObj name="Equação" r:id="rId5" imgW="2095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2847975"/>
                        <a:ext cx="6573838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4662" name="Text Box 6"/>
          <p:cNvSpPr txBox="1">
            <a:spLocks noChangeArrowheads="1"/>
          </p:cNvSpPr>
          <p:nvPr/>
        </p:nvSpPr>
        <p:spPr bwMode="auto">
          <a:xfrm>
            <a:off x="3168650" y="4438650"/>
            <a:ext cx="47561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 dirty="0">
                <a:solidFill>
                  <a:srgbClr val="002060"/>
                </a:solidFill>
                <a:latin typeface="Arial" charset="0"/>
              </a:rPr>
              <a:t>Ganho básico dado por (</a:t>
            </a:r>
            <a:r>
              <a:rPr lang="pt-BR" altLang="pt-BR" sz="2400" b="1" dirty="0" err="1">
                <a:solidFill>
                  <a:srgbClr val="002060"/>
                </a:solidFill>
                <a:latin typeface="Arial" charset="0"/>
              </a:rPr>
              <a:t>R</a:t>
            </a:r>
            <a:r>
              <a:rPr lang="pt-BR" altLang="pt-BR" sz="2400" b="1" baseline="-25000" dirty="0" err="1">
                <a:solidFill>
                  <a:srgbClr val="002060"/>
                </a:solidFill>
                <a:latin typeface="Symbol" pitchFamily="18" charset="2"/>
              </a:rPr>
              <a:t>m</a:t>
            </a:r>
            <a:r>
              <a:rPr lang="pt-BR" altLang="pt-BR" sz="2400" b="1" baseline="-25000" dirty="0" err="1">
                <a:solidFill>
                  <a:srgbClr val="002060"/>
                </a:solidFill>
                <a:latin typeface="Arial" charset="0"/>
              </a:rPr>
              <a:t>M</a:t>
            </a:r>
            <a:r>
              <a:rPr lang="pt-BR" altLang="pt-BR" sz="2400" b="1" dirty="0">
                <a:solidFill>
                  <a:srgbClr val="002060"/>
                </a:solidFill>
                <a:latin typeface="Arial" charset="0"/>
              </a:rPr>
              <a:t>-I</a:t>
            </a:r>
            <a:r>
              <a:rPr lang="pt-BR" altLang="pt-BR" sz="2400" b="1" baseline="-25000" dirty="0">
                <a:solidFill>
                  <a:srgbClr val="002060"/>
                </a:solidFill>
                <a:latin typeface="Arial" charset="0"/>
              </a:rPr>
              <a:t>F</a:t>
            </a:r>
            <a:r>
              <a:rPr lang="pt-BR" altLang="pt-BR" sz="2400" b="1" dirty="0">
                <a:solidFill>
                  <a:srgbClr val="002060"/>
                </a:solidFill>
                <a:latin typeface="Arial" charset="0"/>
              </a:rPr>
              <a:t>) do qual o ativo recebe uma proporção que caracteriza o nível de risco do ativo em relação ao mercado</a:t>
            </a:r>
          </a:p>
        </p:txBody>
      </p:sp>
      <p:sp>
        <p:nvSpPr>
          <p:cNvPr id="454663" name="Freeform 7"/>
          <p:cNvSpPr>
            <a:spLocks/>
          </p:cNvSpPr>
          <p:nvPr/>
        </p:nvSpPr>
        <p:spPr bwMode="auto">
          <a:xfrm>
            <a:off x="1257300" y="3886200"/>
            <a:ext cx="1295400" cy="723900"/>
          </a:xfrm>
          <a:custGeom>
            <a:avLst/>
            <a:gdLst>
              <a:gd name="T0" fmla="*/ 816 w 816"/>
              <a:gd name="T1" fmla="*/ 0 h 456"/>
              <a:gd name="T2" fmla="*/ 588 w 816"/>
              <a:gd name="T3" fmla="*/ 264 h 456"/>
              <a:gd name="T4" fmla="*/ 252 w 816"/>
              <a:gd name="T5" fmla="*/ 48 h 456"/>
              <a:gd name="T6" fmla="*/ 0 w 816"/>
              <a:gd name="T7" fmla="*/ 456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6" h="456">
                <a:moveTo>
                  <a:pt x="816" y="0"/>
                </a:moveTo>
                <a:cubicBezTo>
                  <a:pt x="749" y="128"/>
                  <a:pt x="682" y="256"/>
                  <a:pt x="588" y="264"/>
                </a:cubicBezTo>
                <a:cubicBezTo>
                  <a:pt x="494" y="272"/>
                  <a:pt x="350" y="16"/>
                  <a:pt x="252" y="48"/>
                </a:cubicBezTo>
                <a:cubicBezTo>
                  <a:pt x="154" y="80"/>
                  <a:pt x="77" y="268"/>
                  <a:pt x="0" y="456"/>
                </a:cubicBezTo>
              </a:path>
            </a:pathLst>
          </a:custGeom>
          <a:noFill/>
          <a:ln w="28575" cmpd="sng">
            <a:solidFill>
              <a:srgbClr val="04683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54664" name="AutoShape 8"/>
          <p:cNvSpPr>
            <a:spLocks/>
          </p:cNvSpPr>
          <p:nvPr/>
        </p:nvSpPr>
        <p:spPr bwMode="auto">
          <a:xfrm rot="5400000">
            <a:off x="5438775" y="2028825"/>
            <a:ext cx="247650" cy="4419600"/>
          </a:xfrm>
          <a:prstGeom prst="rightBrace">
            <a:avLst>
              <a:gd name="adj1" fmla="val 148718"/>
              <a:gd name="adj2" fmla="val 50000"/>
            </a:avLst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4546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596283"/>
              </p:ext>
            </p:extLst>
          </p:nvPr>
        </p:nvGraphicFramePr>
        <p:xfrm>
          <a:off x="7539038" y="5534025"/>
          <a:ext cx="161766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2" name="Equação" r:id="rId7" imgW="787320" imgH="431640" progId="Equation.3">
                  <p:embed/>
                </p:oleObj>
              </mc:Choice>
              <mc:Fallback>
                <p:oleObj name="Equação" r:id="rId7" imgW="787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9038" y="5534025"/>
                        <a:ext cx="161766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4667" name="Oval 11"/>
          <p:cNvSpPr>
            <a:spLocks noChangeArrowheads="1"/>
          </p:cNvSpPr>
          <p:nvPr/>
        </p:nvSpPr>
        <p:spPr bwMode="auto">
          <a:xfrm>
            <a:off x="3257550" y="5162550"/>
            <a:ext cx="1885950" cy="4953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54668" name="Freeform 12"/>
          <p:cNvSpPr>
            <a:spLocks/>
          </p:cNvSpPr>
          <p:nvPr/>
        </p:nvSpPr>
        <p:spPr bwMode="auto">
          <a:xfrm>
            <a:off x="4972050" y="4876800"/>
            <a:ext cx="3556000" cy="495300"/>
          </a:xfrm>
          <a:custGeom>
            <a:avLst/>
            <a:gdLst>
              <a:gd name="T0" fmla="*/ 0 w 2240"/>
              <a:gd name="T1" fmla="*/ 240 h 312"/>
              <a:gd name="T2" fmla="*/ 1872 w 2240"/>
              <a:gd name="T3" fmla="*/ 12 h 312"/>
              <a:gd name="T4" fmla="*/ 2208 w 2240"/>
              <a:gd name="T5" fmla="*/ 312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40" h="312">
                <a:moveTo>
                  <a:pt x="0" y="240"/>
                </a:moveTo>
                <a:cubicBezTo>
                  <a:pt x="752" y="120"/>
                  <a:pt x="1504" y="0"/>
                  <a:pt x="1872" y="12"/>
                </a:cubicBezTo>
                <a:cubicBezTo>
                  <a:pt x="2240" y="24"/>
                  <a:pt x="2224" y="168"/>
                  <a:pt x="2208" y="312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55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5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5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5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5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4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4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5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4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4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/>
      <p:bldP spid="454662" grpId="0"/>
      <p:bldP spid="454663" grpId="0" animBg="1"/>
      <p:bldP spid="454664" grpId="0" animBg="1"/>
      <p:bldP spid="454667" grpId="0" animBg="1"/>
      <p:bldP spid="45466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-256136" y="3717032"/>
            <a:ext cx="9584265" cy="1368152"/>
          </a:xfrm>
        </p:spPr>
        <p:txBody>
          <a:bodyPr>
            <a:noAutofit/>
          </a:bodyPr>
          <a:lstStyle/>
          <a:p>
            <a:r>
              <a:rPr lang="pt-BR" altLang="pt-BR" sz="4000" dirty="0" smtClean="0"/>
              <a:t>Custo de Capital</a:t>
            </a:r>
            <a:endParaRPr lang="pt-BR" sz="4000" dirty="0"/>
          </a:p>
          <a:p>
            <a:endParaRPr lang="pt-BR" sz="1800" dirty="0" smtClean="0"/>
          </a:p>
          <a:p>
            <a:endParaRPr lang="pt-BR" sz="1800" dirty="0"/>
          </a:p>
          <a:p>
            <a:endParaRPr lang="pt-BR" sz="1800" dirty="0" smtClean="0"/>
          </a:p>
          <a:p>
            <a:endParaRPr lang="pt-BR" sz="1800" dirty="0"/>
          </a:p>
          <a:p>
            <a:endParaRPr lang="pt-BR" sz="1800" dirty="0" smtClean="0"/>
          </a:p>
          <a:p>
            <a:r>
              <a:rPr lang="pt-BR" sz="3200" dirty="0" smtClean="0"/>
              <a:t>2017</a:t>
            </a:r>
            <a:endParaRPr lang="pt-BR" sz="3200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ADM4007 Finanças Corporativas</a:t>
            </a:r>
            <a:endParaRPr lang="pt-BR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23528" y="4797152"/>
            <a:ext cx="85849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524000" indent="-1524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603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7828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962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1416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98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56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513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70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dirty="0">
                <a:latin typeface="Arial" charset="0"/>
              </a:rPr>
              <a:t>Baseado em </a:t>
            </a:r>
            <a:r>
              <a:rPr lang="pt-BR" sz="2000" dirty="0">
                <a:latin typeface="Arial" charset="0"/>
              </a:rPr>
              <a:t>Cap. 18 de Finanças Corporativas e Valor, de Assaf Neto, A</a:t>
            </a:r>
            <a:r>
              <a:rPr lang="pt-BR" sz="2000" dirty="0" smtClean="0">
                <a:latin typeface="Arial" charset="0"/>
              </a:rPr>
              <a:t>.</a:t>
            </a:r>
            <a:endParaRPr lang="pt-BR" altLang="pt-BR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36227" name="Text Box 3"/>
          <p:cNvSpPr txBox="1">
            <a:spLocks noChangeArrowheads="1"/>
          </p:cNvSpPr>
          <p:nvPr/>
        </p:nvSpPr>
        <p:spPr bwMode="auto">
          <a:xfrm>
            <a:off x="863600" y="1536700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>
                <a:latin typeface="Arial" charset="0"/>
              </a:rPr>
              <a:t>O desenvolvimento do CAPM baseia-se em algumas hipóteses:</a:t>
            </a:r>
          </a:p>
        </p:txBody>
      </p:sp>
      <p:sp>
        <p:nvSpPr>
          <p:cNvPr id="436231" name="Text Box 7"/>
          <p:cNvSpPr txBox="1">
            <a:spLocks noChangeArrowheads="1"/>
          </p:cNvSpPr>
          <p:nvPr/>
        </p:nvSpPr>
        <p:spPr bwMode="auto">
          <a:xfrm>
            <a:off x="863600" y="2603500"/>
            <a:ext cx="73914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pt-BR" altLang="pt-BR" sz="2000" dirty="0">
                <a:latin typeface="Arial" charset="0"/>
              </a:rPr>
              <a:t>Os investidores preocupam-se apenas com o valor esperado e com a variância (ou o desvio padrão) da taxa de retorno.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t-BR" altLang="pt-BR" sz="2000" dirty="0">
                <a:latin typeface="Arial" charset="0"/>
              </a:rPr>
              <a:t>Os investidores têm preferências por retorno maior e risco menor.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t-BR" altLang="pt-BR" sz="2000" dirty="0">
                <a:latin typeface="Arial" charset="0"/>
              </a:rPr>
              <a:t>Os investidores desejam ter carteiras </a:t>
            </a:r>
            <a:r>
              <a:rPr lang="pt-BR" altLang="pt-BR" sz="2000" dirty="0" smtClean="0">
                <a:latin typeface="Arial" charset="0"/>
              </a:rPr>
              <a:t>eficientes: aquelas </a:t>
            </a:r>
            <a:r>
              <a:rPr lang="pt-BR" altLang="pt-BR" sz="2000" dirty="0">
                <a:latin typeface="Arial" charset="0"/>
              </a:rPr>
              <a:t>que dão o máximo retorno esperado, dado o risco, ou mínimo risco, dado o retorno esperado.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t-BR" altLang="pt-BR" sz="2000" dirty="0">
                <a:latin typeface="Arial" charset="0"/>
              </a:rPr>
              <a:t>Os investidores estão de acordo quanto à distribuição de probabilidades das taxas de retorno dos ativos, o que assegura a existência de um único conjunto de carteiras eficientes.</a:t>
            </a:r>
          </a:p>
        </p:txBody>
      </p:sp>
      <p:sp>
        <p:nvSpPr>
          <p:cNvPr id="436232" name="Text Box 8"/>
          <p:cNvSpPr txBox="1">
            <a:spLocks noChangeArrowheads="1"/>
          </p:cNvSpPr>
          <p:nvPr/>
        </p:nvSpPr>
        <p:spPr bwMode="auto">
          <a:xfrm rot="-5400000">
            <a:off x="6130057" y="4039057"/>
            <a:ext cx="4978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200" dirty="0">
                <a:solidFill>
                  <a:srgbClr val="FF0000"/>
                </a:solidFill>
                <a:latin typeface="Arial" charset="0"/>
              </a:rPr>
              <a:t>Aceitação da relação risco-retorno</a:t>
            </a:r>
          </a:p>
        </p:txBody>
      </p:sp>
      <p:sp>
        <p:nvSpPr>
          <p:cNvPr id="436233" name="AutoShape 9"/>
          <p:cNvSpPr>
            <a:spLocks/>
          </p:cNvSpPr>
          <p:nvPr/>
        </p:nvSpPr>
        <p:spPr bwMode="auto">
          <a:xfrm>
            <a:off x="7975600" y="2641600"/>
            <a:ext cx="254000" cy="4051300"/>
          </a:xfrm>
          <a:prstGeom prst="rightBrace">
            <a:avLst>
              <a:gd name="adj1" fmla="val 132917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03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436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36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36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36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43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/>
      <p:bldP spid="436231" grpId="0" build="p"/>
      <p:bldP spid="436232" grpId="0"/>
      <p:bldP spid="4362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Custo de Capital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39552" y="1340768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 smtClean="0"/>
              <a:t>Reflete a remuneração mínima exigida pelos proprietários de suas fontes de recursos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 smtClean="0"/>
              <a:t>É a média dos custos de captação, ponderada pela participação de cada fonte de fundos na estrutura de capital a longo prazo</a:t>
            </a:r>
          </a:p>
          <a:p>
            <a:endParaRPr lang="pt-B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979712" y="5053273"/>
                <a:ext cx="5184576" cy="14000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𝑊𝐴𝐶𝐶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pt-BR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32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5053273"/>
                <a:ext cx="5184576" cy="14000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86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Custo de Capital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39552" y="2682786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Arial" panose="020B0604020202020204" pitchFamily="34" charset="0"/>
              <a:buChar char="•"/>
            </a:pPr>
            <a:r>
              <a:rPr lang="pt-BR" sz="3200" dirty="0" smtClean="0"/>
              <a:t>K</a:t>
            </a:r>
            <a:r>
              <a:rPr lang="pt-BR" sz="3200" baseline="-25000" dirty="0" smtClean="0"/>
              <a:t>i</a:t>
            </a:r>
            <a:r>
              <a:rPr lang="pt-BR" sz="3200" dirty="0" smtClean="0"/>
              <a:t> = Custo de capital de terceiros (empréstimos e financiamentos)</a:t>
            </a:r>
          </a:p>
          <a:p>
            <a:pPr indent="355600"/>
            <a:r>
              <a:rPr lang="pt-BR" sz="3200" dirty="0" smtClean="0"/>
              <a:t>K</a:t>
            </a:r>
            <a:r>
              <a:rPr lang="pt-BR" sz="3200" baseline="-25000" dirty="0" smtClean="0"/>
              <a:t>i</a:t>
            </a:r>
            <a:r>
              <a:rPr lang="pt-BR" sz="3200" dirty="0" smtClean="0"/>
              <a:t> (após IR) =</a:t>
            </a:r>
            <a:r>
              <a:rPr lang="pt-BR" sz="3200" dirty="0"/>
              <a:t> K</a:t>
            </a:r>
            <a:r>
              <a:rPr lang="pt-BR" sz="3200" baseline="-25000" dirty="0"/>
              <a:t>i</a:t>
            </a:r>
            <a:r>
              <a:rPr lang="pt-BR" sz="3200" dirty="0"/>
              <a:t> </a:t>
            </a:r>
            <a:r>
              <a:rPr lang="pt-BR" sz="3200" dirty="0" smtClean="0"/>
              <a:t>(antes </a:t>
            </a:r>
            <a:r>
              <a:rPr lang="pt-BR" sz="3200" dirty="0"/>
              <a:t>IR</a:t>
            </a:r>
            <a:r>
              <a:rPr lang="pt-BR" sz="3200" dirty="0" smtClean="0"/>
              <a:t>) </a:t>
            </a:r>
            <a:r>
              <a:rPr lang="pt-BR" sz="3200" dirty="0" smtClean="0">
                <a:sym typeface="Symbol" panose="05050102010706020507" pitchFamily="18" charset="2"/>
              </a:rPr>
              <a:t> </a:t>
            </a:r>
            <a:r>
              <a:rPr lang="pt-BR" sz="3200" dirty="0" smtClean="0"/>
              <a:t>(1 </a:t>
            </a:r>
            <a:r>
              <a:rPr lang="pt-BR" sz="3200" dirty="0" smtClean="0">
                <a:sym typeface="Symbol" panose="05050102010706020507" pitchFamily="18" charset="2"/>
              </a:rPr>
              <a:t></a:t>
            </a:r>
            <a:r>
              <a:rPr lang="pt-BR" sz="3200" dirty="0" smtClean="0"/>
              <a:t> </a:t>
            </a:r>
            <a:r>
              <a:rPr lang="pt-BR" sz="3200" dirty="0"/>
              <a:t>IR</a:t>
            </a:r>
            <a:r>
              <a:rPr lang="pt-BR" sz="3200" dirty="0" smtClean="0"/>
              <a:t>)</a:t>
            </a:r>
          </a:p>
          <a:p>
            <a:pPr indent="355600"/>
            <a:endParaRPr lang="pt-BR" sz="3200" dirty="0"/>
          </a:p>
          <a:p>
            <a:r>
              <a:rPr lang="pt-BR" sz="3200" dirty="0" err="1" smtClean="0"/>
              <a:t>K</a:t>
            </a:r>
            <a:r>
              <a:rPr lang="pt-BR" sz="3200" baseline="-25000" dirty="0" err="1" smtClean="0"/>
              <a:t>e</a:t>
            </a:r>
            <a:r>
              <a:rPr lang="pt-BR" sz="3200" dirty="0" smtClean="0"/>
              <a:t> </a:t>
            </a:r>
            <a:r>
              <a:rPr lang="pt-BR" sz="3200" dirty="0"/>
              <a:t>= Custo de capital </a:t>
            </a:r>
            <a:r>
              <a:rPr lang="pt-BR" sz="3200" dirty="0" smtClean="0"/>
              <a:t>próprio</a:t>
            </a:r>
          </a:p>
          <a:p>
            <a:pPr indent="355600"/>
            <a:r>
              <a:rPr lang="pt-BR" sz="3200" dirty="0" err="1" smtClean="0"/>
              <a:t>K</a:t>
            </a:r>
            <a:r>
              <a:rPr lang="pt-BR" sz="3200" baseline="-25000" dirty="0" err="1" smtClean="0"/>
              <a:t>e</a:t>
            </a:r>
            <a:r>
              <a:rPr lang="pt-BR" sz="3200" dirty="0" smtClean="0"/>
              <a:t> </a:t>
            </a:r>
            <a:r>
              <a:rPr lang="pt-BR" sz="3200" dirty="0"/>
              <a:t>= </a:t>
            </a:r>
            <a:r>
              <a:rPr lang="pt-BR" sz="3200" dirty="0" smtClean="0"/>
              <a:t>R</a:t>
            </a:r>
            <a:r>
              <a:rPr lang="pt-BR" sz="3200" baseline="-25000" dirty="0" smtClean="0"/>
              <a:t>F</a:t>
            </a:r>
            <a:r>
              <a:rPr lang="pt-BR" sz="3200" dirty="0" smtClean="0"/>
              <a:t> +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pt-BR" sz="3200" dirty="0" smtClean="0"/>
              <a:t> </a:t>
            </a:r>
            <a:r>
              <a:rPr lang="pt-BR" sz="3200" dirty="0">
                <a:sym typeface="Symbol" panose="05050102010706020507" pitchFamily="18" charset="2"/>
              </a:rPr>
              <a:t> </a:t>
            </a:r>
            <a:r>
              <a:rPr lang="pt-BR" sz="3200" dirty="0" smtClean="0"/>
              <a:t>(R</a:t>
            </a:r>
            <a:r>
              <a:rPr lang="pt-BR" sz="3200" baseline="-25000" dirty="0"/>
              <a:t>M</a:t>
            </a:r>
            <a:r>
              <a:rPr lang="pt-BR" sz="3200" dirty="0" smtClean="0"/>
              <a:t> </a:t>
            </a:r>
            <a:r>
              <a:rPr lang="pt-BR" sz="3200" dirty="0">
                <a:sym typeface="Symbol" panose="05050102010706020507" pitchFamily="18" charset="2"/>
              </a:rPr>
              <a:t></a:t>
            </a:r>
            <a:r>
              <a:rPr lang="pt-BR" sz="3200" dirty="0"/>
              <a:t> </a:t>
            </a:r>
            <a:r>
              <a:rPr lang="pt-BR" sz="3200" dirty="0" smtClean="0"/>
              <a:t>R</a:t>
            </a:r>
            <a:r>
              <a:rPr lang="pt-BR" sz="3200" baseline="-25000" dirty="0" smtClean="0"/>
              <a:t>F</a:t>
            </a:r>
            <a:r>
              <a:rPr lang="pt-BR" sz="3200" dirty="0" smtClean="0"/>
              <a:t>)</a:t>
            </a:r>
            <a:endParaRPr lang="pt-BR" sz="3200" dirty="0"/>
          </a:p>
          <a:p>
            <a:pPr indent="355600"/>
            <a:r>
              <a:rPr lang="pt-BR" sz="3200" dirty="0" err="1"/>
              <a:t>K</a:t>
            </a:r>
            <a:r>
              <a:rPr lang="pt-BR" sz="3200" baseline="-25000" dirty="0" err="1"/>
              <a:t>e</a:t>
            </a:r>
            <a:r>
              <a:rPr lang="pt-BR" sz="3200" dirty="0"/>
              <a:t> = R</a:t>
            </a:r>
            <a:r>
              <a:rPr lang="pt-BR" sz="3200" baseline="-25000" dirty="0"/>
              <a:t>F</a:t>
            </a:r>
            <a:r>
              <a:rPr lang="pt-BR" sz="3200" dirty="0"/>
              <a:t> +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pt-BR" sz="3200" dirty="0"/>
              <a:t> </a:t>
            </a:r>
            <a:r>
              <a:rPr lang="pt-BR" sz="3200" dirty="0">
                <a:sym typeface="Symbol" panose="05050102010706020507" pitchFamily="18" charset="2"/>
              </a:rPr>
              <a:t> </a:t>
            </a:r>
            <a:r>
              <a:rPr lang="pt-BR" sz="3200" dirty="0"/>
              <a:t>(R</a:t>
            </a:r>
            <a:r>
              <a:rPr lang="pt-BR" sz="3200" baseline="-25000" dirty="0"/>
              <a:t>M</a:t>
            </a:r>
            <a:r>
              <a:rPr lang="pt-BR" sz="3200" dirty="0"/>
              <a:t> </a:t>
            </a:r>
            <a:r>
              <a:rPr lang="pt-BR" sz="3200" dirty="0">
                <a:sym typeface="Symbol" panose="05050102010706020507" pitchFamily="18" charset="2"/>
              </a:rPr>
              <a:t></a:t>
            </a:r>
            <a:r>
              <a:rPr lang="pt-BR" sz="3200" dirty="0"/>
              <a:t> R</a:t>
            </a:r>
            <a:r>
              <a:rPr lang="pt-BR" sz="3200" baseline="-25000" dirty="0"/>
              <a:t>F</a:t>
            </a:r>
            <a:r>
              <a:rPr lang="pt-BR" sz="3200" dirty="0" smtClean="0"/>
              <a:t>) +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pt-BR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endParaRPr lang="pt-B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979712" y="1124744"/>
                <a:ext cx="5184576" cy="14000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𝑊𝐴𝐶𝐶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pt-BR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32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124744"/>
                <a:ext cx="5184576" cy="14000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197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Custo de Capital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539552" y="1196752"/>
                <a:ext cx="8136904" cy="550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55600" indent="-355600">
                  <a:buFont typeface="Arial" panose="020B0604020202020204" pitchFamily="34" charset="0"/>
                  <a:buChar char="•"/>
                </a:pPr>
                <a:r>
                  <a:rPr lang="pt-BR" sz="3200" dirty="0" smtClean="0"/>
                  <a:t>K</a:t>
                </a:r>
                <a:r>
                  <a:rPr lang="pt-BR" sz="3200" baseline="-25000" dirty="0" smtClean="0"/>
                  <a:t>i</a:t>
                </a:r>
                <a:r>
                  <a:rPr lang="pt-BR" sz="3200" dirty="0" smtClean="0"/>
                  <a:t> = Custo de capital de terceiros </a:t>
                </a:r>
              </a:p>
              <a:p>
                <a:r>
                  <a:rPr lang="pt-BR" sz="3200" dirty="0" smtClean="0"/>
                  <a:t>Exemplo: Financiamento de R$ 200.000, juros de 20% a.a. e alíquota de IR de 34% </a:t>
                </a: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pt-BR" sz="3200" dirty="0" smtClean="0"/>
                  <a:t>Despesas financeiras brutas:</a:t>
                </a:r>
              </a:p>
              <a:p>
                <a:pPr algn="r"/>
                <a:r>
                  <a:rPr lang="pt-BR" sz="3200" dirty="0" smtClean="0">
                    <a:solidFill>
                      <a:srgbClr val="0070C0"/>
                    </a:solidFill>
                  </a:rPr>
                  <a:t>R$ 200.000 </a:t>
                </a:r>
                <a:r>
                  <a:rPr lang="pt-BR" sz="3200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 20% = R$ 40.000</a:t>
                </a:r>
                <a:endParaRPr lang="pt-BR" sz="3200" dirty="0" smtClean="0">
                  <a:solidFill>
                    <a:srgbClr val="0070C0"/>
                  </a:solidFill>
                </a:endParaRP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pt-BR" sz="3200" dirty="0" smtClean="0"/>
                  <a:t>Economia de IR:</a:t>
                </a:r>
              </a:p>
              <a:p>
                <a:pPr algn="r"/>
                <a:r>
                  <a:rPr lang="pt-BR" sz="3200" dirty="0" smtClean="0">
                    <a:solidFill>
                      <a:srgbClr val="0070C0"/>
                    </a:solidFill>
                  </a:rPr>
                  <a:t>R$ 40.000 </a:t>
                </a:r>
                <a:r>
                  <a:rPr lang="pt-BR" sz="32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 </a:t>
                </a:r>
                <a:r>
                  <a:rPr lang="pt-BR" sz="3200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34% </a:t>
                </a:r>
                <a:r>
                  <a:rPr lang="pt-BR" sz="32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= R$ </a:t>
                </a:r>
                <a:r>
                  <a:rPr lang="pt-BR" sz="3200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13.600</a:t>
                </a:r>
                <a:endParaRPr lang="pt-BR" sz="3200" dirty="0">
                  <a:solidFill>
                    <a:srgbClr val="0070C0"/>
                  </a:solidFill>
                </a:endParaRP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pt-BR" sz="3200" dirty="0" smtClean="0"/>
                  <a:t>Despesas </a:t>
                </a:r>
                <a:r>
                  <a:rPr lang="pt-BR" sz="3200" dirty="0"/>
                  <a:t>financeiras </a:t>
                </a:r>
                <a:r>
                  <a:rPr lang="pt-BR" sz="3200" dirty="0" smtClean="0"/>
                  <a:t>líquidas:</a:t>
                </a:r>
                <a:endParaRPr lang="pt-BR" sz="3200" dirty="0"/>
              </a:p>
              <a:p>
                <a:pPr algn="r"/>
                <a:r>
                  <a:rPr lang="pt-BR" sz="3200" dirty="0" smtClean="0">
                    <a:solidFill>
                      <a:srgbClr val="0070C0"/>
                    </a:solidFill>
                  </a:rPr>
                  <a:t>R$ 40.000 </a:t>
                </a:r>
                <a:r>
                  <a:rPr lang="pt-BR" sz="3200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 R$ 13.600 </a:t>
                </a:r>
                <a:r>
                  <a:rPr lang="pt-BR" sz="32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= R$ </a:t>
                </a:r>
                <a:r>
                  <a:rPr lang="pt-BR" sz="3200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26.400</a:t>
                </a:r>
                <a:endParaRPr lang="pt-BR" sz="3200" dirty="0">
                  <a:solidFill>
                    <a:srgbClr val="0070C0"/>
                  </a:solidFill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𝐾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𝑖</m:t>
                          </m:r>
                        </m:sub>
                      </m:sSub>
                      <m:r>
                        <a:rPr lang="pt-BR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f>
                        <m:fPr>
                          <m:ctrlPr>
                            <a:rPr lang="pt-BR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𝑅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$ 26.400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𝑅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$ 200.000</m:t>
                          </m:r>
                        </m:den>
                      </m:f>
                      <m:r>
                        <a:rPr lang="pt-BR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=13,2%</m:t>
                      </m:r>
                    </m:oMath>
                  </m:oMathPara>
                </a14:m>
                <a:endParaRPr lang="pt-BR" sz="3200" dirty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96752"/>
                <a:ext cx="8136904" cy="5507213"/>
              </a:xfrm>
              <a:prstGeom prst="rect">
                <a:avLst/>
              </a:prstGeom>
              <a:blipFill rotWithShape="0">
                <a:blip r:embed="rId2"/>
                <a:stretch>
                  <a:fillRect l="-1949" t="-1659" r="-19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964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Custo de Capital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539552" y="1196752"/>
                <a:ext cx="8136904" cy="5014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55600" indent="-355600">
                  <a:buFont typeface="Arial" panose="020B0604020202020204" pitchFamily="34" charset="0"/>
                  <a:buChar char="•"/>
                </a:pPr>
                <a:r>
                  <a:rPr lang="pt-BR" sz="3200" dirty="0" smtClean="0"/>
                  <a:t>K</a:t>
                </a:r>
                <a:r>
                  <a:rPr lang="pt-BR" sz="3200" baseline="-25000" dirty="0" smtClean="0"/>
                  <a:t>i</a:t>
                </a:r>
                <a:r>
                  <a:rPr lang="pt-BR" sz="3200" dirty="0" smtClean="0"/>
                  <a:t> = Custo de capital de terceiros </a:t>
                </a:r>
              </a:p>
              <a:p>
                <a:r>
                  <a:rPr lang="pt-BR" sz="3200" dirty="0" smtClean="0"/>
                  <a:t>Exemplo: Financiamento de R$ 200.000, juros de 20% a.a. e alíquota de IR de 34% </a:t>
                </a:r>
              </a:p>
              <a:p>
                <a:endParaRPr lang="pt-BR" sz="3200" dirty="0" smtClean="0"/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𝐾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𝑖</m:t>
                          </m:r>
                        </m:sub>
                      </m:sSub>
                      <m:r>
                        <a:rPr lang="pt-BR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f>
                        <m:fPr>
                          <m:ctrlPr>
                            <a:rPr lang="pt-BR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𝑅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$ 26.400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𝑅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$ 200.000</m:t>
                          </m:r>
                        </m:den>
                      </m:f>
                      <m:r>
                        <a:rPr lang="pt-BR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=13,2%</m:t>
                      </m:r>
                    </m:oMath>
                  </m:oMathPara>
                </a14:m>
                <a:endParaRPr lang="pt-BR" sz="3200" dirty="0">
                  <a:sym typeface="Symbol" panose="05050102010706020507" pitchFamily="18" charset="2"/>
                </a:endParaRPr>
              </a:p>
              <a:p>
                <a:endParaRPr lang="pt-BR" sz="32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pt-BR" sz="3200" dirty="0" smtClean="0"/>
                  <a:t>Pela equação:</a:t>
                </a:r>
              </a:p>
              <a:p>
                <a:r>
                  <a:rPr lang="pt-BR" sz="3200" dirty="0"/>
                  <a:t>	</a:t>
                </a:r>
                <a:r>
                  <a:rPr lang="pt-BR" sz="3200" dirty="0" smtClean="0"/>
                  <a:t>K</a:t>
                </a:r>
                <a:r>
                  <a:rPr lang="pt-BR" sz="3200" baseline="-25000" dirty="0" smtClean="0"/>
                  <a:t>i</a:t>
                </a:r>
                <a:r>
                  <a:rPr lang="pt-BR" sz="3200" dirty="0" smtClean="0"/>
                  <a:t> </a:t>
                </a:r>
                <a:r>
                  <a:rPr lang="pt-BR" sz="3200" dirty="0"/>
                  <a:t>(após IR) = K</a:t>
                </a:r>
                <a:r>
                  <a:rPr lang="pt-BR" sz="3200" baseline="-25000" dirty="0"/>
                  <a:t>i</a:t>
                </a:r>
                <a:r>
                  <a:rPr lang="pt-BR" sz="3200" dirty="0"/>
                  <a:t> (antes IR) </a:t>
                </a:r>
                <a:r>
                  <a:rPr lang="pt-BR" sz="3200" dirty="0">
                    <a:sym typeface="Symbol" panose="05050102010706020507" pitchFamily="18" charset="2"/>
                  </a:rPr>
                  <a:t> </a:t>
                </a:r>
                <a:r>
                  <a:rPr lang="pt-BR" sz="3200" dirty="0"/>
                  <a:t>(1 </a:t>
                </a:r>
                <a:r>
                  <a:rPr lang="pt-BR" sz="3200" dirty="0">
                    <a:sym typeface="Symbol" panose="05050102010706020507" pitchFamily="18" charset="2"/>
                  </a:rPr>
                  <a:t></a:t>
                </a:r>
                <a:r>
                  <a:rPr lang="pt-BR" sz="3200" dirty="0"/>
                  <a:t> </a:t>
                </a:r>
                <a:r>
                  <a:rPr lang="pt-BR" sz="3200" dirty="0" smtClean="0"/>
                  <a:t>IR)</a:t>
                </a:r>
              </a:p>
              <a:p>
                <a:r>
                  <a:rPr lang="pt-BR" sz="3200" dirty="0" smtClean="0"/>
                  <a:t>	K</a:t>
                </a:r>
                <a:r>
                  <a:rPr lang="pt-BR" sz="3200" baseline="-25000" dirty="0" smtClean="0"/>
                  <a:t>i</a:t>
                </a:r>
                <a:r>
                  <a:rPr lang="pt-BR" sz="3200" dirty="0" smtClean="0"/>
                  <a:t> = 20% </a:t>
                </a:r>
                <a:r>
                  <a:rPr lang="pt-BR" sz="3200" dirty="0">
                    <a:sym typeface="Symbol" panose="05050102010706020507" pitchFamily="18" charset="2"/>
                  </a:rPr>
                  <a:t> </a:t>
                </a:r>
                <a:r>
                  <a:rPr lang="pt-BR" sz="3200" dirty="0"/>
                  <a:t>(1 </a:t>
                </a:r>
                <a:r>
                  <a:rPr lang="pt-BR" sz="3200" dirty="0">
                    <a:sym typeface="Symbol" panose="05050102010706020507" pitchFamily="18" charset="2"/>
                  </a:rPr>
                  <a:t></a:t>
                </a:r>
                <a:r>
                  <a:rPr lang="pt-BR" sz="3200" dirty="0"/>
                  <a:t> </a:t>
                </a:r>
                <a:r>
                  <a:rPr lang="pt-BR" sz="3200" dirty="0" smtClean="0"/>
                  <a:t>0,34) = 13,2%</a:t>
                </a:r>
                <a:endParaRPr lang="pt-BR" sz="32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96752"/>
                <a:ext cx="8136904" cy="5014771"/>
              </a:xfrm>
              <a:prstGeom prst="rect">
                <a:avLst/>
              </a:prstGeom>
              <a:blipFill rotWithShape="0">
                <a:blip r:embed="rId2"/>
                <a:stretch>
                  <a:fillRect l="-1949" t="-1823" b="-32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65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Custo de Capital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39552" y="1196752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Arial" panose="020B0604020202020204" pitchFamily="34" charset="0"/>
              <a:buChar char="•"/>
            </a:pPr>
            <a:r>
              <a:rPr lang="pt-BR" sz="3200" dirty="0" err="1" smtClean="0"/>
              <a:t>K</a:t>
            </a:r>
            <a:r>
              <a:rPr lang="pt-BR" sz="3200" baseline="-25000" dirty="0" err="1"/>
              <a:t>e</a:t>
            </a:r>
            <a:r>
              <a:rPr lang="pt-BR" sz="3200" dirty="0" smtClean="0"/>
              <a:t> = Custo de capital próprio </a:t>
            </a:r>
          </a:p>
          <a:p>
            <a:r>
              <a:rPr lang="pt-BR" sz="3200" dirty="0" smtClean="0"/>
              <a:t>Exemplo 1: Uma empresa apresenta um beta de 1,2, refletindo risco sistemático acima de todo mercado. Admitindo um R</a:t>
            </a:r>
            <a:r>
              <a:rPr lang="pt-BR" sz="3200" baseline="-25000" dirty="0" smtClean="0"/>
              <a:t>F</a:t>
            </a:r>
            <a:r>
              <a:rPr lang="pt-BR" sz="3200" dirty="0" smtClean="0"/>
              <a:t> = 7% e R</a:t>
            </a:r>
            <a:r>
              <a:rPr lang="pt-BR" sz="3200" baseline="-25000" dirty="0" smtClean="0"/>
              <a:t>M</a:t>
            </a:r>
            <a:r>
              <a:rPr lang="pt-BR" sz="3200" dirty="0" smtClean="0"/>
              <a:t> = 16%, seus investidores exigem uma remuneração de:</a:t>
            </a:r>
          </a:p>
          <a:p>
            <a:r>
              <a:rPr lang="pt-BR" sz="3200" dirty="0" err="1"/>
              <a:t>K</a:t>
            </a:r>
            <a:r>
              <a:rPr lang="pt-BR" sz="3200" baseline="-25000" dirty="0" err="1"/>
              <a:t>e</a:t>
            </a:r>
            <a:r>
              <a:rPr lang="pt-BR" sz="3200" dirty="0"/>
              <a:t> = R</a:t>
            </a:r>
            <a:r>
              <a:rPr lang="pt-BR" sz="3200" baseline="-25000" dirty="0"/>
              <a:t>F</a:t>
            </a:r>
            <a:r>
              <a:rPr lang="pt-BR" sz="3200" dirty="0"/>
              <a:t> +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pt-BR" sz="3200" dirty="0"/>
              <a:t> </a:t>
            </a:r>
            <a:r>
              <a:rPr lang="pt-BR" sz="3200" dirty="0">
                <a:sym typeface="Symbol" panose="05050102010706020507" pitchFamily="18" charset="2"/>
              </a:rPr>
              <a:t> </a:t>
            </a:r>
            <a:r>
              <a:rPr lang="pt-BR" sz="3200" dirty="0"/>
              <a:t>(R</a:t>
            </a:r>
            <a:r>
              <a:rPr lang="pt-BR" sz="3200" baseline="-25000" dirty="0"/>
              <a:t>M</a:t>
            </a:r>
            <a:r>
              <a:rPr lang="pt-BR" sz="3200" dirty="0"/>
              <a:t> </a:t>
            </a:r>
            <a:r>
              <a:rPr lang="pt-BR" sz="3200" dirty="0">
                <a:sym typeface="Symbol" panose="05050102010706020507" pitchFamily="18" charset="2"/>
              </a:rPr>
              <a:t></a:t>
            </a:r>
            <a:r>
              <a:rPr lang="pt-BR" sz="3200" dirty="0"/>
              <a:t> R</a:t>
            </a:r>
            <a:r>
              <a:rPr lang="pt-BR" sz="3200" baseline="-25000" dirty="0"/>
              <a:t>F</a:t>
            </a:r>
            <a:r>
              <a:rPr lang="pt-BR" sz="3200" dirty="0"/>
              <a:t>)</a:t>
            </a:r>
          </a:p>
          <a:p>
            <a:r>
              <a:rPr lang="pt-BR" sz="3200" dirty="0" err="1"/>
              <a:t>K</a:t>
            </a:r>
            <a:r>
              <a:rPr lang="pt-BR" sz="3200" baseline="-25000" dirty="0" err="1"/>
              <a:t>e</a:t>
            </a:r>
            <a:r>
              <a:rPr lang="pt-BR" sz="3200" dirty="0"/>
              <a:t> = </a:t>
            </a:r>
            <a:r>
              <a:rPr lang="pt-BR" sz="3200" dirty="0" smtClean="0"/>
              <a:t>7% </a:t>
            </a:r>
            <a:r>
              <a:rPr lang="pt-BR" sz="3200" dirty="0"/>
              <a:t>+ </a:t>
            </a:r>
            <a:r>
              <a:rPr lang="pt-BR" sz="3200" dirty="0" smtClean="0"/>
              <a:t>1,2 </a:t>
            </a:r>
            <a:r>
              <a:rPr lang="pt-BR" sz="3200" dirty="0">
                <a:sym typeface="Symbol" panose="05050102010706020507" pitchFamily="18" charset="2"/>
              </a:rPr>
              <a:t> </a:t>
            </a:r>
            <a:r>
              <a:rPr lang="pt-BR" sz="3200" dirty="0" smtClean="0"/>
              <a:t>(16% </a:t>
            </a:r>
            <a:r>
              <a:rPr lang="pt-BR" sz="3200" dirty="0">
                <a:sym typeface="Symbol" panose="05050102010706020507" pitchFamily="18" charset="2"/>
              </a:rPr>
              <a:t></a:t>
            </a:r>
            <a:r>
              <a:rPr lang="pt-BR" sz="3200" dirty="0"/>
              <a:t> </a:t>
            </a:r>
            <a:r>
              <a:rPr lang="pt-BR" sz="3200" dirty="0" smtClean="0"/>
              <a:t>7%)</a:t>
            </a:r>
            <a:endParaRPr lang="pt-BR" sz="3200" dirty="0"/>
          </a:p>
          <a:p>
            <a:r>
              <a:rPr lang="pt-BR" sz="3200" dirty="0" err="1"/>
              <a:t>K</a:t>
            </a:r>
            <a:r>
              <a:rPr lang="pt-BR" sz="3200" baseline="-25000" dirty="0" err="1"/>
              <a:t>e</a:t>
            </a:r>
            <a:r>
              <a:rPr lang="pt-BR" sz="3200" dirty="0"/>
              <a:t> = </a:t>
            </a:r>
            <a:r>
              <a:rPr lang="pt-BR" sz="3200" dirty="0" smtClean="0"/>
              <a:t>17,8%</a:t>
            </a:r>
          </a:p>
          <a:p>
            <a:endParaRPr lang="pt-BR" sz="3200" dirty="0"/>
          </a:p>
          <a:p>
            <a:r>
              <a:rPr lang="pt-BR" sz="3200" dirty="0" err="1" smtClean="0"/>
              <a:t>Obs</a:t>
            </a:r>
            <a:r>
              <a:rPr lang="pt-BR" sz="3200" dirty="0" smtClean="0"/>
              <a:t>: poderia acrescentar o prêmio pelo risco Brasil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74323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Custo de Capital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23528" y="1196752"/>
            <a:ext cx="86044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Arial" panose="020B0604020202020204" pitchFamily="34" charset="0"/>
              <a:buChar char="•"/>
            </a:pPr>
            <a:r>
              <a:rPr lang="pt-BR" sz="3200" dirty="0" err="1" smtClean="0"/>
              <a:t>K</a:t>
            </a:r>
            <a:r>
              <a:rPr lang="pt-BR" sz="3200" baseline="-25000" dirty="0" err="1"/>
              <a:t>e</a:t>
            </a:r>
            <a:r>
              <a:rPr lang="pt-BR" sz="3200" dirty="0" smtClean="0"/>
              <a:t> = Custo de capital próprio </a:t>
            </a:r>
          </a:p>
          <a:p>
            <a:r>
              <a:rPr lang="pt-BR" sz="3200" dirty="0" smtClean="0"/>
              <a:t>Exemplo </a:t>
            </a:r>
            <a:r>
              <a:rPr lang="pt-BR" sz="3200" dirty="0" smtClean="0"/>
              <a:t>2: </a:t>
            </a:r>
            <a:r>
              <a:rPr lang="pt-BR" sz="3200" dirty="0" smtClean="0"/>
              <a:t>Uma empresa apresenta um beta de 0,86. Admitindo um R</a:t>
            </a:r>
            <a:r>
              <a:rPr lang="pt-BR" sz="3200" baseline="-25000" dirty="0" smtClean="0"/>
              <a:t>F</a:t>
            </a:r>
            <a:r>
              <a:rPr lang="pt-BR" sz="3200" dirty="0" smtClean="0"/>
              <a:t> = 5,75%, R</a:t>
            </a:r>
            <a:r>
              <a:rPr lang="pt-BR" sz="3200" baseline="-25000" dirty="0" smtClean="0"/>
              <a:t>M</a:t>
            </a:r>
            <a:r>
              <a:rPr lang="pt-BR" sz="3200" dirty="0" smtClean="0"/>
              <a:t> = 13,15% e risco país = 4,00%, seus investidores exigem uma remuneração de: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Premio pelo risco de mercado </a:t>
            </a:r>
            <a:r>
              <a:rPr lang="pt-BR" sz="3200" dirty="0"/>
              <a:t>(R</a:t>
            </a:r>
            <a:r>
              <a:rPr lang="pt-BR" sz="3200" baseline="-25000" dirty="0"/>
              <a:t>M</a:t>
            </a:r>
            <a:r>
              <a:rPr lang="pt-BR" sz="3200" dirty="0"/>
              <a:t> </a:t>
            </a:r>
            <a:r>
              <a:rPr lang="pt-BR" sz="3200" dirty="0">
                <a:sym typeface="Symbol" panose="05050102010706020507" pitchFamily="18" charset="2"/>
              </a:rPr>
              <a:t></a:t>
            </a:r>
            <a:r>
              <a:rPr lang="pt-BR" sz="3200" dirty="0"/>
              <a:t> R</a:t>
            </a:r>
            <a:r>
              <a:rPr lang="pt-BR" sz="3200" baseline="-25000" dirty="0"/>
              <a:t>F</a:t>
            </a:r>
            <a:r>
              <a:rPr lang="pt-BR" sz="3200" dirty="0" smtClean="0"/>
              <a:t>) = 7,40%</a:t>
            </a:r>
            <a:endParaRPr lang="pt-B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Remuneração pelo risco da empresa [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pt-BR" sz="3200" dirty="0" smtClean="0">
                <a:sym typeface="Symbol" panose="05050102010706020507" pitchFamily="18" charset="2"/>
              </a:rPr>
              <a:t></a:t>
            </a:r>
            <a:r>
              <a:rPr lang="pt-BR" sz="3200" dirty="0" smtClean="0"/>
              <a:t>(R</a:t>
            </a:r>
            <a:r>
              <a:rPr lang="pt-BR" sz="3200" baseline="-25000" dirty="0" smtClean="0"/>
              <a:t>M</a:t>
            </a:r>
            <a:r>
              <a:rPr lang="pt-BR" sz="3200" dirty="0" smtClean="0">
                <a:sym typeface="Symbol" panose="05050102010706020507" pitchFamily="18" charset="2"/>
              </a:rPr>
              <a:t></a:t>
            </a:r>
            <a:r>
              <a:rPr lang="pt-BR" sz="3200" dirty="0" smtClean="0"/>
              <a:t>R</a:t>
            </a:r>
            <a:r>
              <a:rPr lang="pt-BR" sz="3200" baseline="-25000" dirty="0" smtClean="0"/>
              <a:t>F</a:t>
            </a:r>
            <a:r>
              <a:rPr lang="pt-BR" sz="3200" dirty="0" smtClean="0"/>
              <a:t>)] = 6,36%</a:t>
            </a:r>
            <a:endParaRPr lang="pt-B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Custo de oportunidade do capital próprio como benchmarking =</a:t>
            </a:r>
          </a:p>
          <a:p>
            <a:pPr lvl="1"/>
            <a:r>
              <a:rPr lang="pt-BR" sz="3200" dirty="0" err="1"/>
              <a:t>K</a:t>
            </a:r>
            <a:r>
              <a:rPr lang="pt-BR" sz="3200" baseline="-25000" dirty="0" err="1"/>
              <a:t>e</a:t>
            </a:r>
            <a:r>
              <a:rPr lang="pt-BR" sz="3200" dirty="0"/>
              <a:t> = R</a:t>
            </a:r>
            <a:r>
              <a:rPr lang="pt-BR" sz="3200" baseline="-25000" dirty="0"/>
              <a:t>F</a:t>
            </a:r>
            <a:r>
              <a:rPr lang="pt-BR" sz="3200" dirty="0"/>
              <a:t> +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pt-BR" sz="3200" dirty="0"/>
              <a:t> </a:t>
            </a:r>
            <a:r>
              <a:rPr lang="pt-BR" sz="3200" dirty="0">
                <a:sym typeface="Symbol" panose="05050102010706020507" pitchFamily="18" charset="2"/>
              </a:rPr>
              <a:t> </a:t>
            </a:r>
            <a:r>
              <a:rPr lang="pt-BR" sz="3200" dirty="0"/>
              <a:t>(R</a:t>
            </a:r>
            <a:r>
              <a:rPr lang="pt-BR" sz="3200" baseline="-25000" dirty="0"/>
              <a:t>M</a:t>
            </a:r>
            <a:r>
              <a:rPr lang="pt-BR" sz="3200" dirty="0"/>
              <a:t> </a:t>
            </a:r>
            <a:r>
              <a:rPr lang="pt-BR" sz="3200" dirty="0">
                <a:sym typeface="Symbol" panose="05050102010706020507" pitchFamily="18" charset="2"/>
              </a:rPr>
              <a:t></a:t>
            </a:r>
            <a:r>
              <a:rPr lang="pt-BR" sz="3200" dirty="0"/>
              <a:t> R</a:t>
            </a:r>
            <a:r>
              <a:rPr lang="pt-BR" sz="3200" baseline="-25000" dirty="0"/>
              <a:t>F</a:t>
            </a:r>
            <a:r>
              <a:rPr lang="pt-BR" sz="3200" dirty="0"/>
              <a:t>) +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pt-BR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endParaRPr lang="pt-BR" sz="3200" dirty="0"/>
          </a:p>
          <a:p>
            <a:pPr lvl="1"/>
            <a:r>
              <a:rPr lang="pt-BR" sz="3200" dirty="0" err="1"/>
              <a:t>K</a:t>
            </a:r>
            <a:r>
              <a:rPr lang="pt-BR" sz="3200" baseline="-25000" dirty="0" err="1"/>
              <a:t>e</a:t>
            </a:r>
            <a:r>
              <a:rPr lang="pt-BR" sz="3200" dirty="0"/>
              <a:t> = </a:t>
            </a:r>
            <a:r>
              <a:rPr lang="pt-BR" sz="3200" dirty="0" smtClean="0"/>
              <a:t>5,75% </a:t>
            </a:r>
            <a:r>
              <a:rPr lang="pt-BR" sz="3200" dirty="0"/>
              <a:t>+ 6,36% + </a:t>
            </a:r>
            <a:r>
              <a:rPr lang="pt-BR" sz="3200" dirty="0" smtClean="0"/>
              <a:t>4,00% = </a:t>
            </a:r>
            <a:r>
              <a:rPr lang="pt-BR" sz="3200" b="1" dirty="0" smtClean="0"/>
              <a:t>16,11%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53973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Custo de Capital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23528" y="1196752"/>
            <a:ext cx="86044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Riscos incorridos pelas empresas:</a:t>
            </a:r>
          </a:p>
          <a:p>
            <a:endParaRPr lang="pt-BR" sz="3200" dirty="0"/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pt-BR" sz="3200" b="1" dirty="0"/>
              <a:t>Risco econômico</a:t>
            </a:r>
          </a:p>
          <a:p>
            <a:pPr lvl="2"/>
            <a:r>
              <a:rPr lang="pt-BR" sz="3200" dirty="0"/>
              <a:t>Revela o risco da atividade da empresa, admitindo que não utilize capital de terceiros para financiar seus </a:t>
            </a:r>
            <a:r>
              <a:rPr lang="pt-BR" sz="3200" dirty="0" smtClean="0"/>
              <a:t>ativos</a:t>
            </a:r>
          </a:p>
          <a:p>
            <a:pPr lvl="2"/>
            <a:endParaRPr lang="pt-BR" sz="3200" b="1" dirty="0" smtClean="0"/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pt-BR" sz="3200" b="1" dirty="0" smtClean="0"/>
              <a:t>Risco financeiro</a:t>
            </a:r>
          </a:p>
          <a:p>
            <a:pPr lvl="2"/>
            <a:r>
              <a:rPr lang="pt-BR" sz="3200" dirty="0" smtClean="0"/>
              <a:t>Risco adicional assumido pela empresa ao decidir financiar-se também com dívidas (passivos onerosos)</a:t>
            </a:r>
            <a:endParaRPr lang="pt-BR" sz="3200" dirty="0"/>
          </a:p>
          <a:p>
            <a:pPr marL="355600" indent="-355600">
              <a:buFont typeface="Arial" panose="020B0604020202020204" pitchFamily="34" charset="0"/>
              <a:buChar char="•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85716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Beta para empresas alavancadas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23528" y="1196752"/>
                <a:ext cx="8604448" cy="5593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pt-BR" sz="32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pt-BR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pt-BR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pt-BR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t-BR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 [1 + (P/PL)  (1  IR)]</a:t>
                </a:r>
                <a:endParaRPr lang="pt-BR" sz="3200" b="1" dirty="0"/>
              </a:p>
              <a:p>
                <a:endParaRPr lang="pt-BR" sz="3200" dirty="0" smtClean="0"/>
              </a:p>
              <a:p>
                <a:r>
                  <a:rPr lang="pt-BR" sz="3200" dirty="0" smtClean="0"/>
                  <a:t>Exemplo:</a:t>
                </a:r>
              </a:p>
              <a:p>
                <a:pPr marL="365125" indent="-365125"/>
                <a:r>
                  <a:rPr lang="pt-BR" sz="3200" dirty="0" smtClean="0"/>
                  <a:t>a) Uma empresa do setor de bebidas norte americano possui endividamento (P/PL) = 70%, alíquota de     IR = 34% e beta =0,95. Qual o valor do beta </a:t>
                </a:r>
                <a:r>
                  <a:rPr lang="pt-BR" sz="3200" dirty="0"/>
                  <a:t>de uma empresa </a:t>
                </a:r>
                <a:r>
                  <a:rPr lang="pt-BR" sz="3200" dirty="0" smtClean="0"/>
                  <a:t>não-alavancada (sem </a:t>
                </a:r>
                <a:r>
                  <a:rPr lang="pt-BR" sz="3200" dirty="0"/>
                  <a:t>dívidas</a:t>
                </a:r>
                <a:r>
                  <a:rPr lang="pt-BR" sz="3200" dirty="0" smtClean="0"/>
                  <a:t>)?</a:t>
                </a:r>
                <a:endParaRPr lang="pt-BR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β</m:t>
                      </m:r>
                      <m:r>
                        <m:rPr>
                          <m:nor/>
                        </m:rPr>
                        <a:rPr lang="pt-BR" sz="3200" b="0" i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pt-BR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= </m:t>
                      </m:r>
                      <m:f>
                        <m:fPr>
                          <m:ctrlPr>
                            <a:rPr lang="pt-BR" sz="320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l-GR" sz="3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β</m:t>
                          </m:r>
                          <m:r>
                            <m:rPr>
                              <m:nor/>
                            </m:rPr>
                            <a:rPr lang="pt-BR" sz="3200" b="0" i="0" baseline="-25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L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pt-BR" sz="3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[1 + (</m:t>
                          </m:r>
                          <m:r>
                            <m:rPr>
                              <m:nor/>
                            </m:rPr>
                            <a:rPr lang="pt-BR" sz="3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pt-BR" sz="3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pt-BR" sz="3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PL</m:t>
                          </m:r>
                          <m:r>
                            <m:rPr>
                              <m:nor/>
                            </m:rPr>
                            <a:rPr lang="pt-BR" sz="3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)  (1  </m:t>
                          </m:r>
                          <m:r>
                            <m:rPr>
                              <m:nor/>
                            </m:rPr>
                            <a:rPr lang="pt-BR" sz="3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IR</m:t>
                          </m:r>
                          <m:r>
                            <m:rPr>
                              <m:nor/>
                            </m:rPr>
                            <a:rPr lang="pt-BR" sz="32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)]</m:t>
                          </m:r>
                        </m:den>
                      </m:f>
                    </m:oMath>
                  </m:oMathPara>
                </a14:m>
                <a:endParaRPr lang="pt-BR" sz="3200" dirty="0" smtClean="0"/>
              </a:p>
              <a:p>
                <a:endParaRPr lang="pt-BR" sz="1000" dirty="0" smtClean="0"/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β</m:t>
                    </m:r>
                    <m:r>
                      <m:rPr>
                        <m:nor/>
                      </m:rPr>
                      <a:rPr lang="pt-BR" sz="32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U</m:t>
                    </m:r>
                    <m:r>
                      <m:rPr>
                        <m:nor/>
                      </m:rPr>
                      <a:rPr lang="pt-BR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= </m:t>
                    </m:r>
                    <m:f>
                      <m:fPr>
                        <m:ctrlPr>
                          <a:rPr lang="pt-BR" sz="3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pt-BR" sz="32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0,95</m:t>
                        </m:r>
                      </m:num>
                      <m:den>
                        <m:r>
                          <m:rPr>
                            <m:nor/>
                          </m:rPr>
                          <a:rPr lang="pt-BR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[1 + </m:t>
                        </m:r>
                        <m:r>
                          <m:rPr>
                            <m:nor/>
                          </m:rPr>
                          <a:rPr lang="pt-BR" sz="32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0,70</m:t>
                        </m:r>
                        <m:r>
                          <m:rPr>
                            <m:nor/>
                          </m:rPr>
                          <a:rPr lang="pt-BR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 (1  </m:t>
                        </m:r>
                        <m:r>
                          <m:rPr>
                            <m:nor/>
                          </m:rPr>
                          <a:rPr lang="pt-BR" sz="32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0,34</m:t>
                        </m:r>
                        <m:r>
                          <m:rPr>
                            <m:nor/>
                          </m:rPr>
                          <a:rPr lang="pt-BR" sz="3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)]</m:t>
                        </m:r>
                      </m:den>
                    </m:f>
                  </m:oMath>
                </a14:m>
                <a:r>
                  <a:rPr lang="pt-BR" sz="3200" dirty="0" smtClean="0"/>
                  <a:t> = </a:t>
                </a:r>
                <a:r>
                  <a:rPr lang="pt-BR" sz="3200" b="1" dirty="0" smtClean="0"/>
                  <a:t>0,65</a:t>
                </a:r>
                <a:endParaRPr lang="pt-BR" sz="32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604448" cy="5593775"/>
              </a:xfrm>
              <a:prstGeom prst="rect">
                <a:avLst/>
              </a:prstGeom>
              <a:blipFill rotWithShape="0">
                <a:blip r:embed="rId3"/>
                <a:stretch>
                  <a:fillRect l="-1771" t="-2070" r="-42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724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>
                <a:solidFill>
                  <a:schemeClr val="tx1"/>
                </a:solidFill>
                <a:latin typeface="Arial" charset="0"/>
              </a:rPr>
              <a:t>Beta para empresas alavancadas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23528" y="1196752"/>
            <a:ext cx="863759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pt-BR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pt-BR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[1 + (P/PL)  (1  IR)]</a:t>
            </a:r>
            <a:endParaRPr lang="pt-BR" sz="3200" b="1" dirty="0"/>
          </a:p>
          <a:p>
            <a:endParaRPr lang="pt-BR" sz="3200" dirty="0" smtClean="0"/>
          </a:p>
          <a:p>
            <a:r>
              <a:rPr lang="pt-BR" sz="3200" dirty="0" smtClean="0"/>
              <a:t>Exemplo:</a:t>
            </a:r>
          </a:p>
          <a:p>
            <a:pPr marL="365125" indent="-365125"/>
            <a:r>
              <a:rPr lang="pt-BR" sz="3200" dirty="0"/>
              <a:t>b</a:t>
            </a:r>
            <a:r>
              <a:rPr lang="pt-BR" sz="3200" dirty="0" smtClean="0"/>
              <a:t>) Admitindo uma taxa livre de risco de 7,0% a.a. e um prêmio pelo risco de mercado de 9,5% a.a., o custo de oportunidade do capital próprio do setor seria de: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pt-BR" sz="3200" dirty="0" smtClean="0"/>
              <a:t>Custo de capital próprio alavancado =</a:t>
            </a:r>
          </a:p>
          <a:p>
            <a:pPr marL="182563" indent="-182563"/>
            <a:r>
              <a:rPr lang="pt-BR" sz="3200" dirty="0" smtClean="0"/>
              <a:t>	 </a:t>
            </a:r>
            <a:endParaRPr lang="pt-BR" sz="3200" dirty="0" smtClean="0">
              <a:sym typeface="Symbol" panose="05050102010706020507" pitchFamily="18" charset="2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pt-BR" sz="3200" dirty="0"/>
              <a:t>Custo de capital próprio </a:t>
            </a:r>
            <a:r>
              <a:rPr lang="pt-BR" sz="3200" dirty="0" smtClean="0"/>
              <a:t>sem dívida </a:t>
            </a:r>
            <a:r>
              <a:rPr lang="pt-BR" sz="3200" dirty="0"/>
              <a:t>=</a:t>
            </a:r>
          </a:p>
          <a:p>
            <a:pPr marL="182563" indent="-182563"/>
            <a:r>
              <a:rPr lang="pt-BR" sz="3200" dirty="0"/>
              <a:t>	</a:t>
            </a:r>
            <a:r>
              <a:rPr lang="pt-BR" sz="3200" dirty="0" smtClean="0"/>
              <a:t> </a:t>
            </a:r>
            <a:endParaRPr lang="pt-BR" sz="3200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pt-BR" sz="3200" dirty="0" smtClean="0"/>
              <a:t>Prêmio pelo risco financeiro =  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56161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>
                <a:solidFill>
                  <a:schemeClr val="tx1"/>
                </a:solidFill>
                <a:latin typeface="Arial" charset="0"/>
              </a:rPr>
              <a:t>Beta para empresas alavancadas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23528" y="1196752"/>
            <a:ext cx="863759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pt-BR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pt-BR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[1 + (P/PL)  (1  IR)]</a:t>
            </a:r>
            <a:endParaRPr lang="pt-BR" sz="3200" b="1" dirty="0"/>
          </a:p>
          <a:p>
            <a:endParaRPr lang="pt-BR" sz="3200" dirty="0" smtClean="0"/>
          </a:p>
          <a:p>
            <a:r>
              <a:rPr lang="pt-BR" sz="3200" dirty="0" smtClean="0"/>
              <a:t>Exemplo:</a:t>
            </a:r>
          </a:p>
          <a:p>
            <a:pPr marL="365125" indent="-365125"/>
            <a:r>
              <a:rPr lang="pt-BR" sz="3200" dirty="0"/>
              <a:t>b</a:t>
            </a:r>
            <a:r>
              <a:rPr lang="pt-BR" sz="3200" dirty="0" smtClean="0"/>
              <a:t>) Admitindo uma taxa livre de risco de 7,0% a.a. e um prêmio pelo risco de mercado de 9,5% a.a., o custo de oportunidade do capital próprio do setor seria de: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pt-BR" sz="3200" dirty="0" smtClean="0"/>
              <a:t>Custo de capital próprio alavancado =</a:t>
            </a:r>
          </a:p>
          <a:p>
            <a:pPr marL="182563" indent="-182563" algn="ctr"/>
            <a:r>
              <a:rPr lang="pt-BR" sz="3200" dirty="0" smtClean="0">
                <a:solidFill>
                  <a:srgbClr val="0070C0"/>
                </a:solidFill>
              </a:rPr>
              <a:t>	</a:t>
            </a:r>
            <a:r>
              <a:rPr lang="pt-BR" sz="3200" dirty="0" err="1" smtClean="0">
                <a:solidFill>
                  <a:srgbClr val="0070C0"/>
                </a:solidFill>
              </a:rPr>
              <a:t>K</a:t>
            </a:r>
            <a:r>
              <a:rPr lang="pt-BR" sz="3200" baseline="-25000" dirty="0" err="1" smtClean="0">
                <a:solidFill>
                  <a:srgbClr val="0070C0"/>
                </a:solidFill>
              </a:rPr>
              <a:t>e</a:t>
            </a:r>
            <a:r>
              <a:rPr lang="pt-BR" sz="3200" dirty="0" smtClean="0">
                <a:solidFill>
                  <a:srgbClr val="0070C0"/>
                </a:solidFill>
              </a:rPr>
              <a:t> = 7,0% + 0,95 </a:t>
            </a:r>
            <a:r>
              <a:rPr lang="pt-BR" sz="3200" dirty="0" smtClean="0">
                <a:solidFill>
                  <a:srgbClr val="0070C0"/>
                </a:solidFill>
                <a:sym typeface="Symbol" panose="05050102010706020507" pitchFamily="18" charset="2"/>
              </a:rPr>
              <a:t> 9,5% = 16,0%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pt-BR" sz="3200" dirty="0"/>
              <a:t>Custo de capital próprio </a:t>
            </a:r>
            <a:r>
              <a:rPr lang="pt-BR" sz="3200" dirty="0" smtClean="0"/>
              <a:t>sem dívida </a:t>
            </a:r>
            <a:r>
              <a:rPr lang="pt-BR" sz="3200" dirty="0"/>
              <a:t>=</a:t>
            </a:r>
          </a:p>
          <a:p>
            <a:pPr marL="182563" indent="-182563" algn="ctr"/>
            <a:r>
              <a:rPr lang="pt-BR" sz="3200" dirty="0">
                <a:solidFill>
                  <a:srgbClr val="0070C0"/>
                </a:solidFill>
              </a:rPr>
              <a:t>	</a:t>
            </a:r>
            <a:r>
              <a:rPr lang="pt-BR" sz="3200" dirty="0" err="1">
                <a:solidFill>
                  <a:srgbClr val="0070C0"/>
                </a:solidFill>
              </a:rPr>
              <a:t>K</a:t>
            </a:r>
            <a:r>
              <a:rPr lang="pt-BR" sz="3200" baseline="-25000" dirty="0" err="1">
                <a:solidFill>
                  <a:srgbClr val="0070C0"/>
                </a:solidFill>
              </a:rPr>
              <a:t>e</a:t>
            </a:r>
            <a:r>
              <a:rPr lang="pt-BR" sz="3200" dirty="0">
                <a:solidFill>
                  <a:srgbClr val="0070C0"/>
                </a:solidFill>
              </a:rPr>
              <a:t> = 7,0% + </a:t>
            </a:r>
            <a:r>
              <a:rPr lang="pt-BR" sz="3200" dirty="0" smtClean="0">
                <a:solidFill>
                  <a:srgbClr val="0070C0"/>
                </a:solidFill>
              </a:rPr>
              <a:t>0,65 </a:t>
            </a:r>
            <a:r>
              <a:rPr lang="pt-BR" sz="3200" dirty="0">
                <a:solidFill>
                  <a:srgbClr val="0070C0"/>
                </a:solidFill>
                <a:sym typeface="Symbol" panose="05050102010706020507" pitchFamily="18" charset="2"/>
              </a:rPr>
              <a:t> 9,5% = </a:t>
            </a:r>
            <a:r>
              <a:rPr lang="pt-BR" sz="3200" dirty="0" smtClean="0">
                <a:solidFill>
                  <a:srgbClr val="0070C0"/>
                </a:solidFill>
                <a:sym typeface="Symbol" panose="05050102010706020507" pitchFamily="18" charset="2"/>
              </a:rPr>
              <a:t>13,2%</a:t>
            </a:r>
            <a:endParaRPr lang="pt-BR" sz="3200" dirty="0">
              <a:solidFill>
                <a:srgbClr val="0070C0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pt-BR" sz="3200" dirty="0" smtClean="0"/>
              <a:t>Prêmio pelo risco financeiro </a:t>
            </a:r>
            <a:r>
              <a:rPr lang="pt-BR" sz="3200" dirty="0" smtClean="0"/>
              <a:t>=</a:t>
            </a:r>
            <a:endParaRPr lang="pt-BR" sz="32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4048" y="6084585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rgbClr val="0070C0"/>
                </a:solidFill>
              </a:rPr>
              <a:t>16,0</a:t>
            </a:r>
            <a:r>
              <a:rPr lang="pt-BR" sz="3200" dirty="0" smtClean="0">
                <a:solidFill>
                  <a:srgbClr val="0070C0"/>
                </a:solidFill>
              </a:rPr>
              <a:t>% </a:t>
            </a:r>
            <a:r>
              <a:rPr lang="pt-BR" sz="3200" dirty="0" smtClean="0">
                <a:solidFill>
                  <a:srgbClr val="0070C0"/>
                </a:solidFill>
                <a:sym typeface="Symbol" panose="05050102010706020507" pitchFamily="18" charset="2"/>
              </a:rPr>
              <a:t> </a:t>
            </a:r>
            <a:r>
              <a:rPr lang="pt-BR" sz="3200" dirty="0">
                <a:solidFill>
                  <a:srgbClr val="0070C0"/>
                </a:solidFill>
              </a:rPr>
              <a:t>13,2</a:t>
            </a:r>
            <a:r>
              <a:rPr lang="pt-BR" sz="3200" dirty="0" smtClean="0">
                <a:solidFill>
                  <a:srgbClr val="0070C0"/>
                </a:solidFill>
              </a:rPr>
              <a:t>% = </a:t>
            </a:r>
            <a:r>
              <a:rPr lang="pt-BR" sz="3200" b="1" dirty="0" smtClean="0">
                <a:solidFill>
                  <a:srgbClr val="0070C0"/>
                </a:solidFill>
              </a:rPr>
              <a:t>2,8%</a:t>
            </a:r>
            <a:endParaRPr lang="pt-BR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4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37251" name="Text Box 3"/>
          <p:cNvSpPr txBox="1">
            <a:spLocks noChangeArrowheads="1"/>
          </p:cNvSpPr>
          <p:nvPr/>
        </p:nvSpPr>
        <p:spPr bwMode="auto">
          <a:xfrm>
            <a:off x="863600" y="1536700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dirty="0">
                <a:latin typeface="Arial" charset="0"/>
              </a:rPr>
              <a:t>O desenvolvimento do CAPM baseia-se em algumas hipóteses: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863600" y="2603500"/>
            <a:ext cx="7391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 startAt="5"/>
            </a:pPr>
            <a:r>
              <a:rPr lang="pt-BR" altLang="pt-BR" dirty="0">
                <a:latin typeface="Arial" charset="0"/>
              </a:rPr>
              <a:t>Os ativos são perfeitamente divisíveis.</a:t>
            </a:r>
          </a:p>
          <a:p>
            <a:pPr>
              <a:spcBef>
                <a:spcPct val="50000"/>
              </a:spcBef>
              <a:buFontTx/>
              <a:buAutoNum type="arabicPeriod" startAt="5"/>
            </a:pPr>
            <a:r>
              <a:rPr lang="pt-BR" altLang="pt-BR" dirty="0">
                <a:latin typeface="Arial" charset="0"/>
              </a:rPr>
              <a:t>Há um ativo sem risco, e os investidores podem comprá-lo e vendê-lo em qualquer quantidade.</a:t>
            </a:r>
          </a:p>
          <a:p>
            <a:pPr>
              <a:spcBef>
                <a:spcPct val="50000"/>
              </a:spcBef>
              <a:buFontTx/>
              <a:buAutoNum type="arabicPeriod" startAt="5"/>
            </a:pPr>
            <a:r>
              <a:rPr lang="pt-BR" altLang="pt-BR" dirty="0">
                <a:latin typeface="Arial" charset="0"/>
              </a:rPr>
              <a:t>Não há custo de transação ou impostos, ou, alternativamente, eles são idênticos para todos os indivíduos.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457200" y="5703639"/>
            <a:ext cx="8191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rgbClr val="FF0000"/>
                </a:solidFill>
                <a:latin typeface="Arial" charset="0"/>
              </a:rPr>
              <a:t>As hipóteses implicam em condições de mercado perfeito.</a:t>
            </a:r>
          </a:p>
        </p:txBody>
      </p:sp>
    </p:spTree>
    <p:extLst>
      <p:ext uri="{BB962C8B-B14F-4D97-AF65-F5344CB8AC3E}">
        <p14:creationId xmlns:p14="http://schemas.microsoft.com/office/powerpoint/2010/main" val="138735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7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7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7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2" grpId="0" build="p"/>
      <p:bldP spid="43725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Custo Total de Capital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23528" y="1196752"/>
            <a:ext cx="86375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Exercício:</a:t>
            </a:r>
          </a:p>
          <a:p>
            <a:endParaRPr lang="pt-BR" sz="3200" dirty="0"/>
          </a:p>
          <a:p>
            <a:r>
              <a:rPr lang="pt-BR" sz="3200" dirty="0" smtClean="0"/>
              <a:t>Uma empresa possui passivo total de R$ 2 milhões, composto por R$ 700 mil de financiamento (custo, após IR, de 18% a.a.) e por 1.300.000 ações com valor nominal de R$ 1,00 cada. O capital social está dividido em 800 mil ações ordinárias (custo de 25% a.a.) e o restante em ações preferenciais (</a:t>
            </a:r>
            <a:r>
              <a:rPr lang="pt-BR" sz="3200" dirty="0" smtClean="0"/>
              <a:t>custo </a:t>
            </a:r>
            <a:r>
              <a:rPr lang="pt-BR" sz="3200" dirty="0" smtClean="0"/>
              <a:t>de 22% a.a.). Qual o custo total de capital da empresa?  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75595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Custo Total de Capital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825089"/>
              </p:ext>
            </p:extLst>
          </p:nvPr>
        </p:nvGraphicFramePr>
        <p:xfrm>
          <a:off x="395535" y="1052735"/>
          <a:ext cx="8405565" cy="51845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1567"/>
                <a:gridCol w="2380337"/>
                <a:gridCol w="1041397"/>
                <a:gridCol w="1413325"/>
                <a:gridCol w="1338939"/>
              </a:tblGrid>
              <a:tr h="10369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</a:rPr>
                        <a:t>Item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</a:rPr>
                        <a:t> Montante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</a:rPr>
                        <a:t>%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</a:rPr>
                        <a:t>Custo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</a:rPr>
                        <a:t>WAAC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03691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>
                          <a:effectLst/>
                        </a:rPr>
                        <a:t>Financiamento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      700.000,00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</a:rPr>
                        <a:t>35%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</a:rPr>
                        <a:t>18,00%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6,30%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03691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>
                          <a:effectLst/>
                        </a:rPr>
                        <a:t>Capital Ordinário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>
                          <a:effectLst/>
                        </a:rPr>
                        <a:t>      800.000,00 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</a:rPr>
                        <a:t>40%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</a:rPr>
                        <a:t>25,00%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</a:rPr>
                        <a:t>10,00%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03691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>
                          <a:effectLst/>
                        </a:rPr>
                        <a:t>Capital Preferencial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>
                          <a:effectLst/>
                        </a:rPr>
                        <a:t>      500.000,00 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</a:rPr>
                        <a:t>25%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</a:rPr>
                        <a:t>22,00%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</a:rPr>
                        <a:t>5,50%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03691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>
                          <a:effectLst/>
                        </a:rPr>
                        <a:t>Total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>
                          <a:effectLst/>
                        </a:rPr>
                        <a:t>  2.000.000,00 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</a:rPr>
                        <a:t>100%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600" b="1" u="none" strike="noStrike" dirty="0">
                          <a:effectLst/>
                        </a:rPr>
                        <a:t>21,80%</a:t>
                      </a:r>
                      <a:endParaRPr lang="pt-BR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93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WAAC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23528" y="1196752"/>
            <a:ext cx="86375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Um retorno do investimento menor que o WAAC leva a uma </a:t>
            </a:r>
            <a:r>
              <a:rPr lang="pt-BR" sz="3200" b="1" dirty="0" smtClean="0"/>
              <a:t>destruição de seu valor de mercado</a:t>
            </a:r>
            <a:r>
              <a:rPr lang="pt-BR" sz="3200" dirty="0" smtClean="0"/>
              <a:t>, reduzindo a riqueza de seus acionistas.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Fatores relevantes que afetam o WAAC: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pt-BR" sz="3200" dirty="0" smtClean="0"/>
              <a:t>O risco total da empresa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pt-BR" sz="3200" dirty="0" smtClean="0"/>
              <a:t>As condições gerais da economia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pt-BR" sz="3200" dirty="0" smtClean="0"/>
              <a:t>Necessidade de financiamento apresentada pela empresa</a:t>
            </a:r>
          </a:p>
        </p:txBody>
      </p:sp>
    </p:spTree>
    <p:extLst>
      <p:ext uri="{BB962C8B-B14F-4D97-AF65-F5344CB8AC3E}">
        <p14:creationId xmlns:p14="http://schemas.microsoft.com/office/powerpoint/2010/main" val="15770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Custo Total de Capital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10527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Avaliação de propostas de investimento pelo WAAC e SML (“CAPM”)</a:t>
            </a: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1547664" y="2420888"/>
            <a:ext cx="0" cy="34563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1547664" y="5877272"/>
            <a:ext cx="6552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1547664" y="4149080"/>
            <a:ext cx="6552728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1547664" y="2492896"/>
            <a:ext cx="6480720" cy="2520280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7975748" y="2113692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SML</a:t>
            </a:r>
            <a:endParaRPr lang="pt-BR" sz="2800" dirty="0">
              <a:solidFill>
                <a:srgbClr val="0070C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019488" y="3753036"/>
            <a:ext cx="112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WAAC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80312" y="587727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Risco</a:t>
            </a:r>
            <a:endParaRPr lang="pt-BR" sz="28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83568" y="2113692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E(R)</a:t>
            </a:r>
            <a:endParaRPr lang="pt-BR" sz="28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5496" y="2204864"/>
            <a:ext cx="615553" cy="29680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BR" sz="2800" dirty="0" smtClean="0"/>
              <a:t>Retorno esperado</a:t>
            </a:r>
            <a:endParaRPr lang="pt-BR" sz="28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062980" y="4705980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R</a:t>
            </a:r>
            <a:r>
              <a:rPr lang="pt-BR" sz="2800" baseline="-25000" dirty="0" smtClean="0">
                <a:solidFill>
                  <a:srgbClr val="0070C0"/>
                </a:solidFill>
              </a:rPr>
              <a:t>F</a:t>
            </a:r>
            <a:endParaRPr lang="pt-BR" sz="2800" baseline="-25000" dirty="0">
              <a:solidFill>
                <a:srgbClr val="0070C0"/>
              </a:solidFill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2038571" y="51728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2110579" y="4797152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800080"/>
                </a:solidFill>
              </a:rPr>
              <a:t>A</a:t>
            </a:r>
            <a:endParaRPr lang="pt-BR" sz="2800" b="1" dirty="0">
              <a:solidFill>
                <a:srgbClr val="800080"/>
              </a:solidFill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2411760" y="4380786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2483768" y="4005064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800080"/>
                </a:solidFill>
              </a:rPr>
              <a:t>B</a:t>
            </a:r>
            <a:endParaRPr lang="pt-BR" sz="2800" b="1" dirty="0">
              <a:solidFill>
                <a:srgbClr val="800080"/>
              </a:solidFill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4427984" y="3228658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4499992" y="2852936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800080"/>
                </a:solidFill>
              </a:rPr>
              <a:t>C</a:t>
            </a:r>
          </a:p>
        </p:txBody>
      </p:sp>
      <p:sp>
        <p:nvSpPr>
          <p:cNvPr id="31" name="Elipse 30"/>
          <p:cNvSpPr/>
          <p:nvPr/>
        </p:nvSpPr>
        <p:spPr>
          <a:xfrm>
            <a:off x="6647083" y="33726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6719091" y="2996952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800080"/>
                </a:solidFill>
              </a:rPr>
              <a:t>D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884650" y="1989588"/>
            <a:ext cx="65527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>
                <a:solidFill>
                  <a:srgbClr val="C00000"/>
                </a:solidFill>
              </a:rPr>
              <a:t>Quais </a:t>
            </a:r>
            <a:r>
              <a:rPr lang="pt-BR" sz="2600" b="1" dirty="0" smtClean="0">
                <a:solidFill>
                  <a:srgbClr val="C00000"/>
                </a:solidFill>
              </a:rPr>
              <a:t>projetos devem ser aceitos e quais rejeitados?</a:t>
            </a:r>
            <a:endParaRPr lang="pt-BR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3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/>
      <p:bldP spid="2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Custo Total de Capital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10527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Avaliação de propostas de investimento pelo WAAC e SML (“CAPM”)</a:t>
            </a: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1547664" y="2420888"/>
            <a:ext cx="0" cy="34563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1547664" y="5877272"/>
            <a:ext cx="6552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1547664" y="4149080"/>
            <a:ext cx="6552728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1547664" y="2492896"/>
            <a:ext cx="6480720" cy="2520280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7975748" y="2113692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SML</a:t>
            </a:r>
            <a:endParaRPr lang="pt-BR" sz="2800" dirty="0">
              <a:solidFill>
                <a:srgbClr val="0070C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019488" y="3753036"/>
            <a:ext cx="112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WAAC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80312" y="587727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Risco (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pt-BR" sz="2800" dirty="0" smtClean="0"/>
              <a:t>)</a:t>
            </a:r>
            <a:endParaRPr lang="pt-BR" sz="28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83568" y="2113692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E(R)</a:t>
            </a:r>
            <a:endParaRPr lang="pt-BR" sz="28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5496" y="2204864"/>
            <a:ext cx="615553" cy="29680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BR" sz="2800" dirty="0" smtClean="0"/>
              <a:t>Retorno esperado</a:t>
            </a:r>
            <a:endParaRPr lang="pt-BR" sz="28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062980" y="4705980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R</a:t>
            </a:r>
            <a:r>
              <a:rPr lang="pt-BR" sz="2800" baseline="-25000" dirty="0" smtClean="0">
                <a:solidFill>
                  <a:srgbClr val="0070C0"/>
                </a:solidFill>
              </a:rPr>
              <a:t>F</a:t>
            </a:r>
            <a:endParaRPr lang="pt-BR" sz="2800" baseline="-25000" dirty="0">
              <a:solidFill>
                <a:srgbClr val="0070C0"/>
              </a:solidFill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2038571" y="5172874"/>
            <a:ext cx="144016" cy="128334"/>
          </a:xfrm>
          <a:prstGeom prst="ellipse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B05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110579" y="4797152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6600"/>
                </a:solidFill>
              </a:rPr>
              <a:t>A</a:t>
            </a:r>
            <a:endParaRPr lang="pt-BR" sz="2800" b="1" dirty="0">
              <a:solidFill>
                <a:srgbClr val="006600"/>
              </a:solidFill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2411760" y="4380786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2483768" y="4005064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800080"/>
                </a:solidFill>
              </a:rPr>
              <a:t>B</a:t>
            </a:r>
            <a:endParaRPr lang="pt-BR" sz="2800" b="1" dirty="0">
              <a:solidFill>
                <a:srgbClr val="800080"/>
              </a:solidFill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4427984" y="3228658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4499992" y="2852936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800080"/>
                </a:solidFill>
              </a:rPr>
              <a:t>C</a:t>
            </a:r>
          </a:p>
        </p:txBody>
      </p:sp>
      <p:sp>
        <p:nvSpPr>
          <p:cNvPr id="31" name="Elipse 30"/>
          <p:cNvSpPr/>
          <p:nvPr/>
        </p:nvSpPr>
        <p:spPr>
          <a:xfrm>
            <a:off x="6647083" y="33726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6719091" y="2996952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800080"/>
                </a:solidFill>
              </a:rPr>
              <a:t>D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483769" y="4656618"/>
            <a:ext cx="655272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>
                <a:solidFill>
                  <a:srgbClr val="00CC00"/>
                </a:solidFill>
              </a:rPr>
              <a:t>O projeto A é rejeitado pelos dois critérios, pois apresenta retorno inferior ao WAAC sem remunerar o risco de mercado</a:t>
            </a:r>
            <a:endParaRPr lang="pt-BR" sz="2600" b="1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46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Custo Total de Capital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10527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Avaliação de propostas de investimento pelo WAAC e SML (“CAPM”)</a:t>
            </a: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1547664" y="2420888"/>
            <a:ext cx="0" cy="34563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1547664" y="5877272"/>
            <a:ext cx="6552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1547664" y="4149080"/>
            <a:ext cx="6552728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1547664" y="2492896"/>
            <a:ext cx="6480720" cy="2520280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7975748" y="2113692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SML</a:t>
            </a:r>
            <a:endParaRPr lang="pt-BR" sz="2800" dirty="0">
              <a:solidFill>
                <a:srgbClr val="0070C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019488" y="3753036"/>
            <a:ext cx="112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WAAC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80312" y="587727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Risco (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pt-BR" sz="2800" dirty="0" smtClean="0"/>
              <a:t>)</a:t>
            </a:r>
            <a:endParaRPr lang="pt-BR" sz="28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83568" y="2113692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E(R)</a:t>
            </a:r>
            <a:endParaRPr lang="pt-BR" sz="28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5496" y="2204864"/>
            <a:ext cx="615553" cy="29680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BR" sz="2800" dirty="0" smtClean="0"/>
              <a:t>Retorno esperado</a:t>
            </a:r>
            <a:endParaRPr lang="pt-BR" sz="28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062980" y="4705980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R</a:t>
            </a:r>
            <a:r>
              <a:rPr lang="pt-BR" sz="2800" baseline="-25000" dirty="0" smtClean="0">
                <a:solidFill>
                  <a:srgbClr val="0070C0"/>
                </a:solidFill>
              </a:rPr>
              <a:t>F</a:t>
            </a:r>
            <a:endParaRPr lang="pt-BR" sz="2800" baseline="-25000" dirty="0">
              <a:solidFill>
                <a:srgbClr val="0070C0"/>
              </a:solidFill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2038571" y="51728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2110579" y="4797152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800080"/>
                </a:solidFill>
              </a:rPr>
              <a:t>A</a:t>
            </a:r>
            <a:endParaRPr lang="pt-BR" sz="2800" b="1" dirty="0">
              <a:solidFill>
                <a:srgbClr val="800080"/>
              </a:solidFill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2411760" y="4380786"/>
            <a:ext cx="144016" cy="128334"/>
          </a:xfrm>
          <a:prstGeom prst="ellipse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B05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2483768" y="4005064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B050"/>
                </a:solidFill>
              </a:rPr>
              <a:t>B</a:t>
            </a:r>
            <a:endParaRPr lang="pt-BR" sz="2800" b="1" dirty="0">
              <a:solidFill>
                <a:srgbClr val="00B050"/>
              </a:solidFill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4427984" y="3228658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4499992" y="2852936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800080"/>
                </a:solidFill>
              </a:rPr>
              <a:t>C</a:t>
            </a:r>
          </a:p>
        </p:txBody>
      </p:sp>
      <p:sp>
        <p:nvSpPr>
          <p:cNvPr id="31" name="Elipse 30"/>
          <p:cNvSpPr/>
          <p:nvPr/>
        </p:nvSpPr>
        <p:spPr>
          <a:xfrm>
            <a:off x="6647083" y="33726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6719091" y="2996952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800080"/>
                </a:solidFill>
              </a:rPr>
              <a:t>D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059832" y="4365104"/>
            <a:ext cx="51845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>
                <a:solidFill>
                  <a:srgbClr val="00CC00"/>
                </a:solidFill>
              </a:rPr>
              <a:t>O projeto B é selecionado pela SML e rejeitado método do custo médio ponderado de capital</a:t>
            </a:r>
            <a:endParaRPr lang="pt-BR" sz="2600" b="1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13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Custo Total de Capital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10527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Avaliação de propostas de investimento pelo WAAC e SML (“CAPM”)</a:t>
            </a: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1547664" y="2420888"/>
            <a:ext cx="0" cy="34563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1547664" y="5877272"/>
            <a:ext cx="6552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1547664" y="4149080"/>
            <a:ext cx="6552728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1547664" y="2492896"/>
            <a:ext cx="6480720" cy="2520280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7975748" y="2113692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SML</a:t>
            </a:r>
            <a:endParaRPr lang="pt-BR" sz="2800" dirty="0">
              <a:solidFill>
                <a:srgbClr val="0070C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019488" y="3753036"/>
            <a:ext cx="112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WAAC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80312" y="587727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Risco (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pt-BR" sz="2800" dirty="0" smtClean="0"/>
              <a:t>)</a:t>
            </a:r>
            <a:endParaRPr lang="pt-BR" sz="28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83568" y="2113692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E(R)</a:t>
            </a:r>
            <a:endParaRPr lang="pt-BR" sz="28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5496" y="2204864"/>
            <a:ext cx="615553" cy="29680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BR" sz="2800" dirty="0" smtClean="0"/>
              <a:t>Retorno esperado</a:t>
            </a:r>
            <a:endParaRPr lang="pt-BR" sz="28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062980" y="4705980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R</a:t>
            </a:r>
            <a:r>
              <a:rPr lang="pt-BR" sz="2800" baseline="-25000" dirty="0" smtClean="0">
                <a:solidFill>
                  <a:srgbClr val="0070C0"/>
                </a:solidFill>
              </a:rPr>
              <a:t>F</a:t>
            </a:r>
            <a:endParaRPr lang="pt-BR" sz="2800" baseline="-25000" dirty="0">
              <a:solidFill>
                <a:srgbClr val="0070C0"/>
              </a:solidFill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2038571" y="51728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2110579" y="4797152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800080"/>
                </a:solidFill>
              </a:rPr>
              <a:t>A</a:t>
            </a:r>
            <a:endParaRPr lang="pt-BR" sz="2800" b="1" dirty="0">
              <a:solidFill>
                <a:srgbClr val="800080"/>
              </a:solidFill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2411760" y="4380786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2483768" y="4005064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800080"/>
                </a:solidFill>
              </a:rPr>
              <a:t>B</a:t>
            </a:r>
            <a:endParaRPr lang="pt-BR" sz="2800" b="1" dirty="0">
              <a:solidFill>
                <a:srgbClr val="800080"/>
              </a:solidFill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4427984" y="3228658"/>
            <a:ext cx="144016" cy="128334"/>
          </a:xfrm>
          <a:prstGeom prst="ellipse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4499992" y="2852936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31" name="Elipse 30"/>
          <p:cNvSpPr/>
          <p:nvPr/>
        </p:nvSpPr>
        <p:spPr>
          <a:xfrm>
            <a:off x="6647083" y="33726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6719091" y="2996952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800080"/>
                </a:solidFill>
              </a:rPr>
              <a:t>D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723505" y="2390691"/>
            <a:ext cx="65527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>
                <a:solidFill>
                  <a:srgbClr val="00CC00"/>
                </a:solidFill>
              </a:rPr>
              <a:t>O projeto C é aceito pelos dois métodos</a:t>
            </a:r>
            <a:endParaRPr lang="pt-BR" sz="2600" b="1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8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Custo Total de Capital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10527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Avaliação de propostas de investimento pelo WAAC e SML (“CAPM”)</a:t>
            </a: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1547664" y="2420888"/>
            <a:ext cx="0" cy="34563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1547664" y="5877272"/>
            <a:ext cx="6552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1547664" y="4149080"/>
            <a:ext cx="6552728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1547664" y="2492896"/>
            <a:ext cx="6480720" cy="2520280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7975748" y="2113692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SML</a:t>
            </a:r>
            <a:endParaRPr lang="pt-BR" sz="2800" dirty="0">
              <a:solidFill>
                <a:srgbClr val="0070C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019488" y="3753036"/>
            <a:ext cx="112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WAAC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80312" y="587727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Risco (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pt-BR" sz="2800" dirty="0" smtClean="0"/>
              <a:t>)</a:t>
            </a:r>
            <a:endParaRPr lang="pt-BR" sz="28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83568" y="2113692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E(R)</a:t>
            </a:r>
            <a:endParaRPr lang="pt-BR" sz="28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5496" y="2204864"/>
            <a:ext cx="615553" cy="29680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BR" sz="2800" dirty="0" smtClean="0"/>
              <a:t>Retorno esperado</a:t>
            </a:r>
            <a:endParaRPr lang="pt-BR" sz="28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062980" y="4705980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R</a:t>
            </a:r>
            <a:r>
              <a:rPr lang="pt-BR" sz="2800" baseline="-25000" dirty="0" smtClean="0">
                <a:solidFill>
                  <a:srgbClr val="0070C0"/>
                </a:solidFill>
              </a:rPr>
              <a:t>F</a:t>
            </a:r>
            <a:endParaRPr lang="pt-BR" sz="2800" baseline="-25000" dirty="0">
              <a:solidFill>
                <a:srgbClr val="0070C0"/>
              </a:solidFill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2038571" y="51728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2110579" y="4797152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800080"/>
                </a:solidFill>
              </a:rPr>
              <a:t>A</a:t>
            </a:r>
            <a:endParaRPr lang="pt-BR" sz="2800" b="1" dirty="0">
              <a:solidFill>
                <a:srgbClr val="800080"/>
              </a:solidFill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2411760" y="4380786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2483768" y="4005064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800080"/>
                </a:solidFill>
              </a:rPr>
              <a:t>B</a:t>
            </a:r>
            <a:endParaRPr lang="pt-BR" sz="2800" b="1" dirty="0">
              <a:solidFill>
                <a:srgbClr val="800080"/>
              </a:solidFill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4427984" y="3228658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4499992" y="2852936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800080"/>
                </a:solidFill>
              </a:rPr>
              <a:t>C</a:t>
            </a:r>
          </a:p>
        </p:txBody>
      </p:sp>
      <p:sp>
        <p:nvSpPr>
          <p:cNvPr id="31" name="Elipse 30"/>
          <p:cNvSpPr/>
          <p:nvPr/>
        </p:nvSpPr>
        <p:spPr>
          <a:xfrm>
            <a:off x="6647083" y="3372674"/>
            <a:ext cx="144016" cy="128334"/>
          </a:xfrm>
          <a:prstGeom prst="ellipse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6719091" y="2996952"/>
            <a:ext cx="58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B050"/>
                </a:solidFill>
              </a:rPr>
              <a:t>D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4572000" y="3717032"/>
            <a:ext cx="374441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>
                <a:solidFill>
                  <a:srgbClr val="00CC00"/>
                </a:solidFill>
              </a:rPr>
              <a:t>O projeto D não satisfaz às expectativas  de mercado sendo rejeitado pelo CAPM</a:t>
            </a:r>
            <a:endParaRPr lang="pt-BR" sz="2600" b="1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69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Exercícios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83568" y="1269335"/>
            <a:ext cx="78488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Uma </a:t>
            </a:r>
            <a:r>
              <a:rPr lang="pt-BR" sz="3200" dirty="0"/>
              <a:t>empresa tem um </a:t>
            </a:r>
            <a:r>
              <a:rPr lang="pt-BR" sz="3200" dirty="0" smtClean="0"/>
              <a:t>endividamento </a:t>
            </a:r>
            <a:r>
              <a:rPr lang="pt-BR" sz="3200" dirty="0"/>
              <a:t>de 125%. Sabe-se que o Beta não alavancado é 1,30 e que este mede o risco do ambiente no qual a empresa atua. Sabendo que os títulos públicos pagam 8% </a:t>
            </a:r>
            <a:r>
              <a:rPr lang="pt-BR" sz="3200" dirty="0" err="1"/>
              <a:t>a.a</a:t>
            </a:r>
            <a:r>
              <a:rPr lang="pt-BR" sz="3200" dirty="0"/>
              <a:t> e que o prêmio por uma carteira de mercado paga 6% </a:t>
            </a:r>
            <a:r>
              <a:rPr lang="pt-BR" sz="3200" dirty="0" err="1"/>
              <a:t>a.a</a:t>
            </a:r>
            <a:r>
              <a:rPr lang="pt-BR" sz="3200" dirty="0"/>
              <a:t>, calcular o custo total de capital, considerando um custo de capital de terceiros de 10%  a.a. bruto. Considerar o Imposto de Renda de 40%.</a:t>
            </a:r>
          </a:p>
        </p:txBody>
      </p:sp>
    </p:spTree>
    <p:extLst>
      <p:ext uri="{BB962C8B-B14F-4D97-AF65-F5344CB8AC3E}">
        <p14:creationId xmlns:p14="http://schemas.microsoft.com/office/powerpoint/2010/main" val="30697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 smtClean="0">
                <a:solidFill>
                  <a:schemeClr val="tx1"/>
                </a:solidFill>
                <a:latin typeface="Arial" charset="0"/>
              </a:rPr>
              <a:t>Exercícios</a:t>
            </a:r>
            <a:endParaRPr lang="pt-BR" altLang="pt-B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83568" y="1269335"/>
            <a:ext cx="78488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Uma empresa identificou o custo de cada origem de capital que irá utilizar para financiar um novo projeto de investimento:</a:t>
            </a:r>
          </a:p>
          <a:p>
            <a:pPr algn="just"/>
            <a:endParaRPr lang="pt-BR" sz="2800" dirty="0"/>
          </a:p>
          <a:p>
            <a:pPr algn="just"/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A empresa está avaliando um projeto de investimento que possui TIR = 10% a.a.. Diante dessas condições, o projeto deve ser aceito ou não? Justifique sua resposta.</a:t>
            </a:r>
            <a:endParaRPr lang="pt-BR" sz="28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65779"/>
              </p:ext>
            </p:extLst>
          </p:nvPr>
        </p:nvGraphicFramePr>
        <p:xfrm>
          <a:off x="1475655" y="2815952"/>
          <a:ext cx="6192689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9"/>
                <a:gridCol w="1872208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Fonte de Capital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Proporção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Custo anual após IR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Dívidas de LP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40%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10%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Capital Próprio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60%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14%</a:t>
                      </a:r>
                      <a:endParaRPr lang="pt-BR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96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11560" y="1988840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/>
              <a:t>Tarefa extra classe: </a:t>
            </a:r>
          </a:p>
          <a:p>
            <a:pPr algn="ctr"/>
            <a:r>
              <a:rPr lang="pt-BR" sz="4800" dirty="0" smtClean="0"/>
              <a:t>Rever os próximos slides, até o item “custo de capital”, consultando a literatura caso necessário. 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42479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863600" y="1651000"/>
            <a:ext cx="7391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85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35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717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083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3655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227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2799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371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latin typeface="Arial" charset="0"/>
              </a:rPr>
              <a:t>Seja M a carteira de mercado (todos ativos do mercado), em que seu retorno R</a:t>
            </a:r>
            <a:r>
              <a:rPr lang="pt-BR" altLang="pt-BR" b="1" baseline="-25000">
                <a:latin typeface="Arial" charset="0"/>
              </a:rPr>
              <a:t>M</a:t>
            </a:r>
            <a:r>
              <a:rPr lang="pt-BR" altLang="pt-BR" b="1">
                <a:latin typeface="Arial" charset="0"/>
              </a:rPr>
              <a:t> apresenta média R</a:t>
            </a:r>
            <a:r>
              <a:rPr lang="pt-BR" altLang="pt-BR" b="1" baseline="-25000">
                <a:latin typeface="Symbol" pitchFamily="18" charset="2"/>
              </a:rPr>
              <a:t>m</a:t>
            </a:r>
            <a:r>
              <a:rPr lang="pt-BR" altLang="pt-BR" b="1" baseline="-25000">
                <a:latin typeface="Arial" charset="0"/>
              </a:rPr>
              <a:t>M</a:t>
            </a:r>
            <a:r>
              <a:rPr lang="pt-BR" altLang="pt-BR" b="1">
                <a:latin typeface="Arial" charset="0"/>
              </a:rPr>
              <a:t> e risco/desvio R</a:t>
            </a:r>
            <a:r>
              <a:rPr lang="pt-BR" altLang="pt-BR" b="1" baseline="-25000">
                <a:latin typeface="Arial" charset="0"/>
              </a:rPr>
              <a:t>SM</a:t>
            </a:r>
            <a:r>
              <a:rPr lang="pt-BR" altLang="pt-BR" b="1">
                <a:latin typeface="Arial" charset="0"/>
              </a:rPr>
              <a:t>.</a:t>
            </a:r>
          </a:p>
        </p:txBody>
      </p:sp>
      <p:sp>
        <p:nvSpPr>
          <p:cNvPr id="438278" name="Text Box 6"/>
          <p:cNvSpPr txBox="1">
            <a:spLocks noChangeArrowheads="1"/>
          </p:cNvSpPr>
          <p:nvPr/>
        </p:nvSpPr>
        <p:spPr bwMode="auto">
          <a:xfrm>
            <a:off x="850900" y="3143250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85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35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717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083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3655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227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2799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371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latin typeface="Arial" charset="0"/>
              </a:rPr>
              <a:t>Considere um ativo de risco A com retorno I</a:t>
            </a:r>
            <a:r>
              <a:rPr lang="pt-BR" altLang="pt-BR" b="1" baseline="-25000">
                <a:latin typeface="Arial" charset="0"/>
              </a:rPr>
              <a:t>A</a:t>
            </a:r>
            <a:r>
              <a:rPr lang="pt-BR" altLang="pt-BR" b="1">
                <a:latin typeface="Arial" charset="0"/>
              </a:rPr>
              <a:t>, de média R</a:t>
            </a:r>
            <a:r>
              <a:rPr lang="pt-BR" altLang="pt-BR" b="1" baseline="-25000">
                <a:latin typeface="Symbol" pitchFamily="18" charset="2"/>
              </a:rPr>
              <a:t>m</a:t>
            </a:r>
            <a:r>
              <a:rPr lang="pt-BR" altLang="pt-BR" b="1" baseline="-25000">
                <a:latin typeface="Arial" charset="0"/>
              </a:rPr>
              <a:t>A</a:t>
            </a:r>
            <a:r>
              <a:rPr lang="pt-BR" altLang="pt-BR" b="1">
                <a:latin typeface="Arial" charset="0"/>
              </a:rPr>
              <a:t> e risco/desvio R</a:t>
            </a:r>
            <a:r>
              <a:rPr lang="pt-BR" altLang="pt-BR" b="1" baseline="-25000">
                <a:latin typeface="Arial" charset="0"/>
              </a:rPr>
              <a:t>SA</a:t>
            </a:r>
            <a:r>
              <a:rPr lang="pt-BR" altLang="pt-BR" b="1">
                <a:latin typeface="Arial" charset="0"/>
              </a:rPr>
              <a:t>.</a:t>
            </a:r>
          </a:p>
        </p:txBody>
      </p:sp>
      <p:sp>
        <p:nvSpPr>
          <p:cNvPr id="438279" name="Text Box 7"/>
          <p:cNvSpPr txBox="1">
            <a:spLocks noChangeArrowheads="1"/>
          </p:cNvSpPr>
          <p:nvPr/>
        </p:nvSpPr>
        <p:spPr bwMode="auto">
          <a:xfrm>
            <a:off x="857250" y="42926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85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35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717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083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3655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227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2799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371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latin typeface="Arial" charset="0"/>
              </a:rPr>
              <a:t>F é um ativo livre de risco com retorno I</a:t>
            </a:r>
            <a:r>
              <a:rPr lang="pt-BR" altLang="pt-BR" b="1" baseline="-25000">
                <a:latin typeface="Arial" charset="0"/>
              </a:rPr>
              <a:t>F</a:t>
            </a:r>
            <a:r>
              <a:rPr lang="pt-BR" altLang="pt-BR" b="1">
                <a:latin typeface="Arial" charset="0"/>
              </a:rPr>
              <a:t>.</a:t>
            </a:r>
          </a:p>
        </p:txBody>
      </p:sp>
      <p:sp>
        <p:nvSpPr>
          <p:cNvPr id="438280" name="Text Box 8"/>
          <p:cNvSpPr txBox="1">
            <a:spLocks noChangeArrowheads="1"/>
          </p:cNvSpPr>
          <p:nvPr/>
        </p:nvSpPr>
        <p:spPr bwMode="auto">
          <a:xfrm>
            <a:off x="863600" y="5060950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85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35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717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083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3655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227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2799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371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latin typeface="Arial" charset="0"/>
              </a:rPr>
              <a:t>Deseja-se montar uma carteira C composta pelo ativo A e por M.</a:t>
            </a:r>
          </a:p>
        </p:txBody>
      </p:sp>
    </p:spTree>
    <p:extLst>
      <p:ext uri="{BB962C8B-B14F-4D97-AF65-F5344CB8AC3E}">
        <p14:creationId xmlns:p14="http://schemas.microsoft.com/office/powerpoint/2010/main" val="426837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8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8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38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6" grpId="0" build="p"/>
      <p:bldP spid="438278" grpId="0" build="p"/>
      <p:bldP spid="438279" grpId="0" build="p"/>
      <p:bldP spid="43828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39303" name="Rectangle 7"/>
          <p:cNvSpPr>
            <a:spLocks noChangeArrowheads="1"/>
          </p:cNvSpPr>
          <p:nvPr/>
        </p:nvSpPr>
        <p:spPr bwMode="auto">
          <a:xfrm>
            <a:off x="231775" y="3922713"/>
            <a:ext cx="8642350" cy="127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Pode-se examinar o que ocorre com o risco e o retorno à medida que variamos a proporção 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dirty="0">
                <a:latin typeface="Arial" charset="0"/>
              </a:rPr>
              <a:t> do ativo A na carteira, calculando:</a:t>
            </a:r>
          </a:p>
        </p:txBody>
      </p:sp>
      <p:graphicFrame>
        <p:nvGraphicFramePr>
          <p:cNvPr id="4393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904041"/>
              </p:ext>
            </p:extLst>
          </p:nvPr>
        </p:nvGraphicFramePr>
        <p:xfrm>
          <a:off x="2716213" y="1601788"/>
          <a:ext cx="36861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9" name="Equação" r:id="rId3" imgW="1434960" imgH="241200" progId="Equation.3">
                  <p:embed/>
                </p:oleObj>
              </mc:Choice>
              <mc:Fallback>
                <p:oleObj name="Equação" r:id="rId3" imgW="1434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213" y="1601788"/>
                        <a:ext cx="36861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05" name="Rectangle 9"/>
          <p:cNvSpPr>
            <a:spLocks noChangeArrowheads="1"/>
          </p:cNvSpPr>
          <p:nvPr/>
        </p:nvSpPr>
        <p:spPr bwMode="auto">
          <a:xfrm>
            <a:off x="295275" y="2024063"/>
            <a:ext cx="5524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e</a:t>
            </a:r>
          </a:p>
        </p:txBody>
      </p:sp>
      <p:graphicFrame>
        <p:nvGraphicFramePr>
          <p:cNvPr id="4393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516509"/>
              </p:ext>
            </p:extLst>
          </p:nvPr>
        </p:nvGraphicFramePr>
        <p:xfrm>
          <a:off x="711200" y="2522538"/>
          <a:ext cx="76962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0" name="Equação" r:id="rId5" imgW="2997000" imgH="266400" progId="Equation.3">
                  <p:embed/>
                </p:oleObj>
              </mc:Choice>
              <mc:Fallback>
                <p:oleObj name="Equação" r:id="rId5" imgW="29970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522538"/>
                        <a:ext cx="769620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646304"/>
              </p:ext>
            </p:extLst>
          </p:nvPr>
        </p:nvGraphicFramePr>
        <p:xfrm>
          <a:off x="3303588" y="5381625"/>
          <a:ext cx="251142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1" name="Equação" r:id="rId7" imgW="977760" imgH="419040" progId="Equation.3">
                  <p:embed/>
                </p:oleObj>
              </mc:Choice>
              <mc:Fallback>
                <p:oleObj name="Equação" r:id="rId7" imgW="977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8" y="5381625"/>
                        <a:ext cx="2511425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559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3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3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3" grpId="0"/>
      <p:bldP spid="4393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0323" name="Rectangle 3"/>
          <p:cNvSpPr>
            <a:spLocks noChangeArrowheads="1"/>
          </p:cNvSpPr>
          <p:nvPr/>
        </p:nvSpPr>
        <p:spPr bwMode="auto">
          <a:xfrm>
            <a:off x="231775" y="42275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Coeficiente angular das retas tangentes à hipérbole:</a:t>
            </a:r>
          </a:p>
        </p:txBody>
      </p:sp>
      <p:graphicFrame>
        <p:nvGraphicFramePr>
          <p:cNvPr id="440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470584"/>
              </p:ext>
            </p:extLst>
          </p:nvPr>
        </p:nvGraphicFramePr>
        <p:xfrm>
          <a:off x="3205163" y="1373188"/>
          <a:ext cx="2706687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0" name="Equação" r:id="rId3" imgW="1054080" imgH="419040" progId="Equation.3">
                  <p:embed/>
                </p:oleObj>
              </mc:Choice>
              <mc:Fallback>
                <p:oleObj name="Equação" r:id="rId3" imgW="1054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1373188"/>
                        <a:ext cx="2706687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958107"/>
              </p:ext>
            </p:extLst>
          </p:nvPr>
        </p:nvGraphicFramePr>
        <p:xfrm>
          <a:off x="322263" y="2619375"/>
          <a:ext cx="84772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1" name="Equação" r:id="rId5" imgW="3301920" imgH="533160" progId="Equation.3">
                  <p:embed/>
                </p:oleObj>
              </mc:Choice>
              <mc:Fallback>
                <p:oleObj name="Equação" r:id="rId5" imgW="330192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2619375"/>
                        <a:ext cx="847725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727542"/>
              </p:ext>
            </p:extLst>
          </p:nvPr>
        </p:nvGraphicFramePr>
        <p:xfrm>
          <a:off x="3419475" y="4670425"/>
          <a:ext cx="2282825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2" name="Equação" r:id="rId7" imgW="888840" imgH="825480" progId="Equation.3">
                  <p:embed/>
                </p:oleObj>
              </mc:Choice>
              <mc:Fallback>
                <p:oleObj name="Equação" r:id="rId7" imgW="88884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670425"/>
                        <a:ext cx="2282825" cy="211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249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4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2371" name="Rectangle 3"/>
          <p:cNvSpPr>
            <a:spLocks noChangeArrowheads="1"/>
          </p:cNvSpPr>
          <p:nvPr/>
        </p:nvSpPr>
        <p:spPr bwMode="auto">
          <a:xfrm>
            <a:off x="898525" y="1922463"/>
            <a:ext cx="7308850" cy="2092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Se </a:t>
            </a:r>
            <a:r>
              <a:rPr lang="pt-BR" altLang="pt-BR" sz="2400" b="1" dirty="0">
                <a:latin typeface="Symbol" pitchFamily="18" charset="2"/>
              </a:rPr>
              <a:t>w </a:t>
            </a:r>
            <a:r>
              <a:rPr lang="pt-BR" altLang="pt-BR" sz="2400" b="1" dirty="0">
                <a:latin typeface="Arial" charset="0"/>
                <a:sym typeface="Symbol" pitchFamily="18" charset="2"/>
              </a:rPr>
              <a:t> 0, a composição de M é alterada. Assim, a condição de equilíbrio de mercado ocorre para  </a:t>
            </a:r>
            <a:r>
              <a:rPr lang="pt-BR" altLang="pt-BR" sz="2400" b="1" dirty="0">
                <a:latin typeface="Symbol" pitchFamily="18" charset="2"/>
                <a:sym typeface="Symbol" pitchFamily="18" charset="2"/>
              </a:rPr>
              <a:t>w</a:t>
            </a:r>
            <a:r>
              <a:rPr lang="pt-BR" altLang="pt-BR" sz="2400" b="1" dirty="0">
                <a:latin typeface="Arial" charset="0"/>
                <a:sym typeface="Symbol" pitchFamily="18" charset="2"/>
              </a:rPr>
              <a:t> = 0, ou seja, quando não há procura do ativo A em proporções maiores do que sua participação na carteira de mercado M.</a:t>
            </a:r>
            <a:endParaRPr lang="pt-BR" altLang="pt-BR" sz="2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89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1347" name="Rectangle 3"/>
          <p:cNvSpPr>
            <a:spLocks noChangeArrowheads="1"/>
          </p:cNvSpPr>
          <p:nvPr/>
        </p:nvSpPr>
        <p:spPr bwMode="auto">
          <a:xfrm>
            <a:off x="231775" y="4227513"/>
            <a:ext cx="8642350" cy="46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Para 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dirty="0">
                <a:latin typeface="Arial" charset="0"/>
              </a:rPr>
              <a:t> = 0:</a:t>
            </a:r>
          </a:p>
        </p:txBody>
      </p:sp>
      <p:graphicFrame>
        <p:nvGraphicFramePr>
          <p:cNvPr id="4413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584106"/>
              </p:ext>
            </p:extLst>
          </p:nvPr>
        </p:nvGraphicFramePr>
        <p:xfrm>
          <a:off x="3205163" y="1373188"/>
          <a:ext cx="2706687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4" name="Equação" r:id="rId3" imgW="1054080" imgH="419040" progId="Equation.3">
                  <p:embed/>
                </p:oleObj>
              </mc:Choice>
              <mc:Fallback>
                <p:oleObj name="Equação" r:id="rId3" imgW="1054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1373188"/>
                        <a:ext cx="2706687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49423"/>
              </p:ext>
            </p:extLst>
          </p:nvPr>
        </p:nvGraphicFramePr>
        <p:xfrm>
          <a:off x="322263" y="2619375"/>
          <a:ext cx="84772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5" name="Equação" r:id="rId5" imgW="3301920" imgH="533160" progId="Equation.3">
                  <p:embed/>
                </p:oleObj>
              </mc:Choice>
              <mc:Fallback>
                <p:oleObj name="Equação" r:id="rId5" imgW="330192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2619375"/>
                        <a:ext cx="847725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139599"/>
              </p:ext>
            </p:extLst>
          </p:nvPr>
        </p:nvGraphicFramePr>
        <p:xfrm>
          <a:off x="1593850" y="4597400"/>
          <a:ext cx="5934075" cy="215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6" name="Equação" r:id="rId7" imgW="2311200" imgH="838080" progId="Equation.3">
                  <p:embed/>
                </p:oleObj>
              </mc:Choice>
              <mc:Fallback>
                <p:oleObj name="Equação" r:id="rId7" imgW="23112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4597400"/>
                        <a:ext cx="5934075" cy="215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258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4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10492</TotalTime>
  <Words>1913</Words>
  <Application>Microsoft Office PowerPoint</Application>
  <PresentationFormat>Apresentação na tela (4:3)</PresentationFormat>
  <Paragraphs>282</Paragraphs>
  <Slides>39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50" baseType="lpstr">
      <vt:lpstr>Arial</vt:lpstr>
      <vt:lpstr>Calibri</vt:lpstr>
      <vt:lpstr>Cambria Math</vt:lpstr>
      <vt:lpstr>Franklin Gothic Book</vt:lpstr>
      <vt:lpstr>Perpetua</vt:lpstr>
      <vt:lpstr>Symbol</vt:lpstr>
      <vt:lpstr>Times New Roman</vt:lpstr>
      <vt:lpstr>Wingdings</vt:lpstr>
      <vt:lpstr>Wingdings 2</vt:lpstr>
      <vt:lpstr>Capital Próprio</vt:lpstr>
      <vt:lpstr>Equação</vt:lpstr>
      <vt:lpstr>ADM4007 Finanças Corporativas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ADM4007 Finanças Corporativas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Roberto</dc:creator>
  <cp:lastModifiedBy>USP</cp:lastModifiedBy>
  <cp:revision>59</cp:revision>
  <cp:lastPrinted>2017-01-09T19:35:24Z</cp:lastPrinted>
  <dcterms:created xsi:type="dcterms:W3CDTF">2017-01-03T10:36:52Z</dcterms:created>
  <dcterms:modified xsi:type="dcterms:W3CDTF">2017-05-07T16:58:20Z</dcterms:modified>
</cp:coreProperties>
</file>