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21"/>
  </p:notesMasterIdLst>
  <p:sldIdLst>
    <p:sldId id="261" r:id="rId2"/>
    <p:sldId id="264" r:id="rId3"/>
    <p:sldId id="265" r:id="rId4"/>
    <p:sldId id="302" r:id="rId5"/>
    <p:sldId id="292" r:id="rId6"/>
    <p:sldId id="303" r:id="rId7"/>
    <p:sldId id="304" r:id="rId8"/>
    <p:sldId id="309" r:id="rId9"/>
    <p:sldId id="287" r:id="rId10"/>
    <p:sldId id="301" r:id="rId11"/>
    <p:sldId id="300" r:id="rId12"/>
    <p:sldId id="305" r:id="rId13"/>
    <p:sldId id="310" r:id="rId14"/>
    <p:sldId id="311" r:id="rId15"/>
    <p:sldId id="266" r:id="rId16"/>
    <p:sldId id="267" r:id="rId17"/>
    <p:sldId id="306" r:id="rId18"/>
    <p:sldId id="268" r:id="rId19"/>
    <p:sldId id="30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52E112-46E1-454B-ADE7-C8A089259481}" v="3" dt="2021-04-13T14:27:49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7" d="100"/>
          <a:sy n="67" d="100"/>
        </p:scale>
        <p:origin x="1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o Rodrigues" userId="6bd5b7c1e49926d2" providerId="LiveId" clId="{8352E112-46E1-454B-ADE7-C8A089259481}"/>
    <pc:docChg chg="custSel addSld delSld modSld">
      <pc:chgData name="Mauro Rodrigues" userId="6bd5b7c1e49926d2" providerId="LiveId" clId="{8352E112-46E1-454B-ADE7-C8A089259481}" dt="2021-04-13T14:27:53.388" v="214" actId="26606"/>
      <pc:docMkLst>
        <pc:docMk/>
      </pc:docMkLst>
      <pc:sldChg chg="modSp del mod">
        <pc:chgData name="Mauro Rodrigues" userId="6bd5b7c1e49926d2" providerId="LiveId" clId="{8352E112-46E1-454B-ADE7-C8A089259481}" dt="2021-04-12T21:17:29.872" v="40" actId="2696"/>
        <pc:sldMkLst>
          <pc:docMk/>
          <pc:sldMk cId="1527292744" sldId="262"/>
        </pc:sldMkLst>
        <pc:spChg chg="mod">
          <ac:chgData name="Mauro Rodrigues" userId="6bd5b7c1e49926d2" providerId="LiveId" clId="{8352E112-46E1-454B-ADE7-C8A089259481}" dt="2021-04-12T21:17:12.999" v="39" actId="20577"/>
          <ac:spMkLst>
            <pc:docMk/>
            <pc:sldMk cId="1527292744" sldId="262"/>
            <ac:spMk id="3" creationId="{E2A60C56-C1DE-4FDA-965C-10D10E02F328}"/>
          </ac:spMkLst>
        </pc:spChg>
      </pc:sldChg>
      <pc:sldChg chg="del">
        <pc:chgData name="Mauro Rodrigues" userId="6bd5b7c1e49926d2" providerId="LiveId" clId="{8352E112-46E1-454B-ADE7-C8A089259481}" dt="2021-04-12T21:17:39.512" v="41" actId="47"/>
        <pc:sldMkLst>
          <pc:docMk/>
          <pc:sldMk cId="681763139" sldId="263"/>
        </pc:sldMkLst>
      </pc:sldChg>
      <pc:sldChg chg="modSp add mod">
        <pc:chgData name="Mauro Rodrigues" userId="6bd5b7c1e49926d2" providerId="LiveId" clId="{8352E112-46E1-454B-ADE7-C8A089259481}" dt="2021-04-12T21:19:34.067" v="210" actId="20577"/>
        <pc:sldMkLst>
          <pc:docMk/>
          <pc:sldMk cId="652517337" sldId="310"/>
        </pc:sldMkLst>
        <pc:spChg chg="mod">
          <ac:chgData name="Mauro Rodrigues" userId="6bd5b7c1e49926d2" providerId="LiveId" clId="{8352E112-46E1-454B-ADE7-C8A089259481}" dt="2021-04-12T21:18:42.432" v="82" actId="20577"/>
          <ac:spMkLst>
            <pc:docMk/>
            <pc:sldMk cId="652517337" sldId="310"/>
            <ac:spMk id="2" creationId="{BA73D069-BC10-4355-9D2A-2BF0F93323C7}"/>
          </ac:spMkLst>
        </pc:spChg>
        <pc:spChg chg="mod">
          <ac:chgData name="Mauro Rodrigues" userId="6bd5b7c1e49926d2" providerId="LiveId" clId="{8352E112-46E1-454B-ADE7-C8A089259481}" dt="2021-04-12T21:19:34.067" v="210" actId="20577"/>
          <ac:spMkLst>
            <pc:docMk/>
            <pc:sldMk cId="652517337" sldId="310"/>
            <ac:spMk id="3" creationId="{E2A60C56-C1DE-4FDA-965C-10D10E02F328}"/>
          </ac:spMkLst>
        </pc:spChg>
      </pc:sldChg>
      <pc:sldChg chg="addSp delSp modSp new mod setBg modClrScheme chgLayout">
        <pc:chgData name="Mauro Rodrigues" userId="6bd5b7c1e49926d2" providerId="LiveId" clId="{8352E112-46E1-454B-ADE7-C8A089259481}" dt="2021-04-13T14:27:53.388" v="214" actId="26606"/>
        <pc:sldMkLst>
          <pc:docMk/>
          <pc:sldMk cId="1441259336" sldId="311"/>
        </pc:sldMkLst>
        <pc:spChg chg="del">
          <ac:chgData name="Mauro Rodrigues" userId="6bd5b7c1e49926d2" providerId="LiveId" clId="{8352E112-46E1-454B-ADE7-C8A089259481}" dt="2021-04-13T14:27:48.723" v="212" actId="700"/>
          <ac:spMkLst>
            <pc:docMk/>
            <pc:sldMk cId="1441259336" sldId="311"/>
            <ac:spMk id="2" creationId="{B15513AE-6D80-462E-80AC-C89960D04EBF}"/>
          </ac:spMkLst>
        </pc:spChg>
        <pc:spChg chg="del">
          <ac:chgData name="Mauro Rodrigues" userId="6bd5b7c1e49926d2" providerId="LiveId" clId="{8352E112-46E1-454B-ADE7-C8A089259481}" dt="2021-04-13T14:27:48.723" v="212" actId="700"/>
          <ac:spMkLst>
            <pc:docMk/>
            <pc:sldMk cId="1441259336" sldId="311"/>
            <ac:spMk id="3" creationId="{EF2794CB-84E8-41D4-AB33-057762FE8271}"/>
          </ac:spMkLst>
        </pc:spChg>
        <pc:spChg chg="mod ord">
          <ac:chgData name="Mauro Rodrigues" userId="6bd5b7c1e49926d2" providerId="LiveId" clId="{8352E112-46E1-454B-ADE7-C8A089259481}" dt="2021-04-13T14:27:53.388" v="214" actId="26606"/>
          <ac:spMkLst>
            <pc:docMk/>
            <pc:sldMk cId="1441259336" sldId="311"/>
            <ac:spMk id="4" creationId="{DA3342D5-C1C9-4C0E-80AE-27F48A138AF9}"/>
          </ac:spMkLst>
        </pc:spChg>
        <pc:spChg chg="mod ord">
          <ac:chgData name="Mauro Rodrigues" userId="6bd5b7c1e49926d2" providerId="LiveId" clId="{8352E112-46E1-454B-ADE7-C8A089259481}" dt="2021-04-13T14:27:53.388" v="214" actId="26606"/>
          <ac:spMkLst>
            <pc:docMk/>
            <pc:sldMk cId="1441259336" sldId="311"/>
            <ac:spMk id="5" creationId="{14B38BF2-29A9-4902-B1F8-5098E25654FB}"/>
          </ac:spMkLst>
        </pc:spChg>
        <pc:picChg chg="add mod ord">
          <ac:chgData name="Mauro Rodrigues" userId="6bd5b7c1e49926d2" providerId="LiveId" clId="{8352E112-46E1-454B-ADE7-C8A089259481}" dt="2021-04-13T14:27:53.388" v="214" actId="26606"/>
          <ac:picMkLst>
            <pc:docMk/>
            <pc:sldMk cId="1441259336" sldId="311"/>
            <ac:picMk id="1026" creationId="{075CFB60-7D01-470C-A63A-1E0F8285698E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G:\books\OUP%20Trade\Website\Trade%20present\ch%200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G:\books\OUP%20Trade\Website\Trade%20present\ch%2002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G:\books\OUP%20Trade\Website\Trade%20present\ch%200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G:\books\OUP%20Trade\Website\Trade%20present\ch%200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66907261592303"/>
          <c:y val="5.1400554097404488E-2"/>
          <c:w val="0.84649759405074376"/>
          <c:h val="0.87428625328083986"/>
        </c:manualLayout>
      </c:layout>
      <c:scatterChart>
        <c:scatterStyle val="lineMarker"/>
        <c:varyColors val="0"/>
        <c:ser>
          <c:idx val="0"/>
          <c:order val="0"/>
          <c:tx>
            <c:strRef>
              <c:f>'2-2 2-3 2-4'!$B$2</c:f>
              <c:strCache>
                <c:ptCount val="1"/>
                <c:pt idx="0">
                  <c:v>GDP2005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0"/>
            <c:marker>
              <c:symbol val="square"/>
              <c:size val="9"/>
              <c:spPr>
                <a:solidFill>
                  <a:srgbClr val="FFCC99">
                    <a:alpha val="50196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3F4-419E-AC1D-75A6870783D4}"/>
              </c:ext>
            </c:extLst>
          </c:dPt>
          <c:dPt>
            <c:idx val="54"/>
            <c:marker>
              <c:symbol val="square"/>
              <c:size val="9"/>
              <c:spPr>
                <a:solidFill>
                  <a:srgbClr val="FFCC99">
                    <a:alpha val="5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3F4-419E-AC1D-75A6870783D4}"/>
              </c:ext>
            </c:extLst>
          </c:dPt>
          <c:dLbls>
            <c:dLbl>
              <c:idx val="0"/>
              <c:layout>
                <c:manualLayout>
                  <c:x val="-4.1666666666666666E-3"/>
                  <c:y val="1.296292650918635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F4-419E-AC1D-75A6870783D4}"/>
                </c:ext>
              </c:extLst>
            </c:dLbl>
            <c:dLbl>
              <c:idx val="54"/>
              <c:layout>
                <c:manualLayout>
                  <c:x val="-2.7777777777777779E-3"/>
                  <c:y val="3.240740740740740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F4-419E-AC1D-75A6870783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'2-2 2-3 2-4'!$A$3:$A$57</c:f>
              <c:numCache>
                <c:formatCode>General</c:formatCode>
                <c:ptCount val="5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</c:numCache>
            </c:numRef>
          </c:xVal>
          <c:yVal>
            <c:numRef>
              <c:f>'2-2 2-3 2-4'!$B$3:$B$57</c:f>
              <c:numCache>
                <c:formatCode>#,##0</c:formatCode>
                <c:ptCount val="55"/>
                <c:pt idx="0">
                  <c:v>9306.2299377479303</c:v>
                </c:pt>
                <c:pt idx="1">
                  <c:v>9705.4616109349772</c:v>
                </c:pt>
                <c:pt idx="2">
                  <c:v>10244.840555642655</c:v>
                </c:pt>
                <c:pt idx="3">
                  <c:v>10778.783286680226</c:v>
                </c:pt>
                <c:pt idx="4">
                  <c:v>11490.383905824745</c:v>
                </c:pt>
                <c:pt idx="5">
                  <c:v>12126.50893047003</c:v>
                </c:pt>
                <c:pt idx="6">
                  <c:v>12834.048314674292</c:v>
                </c:pt>
                <c:pt idx="7">
                  <c:v>13397.94427902134</c:v>
                </c:pt>
                <c:pt idx="8">
                  <c:v>14211.319156567348</c:v>
                </c:pt>
                <c:pt idx="9">
                  <c:v>15045.261195581186</c:v>
                </c:pt>
                <c:pt idx="10">
                  <c:v>15634.127244694657</c:v>
                </c:pt>
                <c:pt idx="11">
                  <c:v>16273.964329954726</c:v>
                </c:pt>
                <c:pt idx="12">
                  <c:v>17186.956929647255</c:v>
                </c:pt>
                <c:pt idx="13">
                  <c:v>18283.704255782508</c:v>
                </c:pt>
                <c:pt idx="14">
                  <c:v>18595.073926951758</c:v>
                </c:pt>
                <c:pt idx="15">
                  <c:v>18732.659529213677</c:v>
                </c:pt>
                <c:pt idx="16">
                  <c:v>19698.219431442511</c:v>
                </c:pt>
                <c:pt idx="17">
                  <c:v>20479.732463580778</c:v>
                </c:pt>
                <c:pt idx="18">
                  <c:v>21348.89919404051</c:v>
                </c:pt>
                <c:pt idx="19">
                  <c:v>22219.300257371808</c:v>
                </c:pt>
                <c:pt idx="20">
                  <c:v>22608.919403680207</c:v>
                </c:pt>
                <c:pt idx="21">
                  <c:v>23075.503866951745</c:v>
                </c:pt>
                <c:pt idx="22">
                  <c:v>23177.879668565176</c:v>
                </c:pt>
                <c:pt idx="23">
                  <c:v>23798.00043254907</c:v>
                </c:pt>
                <c:pt idx="24">
                  <c:v>24889.488528197446</c:v>
                </c:pt>
                <c:pt idx="25">
                  <c:v>25838.96562785501</c:v>
                </c:pt>
                <c:pt idx="26">
                  <c:v>26661.582081109216</c:v>
                </c:pt>
                <c:pt idx="27">
                  <c:v>27626.196234296331</c:v>
                </c:pt>
                <c:pt idx="28">
                  <c:v>28925.422518385029</c:v>
                </c:pt>
                <c:pt idx="29">
                  <c:v>30026.868994184824</c:v>
                </c:pt>
                <c:pt idx="30">
                  <c:v>30924.974004714873</c:v>
                </c:pt>
                <c:pt idx="31">
                  <c:v>31359.223055307524</c:v>
                </c:pt>
                <c:pt idx="32">
                  <c:v>31962.518627776277</c:v>
                </c:pt>
                <c:pt idx="33">
                  <c:v>32486.59472268766</c:v>
                </c:pt>
                <c:pt idx="34">
                  <c:v>33498.148059679967</c:v>
                </c:pt>
                <c:pt idx="35">
                  <c:v>34515.104117671064</c:v>
                </c:pt>
                <c:pt idx="36">
                  <c:v>35654.898894166698</c:v>
                </c:pt>
                <c:pt idx="37">
                  <c:v>36976.354663482809</c:v>
                </c:pt>
                <c:pt idx="38">
                  <c:v>37922.956301658218</c:v>
                </c:pt>
                <c:pt idx="39">
                  <c:v>39199.187362228375</c:v>
                </c:pt>
                <c:pt idx="40">
                  <c:v>40871.610704388382</c:v>
                </c:pt>
                <c:pt idx="41">
                  <c:v>41621.373611251147</c:v>
                </c:pt>
                <c:pt idx="42">
                  <c:v>42489.003769705116</c:v>
                </c:pt>
                <c:pt idx="43">
                  <c:v>43662.159161060568</c:v>
                </c:pt>
                <c:pt idx="44">
                  <c:v>45472.654351404359</c:v>
                </c:pt>
                <c:pt idx="45">
                  <c:v>47104.249301159238</c:v>
                </c:pt>
                <c:pt idx="46">
                  <c:v>49029.324013882615</c:v>
                </c:pt>
                <c:pt idx="47">
                  <c:v>50961.983722909201</c:v>
                </c:pt>
                <c:pt idx="48">
                  <c:v>51703.437551208772</c:v>
                </c:pt>
                <c:pt idx="49">
                  <c:v>50636.080136345889</c:v>
                </c:pt>
                <c:pt idx="50">
                  <c:v>52701.460656379815</c:v>
                </c:pt>
                <c:pt idx="51">
                  <c:v>54202.100785685507</c:v>
                </c:pt>
                <c:pt idx="52">
                  <c:v>55425.399441420304</c:v>
                </c:pt>
                <c:pt idx="53">
                  <c:v>56734.664785846544</c:v>
                </c:pt>
                <c:pt idx="54">
                  <c:v>58148.36169827736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3F4-419E-AC1D-75A6870783D4}"/>
            </c:ext>
          </c:extLst>
        </c:ser>
        <c:ser>
          <c:idx val="2"/>
          <c:order val="1"/>
          <c:tx>
            <c:v>trade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3F4-419E-AC1D-75A6870783D4}"/>
              </c:ext>
            </c:extLst>
          </c:dPt>
          <c:dPt>
            <c:idx val="54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3F4-419E-AC1D-75A6870783D4}"/>
              </c:ext>
            </c:extLst>
          </c:dPt>
          <c:dLbls>
            <c:dLbl>
              <c:idx val="0"/>
              <c:layout>
                <c:manualLayout>
                  <c:x val="-1.6666666666666666E-2"/>
                  <c:y val="2.777777777777786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F4-419E-AC1D-75A6870783D4}"/>
                </c:ext>
              </c:extLst>
            </c:dLbl>
            <c:dLbl>
              <c:idx val="54"/>
              <c:layout>
                <c:manualLayout>
                  <c:x val="-2.7777777777777779E-3"/>
                  <c:y val="4.1666666666666685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F4-419E-AC1D-75A6870783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'2-2 2-3 2-4'!$A$3:$A$57</c:f>
              <c:numCache>
                <c:formatCode>General</c:formatCode>
                <c:ptCount val="5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</c:numCache>
            </c:numRef>
          </c:xVal>
          <c:yVal>
            <c:numRef>
              <c:f>'2-2 2-3 2-4'!$AJ$3:$AJ$57</c:f>
              <c:numCache>
                <c:formatCode>#,##0</c:formatCode>
                <c:ptCount val="55"/>
                <c:pt idx="0">
                  <c:v>2162.0393673129083</c:v>
                </c:pt>
                <c:pt idx="1">
                  <c:v>2246.1032196578071</c:v>
                </c:pt>
                <c:pt idx="2">
                  <c:v>2318.702036619562</c:v>
                </c:pt>
                <c:pt idx="3">
                  <c:v>2512.6618110899067</c:v>
                </c:pt>
                <c:pt idx="4">
                  <c:v>2687.2366796707629</c:v>
                </c:pt>
                <c:pt idx="5">
                  <c:v>2828.8611166505639</c:v>
                </c:pt>
                <c:pt idx="6">
                  <c:v>3053.64182157292</c:v>
                </c:pt>
                <c:pt idx="7">
                  <c:v>3172.1202026187593</c:v>
                </c:pt>
                <c:pt idx="8">
                  <c:v>3443.8738169547614</c:v>
                </c:pt>
                <c:pt idx="9">
                  <c:v>3741.583976662233</c:v>
                </c:pt>
                <c:pt idx="10">
                  <c:v>3752.4197607701526</c:v>
                </c:pt>
                <c:pt idx="11">
                  <c:v>3969.4497568094653</c:v>
                </c:pt>
                <c:pt idx="12">
                  <c:v>4306.2378466602313</c:v>
                </c:pt>
                <c:pt idx="13">
                  <c:v>4781.792498551853</c:v>
                </c:pt>
                <c:pt idx="14">
                  <c:v>5079.0181409498928</c:v>
                </c:pt>
                <c:pt idx="15">
                  <c:v>4877.7660866399146</c:v>
                </c:pt>
                <c:pt idx="16">
                  <c:v>5341.2669686021745</c:v>
                </c:pt>
                <c:pt idx="17">
                  <c:v>5614.5039561725853</c:v>
                </c:pt>
                <c:pt idx="18">
                  <c:v>5846.8985400135189</c:v>
                </c:pt>
                <c:pt idx="19">
                  <c:v>6248.3613585981466</c:v>
                </c:pt>
                <c:pt idx="20">
                  <c:v>6384.7041385915927</c:v>
                </c:pt>
                <c:pt idx="21">
                  <c:v>6538.4489876726711</c:v>
                </c:pt>
                <c:pt idx="22">
                  <c:v>6478.537032194492</c:v>
                </c:pt>
                <c:pt idx="23">
                  <c:v>6650.918220896252</c:v>
                </c:pt>
                <c:pt idx="24">
                  <c:v>7248.1901842857988</c:v>
                </c:pt>
                <c:pt idx="25">
                  <c:v>7578.5600609918383</c:v>
                </c:pt>
                <c:pt idx="26">
                  <c:v>7859.190860057226</c:v>
                </c:pt>
                <c:pt idx="27">
                  <c:v>8333.3529450277965</c:v>
                </c:pt>
                <c:pt idx="28">
                  <c:v>8997.8806532772142</c:v>
                </c:pt>
                <c:pt idx="29">
                  <c:v>9713.3295534146455</c:v>
                </c:pt>
                <c:pt idx="30">
                  <c:v>10234.377940859933</c:v>
                </c:pt>
                <c:pt idx="31">
                  <c:v>10465.335253191677</c:v>
                </c:pt>
                <c:pt idx="32">
                  <c:v>10837.326194089614</c:v>
                </c:pt>
                <c:pt idx="33">
                  <c:v>11191.943263130124</c:v>
                </c:pt>
                <c:pt idx="34">
                  <c:v>12225.076740375644</c:v>
                </c:pt>
                <c:pt idx="35">
                  <c:v>13353.691428429935</c:v>
                </c:pt>
                <c:pt idx="36">
                  <c:v>14245.615190546632</c:v>
                </c:pt>
                <c:pt idx="37">
                  <c:v>15664.704913874575</c:v>
                </c:pt>
                <c:pt idx="38">
                  <c:v>16472.618843843571</c:v>
                </c:pt>
                <c:pt idx="39">
                  <c:v>17361.362470703698</c:v>
                </c:pt>
                <c:pt idx="40">
                  <c:v>19542.05935395405</c:v>
                </c:pt>
                <c:pt idx="41">
                  <c:v>19680.114778564628</c:v>
                </c:pt>
                <c:pt idx="42">
                  <c:v>20385.226562330648</c:v>
                </c:pt>
                <c:pt idx="43">
                  <c:v>21472.12264951006</c:v>
                </c:pt>
                <c:pt idx="44">
                  <c:v>23798.818315485274</c:v>
                </c:pt>
                <c:pt idx="45">
                  <c:v>25662.732379569199</c:v>
                </c:pt>
                <c:pt idx="46">
                  <c:v>28255.058216495803</c:v>
                </c:pt>
                <c:pt idx="47">
                  <c:v>30487.070533271548</c:v>
                </c:pt>
                <c:pt idx="48">
                  <c:v>31415.411775687939</c:v>
                </c:pt>
                <c:pt idx="49">
                  <c:v>28075.534265134535</c:v>
                </c:pt>
                <c:pt idx="50">
                  <c:v>31790.915842908478</c:v>
                </c:pt>
                <c:pt idx="51">
                  <c:v>33997.586910928971</c:v>
                </c:pt>
                <c:pt idx="52">
                  <c:v>35000.280306906294</c:v>
                </c:pt>
                <c:pt idx="53">
                  <c:v>36133.169220567477</c:v>
                </c:pt>
                <c:pt idx="54">
                  <c:v>37208.418282832521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3F4-419E-AC1D-75A687078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770688"/>
        <c:axId val="114772224"/>
      </c:scatterChart>
      <c:valAx>
        <c:axId val="114770688"/>
        <c:scaling>
          <c:orientation val="minMax"/>
          <c:max val="2015"/>
          <c:min val="196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772224"/>
        <c:crosses val="autoZero"/>
        <c:crossBetween val="midCat"/>
      </c:valAx>
      <c:valAx>
        <c:axId val="114772224"/>
        <c:scaling>
          <c:logBase val="2"/>
          <c:orientation val="minMax"/>
          <c:min val="100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77068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465805061927838E-2"/>
          <c:y val="3.9126642016463285E-2"/>
          <c:w val="0.90468565419629488"/>
          <c:h val="0.8901413235754289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'2-9'!$AD$31</c:f>
              <c:strCache>
                <c:ptCount val="1"/>
                <c:pt idx="0">
                  <c:v>World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CCFFFF">
                  <a:alpha val="50000"/>
                </a:srgbClr>
              </a:solidFill>
              <a:ln w="19050">
                <a:solidFill>
                  <a:srgbClr val="0000FF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7.5951443569553809E-3"/>
                  <c:y val="1.68499015748031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2A-4510-B9F1-FBBC44239310}"/>
                </c:ext>
              </c:extLst>
            </c:dLbl>
            <c:dLbl>
              <c:idx val="2"/>
              <c:layout>
                <c:manualLayout>
                  <c:x val="-1.2782699037620247E-2"/>
                  <c:y val="-2.8274606299212524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2A-4510-B9F1-FBBC44239310}"/>
                </c:ext>
              </c:extLst>
            </c:dLbl>
            <c:dLbl>
              <c:idx val="3"/>
              <c:layout>
                <c:manualLayout>
                  <c:x val="-2.4742016622922136E-2"/>
                  <c:y val="2.503034776902887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2A-4510-B9F1-FBBC44239310}"/>
                </c:ext>
              </c:extLst>
            </c:dLbl>
            <c:dLbl>
              <c:idx val="6"/>
              <c:layout>
                <c:manualLayout>
                  <c:x val="-1.9834864391951004E-3"/>
                  <c:y val="-9.0175524934383196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2A-4510-B9F1-FBBC44239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'2-9'!$AC$32:$AC$38</c:f>
              <c:numCache>
                <c:formatCode>General</c:formatCode>
                <c:ptCount val="7"/>
                <c:pt idx="0">
                  <c:v>1870</c:v>
                </c:pt>
                <c:pt idx="1">
                  <c:v>1913</c:v>
                </c:pt>
                <c:pt idx="2">
                  <c:v>1929</c:v>
                </c:pt>
                <c:pt idx="3">
                  <c:v>1950</c:v>
                </c:pt>
                <c:pt idx="4">
                  <c:v>1973</c:v>
                </c:pt>
                <c:pt idx="5">
                  <c:v>1998</c:v>
                </c:pt>
                <c:pt idx="6">
                  <c:v>2014</c:v>
                </c:pt>
              </c:numCache>
            </c:numRef>
          </c:xVal>
          <c:yVal>
            <c:numRef>
              <c:f>'2-9'!$AD$32:$AD$38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7.9</c:v>
                </c:pt>
                <c:pt idx="2" formatCode="0.0">
                  <c:v>9</c:v>
                </c:pt>
                <c:pt idx="3">
                  <c:v>5.5</c:v>
                </c:pt>
                <c:pt idx="4">
                  <c:v>10.5</c:v>
                </c:pt>
                <c:pt idx="5">
                  <c:v>17.2</c:v>
                </c:pt>
                <c:pt idx="6" formatCode="0.0">
                  <c:v>23.152860969126511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FF2A-4510-B9F1-FBBC44239310}"/>
            </c:ext>
          </c:extLst>
        </c:ser>
        <c:ser>
          <c:idx val="1"/>
          <c:order val="1"/>
          <c:tx>
            <c:strRef>
              <c:f>'2-9'!$AE$31</c:f>
              <c:strCache>
                <c:ptCount val="1"/>
                <c:pt idx="0">
                  <c:v>USA</c:v>
                </c:pt>
              </c:strCache>
            </c:strRef>
          </c:tx>
          <c:spPr>
            <a:ln w="44450">
              <a:solidFill>
                <a:srgbClr val="FF0000"/>
              </a:solidFill>
              <a:prstDash val="lgDash"/>
            </a:ln>
          </c:spPr>
          <c:marker>
            <c:symbol val="square"/>
            <c:size val="9"/>
            <c:spPr>
              <a:solidFill>
                <a:srgbClr val="FFCC99">
                  <a:alpha val="50000"/>
                </a:srgbClr>
              </a:solidFill>
              <a:ln w="19050"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9.6929985146966616E-3"/>
                  <c:y val="2.035005292846682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2A-4510-B9F1-FBBC44239310}"/>
                </c:ext>
              </c:extLst>
            </c:dLbl>
            <c:dLbl>
              <c:idx val="6"/>
              <c:layout>
                <c:manualLayout>
                  <c:x val="-6.462035541195477E-3"/>
                  <c:y val="-3.2441200324412004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F2A-4510-B9F1-FBBC44239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'2-9'!$AC$32:$AC$38</c:f>
              <c:numCache>
                <c:formatCode>General</c:formatCode>
                <c:ptCount val="7"/>
                <c:pt idx="0">
                  <c:v>1870</c:v>
                </c:pt>
                <c:pt idx="1">
                  <c:v>1913</c:v>
                </c:pt>
                <c:pt idx="2">
                  <c:v>1929</c:v>
                </c:pt>
                <c:pt idx="3">
                  <c:v>1950</c:v>
                </c:pt>
                <c:pt idx="4">
                  <c:v>1973</c:v>
                </c:pt>
                <c:pt idx="5">
                  <c:v>1998</c:v>
                </c:pt>
                <c:pt idx="6">
                  <c:v>2014</c:v>
                </c:pt>
              </c:numCache>
            </c:numRef>
          </c:xVal>
          <c:yVal>
            <c:numRef>
              <c:f>'2-9'!$AE$32:$AE$38</c:f>
              <c:numCache>
                <c:formatCode>General</c:formatCode>
                <c:ptCount val="7"/>
                <c:pt idx="0">
                  <c:v>2.5</c:v>
                </c:pt>
                <c:pt idx="1">
                  <c:v>3.7</c:v>
                </c:pt>
                <c:pt idx="2">
                  <c:v>3.6</c:v>
                </c:pt>
                <c:pt idx="3" formatCode="0.0">
                  <c:v>3</c:v>
                </c:pt>
                <c:pt idx="4">
                  <c:v>4.9000000000000004</c:v>
                </c:pt>
                <c:pt idx="5">
                  <c:v>10.1</c:v>
                </c:pt>
                <c:pt idx="6" formatCode="0.0">
                  <c:v>12.042938947837326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FF2A-4510-B9F1-FBBC44239310}"/>
            </c:ext>
          </c:extLst>
        </c:ser>
        <c:ser>
          <c:idx val="2"/>
          <c:order val="2"/>
          <c:tx>
            <c:strRef>
              <c:f>'2-9'!$AF$31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008000"/>
              </a:solidFill>
              <a:prstDash val="sysDash"/>
            </a:ln>
          </c:spPr>
          <c:marker>
            <c:symbol val="triangle"/>
            <c:size val="9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8000"/>
                </a:solidFill>
                <a:prstDash val="solid"/>
              </a:ln>
            </c:spPr>
          </c:marker>
          <c:dLbls>
            <c:dLbl>
              <c:idx val="2"/>
              <c:layout>
                <c:manualLayout>
                  <c:x val="-2.9049978127734032E-2"/>
                  <c:y val="2.943536745406824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66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F2A-4510-B9F1-FBBC44239310}"/>
                </c:ext>
              </c:extLst>
            </c:dLbl>
            <c:dLbl>
              <c:idx val="6"/>
              <c:layout>
                <c:manualLayout>
                  <c:x val="-9.23982939632546E-3"/>
                  <c:y val="-6.2500000000000003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8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F2A-4510-B9F1-FBBC44239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'2-9'!$AC$32:$AC$38</c:f>
              <c:numCache>
                <c:formatCode>General</c:formatCode>
                <c:ptCount val="7"/>
                <c:pt idx="0">
                  <c:v>1870</c:v>
                </c:pt>
                <c:pt idx="1">
                  <c:v>1913</c:v>
                </c:pt>
                <c:pt idx="2">
                  <c:v>1929</c:v>
                </c:pt>
                <c:pt idx="3">
                  <c:v>1950</c:v>
                </c:pt>
                <c:pt idx="4">
                  <c:v>1973</c:v>
                </c:pt>
                <c:pt idx="5">
                  <c:v>1998</c:v>
                </c:pt>
                <c:pt idx="6">
                  <c:v>2014</c:v>
                </c:pt>
              </c:numCache>
            </c:numRef>
          </c:xVal>
          <c:yVal>
            <c:numRef>
              <c:f>'2-9'!$AF$32:$AF$38</c:f>
              <c:numCache>
                <c:formatCode>General</c:formatCode>
                <c:ptCount val="7"/>
                <c:pt idx="0">
                  <c:v>0.2</c:v>
                </c:pt>
                <c:pt idx="1">
                  <c:v>2.4</c:v>
                </c:pt>
                <c:pt idx="2">
                  <c:v>3.5</c:v>
                </c:pt>
                <c:pt idx="3">
                  <c:v>2.2000000000000002</c:v>
                </c:pt>
                <c:pt idx="4">
                  <c:v>7.7</c:v>
                </c:pt>
                <c:pt idx="5">
                  <c:v>13.4</c:v>
                </c:pt>
                <c:pt idx="6" formatCode="0.0">
                  <c:v>19.745454762107951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A-FF2A-4510-B9F1-FBBC44239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556416"/>
        <c:axId val="126586880"/>
      </c:scatterChart>
      <c:valAx>
        <c:axId val="126556416"/>
        <c:scaling>
          <c:orientation val="minMax"/>
          <c:max val="2020"/>
          <c:min val="1870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586880"/>
        <c:crosses val="autoZero"/>
        <c:crossBetween val="midCat"/>
        <c:majorUnit val="30"/>
        <c:minorUnit val="10"/>
      </c:valAx>
      <c:valAx>
        <c:axId val="126586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6556416"/>
        <c:crosses val="autoZero"/>
        <c:crossBetween val="midCat"/>
      </c:valAx>
      <c:spPr>
        <a:solidFill>
          <a:srgbClr val="FFFFFF"/>
        </a:solidFill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8.2390953150242321E-2"/>
          <c:y val="4.3560357874973657E-2"/>
          <c:w val="0.40387756053918139"/>
          <c:h val="6.6298342541436461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6146197492948236E-2"/>
          <c:y val="4.3861799341024695E-2"/>
          <c:w val="0.89462454122695256"/>
          <c:h val="0.92221494878460875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C99">
                  <a:alpha val="49804"/>
                </a:srgbClr>
              </a:solidFill>
              <a:ln w="19050"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F1A-4EC1-A496-AE30D68C5CF4}"/>
              </c:ext>
            </c:extLst>
          </c:dPt>
          <c:dPt>
            <c:idx val="1"/>
            <c:invertIfNegative val="0"/>
            <c:bubble3D val="0"/>
            <c:spPr>
              <a:solidFill>
                <a:srgbClr val="CCFFCC">
                  <a:alpha val="50000"/>
                </a:srgbClr>
              </a:solidFill>
              <a:ln w="19050">
                <a:solidFill>
                  <a:srgbClr val="0066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F1A-4EC1-A496-AE30D68C5CF4}"/>
              </c:ext>
            </c:extLst>
          </c:dPt>
          <c:dPt>
            <c:idx val="2"/>
            <c:invertIfNegative val="0"/>
            <c:bubble3D val="0"/>
            <c:spPr>
              <a:solidFill>
                <a:srgbClr val="FFFF99">
                  <a:alpha val="49804"/>
                </a:srgbClr>
              </a:solidFill>
              <a:ln w="19050">
                <a:solidFill>
                  <a:srgbClr val="996633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F1A-4EC1-A496-AE30D68C5CF4}"/>
              </c:ext>
            </c:extLst>
          </c:dPt>
          <c:dPt>
            <c:idx val="3"/>
            <c:invertIfNegative val="0"/>
            <c:bubble3D val="0"/>
            <c:spPr>
              <a:solidFill>
                <a:srgbClr val="FFCCFF">
                  <a:alpha val="49804"/>
                </a:srgbClr>
              </a:solidFill>
              <a:ln w="19050">
                <a:solidFill>
                  <a:srgbClr val="D60093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F1A-4EC1-A496-AE30D68C5CF4}"/>
              </c:ext>
            </c:extLst>
          </c:dPt>
          <c:dPt>
            <c:idx val="4"/>
            <c:invertIfNegative val="0"/>
            <c:bubble3D val="0"/>
            <c:spPr>
              <a:solidFill>
                <a:srgbClr val="FF9900">
                  <a:alpha val="49804"/>
                </a:srgbClr>
              </a:solidFill>
              <a:ln w="19050">
                <a:solidFill>
                  <a:srgbClr val="FF66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CF1A-4EC1-A496-AE30D68C5CF4}"/>
              </c:ext>
            </c:extLst>
          </c:dPt>
          <c:dPt>
            <c:idx val="33"/>
            <c:invertIfNegative val="0"/>
            <c:bubble3D val="0"/>
            <c:spPr>
              <a:pattFill prst="lgCheck">
                <a:fgClr>
                  <a:srgbClr val="0000FF"/>
                </a:fgClr>
                <a:bgClr>
                  <a:schemeClr val="bg1"/>
                </a:bgClr>
              </a:pattFill>
              <a:ln w="19050">
                <a:solidFill>
                  <a:srgbClr val="0000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CF1A-4EC1-A496-AE30D68C5CF4}"/>
              </c:ext>
            </c:extLst>
          </c:dPt>
          <c:dPt>
            <c:idx val="196"/>
            <c:invertIfNegative val="0"/>
            <c:bubble3D val="0"/>
            <c:spPr>
              <a:pattFill prst="lgConfetti">
                <a:fgClr>
                  <a:srgbClr val="0000FF"/>
                </a:fgClr>
                <a:bgClr>
                  <a:schemeClr val="bg1"/>
                </a:bgClr>
              </a:pattFill>
              <a:ln w="19050">
                <a:solidFill>
                  <a:srgbClr val="0000F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CF1A-4EC1-A496-AE30D68C5CF4}"/>
              </c:ext>
            </c:extLst>
          </c:dPt>
          <c:xVal>
            <c:numRef>
              <c:f>'1-5'!$H$5:$H$231</c:f>
              <c:numCache>
                <c:formatCode>#,##0</c:formatCode>
                <c:ptCount val="227"/>
                <c:pt idx="0">
                  <c:v>2342.807785</c:v>
                </c:pt>
                <c:pt idx="1">
                  <c:v>1622.657461</c:v>
                </c:pt>
                <c:pt idx="2">
                  <c:v>1508.345867</c:v>
                </c:pt>
                <c:pt idx="3">
                  <c:v>683.84562000000005</c:v>
                </c:pt>
                <c:pt idx="4">
                  <c:v>672.42578300000002</c:v>
                </c:pt>
                <c:pt idx="5">
                  <c:v>573.09113400000001</c:v>
                </c:pt>
                <c:pt idx="6">
                  <c:v>566.65616499999999</c:v>
                </c:pt>
                <c:pt idx="7">
                  <c:v>528.36836200000005</c:v>
                </c:pt>
                <c:pt idx="8">
                  <c:v>524.06489899999997</c:v>
                </c:pt>
                <c:pt idx="9">
                  <c:v>511.283276</c:v>
                </c:pt>
                <c:pt idx="10">
                  <c:v>492.14488</c:v>
                </c:pt>
                <c:pt idx="11">
                  <c:v>472.86609299999998</c:v>
                </c:pt>
                <c:pt idx="12">
                  <c:v>471.61909700000001</c:v>
                </c:pt>
                <c:pt idx="13">
                  <c:v>409.91407800000002</c:v>
                </c:pt>
                <c:pt idx="14">
                  <c:v>397.50560400000001</c:v>
                </c:pt>
                <c:pt idx="15">
                  <c:v>348.90522199999998</c:v>
                </c:pt>
                <c:pt idx="16">
                  <c:v>318.64931200000001</c:v>
                </c:pt>
                <c:pt idx="17">
                  <c:v>317.54464200000001</c:v>
                </c:pt>
                <c:pt idx="18">
                  <c:v>313.216407</c:v>
                </c:pt>
                <c:pt idx="19">
                  <c:v>240.444684</c:v>
                </c:pt>
                <c:pt idx="20">
                  <c:v>238.80950899999999</c:v>
                </c:pt>
                <c:pt idx="21">
                  <c:v>234.25883400000001</c:v>
                </c:pt>
                <c:pt idx="22">
                  <c:v>227.57276400000001</c:v>
                </c:pt>
                <c:pt idx="23">
                  <c:v>225.09840500000001</c:v>
                </c:pt>
                <c:pt idx="24">
                  <c:v>214.47679400000001</c:v>
                </c:pt>
                <c:pt idx="25">
                  <c:v>201.92246599999999</c:v>
                </c:pt>
                <c:pt idx="26">
                  <c:v>178.04974000000001</c:v>
                </c:pt>
                <c:pt idx="27">
                  <c:v>176.29246000000001</c:v>
                </c:pt>
                <c:pt idx="28">
                  <c:v>173.726654</c:v>
                </c:pt>
                <c:pt idx="29">
                  <c:v>164.34383500000001</c:v>
                </c:pt>
                <c:pt idx="30">
                  <c:v>161.175196</c:v>
                </c:pt>
                <c:pt idx="31">
                  <c:v>157.714946</c:v>
                </c:pt>
                <c:pt idx="32">
                  <c:v>146.193986</c:v>
                </c:pt>
                <c:pt idx="33">
                  <c:v>131.57797099999999</c:v>
                </c:pt>
                <c:pt idx="34">
                  <c:v>118.287435</c:v>
                </c:pt>
                <c:pt idx="35">
                  <c:v>112.439554</c:v>
                </c:pt>
                <c:pt idx="36">
                  <c:v>109.75633999999999</c:v>
                </c:pt>
                <c:pt idx="37">
                  <c:v>101.131955</c:v>
                </c:pt>
                <c:pt idx="38">
                  <c:v>93.424682000000004</c:v>
                </c:pt>
                <c:pt idx="39">
                  <c:v>90.612104000000002</c:v>
                </c:pt>
                <c:pt idx="40">
                  <c:v>85.874020999999999</c:v>
                </c:pt>
                <c:pt idx="41">
                  <c:v>85.870385999999996</c:v>
                </c:pt>
                <c:pt idx="42">
                  <c:v>78.236720000000005</c:v>
                </c:pt>
                <c:pt idx="43">
                  <c:v>76.639247999999995</c:v>
                </c:pt>
                <c:pt idx="44">
                  <c:v>74.150255999999999</c:v>
                </c:pt>
                <c:pt idx="45">
                  <c:v>69.877891000000005</c:v>
                </c:pt>
                <c:pt idx="46">
                  <c:v>68.969302999999996</c:v>
                </c:pt>
                <c:pt idx="47">
                  <c:v>68.335095999999993</c:v>
                </c:pt>
                <c:pt idx="48">
                  <c:v>68.157455999999996</c:v>
                </c:pt>
                <c:pt idx="49">
                  <c:v>64.393466000000004</c:v>
                </c:pt>
                <c:pt idx="50">
                  <c:v>64.180712</c:v>
                </c:pt>
                <c:pt idx="51">
                  <c:v>63.986525</c:v>
                </c:pt>
                <c:pt idx="52">
                  <c:v>62.956161000000002</c:v>
                </c:pt>
                <c:pt idx="53">
                  <c:v>61.809927000000002</c:v>
                </c:pt>
                <c:pt idx="54">
                  <c:v>54.705990999999997</c:v>
                </c:pt>
                <c:pt idx="55">
                  <c:v>53.913302000000002</c:v>
                </c:pt>
                <c:pt idx="56">
                  <c:v>53.704819999999998</c:v>
                </c:pt>
                <c:pt idx="57">
                  <c:v>42.397689</c:v>
                </c:pt>
                <c:pt idx="58">
                  <c:v>38.161856</c:v>
                </c:pt>
                <c:pt idx="59">
                  <c:v>36.389378999999998</c:v>
                </c:pt>
                <c:pt idx="60">
                  <c:v>35.755370999999997</c:v>
                </c:pt>
                <c:pt idx="61">
                  <c:v>33.231332000000002</c:v>
                </c:pt>
                <c:pt idx="62">
                  <c:v>32.394295999999997</c:v>
                </c:pt>
                <c:pt idx="63">
                  <c:v>30.671728999999999</c:v>
                </c:pt>
                <c:pt idx="64">
                  <c:v>29.314049000000001</c:v>
                </c:pt>
                <c:pt idx="65">
                  <c:v>26.812196</c:v>
                </c:pt>
                <c:pt idx="66">
                  <c:v>25.730108999999999</c:v>
                </c:pt>
                <c:pt idx="67">
                  <c:v>24.722182</c:v>
                </c:pt>
                <c:pt idx="68">
                  <c:v>23.868334000000001</c:v>
                </c:pt>
                <c:pt idx="69">
                  <c:v>23.691122</c:v>
                </c:pt>
                <c:pt idx="70">
                  <c:v>21.740351</c:v>
                </c:pt>
                <c:pt idx="71">
                  <c:v>20.192125000000001</c:v>
                </c:pt>
                <c:pt idx="72">
                  <c:v>18.043561</c:v>
                </c:pt>
                <c:pt idx="73">
                  <c:v>17.573995</c:v>
                </c:pt>
                <c:pt idx="74">
                  <c:v>16.585923999999999</c:v>
                </c:pt>
                <c:pt idx="75">
                  <c:v>16.118472000000001</c:v>
                </c:pt>
                <c:pt idx="76">
                  <c:v>14.843348000000001</c:v>
                </c:pt>
                <c:pt idx="77">
                  <c:v>14.689819999999999</c:v>
                </c:pt>
                <c:pt idx="78">
                  <c:v>13.813815999999999</c:v>
                </c:pt>
                <c:pt idx="79">
                  <c:v>13.576282000000001</c:v>
                </c:pt>
                <c:pt idx="80">
                  <c:v>12.917662</c:v>
                </c:pt>
                <c:pt idx="81">
                  <c:v>12.856061</c:v>
                </c:pt>
                <c:pt idx="82">
                  <c:v>12.176529</c:v>
                </c:pt>
                <c:pt idx="83">
                  <c:v>11.675936</c:v>
                </c:pt>
                <c:pt idx="84">
                  <c:v>11.295486</c:v>
                </c:pt>
                <c:pt idx="85">
                  <c:v>11.251853000000001</c:v>
                </c:pt>
                <c:pt idx="86">
                  <c:v>10.962933</c:v>
                </c:pt>
                <c:pt idx="87">
                  <c:v>10.890691</c:v>
                </c:pt>
                <c:pt idx="88">
                  <c:v>10.108969999999999</c:v>
                </c:pt>
                <c:pt idx="89">
                  <c:v>9.9441380000000006</c:v>
                </c:pt>
                <c:pt idx="90">
                  <c:v>9.9097829999999991</c:v>
                </c:pt>
                <c:pt idx="91">
                  <c:v>9.7750470000000007</c:v>
                </c:pt>
                <c:pt idx="92">
                  <c:v>9.7378929999999997</c:v>
                </c:pt>
                <c:pt idx="93">
                  <c:v>9.6553830000000005</c:v>
                </c:pt>
                <c:pt idx="94">
                  <c:v>9.3117649999999994</c:v>
                </c:pt>
                <c:pt idx="95">
                  <c:v>9.0505239999999993</c:v>
                </c:pt>
                <c:pt idx="96">
                  <c:v>8.6358499999999996</c:v>
                </c:pt>
                <c:pt idx="97">
                  <c:v>8.3853299999999997</c:v>
                </c:pt>
                <c:pt idx="98">
                  <c:v>8.2432110000000005</c:v>
                </c:pt>
                <c:pt idx="99">
                  <c:v>7.9069130000000003</c:v>
                </c:pt>
                <c:pt idx="100">
                  <c:v>7.4547639999999999</c:v>
                </c:pt>
                <c:pt idx="101">
                  <c:v>6.7503529999999996</c:v>
                </c:pt>
                <c:pt idx="102">
                  <c:v>5.8921020000000004</c:v>
                </c:pt>
                <c:pt idx="103">
                  <c:v>5.8637959999999998</c:v>
                </c:pt>
                <c:pt idx="104">
                  <c:v>5.7743310000000001</c:v>
                </c:pt>
                <c:pt idx="105">
                  <c:v>5.2726699999999997</c:v>
                </c:pt>
                <c:pt idx="106">
                  <c:v>5.2300570000000004</c:v>
                </c:pt>
                <c:pt idx="107">
                  <c:v>5.1215809999999999</c:v>
                </c:pt>
                <c:pt idx="108">
                  <c:v>5.0204979999999999</c:v>
                </c:pt>
                <c:pt idx="109">
                  <c:v>4.9404909999999997</c:v>
                </c:pt>
                <c:pt idx="110">
                  <c:v>4.9338449999999998</c:v>
                </c:pt>
                <c:pt idx="111">
                  <c:v>4.7679330000000002</c:v>
                </c:pt>
                <c:pt idx="112">
                  <c:v>4.7253309999999997</c:v>
                </c:pt>
                <c:pt idx="113">
                  <c:v>4.5333480000000002</c:v>
                </c:pt>
                <c:pt idx="114">
                  <c:v>3.935244</c:v>
                </c:pt>
                <c:pt idx="115">
                  <c:v>3.8435600000000001</c:v>
                </c:pt>
                <c:pt idx="116">
                  <c:v>3.3512680000000001</c:v>
                </c:pt>
                <c:pt idx="117">
                  <c:v>3.3275749999999999</c:v>
                </c:pt>
                <c:pt idx="118">
                  <c:v>3.3128549999999999</c:v>
                </c:pt>
                <c:pt idx="119">
                  <c:v>3.0637409999999998</c:v>
                </c:pt>
                <c:pt idx="120">
                  <c:v>3.0109520000000001</c:v>
                </c:pt>
                <c:pt idx="121">
                  <c:v>3.0031340000000002</c:v>
                </c:pt>
                <c:pt idx="122">
                  <c:v>2.977916</c:v>
                </c:pt>
                <c:pt idx="123">
                  <c:v>2.861189</c:v>
                </c:pt>
                <c:pt idx="124">
                  <c:v>2.8456030000000001</c:v>
                </c:pt>
                <c:pt idx="125">
                  <c:v>2.8148770000000001</c:v>
                </c:pt>
                <c:pt idx="126">
                  <c:v>2.727026</c:v>
                </c:pt>
                <c:pt idx="127">
                  <c:v>2.6629990000000001</c:v>
                </c:pt>
                <c:pt idx="128">
                  <c:v>2.6175860000000002</c:v>
                </c:pt>
                <c:pt idx="129">
                  <c:v>2.4307240000000001</c:v>
                </c:pt>
                <c:pt idx="130">
                  <c:v>2.3284009999999999</c:v>
                </c:pt>
                <c:pt idx="131">
                  <c:v>2.2619639999999999</c:v>
                </c:pt>
                <c:pt idx="132">
                  <c:v>2.2543190000000002</c:v>
                </c:pt>
                <c:pt idx="133">
                  <c:v>2.2524190000000002</c:v>
                </c:pt>
                <c:pt idx="134">
                  <c:v>2.193819</c:v>
                </c:pt>
                <c:pt idx="135">
                  <c:v>2.158058</c:v>
                </c:pt>
                <c:pt idx="136">
                  <c:v>2.0851850000000001</c:v>
                </c:pt>
                <c:pt idx="137">
                  <c:v>2.0295200000000002</c:v>
                </c:pt>
                <c:pt idx="138">
                  <c:v>1.921216</c:v>
                </c:pt>
                <c:pt idx="139">
                  <c:v>1.618989</c:v>
                </c:pt>
                <c:pt idx="140">
                  <c:v>1.5318419999999999</c:v>
                </c:pt>
                <c:pt idx="141">
                  <c:v>1.4901899999999999</c:v>
                </c:pt>
                <c:pt idx="142">
                  <c:v>1.373264</c:v>
                </c:pt>
                <c:pt idx="143">
                  <c:v>1.261884</c:v>
                </c:pt>
                <c:pt idx="144">
                  <c:v>1.240029</c:v>
                </c:pt>
                <c:pt idx="145">
                  <c:v>1.1974499999999999</c:v>
                </c:pt>
                <c:pt idx="146">
                  <c:v>1.1889909999999999</c:v>
                </c:pt>
                <c:pt idx="147">
                  <c:v>1.14774</c:v>
                </c:pt>
                <c:pt idx="148">
                  <c:v>1.0861799999999999</c:v>
                </c:pt>
                <c:pt idx="149">
                  <c:v>1.049677</c:v>
                </c:pt>
                <c:pt idx="150">
                  <c:v>1.0303009999999999</c:v>
                </c:pt>
                <c:pt idx="151">
                  <c:v>1.028022</c:v>
                </c:pt>
                <c:pt idx="152">
                  <c:v>0.99112500000000003</c:v>
                </c:pt>
                <c:pt idx="153">
                  <c:v>0.95099999999999996</c:v>
                </c:pt>
                <c:pt idx="154">
                  <c:v>0.91084900000000002</c:v>
                </c:pt>
                <c:pt idx="155">
                  <c:v>0.847553</c:v>
                </c:pt>
                <c:pt idx="156">
                  <c:v>0.84589099999999995</c:v>
                </c:pt>
                <c:pt idx="157">
                  <c:v>0.84066600000000002</c:v>
                </c:pt>
                <c:pt idx="158">
                  <c:v>0.81820400000000004</c:v>
                </c:pt>
                <c:pt idx="159">
                  <c:v>0.77658300000000002</c:v>
                </c:pt>
                <c:pt idx="160">
                  <c:v>0.72486099999999998</c:v>
                </c:pt>
                <c:pt idx="161">
                  <c:v>0.69749799999999995</c:v>
                </c:pt>
                <c:pt idx="162">
                  <c:v>0.69576000000000005</c:v>
                </c:pt>
                <c:pt idx="163">
                  <c:v>0.59430099999999997</c:v>
                </c:pt>
                <c:pt idx="164">
                  <c:v>0.57524500000000001</c:v>
                </c:pt>
                <c:pt idx="165">
                  <c:v>0.574793</c:v>
                </c:pt>
                <c:pt idx="166">
                  <c:v>0.51693</c:v>
                </c:pt>
                <c:pt idx="167">
                  <c:v>0.51419099999999995</c:v>
                </c:pt>
                <c:pt idx="168">
                  <c:v>0.47192499999999998</c:v>
                </c:pt>
                <c:pt idx="169">
                  <c:v>0.44645699999999999</c:v>
                </c:pt>
                <c:pt idx="170">
                  <c:v>0.42888599999999999</c:v>
                </c:pt>
                <c:pt idx="171">
                  <c:v>0.394756</c:v>
                </c:pt>
                <c:pt idx="172">
                  <c:v>0.392822</c:v>
                </c:pt>
                <c:pt idx="173">
                  <c:v>0.35799999999999998</c:v>
                </c:pt>
                <c:pt idx="174">
                  <c:v>0.29676900000000001</c:v>
                </c:pt>
                <c:pt idx="175">
                  <c:v>0.245784</c:v>
                </c:pt>
                <c:pt idx="176">
                  <c:v>0.23356299999999999</c:v>
                </c:pt>
                <c:pt idx="177">
                  <c:v>0.21837300000000001</c:v>
                </c:pt>
                <c:pt idx="178">
                  <c:v>0.197162</c:v>
                </c:pt>
                <c:pt idx="179">
                  <c:v>0.192855</c:v>
                </c:pt>
                <c:pt idx="180">
                  <c:v>0.17060700000000001</c:v>
                </c:pt>
                <c:pt idx="181">
                  <c:v>0.133876</c:v>
                </c:pt>
                <c:pt idx="182">
                  <c:v>0.12170400000000001</c:v>
                </c:pt>
                <c:pt idx="183">
                  <c:v>0.108276</c:v>
                </c:pt>
                <c:pt idx="184">
                  <c:v>0.10722</c:v>
                </c:pt>
                <c:pt idx="185">
                  <c:v>0.107097</c:v>
                </c:pt>
                <c:pt idx="186">
                  <c:v>8.6888000000000007E-2</c:v>
                </c:pt>
                <c:pt idx="187">
                  <c:v>8.0815999999999999E-2</c:v>
                </c:pt>
                <c:pt idx="188">
                  <c:v>7.5567999999999996E-2</c:v>
                </c:pt>
                <c:pt idx="189">
                  <c:v>7.1188000000000001E-2</c:v>
                </c:pt>
                <c:pt idx="190">
                  <c:v>7.0951E-2</c:v>
                </c:pt>
                <c:pt idx="191">
                  <c:v>7.0721000000000006E-2</c:v>
                </c:pt>
                <c:pt idx="192">
                  <c:v>6.1128000000000002E-2</c:v>
                </c:pt>
                <c:pt idx="193">
                  <c:v>4.9728000000000001E-2</c:v>
                </c:pt>
                <c:pt idx="194">
                  <c:v>4.9329999999999999E-2</c:v>
                </c:pt>
                <c:pt idx="195">
                  <c:v>4.7559999999999998E-2</c:v>
                </c:pt>
                <c:pt idx="196">
                  <c:v>3.9935999999999999E-2</c:v>
                </c:pt>
                <c:pt idx="197">
                  <c:v>3.6191000000000001E-2</c:v>
                </c:pt>
                <c:pt idx="198">
                  <c:v>3.5853999999999997E-2</c:v>
                </c:pt>
                <c:pt idx="199">
                  <c:v>3.3778000000000002E-2</c:v>
                </c:pt>
                <c:pt idx="200">
                  <c:v>3.3364999999999999E-2</c:v>
                </c:pt>
                <c:pt idx="201">
                  <c:v>3.3295999999999999E-2</c:v>
                </c:pt>
                <c:pt idx="202">
                  <c:v>3.0419999999999999E-2</c:v>
                </c:pt>
                <c:pt idx="203">
                  <c:v>2.8247000000000001E-2</c:v>
                </c:pt>
                <c:pt idx="204">
                  <c:v>2.5246999999999999E-2</c:v>
                </c:pt>
                <c:pt idx="205">
                  <c:v>2.4518000000000002E-2</c:v>
                </c:pt>
                <c:pt idx="206">
                  <c:v>1.9219E-2</c:v>
                </c:pt>
                <c:pt idx="207">
                  <c:v>1.8013000000000001E-2</c:v>
                </c:pt>
                <c:pt idx="208">
                  <c:v>1.7760999999999999E-2</c:v>
                </c:pt>
                <c:pt idx="209">
                  <c:v>1.6903000000000001E-2</c:v>
                </c:pt>
                <c:pt idx="210">
                  <c:v>1.5079E-2</c:v>
                </c:pt>
                <c:pt idx="211">
                  <c:v>1.3868999999999999E-2</c:v>
                </c:pt>
                <c:pt idx="212">
                  <c:v>1.1969E-2</c:v>
                </c:pt>
                <c:pt idx="213" formatCode="#,##0.00">
                  <c:v>1.0496999999999999E-2</c:v>
                </c:pt>
                <c:pt idx="214" formatCode="#,##0.00">
                  <c:v>8.6879999999999995E-3</c:v>
                </c:pt>
                <c:pt idx="215" formatCode="#,##0.00">
                  <c:v>7.5069999999999998E-3</c:v>
                </c:pt>
                <c:pt idx="216" formatCode="#,##0.00">
                  <c:v>6.1980000000000004E-3</c:v>
                </c:pt>
                <c:pt idx="217" formatCode="#,##0.00">
                  <c:v>4.6860000000000001E-3</c:v>
                </c:pt>
                <c:pt idx="218" formatCode="#,##0.00">
                  <c:v>3.6960000000000001E-3</c:v>
                </c:pt>
                <c:pt idx="219" formatCode="#,##0.00">
                  <c:v>3.398E-3</c:v>
                </c:pt>
                <c:pt idx="220" formatCode="#,##0.00">
                  <c:v>3.0270000000000002E-3</c:v>
                </c:pt>
                <c:pt idx="221" formatCode="#,##0.00">
                  <c:v>2.366E-3</c:v>
                </c:pt>
                <c:pt idx="222" formatCode="#,##0.00">
                  <c:v>2.1389999999999998E-3</c:v>
                </c:pt>
                <c:pt idx="223" formatCode="#,##0.00">
                  <c:v>2.0899999999999998E-3</c:v>
                </c:pt>
                <c:pt idx="224" formatCode="#,##0.00">
                  <c:v>1.163E-3</c:v>
                </c:pt>
                <c:pt idx="225" formatCode="#,##0.00">
                  <c:v>2.12E-4</c:v>
                </c:pt>
                <c:pt idx="226" formatCode="#,##0.00">
                  <c:v>1.5100000000000001E-4</c:v>
                </c:pt>
              </c:numCache>
            </c:numRef>
          </c:xVal>
          <c:yVal>
            <c:numRef>
              <c:f>'1-5'!$I$5:$I$231</c:f>
              <c:numCache>
                <c:formatCode>#,##0</c:formatCode>
                <c:ptCount val="227"/>
                <c:pt idx="0">
                  <c:v>1962.0859849999999</c:v>
                </c:pt>
                <c:pt idx="1">
                  <c:v>2408.098712</c:v>
                </c:pt>
                <c:pt idx="2">
                  <c:v>1216.259145</c:v>
                </c:pt>
                <c:pt idx="3">
                  <c:v>822.25111200000003</c:v>
                </c:pt>
                <c:pt idx="4">
                  <c:v>588.05138299999999</c:v>
                </c:pt>
                <c:pt idx="5">
                  <c:v>525.56383700000004</c:v>
                </c:pt>
                <c:pt idx="6">
                  <c:v>659.87207599999999</c:v>
                </c:pt>
                <c:pt idx="7">
                  <c:v>471.65953000000002</c:v>
                </c:pt>
                <c:pt idx="8">
                  <c:v>600.613066</c:v>
                </c:pt>
                <c:pt idx="9">
                  <c:v>687.26992900000005</c:v>
                </c:pt>
                <c:pt idx="10">
                  <c:v>282.60236700000002</c:v>
                </c:pt>
                <c:pt idx="11">
                  <c:v>462.00004899999999</c:v>
                </c:pt>
                <c:pt idx="12">
                  <c:v>452.70561300000003</c:v>
                </c:pt>
                <c:pt idx="13">
                  <c:v>366.376216</c:v>
                </c:pt>
                <c:pt idx="14">
                  <c:v>399.97686399999998</c:v>
                </c:pt>
                <c:pt idx="15">
                  <c:v>152.447678</c:v>
                </c:pt>
                <c:pt idx="16">
                  <c:v>350.97777300000001</c:v>
                </c:pt>
                <c:pt idx="17">
                  <c:v>459.36946399999999</c:v>
                </c:pt>
                <c:pt idx="18">
                  <c:v>273.75738799999999</c:v>
                </c:pt>
                <c:pt idx="19">
                  <c:v>227.544231</c:v>
                </c:pt>
                <c:pt idx="20">
                  <c:v>202.66319899999999</c:v>
                </c:pt>
                <c:pt idx="21">
                  <c:v>208.98044999999999</c:v>
                </c:pt>
                <c:pt idx="22">
                  <c:v>227.93150700000001</c:v>
                </c:pt>
                <c:pt idx="23">
                  <c:v>229.060056</c:v>
                </c:pt>
                <c:pt idx="24">
                  <c:v>216.68729200000001</c:v>
                </c:pt>
                <c:pt idx="25">
                  <c:v>232.238665</c:v>
                </c:pt>
                <c:pt idx="26">
                  <c:v>181.94214099999999</c:v>
                </c:pt>
                <c:pt idx="27">
                  <c:v>178.17881700000001</c:v>
                </c:pt>
                <c:pt idx="28">
                  <c:v>152.00408899999999</c:v>
                </c:pt>
                <c:pt idx="29">
                  <c:v>162.45178899999999</c:v>
                </c:pt>
                <c:pt idx="30">
                  <c:v>177.452654</c:v>
                </c:pt>
                <c:pt idx="31">
                  <c:v>242.22395900000001</c:v>
                </c:pt>
                <c:pt idx="32">
                  <c:v>91.242017000000004</c:v>
                </c:pt>
                <c:pt idx="33">
                  <c:v>30.509519000000001</c:v>
                </c:pt>
                <c:pt idx="34">
                  <c:v>71.049042999999998</c:v>
                </c:pt>
                <c:pt idx="35">
                  <c:v>103.20133199999999</c:v>
                </c:pt>
                <c:pt idx="36">
                  <c:v>99.028002999999998</c:v>
                </c:pt>
                <c:pt idx="37">
                  <c:v>31.488817999999998</c:v>
                </c:pt>
                <c:pt idx="38">
                  <c:v>50.850473000000001</c:v>
                </c:pt>
                <c:pt idx="39">
                  <c:v>99.892737999999994</c:v>
                </c:pt>
                <c:pt idx="40">
                  <c:v>77.596012000000002</c:v>
                </c:pt>
                <c:pt idx="41">
                  <c:v>38.686971</c:v>
                </c:pt>
                <c:pt idx="42">
                  <c:v>41.21284</c:v>
                </c:pt>
                <c:pt idx="43">
                  <c:v>72.344339000000005</c:v>
                </c:pt>
                <c:pt idx="44">
                  <c:v>76.566933000000006</c:v>
                </c:pt>
                <c:pt idx="45">
                  <c:v>77.889071000000001</c:v>
                </c:pt>
                <c:pt idx="46">
                  <c:v>72.329842999999997</c:v>
                </c:pt>
                <c:pt idx="47">
                  <c:v>65.323459</c:v>
                </c:pt>
                <c:pt idx="48">
                  <c:v>38.677832000000002</c:v>
                </c:pt>
                <c:pt idx="49">
                  <c:v>25.542531</c:v>
                </c:pt>
                <c:pt idx="50">
                  <c:v>55.659149999999997</c:v>
                </c:pt>
                <c:pt idx="51">
                  <c:v>77.989175000000003</c:v>
                </c:pt>
                <c:pt idx="52">
                  <c:v>58.329832000000003</c:v>
                </c:pt>
                <c:pt idx="53">
                  <c:v>67.756945000000002</c:v>
                </c:pt>
                <c:pt idx="54">
                  <c:v>64.060320000000004</c:v>
                </c:pt>
                <c:pt idx="55">
                  <c:v>54.381408999999998</c:v>
                </c:pt>
                <c:pt idx="56">
                  <c:v>29.304936999999999</c:v>
                </c:pt>
                <c:pt idx="57">
                  <c:v>43.331125</c:v>
                </c:pt>
                <c:pt idx="58">
                  <c:v>42.191167</c:v>
                </c:pt>
                <c:pt idx="59">
                  <c:v>40.451397999999998</c:v>
                </c:pt>
                <c:pt idx="60">
                  <c:v>62.180636</c:v>
                </c:pt>
                <c:pt idx="61">
                  <c:v>38.504052999999999</c:v>
                </c:pt>
                <c:pt idx="62">
                  <c:v>35.217367000000003</c:v>
                </c:pt>
                <c:pt idx="63">
                  <c:v>30.186588</c:v>
                </c:pt>
                <c:pt idx="64">
                  <c:v>34.800102000000003</c:v>
                </c:pt>
                <c:pt idx="65">
                  <c:v>71.337744000000001</c:v>
                </c:pt>
                <c:pt idx="66">
                  <c:v>27.515415999999998</c:v>
                </c:pt>
                <c:pt idx="67">
                  <c:v>47.544888999999998</c:v>
                </c:pt>
                <c:pt idx="68">
                  <c:v>21.769136</c:v>
                </c:pt>
                <c:pt idx="69">
                  <c:v>45.878802999999998</c:v>
                </c:pt>
                <c:pt idx="70">
                  <c:v>9.1785969999999999</c:v>
                </c:pt>
                <c:pt idx="71">
                  <c:v>16.286266999999999</c:v>
                </c:pt>
                <c:pt idx="72">
                  <c:v>20.076015999999999</c:v>
                </c:pt>
                <c:pt idx="73">
                  <c:v>20.116098000000001</c:v>
                </c:pt>
                <c:pt idx="74">
                  <c:v>6.1274170000000003</c:v>
                </c:pt>
                <c:pt idx="75">
                  <c:v>23.629190000000001</c:v>
                </c:pt>
                <c:pt idx="76">
                  <c:v>20.608585000000001</c:v>
                </c:pt>
                <c:pt idx="77">
                  <c:v>23.783754999999999</c:v>
                </c:pt>
                <c:pt idx="78">
                  <c:v>22.861495999999999</c:v>
                </c:pt>
                <c:pt idx="79">
                  <c:v>16.716456000000001</c:v>
                </c:pt>
                <c:pt idx="80">
                  <c:v>2.3228939999999998</c:v>
                </c:pt>
                <c:pt idx="81">
                  <c:v>10.492101</c:v>
                </c:pt>
                <c:pt idx="82">
                  <c:v>13.265342</c:v>
                </c:pt>
                <c:pt idx="83">
                  <c:v>7.9808149999999998</c:v>
                </c:pt>
                <c:pt idx="84">
                  <c:v>19.244461000000001</c:v>
                </c:pt>
                <c:pt idx="85">
                  <c:v>17.186198999999998</c:v>
                </c:pt>
                <c:pt idx="86">
                  <c:v>5.3860270000000003</c:v>
                </c:pt>
                <c:pt idx="87">
                  <c:v>18.263244</c:v>
                </c:pt>
                <c:pt idx="88">
                  <c:v>3.5968789999999999</c:v>
                </c:pt>
                <c:pt idx="89">
                  <c:v>12.998787</c:v>
                </c:pt>
                <c:pt idx="90">
                  <c:v>5.5705470000000004</c:v>
                </c:pt>
                <c:pt idx="91">
                  <c:v>7.0710540000000002</c:v>
                </c:pt>
                <c:pt idx="92">
                  <c:v>9.5853230000000007</c:v>
                </c:pt>
                <c:pt idx="93">
                  <c:v>12.168558000000001</c:v>
                </c:pt>
                <c:pt idx="94">
                  <c:v>12.005236999999999</c:v>
                </c:pt>
                <c:pt idx="95">
                  <c:v>10.221416</c:v>
                </c:pt>
                <c:pt idx="96">
                  <c:v>14.720637</c:v>
                </c:pt>
                <c:pt idx="97">
                  <c:v>22.740258000000001</c:v>
                </c:pt>
                <c:pt idx="98">
                  <c:v>3.5183040000000001</c:v>
                </c:pt>
                <c:pt idx="99">
                  <c:v>7.8172389999999998</c:v>
                </c:pt>
                <c:pt idx="100">
                  <c:v>7.1053660000000001</c:v>
                </c:pt>
                <c:pt idx="101">
                  <c:v>5.3702560000000004</c:v>
                </c:pt>
                <c:pt idx="102">
                  <c:v>10.99042</c:v>
                </c:pt>
                <c:pt idx="103">
                  <c:v>5.1963480000000004</c:v>
                </c:pt>
                <c:pt idx="104">
                  <c:v>5.1314549999999999</c:v>
                </c:pt>
                <c:pt idx="105">
                  <c:v>10.51285</c:v>
                </c:pt>
                <c:pt idx="106">
                  <c:v>19.192477</c:v>
                </c:pt>
                <c:pt idx="107">
                  <c:v>5.8741320000000004</c:v>
                </c:pt>
                <c:pt idx="108">
                  <c:v>5.3552980000000003</c:v>
                </c:pt>
                <c:pt idx="109">
                  <c:v>12.964915</c:v>
                </c:pt>
                <c:pt idx="110">
                  <c:v>7.2767020000000002</c:v>
                </c:pt>
                <c:pt idx="111">
                  <c:v>6.4513429999999996</c:v>
                </c:pt>
                <c:pt idx="112">
                  <c:v>8.743074</c:v>
                </c:pt>
                <c:pt idx="113">
                  <c:v>7.9844999999999997</c:v>
                </c:pt>
                <c:pt idx="114">
                  <c:v>7.4122700000000004</c:v>
                </c:pt>
                <c:pt idx="115">
                  <c:v>6.7934020000000004</c:v>
                </c:pt>
                <c:pt idx="116">
                  <c:v>12.448764000000001</c:v>
                </c:pt>
                <c:pt idx="117">
                  <c:v>4.0234009999999998</c:v>
                </c:pt>
                <c:pt idx="118">
                  <c:v>20.493725000000001</c:v>
                </c:pt>
                <c:pt idx="119">
                  <c:v>6.3797579999999998</c:v>
                </c:pt>
                <c:pt idx="120">
                  <c:v>10.569279</c:v>
                </c:pt>
                <c:pt idx="121">
                  <c:v>1.1599630000000001</c:v>
                </c:pt>
                <c:pt idx="122">
                  <c:v>14.718275999999999</c:v>
                </c:pt>
                <c:pt idx="123">
                  <c:v>8.5962789999999991</c:v>
                </c:pt>
                <c:pt idx="124">
                  <c:v>3.575097</c:v>
                </c:pt>
                <c:pt idx="125">
                  <c:v>6.4907310000000003</c:v>
                </c:pt>
                <c:pt idx="126">
                  <c:v>6.3472039999999996</c:v>
                </c:pt>
                <c:pt idx="127">
                  <c:v>5.6072230000000003</c:v>
                </c:pt>
                <c:pt idx="128">
                  <c:v>6.0537179999999999</c:v>
                </c:pt>
                <c:pt idx="129">
                  <c:v>5.2299720000000001</c:v>
                </c:pt>
                <c:pt idx="130">
                  <c:v>3.504429</c:v>
                </c:pt>
                <c:pt idx="131">
                  <c:v>6.0735279999999996</c:v>
                </c:pt>
                <c:pt idx="132">
                  <c:v>3.4728089999999998</c:v>
                </c:pt>
                <c:pt idx="133">
                  <c:v>3.7806980000000001</c:v>
                </c:pt>
                <c:pt idx="134">
                  <c:v>1.126004</c:v>
                </c:pt>
                <c:pt idx="135">
                  <c:v>3.2400069999999999</c:v>
                </c:pt>
                <c:pt idx="136">
                  <c:v>5.9332520000000004</c:v>
                </c:pt>
                <c:pt idx="137">
                  <c:v>1.765117</c:v>
                </c:pt>
                <c:pt idx="138">
                  <c:v>6.8127950000000004</c:v>
                </c:pt>
                <c:pt idx="139">
                  <c:v>3.3152439999999999</c:v>
                </c:pt>
                <c:pt idx="140">
                  <c:v>2.774527</c:v>
                </c:pt>
                <c:pt idx="141">
                  <c:v>4.1595170000000001</c:v>
                </c:pt>
                <c:pt idx="142">
                  <c:v>3.250464</c:v>
                </c:pt>
                <c:pt idx="143">
                  <c:v>1.0146489999999999</c:v>
                </c:pt>
                <c:pt idx="144">
                  <c:v>11.395935</c:v>
                </c:pt>
                <c:pt idx="145">
                  <c:v>4.0580420000000004</c:v>
                </c:pt>
                <c:pt idx="146">
                  <c:v>1.4560869999999999</c:v>
                </c:pt>
                <c:pt idx="147">
                  <c:v>1.7454080000000001</c:v>
                </c:pt>
                <c:pt idx="148">
                  <c:v>2.6865969999999999</c:v>
                </c:pt>
                <c:pt idx="149">
                  <c:v>2.1510919999999998</c:v>
                </c:pt>
                <c:pt idx="150">
                  <c:v>11.4819</c:v>
                </c:pt>
                <c:pt idx="151">
                  <c:v>14.042057</c:v>
                </c:pt>
                <c:pt idx="152">
                  <c:v>1.563221</c:v>
                </c:pt>
                <c:pt idx="153">
                  <c:v>3.5960779999999999</c:v>
                </c:pt>
                <c:pt idx="154">
                  <c:v>7.2957369999999999</c:v>
                </c:pt>
                <c:pt idx="155">
                  <c:v>6.8577149999999998</c:v>
                </c:pt>
                <c:pt idx="156">
                  <c:v>6.2413470000000002</c:v>
                </c:pt>
                <c:pt idx="157">
                  <c:v>15.497063000000001</c:v>
                </c:pt>
                <c:pt idx="158">
                  <c:v>13.705266</c:v>
                </c:pt>
                <c:pt idx="159">
                  <c:v>0.84878299999999995</c:v>
                </c:pt>
                <c:pt idx="160">
                  <c:v>1.9807520000000001</c:v>
                </c:pt>
                <c:pt idx="161">
                  <c:v>0.41328999999999999</c:v>
                </c:pt>
                <c:pt idx="162">
                  <c:v>9.2904309999999999</c:v>
                </c:pt>
                <c:pt idx="163">
                  <c:v>4.7323300000000001</c:v>
                </c:pt>
                <c:pt idx="164">
                  <c:v>3.479304</c:v>
                </c:pt>
                <c:pt idx="165">
                  <c:v>0.30395800000000001</c:v>
                </c:pt>
                <c:pt idx="166">
                  <c:v>2.6531319999999998</c:v>
                </c:pt>
                <c:pt idx="167">
                  <c:v>0.70102299999999995</c:v>
                </c:pt>
                <c:pt idx="168">
                  <c:v>1.7228870000000001</c:v>
                </c:pt>
                <c:pt idx="169">
                  <c:v>2.3596650000000001</c:v>
                </c:pt>
                <c:pt idx="170">
                  <c:v>2.5571820000000001</c:v>
                </c:pt>
                <c:pt idx="171">
                  <c:v>0.91682600000000003</c:v>
                </c:pt>
                <c:pt idx="172">
                  <c:v>2.6985739999999998</c:v>
                </c:pt>
                <c:pt idx="173">
                  <c:v>1.0191429999999999</c:v>
                </c:pt>
                <c:pt idx="174">
                  <c:v>1.6366449999999999</c:v>
                </c:pt>
                <c:pt idx="175">
                  <c:v>1.5273460000000001</c:v>
                </c:pt>
                <c:pt idx="176">
                  <c:v>0.372664</c:v>
                </c:pt>
                <c:pt idx="177">
                  <c:v>1.253733</c:v>
                </c:pt>
                <c:pt idx="178">
                  <c:v>0.202597</c:v>
                </c:pt>
                <c:pt idx="179">
                  <c:v>0.68133200000000005</c:v>
                </c:pt>
                <c:pt idx="180">
                  <c:v>0.26484200000000002</c:v>
                </c:pt>
                <c:pt idx="181">
                  <c:v>0.59855499999999995</c:v>
                </c:pt>
                <c:pt idx="182">
                  <c:v>1.526753</c:v>
                </c:pt>
                <c:pt idx="183">
                  <c:v>0.80449000000000004</c:v>
                </c:pt>
                <c:pt idx="184">
                  <c:v>0.38710499999999998</c:v>
                </c:pt>
                <c:pt idx="185">
                  <c:v>1.0687310000000001</c:v>
                </c:pt>
                <c:pt idx="186">
                  <c:v>2.20953</c:v>
                </c:pt>
                <c:pt idx="187">
                  <c:v>0.77498199999999995</c:v>
                </c:pt>
                <c:pt idx="188">
                  <c:v>0.17917</c:v>
                </c:pt>
                <c:pt idx="189">
                  <c:v>0.18110899999999999</c:v>
                </c:pt>
                <c:pt idx="190">
                  <c:v>1.5092220000000001</c:v>
                </c:pt>
                <c:pt idx="191">
                  <c:v>0.40173199999999998</c:v>
                </c:pt>
                <c:pt idx="192">
                  <c:v>0.33927800000000002</c:v>
                </c:pt>
                <c:pt idx="193">
                  <c:v>2.934491</c:v>
                </c:pt>
                <c:pt idx="194">
                  <c:v>0.34124300000000002</c:v>
                </c:pt>
                <c:pt idx="195">
                  <c:v>0.19770699999999999</c:v>
                </c:pt>
                <c:pt idx="196">
                  <c:v>45.183191999999998</c:v>
                </c:pt>
                <c:pt idx="197">
                  <c:v>4.5601999999999997E-2</c:v>
                </c:pt>
                <c:pt idx="198">
                  <c:v>0.148567</c:v>
                </c:pt>
                <c:pt idx="199">
                  <c:v>1.2086E-2</c:v>
                </c:pt>
                <c:pt idx="200">
                  <c:v>0.17401800000000001</c:v>
                </c:pt>
                <c:pt idx="201">
                  <c:v>0.192353</c:v>
                </c:pt>
                <c:pt idx="202">
                  <c:v>0.137687</c:v>
                </c:pt>
                <c:pt idx="203">
                  <c:v>0.19087899999999999</c:v>
                </c:pt>
                <c:pt idx="204">
                  <c:v>0.39300299999999999</c:v>
                </c:pt>
                <c:pt idx="205">
                  <c:v>7.3180999999999996E-2</c:v>
                </c:pt>
                <c:pt idx="206">
                  <c:v>5.9779999999999998E-3</c:v>
                </c:pt>
                <c:pt idx="207">
                  <c:v>0.32585799999999998</c:v>
                </c:pt>
                <c:pt idx="208">
                  <c:v>8.7010000000000004E-2</c:v>
                </c:pt>
                <c:pt idx="209">
                  <c:v>9.0381000000000003E-2</c:v>
                </c:pt>
                <c:pt idx="210">
                  <c:v>5.4424E-2</c:v>
                </c:pt>
                <c:pt idx="211">
                  <c:v>0.19575400000000001</c:v>
                </c:pt>
                <c:pt idx="212">
                  <c:v>0.96107500000000001</c:v>
                </c:pt>
                <c:pt idx="213" formatCode="#,##0.00">
                  <c:v>0.16971600000000001</c:v>
                </c:pt>
                <c:pt idx="214" formatCode="#,##0.00">
                  <c:v>1.3535999999999999E-2</c:v>
                </c:pt>
                <c:pt idx="215" formatCode="#,##0.00">
                  <c:v>0.121515</c:v>
                </c:pt>
                <c:pt idx="216" formatCode="#,##0.00">
                  <c:v>8.5777000000000006E-2</c:v>
                </c:pt>
                <c:pt idx="217" formatCode="#,##0.00">
                  <c:v>5.8999999999999999E-3</c:v>
                </c:pt>
                <c:pt idx="218" formatCode="#,##0.00">
                  <c:v>2.6171E-2</c:v>
                </c:pt>
                <c:pt idx="219" formatCode="#,##0.00">
                  <c:v>1.9538E-2</c:v>
                </c:pt>
                <c:pt idx="220" formatCode="#,##0.00">
                  <c:v>7.5861999999999999E-2</c:v>
                </c:pt>
                <c:pt idx="221" formatCode="#,##0.00">
                  <c:v>0.123955</c:v>
                </c:pt>
                <c:pt idx="222" formatCode="#,##0.00">
                  <c:v>2.4648E-2</c:v>
                </c:pt>
                <c:pt idx="223" formatCode="#,##0.00">
                  <c:v>5.5864999999999998E-2</c:v>
                </c:pt>
                <c:pt idx="224" formatCode="#,##0.00">
                  <c:v>2.2469999999999999E-3</c:v>
                </c:pt>
                <c:pt idx="225" formatCode="#,##0.00">
                  <c:v>6.1914999999999998E-2</c:v>
                </c:pt>
                <c:pt idx="226" formatCode="#,##0.00">
                  <c:v>4.6E-5</c:v>
                </c:pt>
              </c:numCache>
            </c:numRef>
          </c:yVal>
          <c:bubbleSize>
            <c:numRef>
              <c:f>'1-5'!$J$5:$J$231</c:f>
              <c:numCache>
                <c:formatCode>0.0</c:formatCode>
                <c:ptCount val="227"/>
                <c:pt idx="0">
                  <c:v>11.490937999405194</c:v>
                </c:pt>
                <c:pt idx="1">
                  <c:v>10.75037576297186</c:v>
                </c:pt>
                <c:pt idx="2">
                  <c:v>7.2731100239667015</c:v>
                </c:pt>
                <c:pt idx="3">
                  <c:v>4.0180873807334319</c:v>
                </c:pt>
                <c:pt idx="4">
                  <c:v>3.3643488588240311</c:v>
                </c:pt>
                <c:pt idx="5">
                  <c:v>2.9322272495117394</c:v>
                </c:pt>
                <c:pt idx="6">
                  <c:v>3.272382317094447</c:v>
                </c:pt>
                <c:pt idx="7">
                  <c:v>2.669102815924532</c:v>
                </c:pt>
                <c:pt idx="8">
                  <c:v>3.0007142734918291</c:v>
                </c:pt>
                <c:pt idx="9">
                  <c:v>3.1970895187782089</c:v>
                </c:pt>
                <c:pt idx="10">
                  <c:v>2.0691006585382938</c:v>
                </c:pt>
                <c:pt idx="11">
                  <c:v>2.4948589335705598</c:v>
                </c:pt>
                <c:pt idx="12">
                  <c:v>2.466790281872886</c:v>
                </c:pt>
                <c:pt idx="13">
                  <c:v>2.0719370877211358</c:v>
                </c:pt>
                <c:pt idx="14">
                  <c:v>2.1281351972268219</c:v>
                </c:pt>
                <c:pt idx="15">
                  <c:v>1.339422057160754</c:v>
                </c:pt>
                <c:pt idx="16">
                  <c:v>1.7867110580405967</c:v>
                </c:pt>
                <c:pt idx="17">
                  <c:v>2.0721710370982414</c:v>
                </c:pt>
                <c:pt idx="18">
                  <c:v>1.5666973620296083</c:v>
                </c:pt>
                <c:pt idx="19">
                  <c:v>1.248970425375747</c:v>
                </c:pt>
                <c:pt idx="20">
                  <c:v>1.1783889494362643</c:v>
                </c:pt>
                <c:pt idx="21">
                  <c:v>1.1830193319575235</c:v>
                </c:pt>
                <c:pt idx="22">
                  <c:v>1.2155516778231734</c:v>
                </c:pt>
                <c:pt idx="23">
                  <c:v>1.2119324522338333</c:v>
                </c:pt>
                <c:pt idx="24">
                  <c:v>1.1505833942272881</c:v>
                </c:pt>
                <c:pt idx="25">
                  <c:v>1.158364342503615</c:v>
                </c:pt>
                <c:pt idx="26">
                  <c:v>0.96064093012278962</c:v>
                </c:pt>
                <c:pt idx="27">
                  <c:v>0.94592418175616233</c:v>
                </c:pt>
                <c:pt idx="28">
                  <c:v>0.86940968991316869</c:v>
                </c:pt>
                <c:pt idx="29">
                  <c:v>0.87209835659568891</c:v>
                </c:pt>
                <c:pt idx="30">
                  <c:v>0.90353348045642712</c:v>
                </c:pt>
                <c:pt idx="31">
                  <c:v>1.0666209342488178</c:v>
                </c:pt>
                <c:pt idx="32">
                  <c:v>0.63404365682139785</c:v>
                </c:pt>
                <c:pt idx="33">
                  <c:v>0.43332527512798952</c:v>
                </c:pt>
                <c:pt idx="34">
                  <c:v>0.50562617487635564</c:v>
                </c:pt>
                <c:pt idx="35">
                  <c:v>0.57552856261692642</c:v>
                </c:pt>
                <c:pt idx="36">
                  <c:v>0.55724275762696762</c:v>
                </c:pt>
                <c:pt idx="37">
                  <c:v>0.35444810814680272</c:v>
                </c:pt>
                <c:pt idx="38">
                  <c:v>0.38533994763817747</c:v>
                </c:pt>
                <c:pt idx="39">
                  <c:v>0.5083078096172865</c:v>
                </c:pt>
                <c:pt idx="40">
                  <c:v>0.43629849961125045</c:v>
                </c:pt>
                <c:pt idx="41">
                  <c:v>0.33275679274495795</c:v>
                </c:pt>
                <c:pt idx="42">
                  <c:v>0.31904775545143776</c:v>
                </c:pt>
                <c:pt idx="43">
                  <c:v>0.39760936085182502</c:v>
                </c:pt>
                <c:pt idx="44">
                  <c:v>0.40218383059418783</c:v>
                </c:pt>
                <c:pt idx="45">
                  <c:v>0.39426770034817893</c:v>
                </c:pt>
                <c:pt idx="46">
                  <c:v>0.37704364358611558</c:v>
                </c:pt>
                <c:pt idx="47">
                  <c:v>0.35670321834329249</c:v>
                </c:pt>
                <c:pt idx="48">
                  <c:v>0.28532719544394952</c:v>
                </c:pt>
                <c:pt idx="49">
                  <c:v>0.24030223904591558</c:v>
                </c:pt>
                <c:pt idx="50">
                  <c:v>0.31986931233660476</c:v>
                </c:pt>
                <c:pt idx="51">
                  <c:v>0.37876694656469057</c:v>
                </c:pt>
                <c:pt idx="52">
                  <c:v>0.32369837809144764</c:v>
                </c:pt>
                <c:pt idx="53">
                  <c:v>0.34571504255908891</c:v>
                </c:pt>
                <c:pt idx="54">
                  <c:v>0.31686646642728111</c:v>
                </c:pt>
                <c:pt idx="55">
                  <c:v>0.2889906420170234</c:v>
                </c:pt>
                <c:pt idx="56">
                  <c:v>0.221707397018653</c:v>
                </c:pt>
                <c:pt idx="57">
                  <c:v>0.22876790815604778</c:v>
                </c:pt>
                <c:pt idx="58">
                  <c:v>0.2143982264875878</c:v>
                </c:pt>
                <c:pt idx="59">
                  <c:v>0.20502522712661922</c:v>
                </c:pt>
                <c:pt idx="60">
                  <c:v>0.26114714699689956</c:v>
                </c:pt>
                <c:pt idx="61">
                  <c:v>0.19139168069498644</c:v>
                </c:pt>
                <c:pt idx="62">
                  <c:v>0.18040606263691633</c:v>
                </c:pt>
                <c:pt idx="63">
                  <c:v>0.16240968145080653</c:v>
                </c:pt>
                <c:pt idx="64">
                  <c:v>0.17105208012893999</c:v>
                </c:pt>
                <c:pt idx="65">
                  <c:v>0.26157833687210524</c:v>
                </c:pt>
                <c:pt idx="66">
                  <c:v>0.1420767309707211</c:v>
                </c:pt>
                <c:pt idx="67">
                  <c:v>0.19267507081014398</c:v>
                </c:pt>
                <c:pt idx="68">
                  <c:v>0.12180392952675415</c:v>
                </c:pt>
                <c:pt idx="69">
                  <c:v>0.18548239370708416</c:v>
                </c:pt>
                <c:pt idx="70">
                  <c:v>8.2606975868412702E-2</c:v>
                </c:pt>
                <c:pt idx="71">
                  <c:v>9.7376044422766081E-2</c:v>
                </c:pt>
                <c:pt idx="72">
                  <c:v>0.10170985964426889</c:v>
                </c:pt>
                <c:pt idx="73">
                  <c:v>0.10055980885575355</c:v>
                </c:pt>
                <c:pt idx="74">
                  <c:v>6.0693335377303939E-2</c:v>
                </c:pt>
                <c:pt idx="75">
                  <c:v>0.10601226729251592</c:v>
                </c:pt>
                <c:pt idx="76">
                  <c:v>9.4562197726028835E-2</c:v>
                </c:pt>
                <c:pt idx="77">
                  <c:v>0.1026000303176761</c:v>
                </c:pt>
                <c:pt idx="78">
                  <c:v>9.7801559483339726E-2</c:v>
                </c:pt>
                <c:pt idx="79">
                  <c:v>8.0814680034556358E-2</c:v>
                </c:pt>
                <c:pt idx="80">
                  <c:v>4.0752582813011827E-2</c:v>
                </c:pt>
                <c:pt idx="81">
                  <c:v>6.232493380625917E-2</c:v>
                </c:pt>
                <c:pt idx="82">
                  <c:v>6.7885535362176508E-2</c:v>
                </c:pt>
                <c:pt idx="83">
                  <c:v>5.2484343624415196E-2</c:v>
                </c:pt>
                <c:pt idx="84">
                  <c:v>8.1437262217738726E-2</c:v>
                </c:pt>
                <c:pt idx="85">
                  <c:v>7.5843715049794092E-2</c:v>
                </c:pt>
                <c:pt idx="86">
                  <c:v>4.3671728268051907E-2</c:v>
                </c:pt>
                <c:pt idx="87">
                  <c:v>7.7743012727895536E-2</c:v>
                </c:pt>
                <c:pt idx="88">
                  <c:v>3.6625565283718686E-2</c:v>
                </c:pt>
                <c:pt idx="89">
                  <c:v>6.1201697788513976E-2</c:v>
                </c:pt>
                <c:pt idx="90">
                  <c:v>4.1344157215719213E-2</c:v>
                </c:pt>
                <c:pt idx="91">
                  <c:v>4.4976219094145592E-2</c:v>
                </c:pt>
                <c:pt idx="92">
                  <c:v>5.1566931528047241E-2</c:v>
                </c:pt>
                <c:pt idx="93">
                  <c:v>5.8219766976224233E-2</c:v>
                </c:pt>
                <c:pt idx="94">
                  <c:v>5.686556264230043E-2</c:v>
                </c:pt>
                <c:pt idx="95">
                  <c:v>5.1419881534245246E-2</c:v>
                </c:pt>
                <c:pt idx="96">
                  <c:v>6.228193691056827E-2</c:v>
                </c:pt>
                <c:pt idx="97">
                  <c:v>8.2950653022113963E-2</c:v>
                </c:pt>
                <c:pt idx="98">
                  <c:v>3.1423139069718851E-2</c:v>
                </c:pt>
                <c:pt idx="99">
                  <c:v>4.196201745188486E-2</c:v>
                </c:pt>
                <c:pt idx="100">
                  <c:v>3.8857723923719029E-2</c:v>
                </c:pt>
                <c:pt idx="101">
                  <c:v>3.235559655253361E-2</c:v>
                </c:pt>
                <c:pt idx="102">
                  <c:v>4.5013188534480483E-2</c:v>
                </c:pt>
                <c:pt idx="103">
                  <c:v>2.9520148862243724E-2</c:v>
                </c:pt>
                <c:pt idx="104">
                  <c:v>2.9108040881264827E-2</c:v>
                </c:pt>
                <c:pt idx="105">
                  <c:v>4.2084644251488196E-2</c:v>
                </c:pt>
                <c:pt idx="106">
                  <c:v>6.506597530197164E-2</c:v>
                </c:pt>
                <c:pt idx="107">
                  <c:v>2.9337248422980605E-2</c:v>
                </c:pt>
                <c:pt idx="108">
                  <c:v>2.7686168175191921E-2</c:v>
                </c:pt>
                <c:pt idx="109">
                  <c:v>4.7720261646052836E-2</c:v>
                </c:pt>
                <c:pt idx="110">
                  <c:v>3.2566868084680178E-2</c:v>
                </c:pt>
                <c:pt idx="111">
                  <c:v>2.9926661584559776E-2</c:v>
                </c:pt>
                <c:pt idx="112">
                  <c:v>3.5910648347944087E-2</c:v>
                </c:pt>
                <c:pt idx="113">
                  <c:v>3.3378374125405355E-2</c:v>
                </c:pt>
                <c:pt idx="114">
                  <c:v>3.0255032022211692E-2</c:v>
                </c:pt>
                <c:pt idx="115">
                  <c:v>2.8362928734148335E-2</c:v>
                </c:pt>
                <c:pt idx="116">
                  <c:v>4.2093597570784971E-2</c:v>
                </c:pt>
                <c:pt idx="117">
                  <c:v>1.9611375117755642E-2</c:v>
                </c:pt>
                <c:pt idx="118">
                  <c:v>6.3397404119607384E-2</c:v>
                </c:pt>
                <c:pt idx="119">
                  <c:v>2.5175238133403759E-2</c:v>
                </c:pt>
                <c:pt idx="120">
                  <c:v>3.6181737642659487E-2</c:v>
                </c:pt>
                <c:pt idx="121">
                  <c:v>1.1123828594355342E-2</c:v>
                </c:pt>
                <c:pt idx="122">
                  <c:v>4.7133273112158501E-2</c:v>
                </c:pt>
                <c:pt idx="123">
                  <c:v>3.0531025036975697E-2</c:v>
                </c:pt>
                <c:pt idx="124">
                  <c:v>1.7128589393995166E-2</c:v>
                </c:pt>
                <c:pt idx="125">
                  <c:v>2.4804486042081554E-2</c:v>
                </c:pt>
                <c:pt idx="126">
                  <c:v>2.4187462614000579E-2</c:v>
                </c:pt>
                <c:pt idx="127">
                  <c:v>2.2047111819885733E-2</c:v>
                </c:pt>
                <c:pt idx="128">
                  <c:v>2.3113638636980384E-2</c:v>
                </c:pt>
                <c:pt idx="129">
                  <c:v>2.0421655443233946E-2</c:v>
                </c:pt>
                <c:pt idx="130">
                  <c:v>1.5556358358750697E-2</c:v>
                </c:pt>
                <c:pt idx="131">
                  <c:v>2.2214596039720778E-2</c:v>
                </c:pt>
                <c:pt idx="132">
                  <c:v>1.5273955238683554E-2</c:v>
                </c:pt>
                <c:pt idx="133">
                  <c:v>1.6088123476030315E-2</c:v>
                </c:pt>
                <c:pt idx="134">
                  <c:v>8.8674907665177351E-3</c:v>
                </c:pt>
                <c:pt idx="135">
                  <c:v>1.4396874699752316E-2</c:v>
                </c:pt>
                <c:pt idx="136">
                  <c:v>2.1368224271624998E-2</c:v>
                </c:pt>
                <c:pt idx="137">
                  <c:v>1.012837372069338E-2</c:v>
                </c:pt>
                <c:pt idx="138">
                  <c:v>2.3269743867396653E-2</c:v>
                </c:pt>
                <c:pt idx="139">
                  <c:v>1.3154355340599527E-2</c:v>
                </c:pt>
                <c:pt idx="140">
                  <c:v>1.1482344277062385E-2</c:v>
                </c:pt>
                <c:pt idx="141">
                  <c:v>1.5056151778943441E-2</c:v>
                </c:pt>
                <c:pt idx="142">
                  <c:v>1.232434794427326E-2</c:v>
                </c:pt>
                <c:pt idx="143">
                  <c:v>6.0770430394405401E-3</c:v>
                </c:pt>
                <c:pt idx="144">
                  <c:v>3.3641825737659219E-2</c:v>
                </c:pt>
                <c:pt idx="145">
                  <c:v>1.400267700133891E-2</c:v>
                </c:pt>
                <c:pt idx="146">
                  <c:v>7.0565688467021381E-3</c:v>
                </c:pt>
                <c:pt idx="147">
                  <c:v>7.7160145644645699E-3</c:v>
                </c:pt>
                <c:pt idx="148">
                  <c:v>1.0055644437569688E-2</c:v>
                </c:pt>
                <c:pt idx="149">
                  <c:v>8.5330408480491712E-3</c:v>
                </c:pt>
                <c:pt idx="150">
                  <c:v>3.3309270600319456E-2</c:v>
                </c:pt>
                <c:pt idx="151">
                  <c:v>4.0115421416860531E-2</c:v>
                </c:pt>
                <c:pt idx="152">
                  <c:v>6.8120880902510818E-3</c:v>
                </c:pt>
                <c:pt idx="153">
                  <c:v>1.2113873488774482E-2</c:v>
                </c:pt>
                <c:pt idx="154">
                  <c:v>2.1850736106221805E-2</c:v>
                </c:pt>
                <c:pt idx="155">
                  <c:v>2.0515815948194429E-2</c:v>
                </c:pt>
                <c:pt idx="156">
                  <c:v>1.8871291557519876E-2</c:v>
                </c:pt>
                <c:pt idx="157">
                  <c:v>4.34855835612874E-2</c:v>
                </c:pt>
                <c:pt idx="158">
                  <c:v>3.8657725800429803E-2</c:v>
                </c:pt>
                <c:pt idx="159">
                  <c:v>4.3368792532578818E-3</c:v>
                </c:pt>
                <c:pt idx="160">
                  <c:v>7.2104798212037783E-3</c:v>
                </c:pt>
                <c:pt idx="161">
                  <c:v>2.9664321927592502E-3</c:v>
                </c:pt>
                <c:pt idx="162">
                  <c:v>2.6582716862533173E-2</c:v>
                </c:pt>
                <c:pt idx="163">
                  <c:v>1.4182657784985262E-2</c:v>
                </c:pt>
                <c:pt idx="164">
                  <c:v>1.0797516212195048E-2</c:v>
                </c:pt>
                <c:pt idx="165">
                  <c:v>2.3471171984298287E-3</c:v>
                </c:pt>
                <c:pt idx="166">
                  <c:v>8.4431092767121123E-3</c:v>
                </c:pt>
                <c:pt idx="167">
                  <c:v>3.2414666494097119E-3</c:v>
                </c:pt>
                <c:pt idx="168">
                  <c:v>5.8473990846089462E-3</c:v>
                </c:pt>
                <c:pt idx="169">
                  <c:v>7.4736236014185812E-3</c:v>
                </c:pt>
                <c:pt idx="170">
                  <c:v>7.9521656289795704E-3</c:v>
                </c:pt>
                <c:pt idx="171">
                  <c:v>3.4960458104354962E-3</c:v>
                </c:pt>
                <c:pt idx="172">
                  <c:v>8.2318732262751763E-3</c:v>
                </c:pt>
                <c:pt idx="173">
                  <c:v>3.6699278275423666E-3</c:v>
                </c:pt>
                <c:pt idx="174">
                  <c:v>5.1491485252078894E-3</c:v>
                </c:pt>
                <c:pt idx="175">
                  <c:v>4.7218662438754284E-3</c:v>
                </c:pt>
                <c:pt idx="176">
                  <c:v>1.6166980431011537E-3</c:v>
                </c:pt>
                <c:pt idx="177">
                  <c:v>3.9204567534582751E-3</c:v>
                </c:pt>
                <c:pt idx="178">
                  <c:v>1.0667511859999807E-3</c:v>
                </c:pt>
                <c:pt idx="179">
                  <c:v>2.3290768877738013E-3</c:v>
                </c:pt>
                <c:pt idx="180">
                  <c:v>1.1613077709060568E-3</c:v>
                </c:pt>
                <c:pt idx="181">
                  <c:v>1.9509718374478432E-3</c:v>
                </c:pt>
                <c:pt idx="182">
                  <c:v>4.3882118867060041E-3</c:v>
                </c:pt>
                <c:pt idx="183">
                  <c:v>2.4304249981577744E-3</c:v>
                </c:pt>
                <c:pt idx="184">
                  <c:v>1.3169907478804194E-3</c:v>
                </c:pt>
                <c:pt idx="185">
                  <c:v>3.1303811126380649E-3</c:v>
                </c:pt>
                <c:pt idx="186">
                  <c:v>6.1118157160203407E-3</c:v>
                </c:pt>
                <c:pt idx="187">
                  <c:v>2.2784165327751852E-3</c:v>
                </c:pt>
                <c:pt idx="188">
                  <c:v>6.7899178211159412E-4</c:v>
                </c:pt>
                <c:pt idx="189">
                  <c:v>6.7242897814760922E-4</c:v>
                </c:pt>
                <c:pt idx="190">
                  <c:v>4.2057334125721046E-3</c:v>
                </c:pt>
                <c:pt idx="191">
                  <c:v>1.2582287091381435E-3</c:v>
                </c:pt>
                <c:pt idx="192">
                  <c:v>1.0663727727866191E-3</c:v>
                </c:pt>
                <c:pt idx="193">
                  <c:v>7.9413925015437668E-3</c:v>
                </c:pt>
                <c:pt idx="194">
                  <c:v>1.0400262889810946E-3</c:v>
                </c:pt>
                <c:pt idx="195">
                  <c:v>6.5335829537474803E-4</c:v>
                </c:pt>
                <c:pt idx="196">
                  <c:v>0.12033357240951523</c:v>
                </c:pt>
                <c:pt idx="197">
                  <c:v>2.1819939630326796E-4</c:v>
                </c:pt>
                <c:pt idx="198">
                  <c:v>4.9127416749684223E-4</c:v>
                </c:pt>
                <c:pt idx="199">
                  <c:v>1.2255967533331805E-4</c:v>
                </c:pt>
                <c:pt idx="200">
                  <c:v>5.5233468736150281E-4</c:v>
                </c:pt>
                <c:pt idx="201">
                  <c:v>6.0093711048647214E-4</c:v>
                </c:pt>
                <c:pt idx="202">
                  <c:v>4.4778081510146554E-4</c:v>
                </c:pt>
                <c:pt idx="203">
                  <c:v>5.8350229938861596E-4</c:v>
                </c:pt>
                <c:pt idx="204">
                  <c:v>1.1132994674000511E-3</c:v>
                </c:pt>
                <c:pt idx="205">
                  <c:v>2.6034302705631992E-4</c:v>
                </c:pt>
                <c:pt idx="206">
                  <c:v>6.7342681694201379E-5</c:v>
                </c:pt>
                <c:pt idx="207">
                  <c:v>9.1527479408650022E-4</c:v>
                </c:pt>
                <c:pt idx="208">
                  <c:v>2.7905640415123149E-4</c:v>
                </c:pt>
                <c:pt idx="209">
                  <c:v>2.8572993033313836E-4</c:v>
                </c:pt>
                <c:pt idx="210">
                  <c:v>1.8517136695263319E-4</c:v>
                </c:pt>
                <c:pt idx="211">
                  <c:v>5.5799407512025618E-4</c:v>
                </c:pt>
                <c:pt idx="212">
                  <c:v>2.5893303218493076E-3</c:v>
                </c:pt>
                <c:pt idx="213">
                  <c:v>4.7968577447310591E-4</c:v>
                </c:pt>
                <c:pt idx="214">
                  <c:v>5.9269338995514878E-5</c:v>
                </c:pt>
                <c:pt idx="215">
                  <c:v>3.4342691742860572E-4</c:v>
                </c:pt>
                <c:pt idx="216">
                  <c:v>2.4482938431854694E-4</c:v>
                </c:pt>
                <c:pt idx="217">
                  <c:v>2.8240330371728246E-5</c:v>
                </c:pt>
                <c:pt idx="218">
                  <c:v>7.9529320844404474E-5</c:v>
                </c:pt>
                <c:pt idx="219">
                  <c:v>6.1082216566077621E-5</c:v>
                </c:pt>
                <c:pt idx="220">
                  <c:v>2.0996026140600966E-4</c:v>
                </c:pt>
                <c:pt idx="221">
                  <c:v>3.3616053895583461E-4</c:v>
                </c:pt>
                <c:pt idx="222">
                  <c:v>7.1309799152830883E-5</c:v>
                </c:pt>
                <c:pt idx="223">
                  <c:v>1.5424310181253584E-4</c:v>
                </c:pt>
                <c:pt idx="224">
                  <c:v>9.0915271623831564E-6</c:v>
                </c:pt>
                <c:pt idx="225">
                  <c:v>1.6531526862985558E-4</c:v>
                </c:pt>
                <c:pt idx="226">
                  <c:v>5.2652281975042697E-7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E-CF1A-4EC1-A496-AE30D68C5C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48450944"/>
        <c:axId val="48461312"/>
      </c:bubbleChart>
      <c:valAx>
        <c:axId val="48450944"/>
        <c:scaling>
          <c:logBase val="10"/>
          <c:orientation val="minMax"/>
          <c:max val="30000"/>
          <c:min val="1.0000000000000002E-2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export value; USD</a:t>
                </a:r>
                <a:r>
                  <a:rPr lang="en-US" sz="1600" b="0" baseline="0"/>
                  <a:t> billion, log scale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60813943569553808"/>
              <c:y val="0.9111084317585301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461312"/>
        <c:crosses val="autoZero"/>
        <c:crossBetween val="midCat"/>
        <c:majorUnit val="10"/>
      </c:valAx>
      <c:valAx>
        <c:axId val="48461312"/>
        <c:scaling>
          <c:logBase val="10"/>
          <c:orientation val="minMax"/>
          <c:max val="30000"/>
          <c:min val="1.0000000000000002E-2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import value; USD billion, log scale </a:t>
                </a:r>
              </a:p>
            </c:rich>
          </c:tx>
          <c:layout>
            <c:manualLayout>
              <c:xMode val="edge"/>
              <c:yMode val="edge"/>
              <c:x val="3.6064960629921261E-2"/>
              <c:y val="0.107885662729658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450944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'1-6 1-7'!$A$169:$A$183</c:f>
              <c:strCache>
                <c:ptCount val="15"/>
                <c:pt idx="0">
                  <c:v>Belgium</c:v>
                </c:pt>
                <c:pt idx="1">
                  <c:v>Netherlands</c:v>
                </c:pt>
                <c:pt idx="2">
                  <c:v>Vietnam</c:v>
                </c:pt>
                <c:pt idx="3">
                  <c:v>Estonia</c:v>
                </c:pt>
                <c:pt idx="4">
                  <c:v>Eq Guinea</c:v>
                </c:pt>
                <c:pt idx="5">
                  <c:v>Hungary</c:v>
                </c:pt>
                <c:pt idx="6">
                  <c:v>Slovak Republic</c:v>
                </c:pt>
                <c:pt idx="7">
                  <c:v>Malta</c:v>
                </c:pt>
                <c:pt idx="8">
                  <c:v>Un Arab Em</c:v>
                </c:pt>
                <c:pt idx="9">
                  <c:v>Ireland</c:v>
                </c:pt>
                <c:pt idx="10">
                  <c:v>Macao</c:v>
                </c:pt>
                <c:pt idx="11">
                  <c:v>Maldives</c:v>
                </c:pt>
                <c:pt idx="12">
                  <c:v>Singapore</c:v>
                </c:pt>
                <c:pt idx="13">
                  <c:v>Luxembourg</c:v>
                </c:pt>
                <c:pt idx="14">
                  <c:v>Hong Kong</c:v>
                </c:pt>
              </c:strCache>
            </c:strRef>
          </c:cat>
          <c:val>
            <c:numRef>
              <c:f>'1-6 1-7'!$B$169:$B$183</c:f>
              <c:numCache>
                <c:formatCode>#,##0</c:formatCode>
                <c:ptCount val="15"/>
                <c:pt idx="0">
                  <c:v>82.761716845606998</c:v>
                </c:pt>
                <c:pt idx="1">
                  <c:v>82.94083699022012</c:v>
                </c:pt>
                <c:pt idx="2">
                  <c:v>83.875146403918023</c:v>
                </c:pt>
                <c:pt idx="3">
                  <c:v>86.084434435502814</c:v>
                </c:pt>
                <c:pt idx="4">
                  <c:v>88.457432129994601</c:v>
                </c:pt>
                <c:pt idx="5">
                  <c:v>88.761097328814316</c:v>
                </c:pt>
                <c:pt idx="6">
                  <c:v>92.952958832204445</c:v>
                </c:pt>
                <c:pt idx="7">
                  <c:v>93.607196760262411</c:v>
                </c:pt>
                <c:pt idx="8">
                  <c:v>98.396447197267989</c:v>
                </c:pt>
                <c:pt idx="9">
                  <c:v>105.30047206164552</c:v>
                </c:pt>
                <c:pt idx="10">
                  <c:v>106.74310894839059</c:v>
                </c:pt>
                <c:pt idx="11">
                  <c:v>111.31896578274663</c:v>
                </c:pt>
                <c:pt idx="12">
                  <c:v>190.5220540328566</c:v>
                </c:pt>
                <c:pt idx="13">
                  <c:v>203.32140231098234</c:v>
                </c:pt>
                <c:pt idx="14">
                  <c:v>229.59108439868578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FC-4723-8A2C-B5CC786B14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48110208"/>
        <c:axId val="48116096"/>
      </c:barChart>
      <c:catAx>
        <c:axId val="481102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116096"/>
        <c:crosses val="autoZero"/>
        <c:auto val="1"/>
        <c:lblAlgn val="ctr"/>
        <c:lblOffset val="100"/>
        <c:noMultiLvlLbl val="0"/>
      </c:catAx>
      <c:valAx>
        <c:axId val="48116096"/>
        <c:scaling>
          <c:orientation val="minMax"/>
        </c:scaling>
        <c:delete val="0"/>
        <c:axPos val="b"/>
        <c:majorGridlines>
          <c:spPr>
            <a:ln>
              <a:prstDash val="dash"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11020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Trade/GDP vs Population (2014)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Plan1!$J$1</c:f>
              <c:strCache>
                <c:ptCount val="1"/>
                <c:pt idx="0">
                  <c:v>(X+M)/Y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5"/>
          </c:marker>
          <c:trendline>
            <c:spPr>
              <a:ln w="19050">
                <a:solidFill>
                  <a:srgbClr val="FF0000"/>
                </a:solidFill>
              </a:ln>
            </c:spPr>
            <c:trendlineType val="log"/>
            <c:dispRSqr val="0"/>
            <c:dispEq val="0"/>
          </c:trendline>
          <c:xVal>
            <c:numRef>
              <c:f>Plan1!$I$2:$I$183</c:f>
              <c:numCache>
                <c:formatCode>General</c:formatCode>
                <c:ptCount val="182"/>
                <c:pt idx="0">
                  <c:v>198614208</c:v>
                </c:pt>
                <c:pt idx="1">
                  <c:v>4689664</c:v>
                </c:pt>
                <c:pt idx="2">
                  <c:v>309346863</c:v>
                </c:pt>
                <c:pt idx="3">
                  <c:v>128070000</c:v>
                </c:pt>
                <c:pt idx="4">
                  <c:v>41222875</c:v>
                </c:pt>
                <c:pt idx="5">
                  <c:v>170043918</c:v>
                </c:pt>
                <c:pt idx="6">
                  <c:v>45918101</c:v>
                </c:pt>
                <c:pt idx="7">
                  <c:v>36114885</c:v>
                </c:pt>
                <c:pt idx="8">
                  <c:v>151616777</c:v>
                </c:pt>
                <c:pt idx="9">
                  <c:v>4444973</c:v>
                </c:pt>
                <c:pt idx="10">
                  <c:v>22031750</c:v>
                </c:pt>
                <c:pt idx="11">
                  <c:v>11308133</c:v>
                </c:pt>
                <c:pt idx="12">
                  <c:v>20590666</c:v>
                </c:pt>
                <c:pt idx="13">
                  <c:v>10293669</c:v>
                </c:pt>
                <c:pt idx="14">
                  <c:v>159424742</c:v>
                </c:pt>
                <c:pt idx="15">
                  <c:v>33149417</c:v>
                </c:pt>
                <c:pt idx="16">
                  <c:v>74253373</c:v>
                </c:pt>
                <c:pt idx="17">
                  <c:v>26875910</c:v>
                </c:pt>
                <c:pt idx="18">
                  <c:v>28995745</c:v>
                </c:pt>
                <c:pt idx="19">
                  <c:v>20118000</c:v>
                </c:pt>
                <c:pt idx="20">
                  <c:v>241613126</c:v>
                </c:pt>
                <c:pt idx="21">
                  <c:v>45648525</c:v>
                </c:pt>
                <c:pt idx="22">
                  <c:v>82040994</c:v>
                </c:pt>
                <c:pt idx="23">
                  <c:v>72310416</c:v>
                </c:pt>
                <c:pt idx="24">
                  <c:v>9461117</c:v>
                </c:pt>
                <c:pt idx="25">
                  <c:v>1230984504</c:v>
                </c:pt>
                <c:pt idx="26">
                  <c:v>15632066</c:v>
                </c:pt>
                <c:pt idx="27">
                  <c:v>1337705000</c:v>
                </c:pt>
                <c:pt idx="28">
                  <c:v>29373644</c:v>
                </c:pt>
                <c:pt idx="29">
                  <c:v>142849449</c:v>
                </c:pt>
                <c:pt idx="30">
                  <c:v>5775902</c:v>
                </c:pt>
                <c:pt idx="31">
                  <c:v>3374414</c:v>
                </c:pt>
                <c:pt idx="32">
                  <c:v>46576897</c:v>
                </c:pt>
                <c:pt idx="33">
                  <c:v>59277417</c:v>
                </c:pt>
                <c:pt idx="34">
                  <c:v>11121341</c:v>
                </c:pt>
                <c:pt idx="35">
                  <c:v>65027512</c:v>
                </c:pt>
                <c:pt idx="36">
                  <c:v>40328313</c:v>
                </c:pt>
                <c:pt idx="37">
                  <c:v>9897983</c:v>
                </c:pt>
                <c:pt idx="38">
                  <c:v>27962207</c:v>
                </c:pt>
                <c:pt idx="39">
                  <c:v>1634196</c:v>
                </c:pt>
                <c:pt idx="40">
                  <c:v>50771825.581479602</c:v>
                </c:pt>
                <c:pt idx="41">
                  <c:v>14769824</c:v>
                </c:pt>
                <c:pt idx="42">
                  <c:v>15167286</c:v>
                </c:pt>
                <c:pt idx="43">
                  <c:v>4350700</c:v>
                </c:pt>
                <c:pt idx="44">
                  <c:v>62766365</c:v>
                </c:pt>
                <c:pt idx="45">
                  <c:v>34005274</c:v>
                </c:pt>
                <c:pt idx="46">
                  <c:v>28562400</c:v>
                </c:pt>
                <c:pt idx="47">
                  <c:v>14934692</c:v>
                </c:pt>
                <c:pt idx="48">
                  <c:v>118617542</c:v>
                </c:pt>
                <c:pt idx="49">
                  <c:v>9509798</c:v>
                </c:pt>
                <c:pt idx="50">
                  <c:v>103947</c:v>
                </c:pt>
                <c:pt idx="51">
                  <c:v>14732261</c:v>
                </c:pt>
                <c:pt idx="52">
                  <c:v>11012406</c:v>
                </c:pt>
                <c:pt idx="53">
                  <c:v>12956791</c:v>
                </c:pt>
                <c:pt idx="54">
                  <c:v>2963496</c:v>
                </c:pt>
                <c:pt idx="55">
                  <c:v>1693002</c:v>
                </c:pt>
                <c:pt idx="56">
                  <c:v>10573100</c:v>
                </c:pt>
                <c:pt idx="57">
                  <c:v>7623600</c:v>
                </c:pt>
                <c:pt idx="58">
                  <c:v>13917439</c:v>
                </c:pt>
                <c:pt idx="59">
                  <c:v>7581696</c:v>
                </c:pt>
                <c:pt idx="60">
                  <c:v>21079532</c:v>
                </c:pt>
                <c:pt idx="61">
                  <c:v>4889252</c:v>
                </c:pt>
                <c:pt idx="62">
                  <c:v>6038306</c:v>
                </c:pt>
                <c:pt idx="63">
                  <c:v>17015048</c:v>
                </c:pt>
                <c:pt idx="64">
                  <c:v>36036159</c:v>
                </c:pt>
                <c:pt idx="65">
                  <c:v>698695</c:v>
                </c:pt>
                <c:pt idx="66">
                  <c:v>20246871</c:v>
                </c:pt>
                <c:pt idx="67">
                  <c:v>16291990</c:v>
                </c:pt>
                <c:pt idx="68">
                  <c:v>93038902</c:v>
                </c:pt>
                <c:pt idx="69">
                  <c:v>6260544</c:v>
                </c:pt>
                <c:pt idx="70">
                  <c:v>30868156</c:v>
                </c:pt>
                <c:pt idx="71">
                  <c:v>16321581</c:v>
                </c:pt>
                <c:pt idx="72">
                  <c:v>3811102</c:v>
                </c:pt>
                <c:pt idx="73">
                  <c:v>9054332</c:v>
                </c:pt>
                <c:pt idx="74">
                  <c:v>32107739</c:v>
                </c:pt>
                <c:pt idx="75">
                  <c:v>1775680</c:v>
                </c:pt>
                <c:pt idx="76">
                  <c:v>24317734</c:v>
                </c:pt>
                <c:pt idx="77">
                  <c:v>9918245</c:v>
                </c:pt>
                <c:pt idx="78">
                  <c:v>104677</c:v>
                </c:pt>
                <c:pt idx="79">
                  <c:v>4417781</c:v>
                </c:pt>
                <c:pt idx="80">
                  <c:v>5363352</c:v>
                </c:pt>
                <c:pt idx="81">
                  <c:v>65124</c:v>
                </c:pt>
                <c:pt idx="82">
                  <c:v>24321457</c:v>
                </c:pt>
                <c:pt idx="83">
                  <c:v>4545273</c:v>
                </c:pt>
                <c:pt idx="84">
                  <c:v>81776930</c:v>
                </c:pt>
                <c:pt idx="85">
                  <c:v>9999617</c:v>
                </c:pt>
                <c:pt idx="86">
                  <c:v>11896380</c:v>
                </c:pt>
                <c:pt idx="87">
                  <c:v>7291436</c:v>
                </c:pt>
                <c:pt idx="88">
                  <c:v>2690824</c:v>
                </c:pt>
                <c:pt idx="89">
                  <c:v>3835258</c:v>
                </c:pt>
                <c:pt idx="90">
                  <c:v>38042794</c:v>
                </c:pt>
                <c:pt idx="91">
                  <c:v>186029</c:v>
                </c:pt>
                <c:pt idx="92">
                  <c:v>28090647</c:v>
                </c:pt>
                <c:pt idx="93">
                  <c:v>109316</c:v>
                </c:pt>
                <c:pt idx="94">
                  <c:v>52352</c:v>
                </c:pt>
                <c:pt idx="95">
                  <c:v>2913021</c:v>
                </c:pt>
                <c:pt idx="96">
                  <c:v>1765513</c:v>
                </c:pt>
                <c:pt idx="97">
                  <c:v>9378126</c:v>
                </c:pt>
                <c:pt idx="98">
                  <c:v>490379</c:v>
                </c:pt>
                <c:pt idx="99">
                  <c:v>3926000</c:v>
                </c:pt>
                <c:pt idx="100">
                  <c:v>71167</c:v>
                </c:pt>
                <c:pt idx="101">
                  <c:v>1541936</c:v>
                </c:pt>
                <c:pt idx="102">
                  <c:v>2943747</c:v>
                </c:pt>
                <c:pt idx="103">
                  <c:v>360830</c:v>
                </c:pt>
                <c:pt idx="104">
                  <c:v>1328095</c:v>
                </c:pt>
                <c:pt idx="105">
                  <c:v>10056475</c:v>
                </c:pt>
                <c:pt idx="106">
                  <c:v>518141</c:v>
                </c:pt>
                <c:pt idx="107">
                  <c:v>65938712</c:v>
                </c:pt>
                <c:pt idx="108">
                  <c:v>48567</c:v>
                </c:pt>
                <c:pt idx="109">
                  <c:v>5547683</c:v>
                </c:pt>
                <c:pt idx="110">
                  <c:v>20131707</c:v>
                </c:pt>
                <c:pt idx="111">
                  <c:v>2047831</c:v>
                </c:pt>
                <c:pt idx="112">
                  <c:v>49410366</c:v>
                </c:pt>
                <c:pt idx="113">
                  <c:v>5737722</c:v>
                </c:pt>
                <c:pt idx="114">
                  <c:v>279566</c:v>
                </c:pt>
                <c:pt idx="115">
                  <c:v>3059473</c:v>
                </c:pt>
                <c:pt idx="116">
                  <c:v>318041</c:v>
                </c:pt>
                <c:pt idx="117">
                  <c:v>6390851</c:v>
                </c:pt>
                <c:pt idx="118">
                  <c:v>2062443</c:v>
                </c:pt>
                <c:pt idx="119">
                  <c:v>102648</c:v>
                </c:pt>
                <c:pt idx="120">
                  <c:v>4337156</c:v>
                </c:pt>
                <c:pt idx="121">
                  <c:v>8363404</c:v>
                </c:pt>
                <c:pt idx="122">
                  <c:v>236299</c:v>
                </c:pt>
                <c:pt idx="123">
                  <c:v>619428</c:v>
                </c:pt>
                <c:pt idx="124">
                  <c:v>13973897</c:v>
                </c:pt>
                <c:pt idx="125">
                  <c:v>1103685</c:v>
                </c:pt>
                <c:pt idx="126">
                  <c:v>2712657</c:v>
                </c:pt>
                <c:pt idx="127">
                  <c:v>45870700</c:v>
                </c:pt>
                <c:pt idx="128">
                  <c:v>21219954</c:v>
                </c:pt>
                <c:pt idx="129">
                  <c:v>10547100</c:v>
                </c:pt>
                <c:pt idx="130">
                  <c:v>87233</c:v>
                </c:pt>
                <c:pt idx="131">
                  <c:v>6209877</c:v>
                </c:pt>
                <c:pt idx="132">
                  <c:v>6265697</c:v>
                </c:pt>
                <c:pt idx="133">
                  <c:v>2193643</c:v>
                </c:pt>
                <c:pt idx="134">
                  <c:v>2097555</c:v>
                </c:pt>
                <c:pt idx="135">
                  <c:v>7503875</c:v>
                </c:pt>
                <c:pt idx="136">
                  <c:v>7395599</c:v>
                </c:pt>
                <c:pt idx="137">
                  <c:v>2211421</c:v>
                </c:pt>
                <c:pt idx="138">
                  <c:v>177397</c:v>
                </c:pt>
                <c:pt idx="139">
                  <c:v>3591400</c:v>
                </c:pt>
                <c:pt idx="140">
                  <c:v>720246</c:v>
                </c:pt>
                <c:pt idx="141">
                  <c:v>14363586</c:v>
                </c:pt>
                <c:pt idx="142">
                  <c:v>393302</c:v>
                </c:pt>
                <c:pt idx="143">
                  <c:v>321609</c:v>
                </c:pt>
                <c:pt idx="144">
                  <c:v>1250400</c:v>
                </c:pt>
                <c:pt idx="145">
                  <c:v>6517912</c:v>
                </c:pt>
                <c:pt idx="146">
                  <c:v>3562045</c:v>
                </c:pt>
                <c:pt idx="147">
                  <c:v>7824909</c:v>
                </c:pt>
                <c:pt idx="148">
                  <c:v>9490000</c:v>
                </c:pt>
                <c:pt idx="149">
                  <c:v>534626</c:v>
                </c:pt>
                <c:pt idx="150">
                  <c:v>1261319</c:v>
                </c:pt>
                <c:pt idx="151">
                  <c:v>5041995</c:v>
                </c:pt>
                <c:pt idx="152">
                  <c:v>859952</c:v>
                </c:pt>
                <c:pt idx="153">
                  <c:v>1066409</c:v>
                </c:pt>
                <c:pt idx="154">
                  <c:v>66692024</c:v>
                </c:pt>
                <c:pt idx="155">
                  <c:v>2048583</c:v>
                </c:pt>
                <c:pt idx="156">
                  <c:v>20470</c:v>
                </c:pt>
                <c:pt idx="157">
                  <c:v>3721526</c:v>
                </c:pt>
                <c:pt idx="158">
                  <c:v>10474410</c:v>
                </c:pt>
                <c:pt idx="159">
                  <c:v>753362</c:v>
                </c:pt>
                <c:pt idx="160">
                  <c:v>526177</c:v>
                </c:pt>
                <c:pt idx="161">
                  <c:v>3097282</c:v>
                </c:pt>
                <c:pt idx="162">
                  <c:v>5447900</c:v>
                </c:pt>
                <c:pt idx="163">
                  <c:v>1193148</c:v>
                </c:pt>
                <c:pt idx="164">
                  <c:v>16615394</c:v>
                </c:pt>
                <c:pt idx="165">
                  <c:v>101597</c:v>
                </c:pt>
                <c:pt idx="166">
                  <c:v>4066078</c:v>
                </c:pt>
                <c:pt idx="167">
                  <c:v>3620506</c:v>
                </c:pt>
                <c:pt idx="168">
                  <c:v>1331475</c:v>
                </c:pt>
                <c:pt idx="169">
                  <c:v>8329453</c:v>
                </c:pt>
                <c:pt idx="170">
                  <c:v>10895586</c:v>
                </c:pt>
                <c:pt idx="171">
                  <c:v>86932500</c:v>
                </c:pt>
                <c:pt idx="172">
                  <c:v>5391428</c:v>
                </c:pt>
                <c:pt idx="173">
                  <c:v>2010586</c:v>
                </c:pt>
                <c:pt idx="174">
                  <c:v>28119500</c:v>
                </c:pt>
                <c:pt idx="175">
                  <c:v>10000023</c:v>
                </c:pt>
                <c:pt idx="176">
                  <c:v>367000</c:v>
                </c:pt>
                <c:pt idx="177">
                  <c:v>414508</c:v>
                </c:pt>
                <c:pt idx="178">
                  <c:v>728710</c:v>
                </c:pt>
                <c:pt idx="179">
                  <c:v>3957990</c:v>
                </c:pt>
                <c:pt idx="180">
                  <c:v>4560155</c:v>
                </c:pt>
                <c:pt idx="181">
                  <c:v>89770</c:v>
                </c:pt>
              </c:numCache>
            </c:numRef>
          </c:xVal>
          <c:yVal>
            <c:numRef>
              <c:f>Plan1!$J$2:$J$183</c:f>
              <c:numCache>
                <c:formatCode>General</c:formatCode>
                <c:ptCount val="182"/>
                <c:pt idx="0">
                  <c:v>22.51740160706235</c:v>
                </c:pt>
                <c:pt idx="1">
                  <c:v>28.134322872875167</c:v>
                </c:pt>
                <c:pt idx="2">
                  <c:v>28.182452294022092</c:v>
                </c:pt>
                <c:pt idx="3">
                  <c:v>29.19016841286583</c:v>
                </c:pt>
                <c:pt idx="4">
                  <c:v>32.212377906596402</c:v>
                </c:pt>
                <c:pt idx="5">
                  <c:v>32.86892658072955</c:v>
                </c:pt>
                <c:pt idx="6">
                  <c:v>33.700846356556141</c:v>
                </c:pt>
                <c:pt idx="7">
                  <c:v>36.975609360573792</c:v>
                </c:pt>
                <c:pt idx="8">
                  <c:v>37.802842670832149</c:v>
                </c:pt>
                <c:pt idx="9">
                  <c:v>38.317063521934585</c:v>
                </c:pt>
                <c:pt idx="10">
                  <c:v>39.86036364982337</c:v>
                </c:pt>
                <c:pt idx="11">
                  <c:v>40.292748747827545</c:v>
                </c:pt>
                <c:pt idx="12">
                  <c:v>40.360999833072256</c:v>
                </c:pt>
                <c:pt idx="13">
                  <c:v>41.047246464038523</c:v>
                </c:pt>
                <c:pt idx="14">
                  <c:v>42.651384903637506</c:v>
                </c:pt>
                <c:pt idx="15">
                  <c:v>45.730468586006893</c:v>
                </c:pt>
                <c:pt idx="16">
                  <c:v>45.73545035589143</c:v>
                </c:pt>
                <c:pt idx="17">
                  <c:v>45.984905774270729</c:v>
                </c:pt>
                <c:pt idx="18">
                  <c:v>46.136893524020294</c:v>
                </c:pt>
                <c:pt idx="19">
                  <c:v>46.363890366635758</c:v>
                </c:pt>
                <c:pt idx="20">
                  <c:v>46.701273875873852</c:v>
                </c:pt>
                <c:pt idx="21">
                  <c:v>47.876397085405145</c:v>
                </c:pt>
                <c:pt idx="22">
                  <c:v>47.936350074589754</c:v>
                </c:pt>
                <c:pt idx="23">
                  <c:v>47.968919890549486</c:v>
                </c:pt>
                <c:pt idx="24">
                  <c:v>48.095696235007374</c:v>
                </c:pt>
                <c:pt idx="25">
                  <c:v>48.308320723816621</c:v>
                </c:pt>
                <c:pt idx="26">
                  <c:v>48.866830906128321</c:v>
                </c:pt>
                <c:pt idx="27">
                  <c:v>49.382769067480552</c:v>
                </c:pt>
                <c:pt idx="28">
                  <c:v>50.01237374291258</c:v>
                </c:pt>
                <c:pt idx="29">
                  <c:v>50.355505487367637</c:v>
                </c:pt>
                <c:pt idx="30">
                  <c:v>50.521412838847475</c:v>
                </c:pt>
                <c:pt idx="31">
                  <c:v>51.699037197069543</c:v>
                </c:pt>
                <c:pt idx="32">
                  <c:v>52.344638282636993</c:v>
                </c:pt>
                <c:pt idx="33">
                  <c:v>52.345597920134892</c:v>
                </c:pt>
                <c:pt idx="34">
                  <c:v>52.829097932705707</c:v>
                </c:pt>
                <c:pt idx="35">
                  <c:v>53.968439029442862</c:v>
                </c:pt>
                <c:pt idx="36">
                  <c:v>54.22744636751132</c:v>
                </c:pt>
                <c:pt idx="37">
                  <c:v>54.825227630379267</c:v>
                </c:pt>
                <c:pt idx="38">
                  <c:v>54.967328095604252</c:v>
                </c:pt>
                <c:pt idx="39">
                  <c:v>55.327586165820513</c:v>
                </c:pt>
                <c:pt idx="40">
                  <c:v>55.988985808394574</c:v>
                </c:pt>
                <c:pt idx="41">
                  <c:v>57.647493563667652</c:v>
                </c:pt>
                <c:pt idx="42">
                  <c:v>57.985297240145897</c:v>
                </c:pt>
                <c:pt idx="43">
                  <c:v>58.226416949319173</c:v>
                </c:pt>
                <c:pt idx="44">
                  <c:v>59.901012376345818</c:v>
                </c:pt>
                <c:pt idx="45">
                  <c:v>60.060729268631654</c:v>
                </c:pt>
                <c:pt idx="46">
                  <c:v>60.173259678497409</c:v>
                </c:pt>
                <c:pt idx="47">
                  <c:v>60.303238713412284</c:v>
                </c:pt>
                <c:pt idx="48">
                  <c:v>60.946534783104653</c:v>
                </c:pt>
                <c:pt idx="49">
                  <c:v>60.992989977405713</c:v>
                </c:pt>
                <c:pt idx="50">
                  <c:v>61.026899305474274</c:v>
                </c:pt>
                <c:pt idx="51">
                  <c:v>62.114932262148542</c:v>
                </c:pt>
                <c:pt idx="52">
                  <c:v>64.877515658015682</c:v>
                </c:pt>
                <c:pt idx="53">
                  <c:v>65.110092421739125</c:v>
                </c:pt>
                <c:pt idx="54">
                  <c:v>66.147286689302902</c:v>
                </c:pt>
                <c:pt idx="55">
                  <c:v>66.455662753366425</c:v>
                </c:pt>
                <c:pt idx="56">
                  <c:v>67.304849404277704</c:v>
                </c:pt>
                <c:pt idx="57">
                  <c:v>67.811018697018369</c:v>
                </c:pt>
                <c:pt idx="58">
                  <c:v>67.900943755279485</c:v>
                </c:pt>
                <c:pt idx="59">
                  <c:v>67.954682257326837</c:v>
                </c:pt>
                <c:pt idx="60">
                  <c:v>68.022694174839501</c:v>
                </c:pt>
                <c:pt idx="61">
                  <c:v>68.409579748031831</c:v>
                </c:pt>
                <c:pt idx="62">
                  <c:v>68.768763160474919</c:v>
                </c:pt>
                <c:pt idx="63">
                  <c:v>69.729298382979081</c:v>
                </c:pt>
                <c:pt idx="64">
                  <c:v>69.866661845499564</c:v>
                </c:pt>
                <c:pt idx="65">
                  <c:v>69.944098005519976</c:v>
                </c:pt>
                <c:pt idx="66">
                  <c:v>70.744572152863256</c:v>
                </c:pt>
                <c:pt idx="67">
                  <c:v>71.290187502250831</c:v>
                </c:pt>
                <c:pt idx="68">
                  <c:v>71.419491269697986</c:v>
                </c:pt>
                <c:pt idx="69">
                  <c:v>73.451267936946721</c:v>
                </c:pt>
                <c:pt idx="70">
                  <c:v>73.49747962024432</c:v>
                </c:pt>
                <c:pt idx="71">
                  <c:v>74.138265895784173</c:v>
                </c:pt>
                <c:pt idx="72">
                  <c:v>74.402845250249626</c:v>
                </c:pt>
                <c:pt idx="73">
                  <c:v>74.985988461085611</c:v>
                </c:pt>
                <c:pt idx="74">
                  <c:v>75.247634535777664</c:v>
                </c:pt>
                <c:pt idx="75">
                  <c:v>75.25995092693563</c:v>
                </c:pt>
                <c:pt idx="76">
                  <c:v>75.377815791682352</c:v>
                </c:pt>
                <c:pt idx="77">
                  <c:v>75.511626541404326</c:v>
                </c:pt>
                <c:pt idx="78">
                  <c:v>75.794028167455252</c:v>
                </c:pt>
                <c:pt idx="79">
                  <c:v>75.897630465957292</c:v>
                </c:pt>
                <c:pt idx="80">
                  <c:v>76.089791555318016</c:v>
                </c:pt>
                <c:pt idx="81">
                  <c:v>77.269187074608482</c:v>
                </c:pt>
                <c:pt idx="82">
                  <c:v>77.731543231510102</c:v>
                </c:pt>
                <c:pt idx="83">
                  <c:v>79.097727767859709</c:v>
                </c:pt>
                <c:pt idx="84">
                  <c:v>79.303078222987068</c:v>
                </c:pt>
                <c:pt idx="85">
                  <c:v>80.091177440139049</c:v>
                </c:pt>
                <c:pt idx="86">
                  <c:v>80.390709289116216</c:v>
                </c:pt>
                <c:pt idx="87">
                  <c:v>80.854002115668493</c:v>
                </c:pt>
                <c:pt idx="88">
                  <c:v>80.934011922744233</c:v>
                </c:pt>
                <c:pt idx="89">
                  <c:v>81.027185142622514</c:v>
                </c:pt>
                <c:pt idx="90">
                  <c:v>82.09243906827399</c:v>
                </c:pt>
                <c:pt idx="91">
                  <c:v>82.339159176530273</c:v>
                </c:pt>
                <c:pt idx="92">
                  <c:v>82.768535030621962</c:v>
                </c:pt>
                <c:pt idx="93">
                  <c:v>84.01944294222055</c:v>
                </c:pt>
                <c:pt idx="94">
                  <c:v>84.451826158581753</c:v>
                </c:pt>
                <c:pt idx="95">
                  <c:v>85.464560340607107</c:v>
                </c:pt>
                <c:pt idx="96">
                  <c:v>86.070289953092967</c:v>
                </c:pt>
                <c:pt idx="97">
                  <c:v>86.902846993489192</c:v>
                </c:pt>
                <c:pt idx="98">
                  <c:v>86.915491464358055</c:v>
                </c:pt>
                <c:pt idx="99">
                  <c:v>87.71559683787649</c:v>
                </c:pt>
                <c:pt idx="100">
                  <c:v>88.822205551387839</c:v>
                </c:pt>
                <c:pt idx="101">
                  <c:v>89.157662724835291</c:v>
                </c:pt>
                <c:pt idx="102">
                  <c:v>89.818872075076712</c:v>
                </c:pt>
                <c:pt idx="103">
                  <c:v>89.987078959944768</c:v>
                </c:pt>
                <c:pt idx="104">
                  <c:v>90.330016417667281</c:v>
                </c:pt>
                <c:pt idx="105">
                  <c:v>90.943448275862067</c:v>
                </c:pt>
                <c:pt idx="106">
                  <c:v>90.961394146585505</c:v>
                </c:pt>
                <c:pt idx="107">
                  <c:v>91.936223909176022</c:v>
                </c:pt>
                <c:pt idx="108">
                  <c:v>92.845000772678105</c:v>
                </c:pt>
                <c:pt idx="109">
                  <c:v>93.325712798884041</c:v>
                </c:pt>
                <c:pt idx="110">
                  <c:v>93.959434220144345</c:v>
                </c:pt>
                <c:pt idx="111">
                  <c:v>94.899739404396968</c:v>
                </c:pt>
                <c:pt idx="112">
                  <c:v>95.654093706828689</c:v>
                </c:pt>
                <c:pt idx="113">
                  <c:v>96.384024202589956</c:v>
                </c:pt>
                <c:pt idx="114">
                  <c:v>96.603306714655275</c:v>
                </c:pt>
                <c:pt idx="115">
                  <c:v>97.028032806212991</c:v>
                </c:pt>
                <c:pt idx="116">
                  <c:v>97.267043280981852</c:v>
                </c:pt>
                <c:pt idx="117">
                  <c:v>97.472871235969492</c:v>
                </c:pt>
                <c:pt idx="118">
                  <c:v>97.881069115656203</c:v>
                </c:pt>
                <c:pt idx="119">
                  <c:v>98.047987804878034</c:v>
                </c:pt>
                <c:pt idx="120">
                  <c:v>98.116928446771396</c:v>
                </c:pt>
                <c:pt idx="121">
                  <c:v>98.683086269951048</c:v>
                </c:pt>
                <c:pt idx="122">
                  <c:v>99.365355165508305</c:v>
                </c:pt>
                <c:pt idx="123">
                  <c:v>99.780326326601795</c:v>
                </c:pt>
                <c:pt idx="124">
                  <c:v>100.37038741843656</c:v>
                </c:pt>
                <c:pt idx="125">
                  <c:v>100.99722288377342</c:v>
                </c:pt>
                <c:pt idx="126">
                  <c:v>103.35003200996042</c:v>
                </c:pt>
                <c:pt idx="127">
                  <c:v>104.31085685993226</c:v>
                </c:pt>
                <c:pt idx="128">
                  <c:v>105.33770685767897</c:v>
                </c:pt>
                <c:pt idx="129">
                  <c:v>105.75660737933057</c:v>
                </c:pt>
                <c:pt idx="130">
                  <c:v>105.92007307086074</c:v>
                </c:pt>
                <c:pt idx="131">
                  <c:v>106.58487918823397</c:v>
                </c:pt>
                <c:pt idx="132">
                  <c:v>107.70245874813929</c:v>
                </c:pt>
                <c:pt idx="133">
                  <c:v>108.41349125360958</c:v>
                </c:pt>
                <c:pt idx="134">
                  <c:v>108.88872831160424</c:v>
                </c:pt>
                <c:pt idx="135">
                  <c:v>109.44183824168188</c:v>
                </c:pt>
                <c:pt idx="136">
                  <c:v>110.19813506149154</c:v>
                </c:pt>
                <c:pt idx="137">
                  <c:v>111.24089493785351</c:v>
                </c:pt>
                <c:pt idx="138">
                  <c:v>111.74840163089034</c:v>
                </c:pt>
                <c:pt idx="139">
                  <c:v>111.92020655170421</c:v>
                </c:pt>
                <c:pt idx="140">
                  <c:v>113.18399382043395</c:v>
                </c:pt>
                <c:pt idx="141">
                  <c:v>113.60371823602733</c:v>
                </c:pt>
                <c:pt idx="142">
                  <c:v>114.31143094033526</c:v>
                </c:pt>
                <c:pt idx="143">
                  <c:v>115.68432756838749</c:v>
                </c:pt>
                <c:pt idx="144">
                  <c:v>116.25931744493099</c:v>
                </c:pt>
                <c:pt idx="145">
                  <c:v>117.25816678347535</c:v>
                </c:pt>
                <c:pt idx="146">
                  <c:v>117.7704302262791</c:v>
                </c:pt>
                <c:pt idx="147">
                  <c:v>117.77154292799031</c:v>
                </c:pt>
                <c:pt idx="148">
                  <c:v>120.13933939338298</c:v>
                </c:pt>
                <c:pt idx="149">
                  <c:v>120.4442548577878</c:v>
                </c:pt>
                <c:pt idx="150">
                  <c:v>120.47239452265623</c:v>
                </c:pt>
                <c:pt idx="151">
                  <c:v>120.79051319101333</c:v>
                </c:pt>
                <c:pt idx="152">
                  <c:v>121.73085486595005</c:v>
                </c:pt>
                <c:pt idx="153">
                  <c:v>125.48179871520344</c:v>
                </c:pt>
                <c:pt idx="154">
                  <c:v>126.75724343530263</c:v>
                </c:pt>
                <c:pt idx="155">
                  <c:v>127.14137546755524</c:v>
                </c:pt>
                <c:pt idx="156">
                  <c:v>127.39265505984767</c:v>
                </c:pt>
                <c:pt idx="157">
                  <c:v>128.96479439561602</c:v>
                </c:pt>
                <c:pt idx="158">
                  <c:v>129.25455484057647</c:v>
                </c:pt>
                <c:pt idx="159">
                  <c:v>131.2968404945313</c:v>
                </c:pt>
                <c:pt idx="160">
                  <c:v>132.35022156573118</c:v>
                </c:pt>
                <c:pt idx="161">
                  <c:v>132.5617820496214</c:v>
                </c:pt>
                <c:pt idx="162">
                  <c:v>133.23285049233263</c:v>
                </c:pt>
                <c:pt idx="163">
                  <c:v>133.43614340650066</c:v>
                </c:pt>
                <c:pt idx="164">
                  <c:v>135.54500943766706</c:v>
                </c:pt>
                <c:pt idx="165">
                  <c:v>136.31879090553045</c:v>
                </c:pt>
                <c:pt idx="166">
                  <c:v>139.81759633283156</c:v>
                </c:pt>
                <c:pt idx="167">
                  <c:v>141.8370381641376</c:v>
                </c:pt>
                <c:pt idx="168">
                  <c:v>143.78124900210418</c:v>
                </c:pt>
                <c:pt idx="169">
                  <c:v>151.00043390421379</c:v>
                </c:pt>
                <c:pt idx="170">
                  <c:v>151.10010654585989</c:v>
                </c:pt>
                <c:pt idx="171">
                  <c:v>152.21736857617938</c:v>
                </c:pt>
                <c:pt idx="172">
                  <c:v>154.55806823561187</c:v>
                </c:pt>
                <c:pt idx="173">
                  <c:v>155.75757914455198</c:v>
                </c:pt>
                <c:pt idx="174">
                  <c:v>157.94481608404803</c:v>
                </c:pt>
                <c:pt idx="175">
                  <c:v>159.2612921297538</c:v>
                </c:pt>
                <c:pt idx="176">
                  <c:v>159.27675854462115</c:v>
                </c:pt>
                <c:pt idx="177">
                  <c:v>172.94968930999238</c:v>
                </c:pt>
                <c:pt idx="178">
                  <c:v>176.01745887855611</c:v>
                </c:pt>
                <c:pt idx="179">
                  <c:v>190.2224426743125</c:v>
                </c:pt>
                <c:pt idx="180">
                  <c:v>190.22878516881383</c:v>
                </c:pt>
                <c:pt idx="181">
                  <c:v>201.88060401537803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C15-4488-B54C-E992D5AAC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294912"/>
        <c:axId val="130295488"/>
      </c:scatterChart>
      <c:valAx>
        <c:axId val="130294912"/>
        <c:scaling>
          <c:logBase val="10"/>
          <c:orientation val="minMax"/>
          <c:min val="10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Population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30295488"/>
        <c:crosses val="autoZero"/>
        <c:crossBetween val="midCat"/>
      </c:valAx>
      <c:valAx>
        <c:axId val="1302954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Trade/GDP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30294912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0.03734</cdr:x>
      <cdr:y>0.04513</cdr:y>
    </cdr:from>
    <cdr:to>
      <cdr:x>0.93154</cdr:x>
      <cdr:y>0.96437</cdr:y>
    </cdr:to>
    <cdr:cxnSp macro="">
      <cdr:nvCxnSpPr>
        <cdr:cNvPr id="8" name="Straight Connector 7">
          <a:extLst xmlns:a="http://schemas.openxmlformats.org/drawingml/2006/main">
            <a:ext uri="{FF2B5EF4-FFF2-40B4-BE49-F238E27FC236}">
              <a16:creationId xmlns:a16="http://schemas.microsoft.com/office/drawing/2014/main" id="{EC50C549-0040-489C-B420-05E4B45CE77F}"/>
            </a:ext>
          </a:extLst>
        </cdr:cNvPr>
        <cdr:cNvCxnSpPr/>
      </cdr:nvCxnSpPr>
      <cdr:spPr>
        <a:xfrm xmlns:a="http://schemas.openxmlformats.org/drawingml/2006/main" flipV="1">
          <a:off x="171450" y="180976"/>
          <a:ext cx="4105275" cy="3686175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00FF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0.62137</cdr:x>
      <cdr:y>0.19953</cdr:y>
    </cdr:from>
    <cdr:to>
      <cdr:x>0.68333</cdr:x>
      <cdr:y>0.2125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id="{C6C130BA-05A5-417D-913A-2D0B105C18CC}"/>
            </a:ext>
          </a:extLst>
        </cdr:cNvPr>
        <cdr:cNvCxnSpPr/>
      </cdr:nvCxnSpPr>
      <cdr:spPr>
        <a:xfrm xmlns:a="http://schemas.openxmlformats.org/drawingml/2006/main" flipH="1" flipV="1">
          <a:off x="5681808" y="1216336"/>
          <a:ext cx="566592" cy="7906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D60093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0.73333</cdr:x>
      <cdr:y>0.325</cdr:y>
    </cdr:from>
    <cdr:to>
      <cdr:x>0.76341</cdr:x>
      <cdr:y>0.3927</cdr:y>
    </cdr:to>
    <cdr:cxnSp macro="">
      <cdr:nvCxnSpPr>
        <cdr:cNvPr id="15" name="Straight Arrow Connector 14">
          <a:extLst xmlns:a="http://schemas.openxmlformats.org/drawingml/2006/main">
            <a:ext uri="{FF2B5EF4-FFF2-40B4-BE49-F238E27FC236}">
              <a16:creationId xmlns:a16="http://schemas.microsoft.com/office/drawing/2014/main" id="{D7A1F108-327B-478C-969B-A26C64D8A459}"/>
            </a:ext>
          </a:extLst>
        </cdr:cNvPr>
        <cdr:cNvCxnSpPr/>
      </cdr:nvCxnSpPr>
      <cdr:spPr>
        <a:xfrm xmlns:a="http://schemas.openxmlformats.org/drawingml/2006/main">
          <a:off x="6705600" y="1981199"/>
          <a:ext cx="275052" cy="41269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0.03231</cdr:x>
      <cdr:y>0.45945</cdr:y>
    </cdr:from>
    <cdr:to>
      <cdr:x>0.4327</cdr:x>
      <cdr:y>0.89435</cdr:y>
    </cdr:to>
    <cdr:sp macro="" textlink="">
      <cdr:nvSpPr>
        <cdr:cNvPr id="4" name="Freeform 3"/>
        <cdr:cNvSpPr/>
      </cdr:nvSpPr>
      <cdr:spPr>
        <a:xfrm xmlns:a="http://schemas.openxmlformats.org/drawingml/2006/main">
          <a:off x="148325" y="1842395"/>
          <a:ext cx="1838223" cy="1743978"/>
        </a:xfrm>
        <a:custGeom xmlns:a="http://schemas.openxmlformats.org/drawingml/2006/main">
          <a:avLst/>
          <a:gdLst>
            <a:gd name="connsiteX0" fmla="*/ 185050 w 1838223"/>
            <a:gd name="connsiteY0" fmla="*/ 1743769 h 1743978"/>
            <a:gd name="connsiteX1" fmla="*/ 385075 w 1838223"/>
            <a:gd name="connsiteY1" fmla="*/ 1691381 h 1743978"/>
            <a:gd name="connsiteX2" fmla="*/ 689875 w 1838223"/>
            <a:gd name="connsiteY2" fmla="*/ 1429444 h 1743978"/>
            <a:gd name="connsiteX3" fmla="*/ 966100 w 1838223"/>
            <a:gd name="connsiteY3" fmla="*/ 1177031 h 1743978"/>
            <a:gd name="connsiteX4" fmla="*/ 1208988 w 1838223"/>
            <a:gd name="connsiteY4" fmla="*/ 967481 h 1743978"/>
            <a:gd name="connsiteX5" fmla="*/ 1385200 w 1838223"/>
            <a:gd name="connsiteY5" fmla="*/ 786506 h 1743978"/>
            <a:gd name="connsiteX6" fmla="*/ 1537600 w 1838223"/>
            <a:gd name="connsiteY6" fmla="*/ 662681 h 1743978"/>
            <a:gd name="connsiteX7" fmla="*/ 1670950 w 1838223"/>
            <a:gd name="connsiteY7" fmla="*/ 529331 h 1743978"/>
            <a:gd name="connsiteX8" fmla="*/ 1823350 w 1838223"/>
            <a:gd name="connsiteY8" fmla="*/ 267394 h 1743978"/>
            <a:gd name="connsiteX9" fmla="*/ 1799538 w 1838223"/>
            <a:gd name="connsiteY9" fmla="*/ 76894 h 1743978"/>
            <a:gd name="connsiteX10" fmla="*/ 1532838 w 1838223"/>
            <a:gd name="connsiteY10" fmla="*/ 694 h 1743978"/>
            <a:gd name="connsiteX11" fmla="*/ 1142313 w 1838223"/>
            <a:gd name="connsiteY11" fmla="*/ 114994 h 1743978"/>
            <a:gd name="connsiteX12" fmla="*/ 585100 w 1838223"/>
            <a:gd name="connsiteY12" fmla="*/ 448369 h 1743978"/>
            <a:gd name="connsiteX13" fmla="*/ 342213 w 1838223"/>
            <a:gd name="connsiteY13" fmla="*/ 615056 h 1743978"/>
            <a:gd name="connsiteX14" fmla="*/ 175525 w 1838223"/>
            <a:gd name="connsiteY14" fmla="*/ 719831 h 1743978"/>
            <a:gd name="connsiteX15" fmla="*/ 37413 w 1838223"/>
            <a:gd name="connsiteY15" fmla="*/ 853181 h 1743978"/>
            <a:gd name="connsiteX16" fmla="*/ 23125 w 1838223"/>
            <a:gd name="connsiteY16" fmla="*/ 938906 h 1743978"/>
            <a:gd name="connsiteX17" fmla="*/ 85038 w 1838223"/>
            <a:gd name="connsiteY17" fmla="*/ 1077019 h 1743978"/>
            <a:gd name="connsiteX18" fmla="*/ 32650 w 1838223"/>
            <a:gd name="connsiteY18" fmla="*/ 1248469 h 1743978"/>
            <a:gd name="connsiteX19" fmla="*/ 8838 w 1838223"/>
            <a:gd name="connsiteY19" fmla="*/ 1329431 h 1743978"/>
            <a:gd name="connsiteX20" fmla="*/ 4075 w 1838223"/>
            <a:gd name="connsiteY20" fmla="*/ 1415156 h 1743978"/>
            <a:gd name="connsiteX21" fmla="*/ 65988 w 1838223"/>
            <a:gd name="connsiteY21" fmla="*/ 1624706 h 1743978"/>
            <a:gd name="connsiteX22" fmla="*/ 123138 w 1838223"/>
            <a:gd name="connsiteY22" fmla="*/ 1705669 h 1743978"/>
            <a:gd name="connsiteX23" fmla="*/ 185050 w 1838223"/>
            <a:gd name="connsiteY23" fmla="*/ 1743769 h 1743978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  <a:cxn ang="0">
              <a:pos x="connsiteX18" y="connsiteY18"/>
            </a:cxn>
            <a:cxn ang="0">
              <a:pos x="connsiteX19" y="connsiteY19"/>
            </a:cxn>
            <a:cxn ang="0">
              <a:pos x="connsiteX20" y="connsiteY20"/>
            </a:cxn>
            <a:cxn ang="0">
              <a:pos x="connsiteX21" y="connsiteY21"/>
            </a:cxn>
            <a:cxn ang="0">
              <a:pos x="connsiteX22" y="connsiteY22"/>
            </a:cxn>
            <a:cxn ang="0">
              <a:pos x="connsiteX23" y="connsiteY23"/>
            </a:cxn>
          </a:cxnLst>
          <a:rect l="l" t="t" r="r" b="b"/>
          <a:pathLst>
            <a:path w="1838223" h="1743978">
              <a:moveTo>
                <a:pt x="185050" y="1743769"/>
              </a:moveTo>
              <a:cubicBezTo>
                <a:pt x="228706" y="1741388"/>
                <a:pt x="300938" y="1743768"/>
                <a:pt x="385075" y="1691381"/>
              </a:cubicBezTo>
              <a:cubicBezTo>
                <a:pt x="469213" y="1638993"/>
                <a:pt x="593038" y="1515169"/>
                <a:pt x="689875" y="1429444"/>
              </a:cubicBezTo>
              <a:cubicBezTo>
                <a:pt x="786712" y="1343719"/>
                <a:pt x="879581" y="1254025"/>
                <a:pt x="966100" y="1177031"/>
              </a:cubicBezTo>
              <a:cubicBezTo>
                <a:pt x="1052619" y="1100037"/>
                <a:pt x="1139138" y="1032568"/>
                <a:pt x="1208988" y="967481"/>
              </a:cubicBezTo>
              <a:cubicBezTo>
                <a:pt x="1278838" y="902394"/>
                <a:pt x="1330431" y="837306"/>
                <a:pt x="1385200" y="786506"/>
              </a:cubicBezTo>
              <a:cubicBezTo>
                <a:pt x="1439969" y="735706"/>
                <a:pt x="1489975" y="705543"/>
                <a:pt x="1537600" y="662681"/>
              </a:cubicBezTo>
              <a:cubicBezTo>
                <a:pt x="1585225" y="619819"/>
                <a:pt x="1623325" y="595212"/>
                <a:pt x="1670950" y="529331"/>
              </a:cubicBezTo>
              <a:cubicBezTo>
                <a:pt x="1718575" y="463450"/>
                <a:pt x="1801919" y="342800"/>
                <a:pt x="1823350" y="267394"/>
              </a:cubicBezTo>
              <a:cubicBezTo>
                <a:pt x="1844781" y="191988"/>
                <a:pt x="1847957" y="121344"/>
                <a:pt x="1799538" y="76894"/>
              </a:cubicBezTo>
              <a:cubicBezTo>
                <a:pt x="1751119" y="32444"/>
                <a:pt x="1642375" y="-5656"/>
                <a:pt x="1532838" y="694"/>
              </a:cubicBezTo>
              <a:cubicBezTo>
                <a:pt x="1423301" y="7044"/>
                <a:pt x="1300269" y="40381"/>
                <a:pt x="1142313" y="114994"/>
              </a:cubicBezTo>
              <a:cubicBezTo>
                <a:pt x="984357" y="189606"/>
                <a:pt x="718450" y="365025"/>
                <a:pt x="585100" y="448369"/>
              </a:cubicBezTo>
              <a:cubicBezTo>
                <a:pt x="451750" y="531713"/>
                <a:pt x="410475" y="569812"/>
                <a:pt x="342213" y="615056"/>
              </a:cubicBezTo>
              <a:cubicBezTo>
                <a:pt x="273951" y="660300"/>
                <a:pt x="226325" y="680144"/>
                <a:pt x="175525" y="719831"/>
              </a:cubicBezTo>
              <a:cubicBezTo>
                <a:pt x="124725" y="759518"/>
                <a:pt x="62813" y="816669"/>
                <a:pt x="37413" y="853181"/>
              </a:cubicBezTo>
              <a:cubicBezTo>
                <a:pt x="12013" y="889693"/>
                <a:pt x="15187" y="901600"/>
                <a:pt x="23125" y="938906"/>
              </a:cubicBezTo>
              <a:cubicBezTo>
                <a:pt x="31063" y="976212"/>
                <a:pt x="83451" y="1025425"/>
                <a:pt x="85038" y="1077019"/>
              </a:cubicBezTo>
              <a:cubicBezTo>
                <a:pt x="86625" y="1128613"/>
                <a:pt x="45350" y="1206400"/>
                <a:pt x="32650" y="1248469"/>
              </a:cubicBezTo>
              <a:cubicBezTo>
                <a:pt x="19950" y="1290538"/>
                <a:pt x="13600" y="1301650"/>
                <a:pt x="8838" y="1329431"/>
              </a:cubicBezTo>
              <a:cubicBezTo>
                <a:pt x="4075" y="1357212"/>
                <a:pt x="-5450" y="1365943"/>
                <a:pt x="4075" y="1415156"/>
              </a:cubicBezTo>
              <a:cubicBezTo>
                <a:pt x="13600" y="1464369"/>
                <a:pt x="46144" y="1576287"/>
                <a:pt x="65988" y="1624706"/>
              </a:cubicBezTo>
              <a:cubicBezTo>
                <a:pt x="85832" y="1673125"/>
                <a:pt x="100119" y="1683444"/>
                <a:pt x="123138" y="1705669"/>
              </a:cubicBezTo>
              <a:cubicBezTo>
                <a:pt x="146157" y="1727894"/>
                <a:pt x="141394" y="1746150"/>
                <a:pt x="185050" y="1743769"/>
              </a:cubicBezTo>
              <a:close/>
            </a:path>
          </a:pathLst>
        </a:custGeom>
        <a:solidFill xmlns:a="http://schemas.openxmlformats.org/drawingml/2006/main">
          <a:srgbClr val="FFCC99">
            <a:alpha val="9804"/>
          </a:srgbClr>
        </a:solidFill>
        <a:ln xmlns:a="http://schemas.openxmlformats.org/drawingml/2006/main" w="19050">
          <a:solidFill>
            <a:srgbClr val="FF0000"/>
          </a:solidFill>
          <a:prstDash val="sysDot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5A14C-B70B-4EBF-B88A-4DC908E23114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51F04-0D45-41C2-8AA9-AFFEBC63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569673-6A6D-4586-B1B6-66C9916ACC09}" type="datetime1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96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82DA-6A8D-49FA-B1D1-21F466A6C590}" type="datetime1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9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0ACD0-8E8E-46CF-9DA0-430D5DA0E59B}" type="datetime1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51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B83-EAF8-42EE-8686-604571AE60AC}" type="datetime1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B7B8-A006-4952-A86D-D45D3C69B066}" type="datetime1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59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6F35-0946-42E1-A491-B4C5A4B11A1A}" type="datetime1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2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D3D96-9D4D-45BE-8CD3-9F57E3A4100A}" type="datetime1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6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0B53-E6A6-4F86-81BF-3588564BE78F}" type="datetime1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5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795C-3AAE-4C1B-9A39-B3B61A315F9A}" type="datetime1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2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7A03-C0AB-4651-8CC9-14770EA3ABEC}" type="datetime1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9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FEC4-6E23-4BD5-A6F9-87655DA819C4}" type="datetime1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31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2C71791-3CA2-4074-B1E3-041AB272238E}" type="datetime1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BB1E195-B4C4-4D8D-9171-F90BABCE93C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46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fred.stlouisfed.org/" TargetMode="External"/><Relationship Id="rId3" Type="http://schemas.openxmlformats.org/officeDocument/2006/relationships/hyperlink" Target="https://databank.worldbank.org/source/world-development-indicators" TargetMode="External"/><Relationship Id="rId7" Type="http://schemas.openxmlformats.org/officeDocument/2006/relationships/hyperlink" Target="https://www.census.gov/foreign-trade/index.html" TargetMode="External"/><Relationship Id="rId2" Type="http://schemas.openxmlformats.org/officeDocument/2006/relationships/hyperlink" Target="https://data.worldbank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trade.un.org/" TargetMode="External"/><Relationship Id="rId5" Type="http://schemas.openxmlformats.org/officeDocument/2006/relationships/hyperlink" Target="http://atlas.cid.harvard.edu/" TargetMode="External"/><Relationship Id="rId4" Type="http://schemas.openxmlformats.org/officeDocument/2006/relationships/hyperlink" Target="https://www.imf.org/en/Data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papers.repec.org/paper/pramprapa/21989.htm" TargetMode="External"/><Relationship Id="rId2" Type="http://schemas.openxmlformats.org/officeDocument/2006/relationships/hyperlink" Target="http://ideas.repec.org/a/eee/inecon/v9y1979i4p469-479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C339B-E894-44DC-B787-9A26F3CE8A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67B10-0890-414A-AF66-1D575F1595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Econ 490</a:t>
            </a:r>
          </a:p>
          <a:p>
            <a:r>
              <a:rPr lang="en-US" dirty="0"/>
              <a:t>International Economics</a:t>
            </a:r>
          </a:p>
          <a:p>
            <a:r>
              <a:rPr lang="en-US" dirty="0"/>
              <a:t>UIUC, Spring 2020</a:t>
            </a:r>
          </a:p>
          <a:p>
            <a:r>
              <a:rPr lang="en-US" dirty="0"/>
              <a:t>Mauro Rodrigues</a:t>
            </a:r>
          </a:p>
        </p:txBody>
      </p:sp>
    </p:spTree>
    <p:extLst>
      <p:ext uri="{BB962C8B-B14F-4D97-AF65-F5344CB8AC3E}">
        <p14:creationId xmlns:p14="http://schemas.microsoft.com/office/powerpoint/2010/main" val="2544873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074BD8E-471F-4675-BA15-1B223B177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08359"/>
              </p:ext>
            </p:extLst>
          </p:nvPr>
        </p:nvGraphicFramePr>
        <p:xfrm>
          <a:off x="1524000" y="53981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TextBox 2">
            <a:extLst>
              <a:ext uri="{FF2B5EF4-FFF2-40B4-BE49-F238E27FC236}">
                <a16:creationId xmlns:a16="http://schemas.microsoft.com/office/drawing/2014/main" id="{8114097C-7E1D-4E53-869D-552B656DC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16009"/>
            <a:ext cx="4878259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b="1" dirty="0"/>
              <a:t>Fig 1.6 </a:t>
            </a:r>
            <a:r>
              <a:rPr lang="en-US" altLang="pt-BR" b="1" dirty="0">
                <a:solidFill>
                  <a:srgbClr val="0000FF"/>
                </a:solidFill>
              </a:rPr>
              <a:t>exports and imports of goods</a:t>
            </a:r>
            <a:r>
              <a:rPr lang="en-US" altLang="pt-BR" b="1" dirty="0"/>
              <a:t>, 2014</a:t>
            </a:r>
          </a:p>
        </p:txBody>
      </p:sp>
      <p:sp>
        <p:nvSpPr>
          <p:cNvPr id="13317" name="TextBox 4">
            <a:extLst>
              <a:ext uri="{FF2B5EF4-FFF2-40B4-BE49-F238E27FC236}">
                <a16:creationId xmlns:a16="http://schemas.microsoft.com/office/drawing/2014/main" id="{62EBA0E9-A426-4091-9643-DBBA70D2E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603435"/>
            <a:ext cx="838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sz="1400">
                <a:solidFill>
                  <a:srgbClr val="D60093"/>
                </a:solidFill>
              </a:rPr>
              <a:t>Japan</a:t>
            </a:r>
          </a:p>
        </p:txBody>
      </p:sp>
      <p:sp>
        <p:nvSpPr>
          <p:cNvPr id="13318" name="TextBox 5">
            <a:extLst>
              <a:ext uri="{FF2B5EF4-FFF2-40B4-BE49-F238E27FC236}">
                <a16:creationId xmlns:a16="http://schemas.microsoft.com/office/drawing/2014/main" id="{94F6D6F9-364A-4325-A602-FBA3CB45C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1138298"/>
            <a:ext cx="838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sz="1400">
                <a:solidFill>
                  <a:srgbClr val="006600"/>
                </a:solidFill>
              </a:rPr>
              <a:t>USA</a:t>
            </a:r>
          </a:p>
        </p:txBody>
      </p:sp>
      <p:sp>
        <p:nvSpPr>
          <p:cNvPr id="13319" name="TextBox 6">
            <a:extLst>
              <a:ext uri="{FF2B5EF4-FFF2-40B4-BE49-F238E27FC236}">
                <a16:creationId xmlns:a16="http://schemas.microsoft.com/office/drawing/2014/main" id="{06E8B251-5D98-4B7F-8656-E691A03E3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1527235"/>
            <a:ext cx="957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sz="1400">
                <a:solidFill>
                  <a:srgbClr val="996633"/>
                </a:solidFill>
              </a:rPr>
              <a:t>Germany</a:t>
            </a:r>
          </a:p>
        </p:txBody>
      </p:sp>
      <p:sp>
        <p:nvSpPr>
          <p:cNvPr id="13320" name="TextBox 7">
            <a:extLst>
              <a:ext uri="{FF2B5EF4-FFF2-40B4-BE49-F238E27FC236}">
                <a16:creationId xmlns:a16="http://schemas.microsoft.com/office/drawing/2014/main" id="{AFC513A2-074E-48A0-9F13-539EFC2B5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2138423"/>
            <a:ext cx="838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sz="1400">
                <a:solidFill>
                  <a:srgbClr val="FF0000"/>
                </a:solidFill>
              </a:rPr>
              <a:t>China</a:t>
            </a:r>
          </a:p>
        </p:txBody>
      </p:sp>
      <p:sp>
        <p:nvSpPr>
          <p:cNvPr id="13321" name="TextBox 8">
            <a:extLst>
              <a:ext uri="{FF2B5EF4-FFF2-40B4-BE49-F238E27FC236}">
                <a16:creationId xmlns:a16="http://schemas.microsoft.com/office/drawing/2014/main" id="{2BEE9C90-BB63-4010-983E-8093E02C5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902010"/>
            <a:ext cx="1219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sz="1400">
                <a:solidFill>
                  <a:srgbClr val="FF6600"/>
                </a:solidFill>
              </a:rPr>
              <a:t>Netherlands</a:t>
            </a:r>
          </a:p>
        </p:txBody>
      </p:sp>
      <p:sp>
        <p:nvSpPr>
          <p:cNvPr id="13322" name="TextBox 9">
            <a:extLst>
              <a:ext uri="{FF2B5EF4-FFF2-40B4-BE49-F238E27FC236}">
                <a16:creationId xmlns:a16="http://schemas.microsoft.com/office/drawing/2014/main" id="{A0FBD971-535D-479F-B9A4-BA6D152E9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3435410"/>
            <a:ext cx="838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sz="1400">
                <a:solidFill>
                  <a:srgbClr val="0000FF"/>
                </a:solidFill>
              </a:rPr>
              <a:t>Qatar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3CE845-5F14-43E1-B4FF-C88A8C81D4D2}"/>
              </a:ext>
            </a:extLst>
          </p:cNvPr>
          <p:cNvSpPr txBox="1"/>
          <p:nvPr/>
        </p:nvSpPr>
        <p:spPr>
          <a:xfrm>
            <a:off x="7019364" y="161330"/>
            <a:ext cx="6544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[Figure from Van </a:t>
            </a:r>
            <a:r>
              <a:rPr lang="en-US" sz="1400" dirty="0" err="1">
                <a:solidFill>
                  <a:srgbClr val="0070C0"/>
                </a:solidFill>
              </a:rPr>
              <a:t>Marrewijk</a:t>
            </a:r>
            <a:r>
              <a:rPr lang="en-US" sz="1400" dirty="0">
                <a:solidFill>
                  <a:srgbClr val="0070C0"/>
                </a:solidFill>
              </a:rPr>
              <a:t>, C. </a:t>
            </a:r>
            <a:r>
              <a:rPr lang="en-US" sz="1400" i="1" dirty="0">
                <a:solidFill>
                  <a:srgbClr val="0070C0"/>
                </a:solidFill>
              </a:rPr>
              <a:t>International Trade</a:t>
            </a:r>
            <a:r>
              <a:rPr lang="en-US" sz="1400" dirty="0">
                <a:solidFill>
                  <a:srgbClr val="0070C0"/>
                </a:solidFill>
              </a:rPr>
              <a:t>. Oxford U Press]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6B2AB-630E-43A3-A18E-871DC473A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584B5-14B6-4CA7-84A6-F5C0AD5C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BC4CB11-A786-4F3E-8322-9CBDCB5A50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516027"/>
              </p:ext>
            </p:extLst>
          </p:nvPr>
        </p:nvGraphicFramePr>
        <p:xfrm>
          <a:off x="1600390" y="461665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39" name="TextBox 2">
            <a:extLst>
              <a:ext uri="{FF2B5EF4-FFF2-40B4-BE49-F238E27FC236}">
                <a16:creationId xmlns:a16="http://schemas.microsoft.com/office/drawing/2014/main" id="{9FF98C1D-129F-46E2-9E5C-EFF90D3C7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048000"/>
            <a:ext cx="2590800" cy="92333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Aft>
                <a:spcPts val="600"/>
              </a:spcAft>
            </a:pPr>
            <a:r>
              <a:rPr lang="en-US" altLang="pt-BR" b="1" dirty="0"/>
              <a:t>Fig 1.7 </a:t>
            </a:r>
            <a:r>
              <a:rPr lang="en-US" altLang="pt-BR" b="1" dirty="0">
                <a:solidFill>
                  <a:srgbClr val="0000FF"/>
                </a:solidFill>
              </a:rPr>
              <a:t>exports of goods and services; % of GDP</a:t>
            </a:r>
            <a:r>
              <a:rPr lang="en-US" altLang="pt-BR" b="1" dirty="0"/>
              <a:t>, 2013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1754CD-50C6-47BC-9ABC-ED38A7735F86}"/>
              </a:ext>
            </a:extLst>
          </p:cNvPr>
          <p:cNvSpPr txBox="1"/>
          <p:nvPr/>
        </p:nvSpPr>
        <p:spPr>
          <a:xfrm>
            <a:off x="7019364" y="161330"/>
            <a:ext cx="6544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[Figure from Van </a:t>
            </a:r>
            <a:r>
              <a:rPr lang="en-US" sz="1400" dirty="0" err="1">
                <a:solidFill>
                  <a:srgbClr val="0070C0"/>
                </a:solidFill>
              </a:rPr>
              <a:t>Marrewijk</a:t>
            </a:r>
            <a:r>
              <a:rPr lang="en-US" sz="1400" dirty="0">
                <a:solidFill>
                  <a:srgbClr val="0070C0"/>
                </a:solidFill>
              </a:rPr>
              <a:t>, C. </a:t>
            </a:r>
            <a:r>
              <a:rPr lang="en-US" sz="1400" i="1" dirty="0">
                <a:solidFill>
                  <a:srgbClr val="0070C0"/>
                </a:solidFill>
              </a:rPr>
              <a:t>International Trade</a:t>
            </a:r>
            <a:r>
              <a:rPr lang="en-US" sz="1400" dirty="0">
                <a:solidFill>
                  <a:srgbClr val="0070C0"/>
                </a:solidFill>
              </a:rPr>
              <a:t>. Oxford U Press]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438DB-D343-440C-BF10-28F64736E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4AD50-8A4A-4BCA-991D-AB300D7FB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281112" y="433387"/>
          <a:ext cx="9629775" cy="599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6AC9A662-C311-4314-8C1C-B6BCBAFC4CF3}"/>
              </a:ext>
            </a:extLst>
          </p:cNvPr>
          <p:cNvSpPr txBox="1"/>
          <p:nvPr/>
        </p:nvSpPr>
        <p:spPr>
          <a:xfrm>
            <a:off x="7076821" y="6162927"/>
            <a:ext cx="6544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Data: World Development Indicators, World Bank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D5C21-1FD0-4EA5-AAD0-AFC43C0FA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D00CC-CE17-4707-87A3-176FB3FD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81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D069-BC10-4355-9D2A-2BF0F933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cap="none" dirty="0"/>
              <a:t>RECENT ISSUES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0C56-C1DE-4FDA-965C-10D10E0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/>
          </a:bodyPr>
          <a:lstStyle/>
          <a:p>
            <a:pPr lvl="1">
              <a:spcAft>
                <a:spcPts val="1200"/>
              </a:spcAft>
            </a:pPr>
            <a:r>
              <a:rPr lang="en-US" sz="2400" dirty="0"/>
              <a:t>Trade wars</a:t>
            </a:r>
          </a:p>
          <a:p>
            <a:pPr lvl="1">
              <a:spcAft>
                <a:spcPts val="1200"/>
              </a:spcAft>
            </a:pPr>
            <a:endParaRPr lang="en-US" sz="2400" dirty="0"/>
          </a:p>
          <a:p>
            <a:pPr lvl="1">
              <a:spcAft>
                <a:spcPts val="1200"/>
              </a:spcAft>
            </a:pPr>
            <a:r>
              <a:rPr lang="en-US" sz="2400" dirty="0"/>
              <a:t>Pandemic</a:t>
            </a:r>
          </a:p>
          <a:p>
            <a:pPr lvl="1">
              <a:spcAft>
                <a:spcPts val="1200"/>
              </a:spcAft>
            </a:pPr>
            <a:endParaRPr lang="en-US" sz="2400" dirty="0"/>
          </a:p>
          <a:p>
            <a:pPr lvl="1">
              <a:spcAft>
                <a:spcPts val="1200"/>
              </a:spcAft>
            </a:pPr>
            <a:r>
              <a:rPr lang="en-US" sz="2400" dirty="0"/>
              <a:t>Suez Canal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BD429-FE45-437A-9FCE-A5F294368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FF17B-ED44-45E3-8890-CC351190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1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ip stranded in the Suez Canal is photographed from space - Olhar Digital">
            <a:extLst>
              <a:ext uri="{FF2B5EF4-FFF2-40B4-BE49-F238E27FC236}">
                <a16:creationId xmlns:a16="http://schemas.microsoft.com/office/drawing/2014/main" id="{075CFB60-7D01-470C-A63A-1E0F828569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3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3342D5-C1C9-4C0E-80AE-27F48A138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pt-BR">
                <a:solidFill>
                  <a:srgbClr val="FFFFFF"/>
                </a:solidFill>
              </a:rPr>
              <a:t>Intermational Economics, UIUC, Fall 2019 - Mauro Rodrigues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B38BF2-29A9-4902-B1F8-5098E256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7333" y="6470704"/>
            <a:ext cx="973667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BB1E195-B4C4-4D8D-9171-F90BABCE93C7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259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D069-BC10-4355-9D2A-2BF0F933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Data </a:t>
            </a:r>
            <a:r>
              <a:rPr lang="pt-BR" dirty="0" err="1"/>
              <a:t>Sources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0C56-C1DE-4FDA-965C-10D10E0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 lnSpcReduction="10000"/>
          </a:bodyPr>
          <a:lstStyle/>
          <a:p>
            <a:pPr lvl="1">
              <a:spcAft>
                <a:spcPts val="1200"/>
              </a:spcAft>
            </a:pPr>
            <a:r>
              <a:rPr lang="en-US" sz="2400" dirty="0"/>
              <a:t>World Bank: </a:t>
            </a:r>
            <a:r>
              <a:rPr lang="pt-BR" sz="2400" dirty="0">
                <a:hlinkClick r:id="rId2"/>
              </a:rPr>
              <a:t>https://data.worldbank.org/</a:t>
            </a:r>
            <a:endParaRPr lang="pt-BR" sz="2400" dirty="0"/>
          </a:p>
          <a:p>
            <a:pPr lvl="2">
              <a:spcAft>
                <a:spcPts val="1200"/>
              </a:spcAft>
            </a:pPr>
            <a:r>
              <a:rPr lang="pt-BR" sz="2000" dirty="0"/>
              <a:t>World </a:t>
            </a:r>
            <a:r>
              <a:rPr lang="pt-BR" sz="2000" dirty="0" err="1"/>
              <a:t>Development</a:t>
            </a:r>
            <a:r>
              <a:rPr lang="pt-BR" sz="2000" dirty="0"/>
              <a:t> </a:t>
            </a:r>
            <a:r>
              <a:rPr lang="pt-BR" sz="2000" dirty="0" err="1"/>
              <a:t>Indicators</a:t>
            </a:r>
            <a:r>
              <a:rPr lang="pt-BR" sz="2000" dirty="0"/>
              <a:t>: </a:t>
            </a:r>
            <a:r>
              <a:rPr lang="pt-BR" sz="2000" dirty="0">
                <a:hlinkClick r:id="rId3"/>
              </a:rPr>
              <a:t>https://databank.worldbank.org/source/world-development-indicators</a:t>
            </a:r>
            <a:endParaRPr lang="pt-BR" sz="2000" dirty="0"/>
          </a:p>
          <a:p>
            <a:pPr lvl="1">
              <a:spcAft>
                <a:spcPts val="1200"/>
              </a:spcAft>
            </a:pPr>
            <a:r>
              <a:rPr lang="en-US" sz="2400" dirty="0"/>
              <a:t>IMF: </a:t>
            </a:r>
            <a:r>
              <a:rPr lang="pt-BR" sz="2400" dirty="0">
                <a:hlinkClick r:id="rId4"/>
              </a:rPr>
              <a:t>https://www.imf.org/en/Data</a:t>
            </a:r>
            <a:endParaRPr lang="en-US" sz="2400" dirty="0"/>
          </a:p>
          <a:p>
            <a:pPr lvl="1">
              <a:spcAft>
                <a:spcPts val="1200"/>
              </a:spcAft>
            </a:pPr>
            <a:r>
              <a:rPr lang="en-US" sz="2400" dirty="0"/>
              <a:t>Atlas of Economic Complexity: </a:t>
            </a:r>
            <a:r>
              <a:rPr lang="pt-BR" sz="2400" dirty="0">
                <a:hlinkClick r:id="rId5"/>
              </a:rPr>
              <a:t>http://atlas.cid.harvard.edu/</a:t>
            </a:r>
            <a:endParaRPr lang="pt-BR" sz="2400" dirty="0"/>
          </a:p>
          <a:p>
            <a:pPr lvl="1">
              <a:spcAft>
                <a:spcPts val="1200"/>
              </a:spcAft>
            </a:pPr>
            <a:r>
              <a:rPr lang="pt-BR" sz="2400" dirty="0"/>
              <a:t>UN </a:t>
            </a:r>
            <a:r>
              <a:rPr lang="pt-BR" sz="2400" dirty="0" err="1"/>
              <a:t>Comtrade</a:t>
            </a:r>
            <a:r>
              <a:rPr lang="pt-BR" sz="2400" dirty="0"/>
              <a:t> </a:t>
            </a:r>
            <a:r>
              <a:rPr lang="pt-BR" sz="2400" dirty="0" err="1"/>
              <a:t>Database</a:t>
            </a:r>
            <a:r>
              <a:rPr lang="pt-BR" sz="2400" dirty="0"/>
              <a:t>: </a:t>
            </a:r>
            <a:r>
              <a:rPr lang="pt-BR" sz="2400" dirty="0">
                <a:hlinkClick r:id="rId6"/>
              </a:rPr>
              <a:t>https://comtrade.un.org/</a:t>
            </a:r>
            <a:endParaRPr lang="pt-BR" sz="2400" dirty="0"/>
          </a:p>
          <a:p>
            <a:pPr lvl="1">
              <a:spcAft>
                <a:spcPts val="1200"/>
              </a:spcAft>
            </a:pPr>
            <a:r>
              <a:rPr lang="pt-BR" sz="2400" dirty="0"/>
              <a:t>United </a:t>
            </a:r>
            <a:r>
              <a:rPr lang="pt-BR" sz="2400" dirty="0" err="1"/>
              <a:t>States</a:t>
            </a:r>
            <a:r>
              <a:rPr lang="pt-BR" sz="2400" dirty="0"/>
              <a:t>:</a:t>
            </a:r>
          </a:p>
          <a:p>
            <a:pPr lvl="2">
              <a:spcAft>
                <a:spcPts val="1200"/>
              </a:spcAft>
            </a:pPr>
            <a:r>
              <a:rPr lang="pt-BR" sz="2000" dirty="0" err="1"/>
              <a:t>Census</a:t>
            </a:r>
            <a:r>
              <a:rPr lang="pt-BR" sz="2000" dirty="0"/>
              <a:t> Bureau: </a:t>
            </a:r>
            <a:r>
              <a:rPr lang="pt-BR" sz="2000" dirty="0">
                <a:hlinkClick r:id="rId7"/>
              </a:rPr>
              <a:t>https://www.census.gov/foreign-trade/index.html</a:t>
            </a:r>
            <a:endParaRPr lang="pt-BR" sz="2000" dirty="0"/>
          </a:p>
          <a:p>
            <a:pPr lvl="2">
              <a:spcAft>
                <a:spcPts val="1200"/>
              </a:spcAft>
            </a:pPr>
            <a:r>
              <a:rPr lang="pt-BR" sz="2000" dirty="0"/>
              <a:t>FRED </a:t>
            </a:r>
            <a:r>
              <a:rPr lang="pt-BR" sz="2000" dirty="0" err="1"/>
              <a:t>Economic</a:t>
            </a:r>
            <a:r>
              <a:rPr lang="pt-BR" sz="2000" dirty="0"/>
              <a:t> Data (</a:t>
            </a:r>
            <a:r>
              <a:rPr lang="pt-BR" sz="2000" dirty="0" err="1"/>
              <a:t>St</a:t>
            </a:r>
            <a:r>
              <a:rPr lang="pt-BR" sz="2000" dirty="0"/>
              <a:t> Louis </a:t>
            </a:r>
            <a:r>
              <a:rPr lang="pt-BR" sz="2000" dirty="0" err="1"/>
              <a:t>Fed</a:t>
            </a:r>
            <a:r>
              <a:rPr lang="pt-BR" sz="2000" dirty="0"/>
              <a:t>): </a:t>
            </a:r>
            <a:r>
              <a:rPr lang="pt-BR" sz="2000" dirty="0">
                <a:hlinkClick r:id="rId8"/>
              </a:rPr>
              <a:t>https://fred.stlouisfed.org</a:t>
            </a:r>
            <a:r>
              <a:rPr lang="pt-BR" sz="2000" dirty="0"/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8FB37-B2C9-4901-90A1-7C7AC4EEA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3E96F-1F40-4EDB-AE28-839A88E09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81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D069-BC10-4355-9D2A-2BF0F933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Main</a:t>
            </a:r>
            <a:r>
              <a:rPr lang="pt-BR" dirty="0"/>
              <a:t> </a:t>
            </a:r>
            <a:r>
              <a:rPr lang="pt-BR" dirty="0" err="1"/>
              <a:t>Questions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0C56-C1DE-4FDA-965C-10D10E0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/>
          </a:bodyPr>
          <a:lstStyle/>
          <a:p>
            <a:pPr lvl="1"/>
            <a:r>
              <a:rPr lang="pt-BR" sz="2400" dirty="0" err="1"/>
              <a:t>Why</a:t>
            </a:r>
            <a:r>
              <a:rPr lang="pt-BR" sz="2400" dirty="0"/>
              <a:t> do countries trade?</a:t>
            </a:r>
            <a:endParaRPr lang="en-US" sz="2400" dirty="0"/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r>
              <a:rPr lang="en-US" sz="2000" dirty="0"/>
              <a:t> Explore differences among them</a:t>
            </a:r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r>
              <a:rPr lang="en-US" sz="2000" dirty="0"/>
              <a:t> Access to more product variety</a:t>
            </a:r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endParaRPr lang="pt-BR" sz="2400" dirty="0"/>
          </a:p>
          <a:p>
            <a:pPr lvl="1"/>
            <a:r>
              <a:rPr lang="pt-BR" sz="2400" dirty="0"/>
              <a:t>Explore </a:t>
            </a:r>
            <a:r>
              <a:rPr lang="pt-BR" sz="2400" dirty="0" err="1"/>
              <a:t>differences</a:t>
            </a:r>
            <a:r>
              <a:rPr lang="pt-BR" sz="2400" dirty="0"/>
              <a:t>:</a:t>
            </a:r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r>
              <a:rPr lang="pt-BR" sz="2000" dirty="0"/>
              <a:t> Technology – </a:t>
            </a:r>
            <a:r>
              <a:rPr lang="pt-BR" sz="2000" dirty="0" err="1"/>
              <a:t>Ricardian</a:t>
            </a:r>
            <a:r>
              <a:rPr lang="pt-BR" sz="2000" dirty="0"/>
              <a:t> </a:t>
            </a:r>
            <a:r>
              <a:rPr lang="pt-BR" sz="2000" dirty="0" err="1"/>
              <a:t>Model</a:t>
            </a:r>
            <a:endParaRPr lang="pt-BR" sz="2000" dirty="0"/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r>
              <a:rPr lang="pt-BR" sz="2000" dirty="0"/>
              <a:t> Factor </a:t>
            </a:r>
            <a:r>
              <a:rPr lang="pt-BR" sz="2000" dirty="0" err="1"/>
              <a:t>endowments</a:t>
            </a:r>
            <a:r>
              <a:rPr lang="pt-BR" sz="2000" dirty="0"/>
              <a:t> – </a:t>
            </a:r>
            <a:r>
              <a:rPr lang="pt-BR" sz="2000" dirty="0" err="1"/>
              <a:t>Heckscher</a:t>
            </a:r>
            <a:r>
              <a:rPr lang="pt-BR" sz="2000" dirty="0"/>
              <a:t>-Ohlin </a:t>
            </a:r>
            <a:r>
              <a:rPr lang="pt-BR" sz="2000" dirty="0" err="1"/>
              <a:t>Model</a:t>
            </a:r>
            <a:endParaRPr lang="en-US" sz="20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Product variety:</a:t>
            </a:r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r>
              <a:rPr lang="en-US" sz="2000" dirty="0"/>
              <a:t>Economies of scale models (Krugman)</a:t>
            </a:r>
            <a:endParaRPr lang="pt-BR" sz="2000" dirty="0"/>
          </a:p>
          <a:p>
            <a:pPr lvl="2"/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A5CA6-EF73-4900-B590-20D0CC417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C3CE3-C5C9-452F-A2B9-7141EA06C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16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D069-BC10-4355-9D2A-2BF0F933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Main</a:t>
            </a:r>
            <a:r>
              <a:rPr lang="pt-BR" dirty="0"/>
              <a:t> </a:t>
            </a:r>
            <a:r>
              <a:rPr lang="pt-BR" dirty="0" err="1"/>
              <a:t>Questions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0C56-C1DE-4FDA-965C-10D10E0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/>
          </a:bodyPr>
          <a:lstStyle/>
          <a:p>
            <a:pPr lvl="1"/>
            <a:r>
              <a:rPr lang="pt-BR" sz="2400" dirty="0"/>
              <a:t>EFFICIENCY: </a:t>
            </a:r>
            <a:r>
              <a:rPr lang="pt-BR" sz="2400" dirty="0" err="1"/>
              <a:t>Is</a:t>
            </a:r>
            <a:r>
              <a:rPr lang="pt-BR" sz="2400" dirty="0"/>
              <a:t> trade </a:t>
            </a:r>
            <a:r>
              <a:rPr lang="pt-BR" sz="2400" dirty="0" err="1"/>
              <a:t>good</a:t>
            </a:r>
            <a:r>
              <a:rPr lang="pt-BR" sz="2400" dirty="0"/>
              <a:t> for </a:t>
            </a:r>
            <a:r>
              <a:rPr lang="pt-BR" sz="2400" dirty="0" err="1"/>
              <a:t>the</a:t>
            </a:r>
            <a:r>
              <a:rPr lang="pt-BR" sz="2400" dirty="0"/>
              <a:t> overall </a:t>
            </a:r>
            <a:r>
              <a:rPr lang="pt-BR" sz="2400" dirty="0" err="1"/>
              <a:t>economy</a:t>
            </a:r>
            <a:r>
              <a:rPr lang="pt-BR" sz="2400" dirty="0"/>
              <a:t>?</a:t>
            </a:r>
            <a:endParaRPr lang="en-US" sz="2400" dirty="0"/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r>
              <a:rPr lang="en-US" sz="2000" dirty="0"/>
              <a:t> Gains from trade </a:t>
            </a:r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r>
              <a:rPr lang="en-US" sz="2000" dirty="0"/>
              <a:t> Add gains and losses, and evaluate net result</a:t>
            </a:r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r>
              <a:rPr lang="en-US" sz="2000" dirty="0"/>
              <a:t> Access to more product variety</a:t>
            </a:r>
          </a:p>
          <a:p>
            <a:pPr lvl="2">
              <a:buSzPct val="55000"/>
              <a:buFont typeface="Wingdings 3" panose="05040102010807070707" pitchFamily="18" charset="2"/>
              <a:buChar char=""/>
            </a:pPr>
            <a:endParaRPr lang="pt-BR" sz="2400" dirty="0"/>
          </a:p>
          <a:p>
            <a:pPr lvl="1"/>
            <a:r>
              <a:rPr lang="pt-BR" sz="2400" dirty="0"/>
              <a:t>INCOME DISTRIBUTION: Who are </a:t>
            </a:r>
            <a:r>
              <a:rPr lang="pt-BR" sz="2400" dirty="0" err="1"/>
              <a:t>the</a:t>
            </a:r>
            <a:r>
              <a:rPr lang="pt-BR" sz="2400" dirty="0"/>
              <a:t> </a:t>
            </a:r>
            <a:r>
              <a:rPr lang="pt-BR" sz="2400" dirty="0" err="1"/>
              <a:t>winner</a:t>
            </a:r>
            <a:r>
              <a:rPr lang="pt-BR" sz="2400" dirty="0"/>
              <a:t> </a:t>
            </a:r>
            <a:r>
              <a:rPr lang="pt-BR" sz="2400" dirty="0" err="1"/>
              <a:t>and</a:t>
            </a:r>
            <a:r>
              <a:rPr lang="pt-BR" sz="2400" dirty="0"/>
              <a:t> </a:t>
            </a:r>
            <a:r>
              <a:rPr lang="pt-BR" sz="2400" dirty="0" err="1"/>
              <a:t>losers</a:t>
            </a:r>
            <a:r>
              <a:rPr lang="pt-BR" sz="2400" dirty="0"/>
              <a:t>?</a:t>
            </a:r>
          </a:p>
          <a:p>
            <a:pPr marL="310896" lvl="2" indent="0">
              <a:buSzPct val="55000"/>
              <a:buNone/>
            </a:pPr>
            <a:endParaRPr lang="en-US" sz="2400" dirty="0"/>
          </a:p>
          <a:p>
            <a:pPr lvl="1"/>
            <a:r>
              <a:rPr lang="en-US" sz="2400" dirty="0"/>
              <a:t>What are the impacts of trade policy?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What are the motivations behind protectionist policies?</a:t>
            </a:r>
            <a:endParaRPr lang="pt-BR" sz="1600" dirty="0"/>
          </a:p>
          <a:p>
            <a:pPr lvl="2"/>
            <a:endParaRPr lang="pt-BR" sz="1600" dirty="0"/>
          </a:p>
          <a:p>
            <a:pPr lvl="2"/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CA5FA-58EB-4778-BE09-DBFA9FAA5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B9E9F-9D85-4C16-9E1F-96A478F5B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57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D069-BC10-4355-9D2A-2BF0F933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outline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0C56-C1DE-4FDA-965C-10D10E0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/>
          </a:bodyPr>
          <a:lstStyle/>
          <a:p>
            <a:pPr marL="585216" lvl="1" indent="-457200">
              <a:buAutoNum type="arabicPeriod"/>
            </a:pPr>
            <a:r>
              <a:rPr lang="en-US" sz="2400" dirty="0"/>
              <a:t>Introduction</a:t>
            </a:r>
          </a:p>
          <a:p>
            <a:pPr marL="128016" lvl="1" indent="0">
              <a:buNone/>
            </a:pPr>
            <a:endParaRPr lang="en-US" sz="2400" dirty="0"/>
          </a:p>
          <a:p>
            <a:pPr marL="128016" lvl="1" indent="0">
              <a:buNone/>
            </a:pPr>
            <a:r>
              <a:rPr lang="en-US" sz="2400" dirty="0"/>
              <a:t>BASIC TRADE MODELS</a:t>
            </a:r>
          </a:p>
          <a:p>
            <a:pPr marL="128016" lvl="1" indent="0">
              <a:buNone/>
            </a:pPr>
            <a:endParaRPr lang="en-US" sz="2400" dirty="0"/>
          </a:p>
          <a:p>
            <a:pPr marL="585216" lvl="1" indent="-457200">
              <a:buFont typeface="+mj-lt"/>
              <a:buAutoNum type="arabicPeriod" startAt="2"/>
            </a:pPr>
            <a:r>
              <a:rPr lang="en-US" sz="2400" dirty="0"/>
              <a:t>Ricardian Model</a:t>
            </a:r>
          </a:p>
          <a:p>
            <a:pPr marL="585216" lvl="1" indent="-457200">
              <a:buFont typeface="+mj-lt"/>
              <a:buAutoNum type="arabicPeriod" startAt="2"/>
            </a:pPr>
            <a:r>
              <a:rPr lang="en-US" sz="2400" dirty="0"/>
              <a:t>Heckscher-Ohlin Model</a:t>
            </a:r>
          </a:p>
          <a:p>
            <a:pPr marL="585216" lvl="1" indent="-457200">
              <a:buFont typeface="+mj-lt"/>
              <a:buAutoNum type="arabicPeriod" startAt="2"/>
            </a:pPr>
            <a:r>
              <a:rPr lang="en-US" sz="2400" dirty="0"/>
              <a:t>Short Run vs Long Run: Specific Factors</a:t>
            </a:r>
          </a:p>
          <a:p>
            <a:pPr marL="585216" lvl="1" indent="-457200">
              <a:buFont typeface="+mj-lt"/>
              <a:buAutoNum type="arabicPeriod" startAt="2"/>
            </a:pPr>
            <a:r>
              <a:rPr lang="en-US" sz="2400" dirty="0"/>
              <a:t>Economies of Scale and Imperfect Competition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61E1C-9036-437F-854C-C230FCED2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04FDE-8E55-42A1-AAFB-D96170B4F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23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D069-BC10-4355-9D2A-2BF0F933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prerequisites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0C56-C1DE-4FDA-965C-10D10E0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5999"/>
            <a:ext cx="9720071" cy="4177553"/>
          </a:xfrm>
        </p:spPr>
        <p:txBody>
          <a:bodyPr>
            <a:normAutofit fontScale="92500"/>
          </a:bodyPr>
          <a:lstStyle/>
          <a:p>
            <a:pPr lvl="1"/>
            <a:r>
              <a:rPr lang="en-US" sz="2400" dirty="0"/>
              <a:t>Micro part of International Economics</a:t>
            </a:r>
          </a:p>
          <a:p>
            <a:pPr lvl="2"/>
            <a:r>
              <a:rPr lang="en-US" sz="2000" dirty="0"/>
              <a:t>First part of Krugman et al book</a:t>
            </a:r>
          </a:p>
          <a:p>
            <a:pPr lvl="1"/>
            <a:r>
              <a:rPr lang="en-US" sz="2400" dirty="0"/>
              <a:t>Advanced undergraduate course: good deal of economic theory (modelling) and math</a:t>
            </a:r>
          </a:p>
          <a:p>
            <a:pPr lvl="1"/>
            <a:r>
              <a:rPr lang="en-US" sz="2400" dirty="0"/>
              <a:t>Math – Basic calculus (Derivatives, Optimization)</a:t>
            </a:r>
          </a:p>
          <a:p>
            <a:pPr lvl="1"/>
            <a:r>
              <a:rPr lang="en-US" sz="2400" dirty="0"/>
              <a:t>Applications of Micro Theory (intermediate level)</a:t>
            </a:r>
          </a:p>
          <a:p>
            <a:pPr lvl="2"/>
            <a:r>
              <a:rPr lang="en-US" sz="2000" dirty="0"/>
              <a:t>Consumer Theory (marginal utility, indifference curves, budget constraint, utility maximization)</a:t>
            </a:r>
          </a:p>
          <a:p>
            <a:pPr lvl="2"/>
            <a:r>
              <a:rPr lang="en-US" sz="2000" dirty="0"/>
              <a:t>Theory of Production (production functions, returns to scale, isoquants, </a:t>
            </a:r>
            <a:r>
              <a:rPr lang="en-US" sz="2000" dirty="0" err="1"/>
              <a:t>isocost</a:t>
            </a:r>
            <a:r>
              <a:rPr lang="en-US" sz="2000" dirty="0"/>
              <a:t> curves, cost minimization, profit maximization)</a:t>
            </a:r>
          </a:p>
          <a:p>
            <a:pPr lvl="2"/>
            <a:r>
              <a:rPr lang="en-US" sz="2000" dirty="0"/>
              <a:t>Monopoly, Monopolist Competition</a:t>
            </a:r>
          </a:p>
          <a:p>
            <a:pPr lvl="2"/>
            <a:r>
              <a:rPr lang="en-US" sz="2000" dirty="0"/>
              <a:t>Partial equilibrium (supply and demand, consumer and producer surplus)</a:t>
            </a:r>
          </a:p>
          <a:p>
            <a:pPr lvl="2"/>
            <a:r>
              <a:rPr lang="en-US" sz="2000" dirty="0"/>
              <a:t>General equilibrium (Edgeworth Box, Welfare Theorems)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D4CCB-183A-400A-8238-AE8DB62D7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16594-8DAE-4A81-AA4A-0BAD78A19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D069-BC10-4355-9D2A-2BF0F933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cap="none" dirty="0"/>
              <a:t>TEXTBOOKS AND OTHER MATERIALS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0C56-C1DE-4FDA-965C-10D10E0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 lnSpcReduction="10000"/>
          </a:bodyPr>
          <a:lstStyle/>
          <a:p>
            <a:pPr marL="128016" lvl="1" indent="0">
              <a:buNone/>
            </a:pPr>
            <a:r>
              <a:rPr lang="en-US" sz="2400" i="1" dirty="0"/>
              <a:t>Main references</a:t>
            </a:r>
          </a:p>
          <a:p>
            <a:pPr lvl="1"/>
            <a:r>
              <a:rPr lang="en-US" sz="2400" dirty="0"/>
              <a:t>Krugman, P. R.; Obstfeld, M.; Melitz, M. (2018). </a:t>
            </a:r>
            <a:r>
              <a:rPr lang="en-US" sz="2400" i="1" dirty="0"/>
              <a:t>International Trade: Theory and Policy</a:t>
            </a:r>
            <a:r>
              <a:rPr lang="en-US" sz="2400" dirty="0"/>
              <a:t>. 11th edition, Pearson, </a:t>
            </a:r>
            <a:r>
              <a:rPr lang="en-US" sz="2400" u="sng" dirty="0"/>
              <a:t>chapters 1-12</a:t>
            </a:r>
            <a:r>
              <a:rPr lang="en-US" sz="2400" dirty="0"/>
              <a:t> (previous editions are usually acceptable; please check with instructor).</a:t>
            </a:r>
          </a:p>
          <a:p>
            <a:pPr lvl="1"/>
            <a:r>
              <a:rPr lang="en-US" sz="2400" dirty="0"/>
              <a:t>Krugman, P. R. (1979). “Increasing returns, monopolistic competition, and international trade.” </a:t>
            </a:r>
            <a:r>
              <a:rPr lang="en-US" sz="2400" i="1" dirty="0"/>
              <a:t>Journal of International Economics</a:t>
            </a:r>
            <a:r>
              <a:rPr lang="en-US" sz="2400" dirty="0"/>
              <a:t> 9: 469-479.</a:t>
            </a:r>
          </a:p>
          <a:p>
            <a:pPr lvl="2"/>
            <a:r>
              <a:rPr lang="en-US" sz="2000" dirty="0"/>
              <a:t>Paper, only for topic of Economies of Scale</a:t>
            </a:r>
          </a:p>
          <a:p>
            <a:pPr lvl="2"/>
            <a:r>
              <a:rPr lang="en-US" sz="2000" dirty="0">
                <a:hlinkClick r:id="rId2"/>
              </a:rPr>
              <a:t>http://ideas.repec.org/a/eee/inecon/v9y1979i4p469-479.html</a:t>
            </a:r>
            <a:r>
              <a:rPr lang="en-US" sz="2000" dirty="0"/>
              <a:t>  </a:t>
            </a:r>
          </a:p>
          <a:p>
            <a:pPr lvl="1"/>
            <a:r>
              <a:rPr lang="en-US" sz="2400" dirty="0" err="1"/>
              <a:t>Markusen</a:t>
            </a:r>
            <a:r>
              <a:rPr lang="en-US" sz="2400" dirty="0"/>
              <a:t>, J. R.; Melvin, J. R.; </a:t>
            </a:r>
            <a:r>
              <a:rPr lang="en-US" sz="2400" dirty="0" err="1"/>
              <a:t>Kaempfer</a:t>
            </a:r>
            <a:r>
              <a:rPr lang="en-US" sz="2400" dirty="0"/>
              <a:t>, W. H.; </a:t>
            </a:r>
            <a:r>
              <a:rPr lang="en-US" sz="2400" dirty="0" err="1"/>
              <a:t>Maskus</a:t>
            </a:r>
            <a:r>
              <a:rPr lang="en-US" sz="2400" dirty="0"/>
              <a:t>, K. E. (1995). International Trade: Theory and Evidence. McGraw-Hill, selected chapters.</a:t>
            </a:r>
          </a:p>
          <a:p>
            <a:pPr lvl="2"/>
            <a:r>
              <a:rPr lang="en-US" sz="2000" dirty="0"/>
              <a:t>Available online: </a:t>
            </a:r>
            <a:r>
              <a:rPr lang="en-US" sz="2000" dirty="0">
                <a:hlinkClick r:id="rId3"/>
              </a:rPr>
              <a:t>https://econpapers.repec.org/paper/pramprapa/21989.htm</a:t>
            </a:r>
            <a:r>
              <a:rPr lang="en-US" sz="2000" dirty="0"/>
              <a:t> </a:t>
            </a:r>
          </a:p>
          <a:p>
            <a:pPr marL="128016" lvl="1" indent="0">
              <a:buNone/>
            </a:pPr>
            <a:r>
              <a:rPr lang="en-US" sz="2400" dirty="0"/>
              <a:t>Other references in syllabus (may use sporadically)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3AB99-3FC5-4AC6-AB20-8A68BCB3B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7399C-7CC4-42D0-B871-2B33155F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1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D069-BC10-4355-9D2A-2BF0F933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trade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0C56-C1DE-4FDA-965C-10D10E0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/>
          </a:bodyPr>
          <a:lstStyle/>
          <a:p>
            <a:pPr lvl="1">
              <a:spcAft>
                <a:spcPts val="1200"/>
              </a:spcAft>
            </a:pPr>
            <a:r>
              <a:rPr lang="en-US" sz="2400" dirty="0"/>
              <a:t>Countries are interdependent</a:t>
            </a:r>
          </a:p>
          <a:p>
            <a:pPr lvl="2">
              <a:spcAft>
                <a:spcPts val="1200"/>
              </a:spcAft>
            </a:pPr>
            <a:r>
              <a:rPr lang="en-US" sz="2000" dirty="0"/>
              <a:t>And have been becoming increasing interdependent over the past decades  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Trade of goods and services (imports, exports)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Migration flows, remittances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Capital flows (finance, FDI)</a:t>
            </a:r>
          </a:p>
          <a:p>
            <a:pPr lvl="1">
              <a:spcAft>
                <a:spcPts val="1200"/>
              </a:spcAft>
            </a:pPr>
            <a:r>
              <a:rPr lang="pt-BR" sz="2400" dirty="0" err="1"/>
              <a:t>Ideas</a:t>
            </a:r>
            <a:r>
              <a:rPr lang="pt-BR" sz="2400" dirty="0"/>
              <a:t>, </a:t>
            </a:r>
            <a:r>
              <a:rPr lang="pt-BR" sz="2400" dirty="0" err="1"/>
              <a:t>culture</a:t>
            </a:r>
            <a:r>
              <a:rPr lang="pt-BR" sz="2400" dirty="0"/>
              <a:t>, </a:t>
            </a:r>
            <a:r>
              <a:rPr lang="pt-BR" sz="2400" dirty="0" err="1"/>
              <a:t>language</a:t>
            </a:r>
            <a:endParaRPr lang="pt-BR" sz="2400" dirty="0"/>
          </a:p>
          <a:p>
            <a:pPr lvl="1">
              <a:spcAft>
                <a:spcPts val="1200"/>
              </a:spcAft>
            </a:pPr>
            <a:r>
              <a:rPr lang="pt-BR" sz="2400" dirty="0"/>
              <a:t>In </a:t>
            </a:r>
            <a:r>
              <a:rPr lang="pt-BR" sz="2400" dirty="0" err="1"/>
              <a:t>this</a:t>
            </a:r>
            <a:r>
              <a:rPr lang="pt-BR" sz="2400" dirty="0"/>
              <a:t> </a:t>
            </a:r>
            <a:r>
              <a:rPr lang="pt-BR" sz="2400" dirty="0" err="1"/>
              <a:t>course</a:t>
            </a:r>
            <a:r>
              <a:rPr lang="pt-BR" sz="2400" dirty="0"/>
              <a:t>, </a:t>
            </a:r>
            <a:r>
              <a:rPr lang="pt-BR" sz="2400" dirty="0" err="1"/>
              <a:t>we</a:t>
            </a:r>
            <a:r>
              <a:rPr lang="pt-BR" sz="2400" dirty="0"/>
              <a:t> </a:t>
            </a:r>
            <a:r>
              <a:rPr lang="pt-BR" sz="2400" dirty="0" err="1"/>
              <a:t>deal</a:t>
            </a:r>
            <a:r>
              <a:rPr lang="pt-BR" sz="2400" dirty="0"/>
              <a:t> </a:t>
            </a:r>
            <a:r>
              <a:rPr lang="pt-BR" sz="2400" dirty="0" err="1"/>
              <a:t>with</a:t>
            </a:r>
            <a:r>
              <a:rPr lang="pt-BR" sz="2400" dirty="0"/>
              <a:t> a </a:t>
            </a:r>
            <a:r>
              <a:rPr lang="pt-BR" sz="2400" dirty="0" err="1"/>
              <a:t>specific</a:t>
            </a:r>
            <a:r>
              <a:rPr lang="pt-BR" sz="2400" dirty="0"/>
              <a:t> </a:t>
            </a:r>
            <a:r>
              <a:rPr lang="pt-BR" sz="2400" dirty="0" err="1"/>
              <a:t>type</a:t>
            </a:r>
            <a:r>
              <a:rPr lang="pt-BR" sz="2400" dirty="0"/>
              <a:t>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/>
              <a:t>interdependence</a:t>
            </a:r>
            <a:r>
              <a:rPr lang="pt-BR" sz="2400" dirty="0"/>
              <a:t>: </a:t>
            </a:r>
            <a:r>
              <a:rPr lang="pt-BR" sz="2400" u="sng" dirty="0"/>
              <a:t>trade </a:t>
            </a:r>
            <a:r>
              <a:rPr lang="pt-BR" sz="2400" u="sng" dirty="0" err="1"/>
              <a:t>of</a:t>
            </a:r>
            <a:r>
              <a:rPr lang="pt-BR" sz="2400" u="sng" dirty="0"/>
              <a:t> </a:t>
            </a:r>
            <a:r>
              <a:rPr lang="pt-BR" sz="2400" u="sng" dirty="0" err="1"/>
              <a:t>goods</a:t>
            </a:r>
            <a:r>
              <a:rPr lang="pt-BR" sz="2400" u="sng" dirty="0"/>
              <a:t> </a:t>
            </a:r>
            <a:r>
              <a:rPr lang="pt-BR" sz="2400" u="sng" dirty="0" err="1"/>
              <a:t>and</a:t>
            </a:r>
            <a:r>
              <a:rPr lang="pt-BR" sz="2400" u="sng" dirty="0"/>
              <a:t> </a:t>
            </a:r>
            <a:r>
              <a:rPr lang="pt-BR" sz="2400" u="sng" dirty="0" err="1"/>
              <a:t>services</a:t>
            </a:r>
            <a:endParaRPr lang="pt-BR" sz="2400" u="sng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41811-7150-482A-BA93-E443E0DE3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B45A92-93F7-4083-9120-B072CB651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D069-BC10-4355-9D2A-2BF0F933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trade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60C56-C1DE-4FDA-965C-10D10E02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023360"/>
          </a:xfrm>
        </p:spPr>
        <p:txBody>
          <a:bodyPr>
            <a:normAutofit fontScale="92500" lnSpcReduction="20000"/>
          </a:bodyPr>
          <a:lstStyle/>
          <a:p>
            <a:pPr lvl="1">
              <a:spcAft>
                <a:spcPts val="1200"/>
              </a:spcAft>
            </a:pPr>
            <a:r>
              <a:rPr lang="en-US" sz="2400" dirty="0"/>
              <a:t>Trade has increased considerably since after WWII</a:t>
            </a:r>
          </a:p>
          <a:p>
            <a:pPr lvl="2">
              <a:spcAft>
                <a:spcPts val="1200"/>
              </a:spcAft>
            </a:pPr>
            <a:r>
              <a:rPr lang="en-US" sz="2000" dirty="0"/>
              <a:t>World GDP 2014/World GDP 1960 = 6.2 (average growth = 3.4% per year)</a:t>
            </a:r>
          </a:p>
          <a:p>
            <a:pPr lvl="2">
              <a:spcAft>
                <a:spcPts val="1200"/>
              </a:spcAft>
            </a:pPr>
            <a:r>
              <a:rPr lang="en-US" sz="2000" dirty="0"/>
              <a:t>World Trade 2014/World Trade 1960 = 17.2 (average growth = 5.3% per year) 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Countries have been reducing barriers to trade</a:t>
            </a:r>
          </a:p>
          <a:p>
            <a:pPr lvl="2">
              <a:spcAft>
                <a:spcPts val="1200"/>
              </a:spcAft>
            </a:pPr>
            <a:r>
              <a:rPr lang="en-US" sz="2000" dirty="0"/>
              <a:t>Tariffs, quotas etc.; large countries open up to trade (China, India)</a:t>
            </a:r>
          </a:p>
          <a:p>
            <a:pPr lvl="1">
              <a:spcAft>
                <a:spcPts val="1200"/>
              </a:spcAft>
            </a:pPr>
            <a:r>
              <a:rPr lang="pt-BR" sz="2400" dirty="0" err="1"/>
              <a:t>Second</a:t>
            </a:r>
            <a:r>
              <a:rPr lang="pt-BR" sz="2400" dirty="0"/>
              <a:t> </a:t>
            </a:r>
            <a:r>
              <a:rPr lang="pt-BR" sz="2400" dirty="0" err="1"/>
              <a:t>wave</a:t>
            </a:r>
            <a:r>
              <a:rPr lang="pt-BR" sz="2400" dirty="0"/>
              <a:t> </a:t>
            </a:r>
            <a:r>
              <a:rPr lang="pt-BR" sz="2400" dirty="0" err="1"/>
              <a:t>of</a:t>
            </a:r>
            <a:r>
              <a:rPr lang="pt-BR" sz="2400" dirty="0"/>
              <a:t> </a:t>
            </a:r>
            <a:r>
              <a:rPr lang="pt-BR" sz="2400" dirty="0" err="1"/>
              <a:t>globalization</a:t>
            </a:r>
            <a:endParaRPr lang="pt-BR" sz="2400" dirty="0"/>
          </a:p>
          <a:p>
            <a:pPr lvl="1">
              <a:spcAft>
                <a:spcPts val="1200"/>
              </a:spcAft>
            </a:pPr>
            <a:r>
              <a:rPr lang="pt-BR" sz="2400" dirty="0"/>
              <a:t>Technology </a:t>
            </a:r>
            <a:r>
              <a:rPr lang="pt-BR" sz="2400" dirty="0" err="1"/>
              <a:t>reduces</a:t>
            </a:r>
            <a:r>
              <a:rPr lang="pt-BR" sz="2400" dirty="0"/>
              <a:t> </a:t>
            </a:r>
            <a:r>
              <a:rPr lang="pt-BR" sz="2400" dirty="0" err="1"/>
              <a:t>transportation</a:t>
            </a:r>
            <a:r>
              <a:rPr lang="pt-BR" sz="2400" dirty="0"/>
              <a:t> </a:t>
            </a:r>
            <a:r>
              <a:rPr lang="pt-BR" sz="2400" dirty="0" err="1"/>
              <a:t>and</a:t>
            </a:r>
            <a:r>
              <a:rPr lang="pt-BR" sz="2400" dirty="0"/>
              <a:t> </a:t>
            </a:r>
            <a:r>
              <a:rPr lang="pt-BR" sz="2400" dirty="0" err="1"/>
              <a:t>commucation</a:t>
            </a:r>
            <a:r>
              <a:rPr lang="pt-BR" sz="2400" dirty="0"/>
              <a:t> </a:t>
            </a:r>
            <a:r>
              <a:rPr lang="pt-BR" sz="2400" dirty="0" err="1"/>
              <a:t>costs</a:t>
            </a:r>
            <a:endParaRPr lang="pt-BR" sz="2400" dirty="0"/>
          </a:p>
          <a:p>
            <a:pPr lvl="2">
              <a:spcAft>
                <a:spcPts val="1200"/>
              </a:spcAft>
            </a:pPr>
            <a:r>
              <a:rPr lang="pt-BR" sz="2000" dirty="0" err="1"/>
              <a:t>Examples</a:t>
            </a:r>
            <a:r>
              <a:rPr lang="pt-BR" sz="2000" dirty="0"/>
              <a:t>: </a:t>
            </a:r>
            <a:r>
              <a:rPr lang="pt-BR" sz="2000" dirty="0" err="1"/>
              <a:t>faster</a:t>
            </a:r>
            <a:r>
              <a:rPr lang="pt-BR" sz="2000" dirty="0"/>
              <a:t> </a:t>
            </a:r>
            <a:r>
              <a:rPr lang="pt-BR" sz="2000" dirty="0" err="1"/>
              <a:t>and</a:t>
            </a:r>
            <a:r>
              <a:rPr lang="pt-BR" sz="2000" dirty="0"/>
              <a:t> </a:t>
            </a:r>
            <a:r>
              <a:rPr lang="pt-BR" sz="2000" dirty="0" err="1"/>
              <a:t>bigger</a:t>
            </a:r>
            <a:r>
              <a:rPr lang="pt-BR" sz="2000" dirty="0"/>
              <a:t> </a:t>
            </a:r>
            <a:r>
              <a:rPr lang="pt-BR" sz="2000" dirty="0" err="1"/>
              <a:t>ships</a:t>
            </a:r>
            <a:r>
              <a:rPr lang="pt-BR" sz="2000" dirty="0"/>
              <a:t>, </a:t>
            </a:r>
            <a:r>
              <a:rPr lang="pt-BR" sz="2000" dirty="0" err="1"/>
              <a:t>telegraph</a:t>
            </a:r>
            <a:r>
              <a:rPr lang="pt-BR" sz="2000" dirty="0"/>
              <a:t>/</a:t>
            </a:r>
            <a:r>
              <a:rPr lang="pt-BR" sz="2000" dirty="0" err="1"/>
              <a:t>telephone</a:t>
            </a:r>
            <a:r>
              <a:rPr lang="pt-BR" sz="2000" dirty="0"/>
              <a:t>, </a:t>
            </a:r>
            <a:r>
              <a:rPr lang="pt-BR" sz="2000" dirty="0" err="1"/>
              <a:t>aviation</a:t>
            </a:r>
            <a:r>
              <a:rPr lang="pt-BR" sz="2000" dirty="0"/>
              <a:t>, </a:t>
            </a:r>
            <a:r>
              <a:rPr lang="pt-BR" sz="2000" dirty="0" err="1"/>
              <a:t>refrigeration</a:t>
            </a:r>
            <a:r>
              <a:rPr lang="pt-BR" sz="2000" dirty="0"/>
              <a:t>, internet, </a:t>
            </a:r>
            <a:r>
              <a:rPr lang="pt-BR" sz="2000" dirty="0" err="1"/>
              <a:t>fragmentation</a:t>
            </a:r>
            <a:r>
              <a:rPr lang="pt-BR" sz="2000" dirty="0"/>
              <a:t> </a:t>
            </a:r>
            <a:r>
              <a:rPr lang="pt-BR" sz="2000" dirty="0" err="1"/>
              <a:t>of</a:t>
            </a:r>
            <a:r>
              <a:rPr lang="pt-BR" sz="2000" dirty="0"/>
              <a:t> </a:t>
            </a:r>
            <a:r>
              <a:rPr lang="pt-BR" sz="2000" dirty="0" err="1"/>
              <a:t>production</a:t>
            </a:r>
            <a:endParaRPr lang="pt-BR" sz="2000" dirty="0"/>
          </a:p>
          <a:p>
            <a:pPr lvl="1">
              <a:spcAft>
                <a:spcPts val="1200"/>
              </a:spcAft>
            </a:pPr>
            <a:r>
              <a:rPr lang="pt-BR" sz="2400" dirty="0" err="1"/>
              <a:t>But</a:t>
            </a:r>
            <a:r>
              <a:rPr lang="pt-BR" sz="2400" dirty="0"/>
              <a:t> countries continue </a:t>
            </a:r>
            <a:r>
              <a:rPr lang="pt-BR" sz="2400" dirty="0" err="1"/>
              <a:t>to</a:t>
            </a:r>
            <a:r>
              <a:rPr lang="pt-BR" sz="2400" dirty="0"/>
              <a:t> use trade policies </a:t>
            </a:r>
            <a:r>
              <a:rPr lang="pt-BR" sz="2400" dirty="0" err="1"/>
              <a:t>to</a:t>
            </a:r>
            <a:r>
              <a:rPr lang="pt-BR" sz="2400" dirty="0"/>
              <a:t> </a:t>
            </a:r>
            <a:r>
              <a:rPr lang="pt-BR" sz="2400" dirty="0" err="1"/>
              <a:t>protect</a:t>
            </a:r>
            <a:r>
              <a:rPr lang="pt-BR" sz="2400" dirty="0"/>
              <a:t> </a:t>
            </a:r>
            <a:r>
              <a:rPr lang="pt-BR" sz="2400" dirty="0" err="1"/>
              <a:t>their</a:t>
            </a:r>
            <a:r>
              <a:rPr lang="pt-BR" sz="2400" dirty="0"/>
              <a:t> industries </a:t>
            </a:r>
            <a:r>
              <a:rPr lang="pt-BR" sz="2400" dirty="0" err="1"/>
              <a:t>from</a:t>
            </a:r>
            <a:r>
              <a:rPr lang="pt-BR" sz="2400" dirty="0"/>
              <a:t> </a:t>
            </a:r>
            <a:r>
              <a:rPr lang="pt-BR" sz="2400" dirty="0" err="1"/>
              <a:t>international</a:t>
            </a:r>
            <a:r>
              <a:rPr lang="pt-BR" sz="2400" dirty="0"/>
              <a:t> </a:t>
            </a:r>
            <a:r>
              <a:rPr lang="pt-BR" sz="2400" dirty="0" err="1"/>
              <a:t>competition</a:t>
            </a:r>
            <a:r>
              <a:rPr lang="pt-BR" sz="2400" dirty="0"/>
              <a:t> (</a:t>
            </a:r>
            <a:r>
              <a:rPr lang="pt-BR" sz="2400" dirty="0" err="1"/>
              <a:t>see</a:t>
            </a:r>
            <a:r>
              <a:rPr lang="pt-BR" sz="2400" dirty="0"/>
              <a:t> </a:t>
            </a:r>
            <a:r>
              <a:rPr lang="pt-BR" sz="2400" dirty="0" err="1"/>
              <a:t>ongoing</a:t>
            </a:r>
            <a:r>
              <a:rPr lang="pt-BR" sz="2400" dirty="0"/>
              <a:t> trade </a:t>
            </a:r>
            <a:r>
              <a:rPr lang="pt-BR" sz="2400" dirty="0" err="1"/>
              <a:t>war</a:t>
            </a:r>
            <a:r>
              <a:rPr lang="pt-BR" sz="2400" dirty="0"/>
              <a:t>)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BD429-FE45-437A-9FCE-A5F294368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FF17B-ED44-45E3-8890-CC351190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11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FF5BD16-3D75-4881-B528-D4BEE8995E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074504"/>
              </p:ext>
            </p:extLst>
          </p:nvPr>
        </p:nvGraphicFramePr>
        <p:xfrm>
          <a:off x="1524000" y="374704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3" name="TextBox 2">
            <a:extLst>
              <a:ext uri="{FF2B5EF4-FFF2-40B4-BE49-F238E27FC236}">
                <a16:creationId xmlns:a16="http://schemas.microsoft.com/office/drawing/2014/main" id="{FD9583E3-D988-4193-ADF6-54CC8A212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450904"/>
            <a:ext cx="4685898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b="1" dirty="0"/>
              <a:t>Fig 2.2 </a:t>
            </a:r>
            <a:r>
              <a:rPr lang="en-US" altLang="pt-BR" b="1" dirty="0">
                <a:solidFill>
                  <a:srgbClr val="0000FF"/>
                </a:solidFill>
              </a:rPr>
              <a:t>world income and trade</a:t>
            </a:r>
            <a:r>
              <a:rPr lang="en-US" altLang="pt-BR" b="1" dirty="0"/>
              <a:t>, log scale</a:t>
            </a:r>
          </a:p>
        </p:txBody>
      </p:sp>
      <p:sp>
        <p:nvSpPr>
          <p:cNvPr id="5124" name="TextBox 3">
            <a:extLst>
              <a:ext uri="{FF2B5EF4-FFF2-40B4-BE49-F238E27FC236}">
                <a16:creationId xmlns:a16="http://schemas.microsoft.com/office/drawing/2014/main" id="{967FE580-6D1A-42E9-9822-19766ADA65DB}"/>
              </a:ext>
            </a:extLst>
          </p:cNvPr>
          <p:cNvSpPr txBox="1">
            <a:spLocks noChangeArrowheads="1"/>
          </p:cNvSpPr>
          <p:nvPr/>
        </p:nvSpPr>
        <p:spPr bwMode="auto">
          <a:xfrm rot="-983550">
            <a:off x="4222556" y="1822296"/>
            <a:ext cx="14847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sz="1600">
                <a:solidFill>
                  <a:srgbClr val="FF0000"/>
                </a:solidFill>
              </a:rPr>
              <a:t>income (GDP)</a:t>
            </a: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5D9F6BF4-E05A-422F-B390-BB4384F8A16E}"/>
              </a:ext>
            </a:extLst>
          </p:cNvPr>
          <p:cNvSpPr txBox="1">
            <a:spLocks noChangeArrowheads="1"/>
          </p:cNvSpPr>
          <p:nvPr/>
        </p:nvSpPr>
        <p:spPr bwMode="auto">
          <a:xfrm rot="-1331371">
            <a:off x="4552351" y="3579659"/>
            <a:ext cx="222528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sz="1600">
                <a:solidFill>
                  <a:srgbClr val="0000FF"/>
                </a:solidFill>
              </a:rPr>
              <a:t>trade (export + import)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2101F00-E08B-49B6-A799-B4B64E01EBB3}"/>
              </a:ext>
            </a:extLst>
          </p:cNvPr>
          <p:cNvCxnSpPr/>
          <p:nvPr/>
        </p:nvCxnSpPr>
        <p:spPr>
          <a:xfrm flipV="1">
            <a:off x="2522538" y="1408167"/>
            <a:ext cx="7612062" cy="3632200"/>
          </a:xfrm>
          <a:prstGeom prst="line">
            <a:avLst/>
          </a:prstGeom>
          <a:ln w="28575">
            <a:solidFill>
              <a:srgbClr val="3366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79C3311-C5D7-4A53-93AF-A2B325ED471A}"/>
              </a:ext>
            </a:extLst>
          </p:cNvPr>
          <p:cNvSpPr/>
          <p:nvPr/>
        </p:nvSpPr>
        <p:spPr>
          <a:xfrm rot="10800000" flipV="1">
            <a:off x="3200400" y="2449568"/>
            <a:ext cx="4775200" cy="2251075"/>
          </a:xfrm>
          <a:prstGeom prst="rtTriangle">
            <a:avLst/>
          </a:prstGeom>
          <a:solidFill>
            <a:srgbClr val="CCFFFF">
              <a:alpha val="40000"/>
            </a:srgbClr>
          </a:solidFill>
          <a:ln w="6350">
            <a:solidFill>
              <a:srgbClr val="33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C50BA455-AC8A-449F-A632-5DF87836EC11}"/>
              </a:ext>
            </a:extLst>
          </p:cNvPr>
          <p:cNvSpPr/>
          <p:nvPr/>
        </p:nvSpPr>
        <p:spPr>
          <a:xfrm>
            <a:off x="2362200" y="4349805"/>
            <a:ext cx="1447800" cy="690563"/>
          </a:xfrm>
          <a:prstGeom prst="arc">
            <a:avLst>
              <a:gd name="adj1" fmla="val 20522956"/>
              <a:gd name="adj2" fmla="val 164558"/>
            </a:avLst>
          </a:prstGeom>
          <a:ln w="28575" cmpd="dbl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29" name="TextBox 11">
            <a:extLst>
              <a:ext uri="{FF2B5EF4-FFF2-40B4-BE49-F238E27FC236}">
                <a16:creationId xmlns:a16="http://schemas.microsoft.com/office/drawing/2014/main" id="{819299ED-7BC9-4C8A-8B5D-E1DE7FB71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703568"/>
            <a:ext cx="21336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pt-BR" sz="2000"/>
              <a:t>Note: in a </a:t>
            </a:r>
            <a:r>
              <a:rPr lang="en-US" altLang="pt-BR" sz="2000" i="1">
                <a:solidFill>
                  <a:srgbClr val="0000FF"/>
                </a:solidFill>
              </a:rPr>
              <a:t>log graph</a:t>
            </a:r>
            <a:r>
              <a:rPr lang="en-US" altLang="pt-BR" sz="2000">
                <a:solidFill>
                  <a:srgbClr val="0000FF"/>
                </a:solidFill>
              </a:rPr>
              <a:t> </a:t>
            </a:r>
            <a:r>
              <a:rPr lang="en-US" altLang="pt-BR" sz="2000"/>
              <a:t>with time on horizontal axis the </a:t>
            </a:r>
            <a:r>
              <a:rPr lang="en-US" altLang="pt-BR" sz="2000" i="1">
                <a:solidFill>
                  <a:srgbClr val="0000FF"/>
                </a:solidFill>
              </a:rPr>
              <a:t>slope</a:t>
            </a:r>
            <a:r>
              <a:rPr lang="en-US" altLang="pt-BR" sz="2000"/>
              <a:t> of the line </a:t>
            </a:r>
            <a:r>
              <a:rPr lang="en-US" altLang="pt-BR" sz="2000" i="1">
                <a:solidFill>
                  <a:srgbClr val="0000FF"/>
                </a:solidFill>
              </a:rPr>
              <a:t>reflects the growth rate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3060C6-4066-41B9-8513-27916BA9640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87999" y="5562600"/>
            <a:ext cx="4521238" cy="400110"/>
          </a:xfrm>
          <a:prstGeom prst="rect">
            <a:avLst/>
          </a:prstGeom>
          <a:blipFill rotWithShape="1">
            <a:blip r:embed="rId3"/>
            <a:stretch>
              <a:fillRect l="-1484" t="-6154" r="-1754" b="-27692"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  <a:latin typeface="Arial" charset="0"/>
              </a:rPr>
              <a:t>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B4D808-41EE-4858-A092-C65928A8A61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03495" y="5147102"/>
            <a:ext cx="2125339" cy="415498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>
            <a:solidFill>
              <a:srgbClr val="3366FF"/>
            </a:solidFill>
          </a:ln>
        </p:spPr>
        <p:txBody>
          <a:bodyPr/>
          <a:lstStyle/>
          <a:p>
            <a:pPr>
              <a:defRPr/>
            </a:pPr>
            <a:r>
              <a:rPr lang="en-GB">
                <a:noFill/>
                <a:latin typeface="Arial" charset="0"/>
              </a:rPr>
              <a:t> </a:t>
            </a:r>
          </a:p>
        </p:txBody>
      </p:sp>
      <p:cxnSp>
        <p:nvCxnSpPr>
          <p:cNvPr id="16" name="Curved Connector 15">
            <a:extLst>
              <a:ext uri="{FF2B5EF4-FFF2-40B4-BE49-F238E27FC236}">
                <a16:creationId xmlns:a16="http://schemas.microsoft.com/office/drawing/2014/main" id="{BFCCA9C4-0C3A-4E56-AE65-6FF8214E1C3B}"/>
              </a:ext>
            </a:extLst>
          </p:cNvPr>
          <p:cNvCxnSpPr>
            <a:stCxn id="11" idx="2"/>
            <a:endCxn id="14" idx="1"/>
          </p:cNvCxnSpPr>
          <p:nvPr/>
        </p:nvCxnSpPr>
        <p:spPr>
          <a:xfrm rot="16200000" flipH="1">
            <a:off x="3886201" y="4649843"/>
            <a:ext cx="238125" cy="396875"/>
          </a:xfrm>
          <a:prstGeom prst="curvedConnector4">
            <a:avLst>
              <a:gd name="adj1" fmla="val 95958"/>
              <a:gd name="adj2" fmla="val 50457"/>
            </a:avLst>
          </a:prstGeom>
          <a:ln w="1905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A33F109-E7DD-47DB-83E5-39CA9D31DB4D}"/>
              </a:ext>
            </a:extLst>
          </p:cNvPr>
          <p:cNvSpPr txBox="1"/>
          <p:nvPr/>
        </p:nvSpPr>
        <p:spPr>
          <a:xfrm>
            <a:off x="7019364" y="161330"/>
            <a:ext cx="6544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[Figure from Van </a:t>
            </a:r>
            <a:r>
              <a:rPr lang="en-US" sz="1400" dirty="0" err="1">
                <a:solidFill>
                  <a:srgbClr val="0070C0"/>
                </a:solidFill>
              </a:rPr>
              <a:t>Marrewijk</a:t>
            </a:r>
            <a:r>
              <a:rPr lang="en-US" sz="1400" dirty="0">
                <a:solidFill>
                  <a:srgbClr val="0070C0"/>
                </a:solidFill>
              </a:rPr>
              <a:t>, C. </a:t>
            </a:r>
            <a:r>
              <a:rPr lang="en-US" sz="1400" i="1" dirty="0">
                <a:solidFill>
                  <a:srgbClr val="0070C0"/>
                </a:solidFill>
              </a:rPr>
              <a:t>International Trade</a:t>
            </a:r>
            <a:r>
              <a:rPr lang="en-US" sz="1400" dirty="0">
                <a:solidFill>
                  <a:srgbClr val="0070C0"/>
                </a:solidFill>
              </a:rPr>
              <a:t>. Oxford U Press]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7688-4C19-4BC4-8B23-67FC3A6D8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A16F5-7EA1-4F28-AFF6-6C1079617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DEE690B-448B-4FDE-A014-4162EEC605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078770"/>
              </p:ext>
            </p:extLst>
          </p:nvPr>
        </p:nvGraphicFramePr>
        <p:xfrm>
          <a:off x="1276172" y="374704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Rectangle 2">
            <a:extLst>
              <a:ext uri="{FF2B5EF4-FFF2-40B4-BE49-F238E27FC236}">
                <a16:creationId xmlns:a16="http://schemas.microsoft.com/office/drawing/2014/main" id="{49FBB193-F153-45EA-947D-9C4762C1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172" y="374704"/>
            <a:ext cx="3200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pt-BR" b="1" dirty="0"/>
              <a:t>Fig 2.9 </a:t>
            </a:r>
            <a:r>
              <a:rPr lang="nl-NL" altLang="pt-BR" b="1" dirty="0">
                <a:solidFill>
                  <a:srgbClr val="0000FF"/>
                </a:solidFill>
              </a:rPr>
              <a:t>two waves of globalization</a:t>
            </a:r>
            <a:r>
              <a:rPr lang="nl-NL" altLang="pt-BR" b="1" dirty="0"/>
              <a:t>; merchandise exports, % of GDP</a:t>
            </a:r>
            <a:endParaRPr lang="en-US" altLang="pt-BR" b="1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1968D5A-D8D1-428D-A4C1-0EBE16398164}"/>
              </a:ext>
            </a:extLst>
          </p:cNvPr>
          <p:cNvSpPr txBox="1"/>
          <p:nvPr/>
        </p:nvSpPr>
        <p:spPr>
          <a:xfrm>
            <a:off x="7019364" y="161330"/>
            <a:ext cx="6544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[Figure from Van </a:t>
            </a:r>
            <a:r>
              <a:rPr lang="en-US" sz="1400" dirty="0" err="1">
                <a:solidFill>
                  <a:srgbClr val="0070C0"/>
                </a:solidFill>
              </a:rPr>
              <a:t>Marrewijk</a:t>
            </a:r>
            <a:r>
              <a:rPr lang="en-US" sz="1400" dirty="0">
                <a:solidFill>
                  <a:srgbClr val="0070C0"/>
                </a:solidFill>
              </a:rPr>
              <a:t>, C. </a:t>
            </a:r>
            <a:r>
              <a:rPr lang="en-US" sz="1400" i="1" dirty="0">
                <a:solidFill>
                  <a:srgbClr val="0070C0"/>
                </a:solidFill>
              </a:rPr>
              <a:t>International Trade</a:t>
            </a:r>
            <a:r>
              <a:rPr lang="en-US" sz="1400" dirty="0">
                <a:solidFill>
                  <a:srgbClr val="0070C0"/>
                </a:solidFill>
              </a:rPr>
              <a:t>. Oxford U Press]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72451-B4D4-49B5-997A-822E6132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5124E-C778-4B5E-9C54-204160414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D2694F4-3CC0-4858-A55C-9486BE09D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496" y="1405647"/>
            <a:ext cx="7011008" cy="404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AE87025-4DD4-420A-B12F-EDE8E9E47BF7}"/>
              </a:ext>
            </a:extLst>
          </p:cNvPr>
          <p:cNvSpPr txBox="1"/>
          <p:nvPr/>
        </p:nvSpPr>
        <p:spPr>
          <a:xfrm>
            <a:off x="4429024" y="5824373"/>
            <a:ext cx="7762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Steinwender</a:t>
            </a:r>
            <a:r>
              <a:rPr lang="en-US" dirty="0">
                <a:solidFill>
                  <a:srgbClr val="0070C0"/>
                </a:solidFill>
              </a:rPr>
              <a:t>, Claudia (2018). “Real Effects of Information Frictions: When the States and the Kingdom Became United.” </a:t>
            </a:r>
            <a:r>
              <a:rPr lang="en-US" i="1" dirty="0">
                <a:solidFill>
                  <a:srgbClr val="0070C0"/>
                </a:solidFill>
              </a:rPr>
              <a:t>American Economic Review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F34A3-106A-4BD0-BD5E-4263374DA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90442-6506-4F5E-9E7E-FF810585D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1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ufacturing-made-in-the-world">
            <a:extLst>
              <a:ext uri="{FF2B5EF4-FFF2-40B4-BE49-F238E27FC236}">
                <a16:creationId xmlns:a16="http://schemas.microsoft.com/office/drawing/2014/main" id="{8EC55A4E-8AF4-4CDD-B49E-A01B3F05E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795338"/>
            <a:ext cx="7029450" cy="526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1BB0A8-7D93-4284-8EAF-C67A42AE1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EDAC06-DDBC-4690-8CFA-89A2F01C3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55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7E29250E-651C-407B-96C0-BC5F95391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221" y="660400"/>
            <a:ext cx="9683750" cy="619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0DC50E4-8655-4AD8-A2A8-7AC72687CE3B}"/>
              </a:ext>
            </a:extLst>
          </p:cNvPr>
          <p:cNvSpPr txBox="1"/>
          <p:nvPr/>
        </p:nvSpPr>
        <p:spPr>
          <a:xfrm>
            <a:off x="7316624" y="0"/>
            <a:ext cx="6544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[Table from Van </a:t>
            </a:r>
            <a:r>
              <a:rPr lang="en-US" sz="1400" dirty="0" err="1">
                <a:solidFill>
                  <a:srgbClr val="0070C0"/>
                </a:solidFill>
              </a:rPr>
              <a:t>Marrewijk</a:t>
            </a:r>
            <a:r>
              <a:rPr lang="en-US" sz="1400" dirty="0">
                <a:solidFill>
                  <a:srgbClr val="0070C0"/>
                </a:solidFill>
              </a:rPr>
              <a:t>, C. </a:t>
            </a:r>
            <a:r>
              <a:rPr lang="en-US" sz="1400" i="1" dirty="0">
                <a:solidFill>
                  <a:srgbClr val="0070C0"/>
                </a:solidFill>
              </a:rPr>
              <a:t>International Trade</a:t>
            </a:r>
            <a:r>
              <a:rPr lang="en-US" sz="1400" dirty="0">
                <a:solidFill>
                  <a:srgbClr val="0070C0"/>
                </a:solidFill>
              </a:rPr>
              <a:t>. Oxford U Press]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483D4-D1E3-4D43-994F-0E1F64505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Intermational Economics, UIUC, Fall 2019 - Mauro Rodrigues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6C2C9-937A-47E9-B612-26874072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1E195-B4C4-4D8D-9171-F90BABCE93C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33CC"/>
    </a:dk1>
    <a:lt1>
      <a:srgbClr val="3399FF"/>
    </a:lt1>
    <a:dk2>
      <a:srgbClr val="FFFFFF"/>
    </a:dk2>
    <a:lt2>
      <a:srgbClr val="808080"/>
    </a:lt2>
    <a:accent1>
      <a:srgbClr val="00CC99"/>
    </a:accent1>
    <a:accent2>
      <a:srgbClr val="3333CC"/>
    </a:accent2>
    <a:accent3>
      <a:srgbClr val="ADCAFF"/>
    </a:accent3>
    <a:accent4>
      <a:srgbClr val="002AAE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1_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33CC"/>
    </a:dk1>
    <a:lt1>
      <a:srgbClr val="3399FF"/>
    </a:lt1>
    <a:dk2>
      <a:srgbClr val="FFFFFF"/>
    </a:dk2>
    <a:lt2>
      <a:srgbClr val="808080"/>
    </a:lt2>
    <a:accent1>
      <a:srgbClr val="00CC99"/>
    </a:accent1>
    <a:accent2>
      <a:srgbClr val="3333CC"/>
    </a:accent2>
    <a:accent3>
      <a:srgbClr val="ADCAFF"/>
    </a:accent3>
    <a:accent4>
      <a:srgbClr val="002AAE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1_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0033CC"/>
    </a:dk1>
    <a:lt1>
      <a:srgbClr val="3399FF"/>
    </a:lt1>
    <a:dk2>
      <a:srgbClr val="FFFFFF"/>
    </a:dk2>
    <a:lt2>
      <a:srgbClr val="808080"/>
    </a:lt2>
    <a:accent1>
      <a:srgbClr val="00CC99"/>
    </a:accent1>
    <a:accent2>
      <a:srgbClr val="3333CC"/>
    </a:accent2>
    <a:accent3>
      <a:srgbClr val="ADCAFF"/>
    </a:accent3>
    <a:accent4>
      <a:srgbClr val="002AAE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1_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">
    <a:dk1>
      <a:srgbClr val="0033CC"/>
    </a:dk1>
    <a:lt1>
      <a:srgbClr val="3399FF"/>
    </a:lt1>
    <a:dk2>
      <a:srgbClr val="FFFFFF"/>
    </a:dk2>
    <a:lt2>
      <a:srgbClr val="808080"/>
    </a:lt2>
    <a:accent1>
      <a:srgbClr val="00CC99"/>
    </a:accent1>
    <a:accent2>
      <a:srgbClr val="3333CC"/>
    </a:accent2>
    <a:accent3>
      <a:srgbClr val="ADCAFF"/>
    </a:accent3>
    <a:accent4>
      <a:srgbClr val="002AAE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1_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1124</Words>
  <Application>Microsoft Office PowerPoint</Application>
  <PresentationFormat>Widescreen</PresentationFormat>
  <Paragraphs>164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Tw Cen MT</vt:lpstr>
      <vt:lpstr>Tw Cen MT Condensed</vt:lpstr>
      <vt:lpstr>Wingdings 3</vt:lpstr>
      <vt:lpstr>Integral</vt:lpstr>
      <vt:lpstr>Introduction</vt:lpstr>
      <vt:lpstr>TEXTBOOKS AND OTHER MATERIALS</vt:lpstr>
      <vt:lpstr>International trade</vt:lpstr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RECENT ISSUES</vt:lpstr>
      <vt:lpstr>PowerPoint Presentation</vt:lpstr>
      <vt:lpstr>Data Sources</vt:lpstr>
      <vt:lpstr>Main Questions</vt:lpstr>
      <vt:lpstr>Main Questions</vt:lpstr>
      <vt:lpstr>outline</vt:lpstr>
      <vt:lpstr>prerequisites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Ana Fava</dc:creator>
  <cp:lastModifiedBy>Mauro Rodrigues</cp:lastModifiedBy>
  <cp:revision>24</cp:revision>
  <dcterms:created xsi:type="dcterms:W3CDTF">2019-10-20T15:33:39Z</dcterms:created>
  <dcterms:modified xsi:type="dcterms:W3CDTF">2021-04-13T14:28:12Z</dcterms:modified>
</cp:coreProperties>
</file>