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49" r:id="rId1"/>
  </p:sldMasterIdLst>
  <p:notesMasterIdLst>
    <p:notesMasterId r:id="rId37"/>
  </p:notesMasterIdLst>
  <p:handoutMasterIdLst>
    <p:handoutMasterId r:id="rId38"/>
  </p:handoutMasterIdLst>
  <p:sldIdLst>
    <p:sldId id="440" r:id="rId2"/>
    <p:sldId id="455" r:id="rId3"/>
    <p:sldId id="439" r:id="rId4"/>
    <p:sldId id="506" r:id="rId5"/>
    <p:sldId id="508" r:id="rId6"/>
    <p:sldId id="456" r:id="rId7"/>
    <p:sldId id="528" r:id="rId8"/>
    <p:sldId id="509" r:id="rId9"/>
    <p:sldId id="543" r:id="rId10"/>
    <p:sldId id="510" r:id="rId11"/>
    <p:sldId id="511" r:id="rId12"/>
    <p:sldId id="512" r:id="rId13"/>
    <p:sldId id="513" r:id="rId14"/>
    <p:sldId id="515" r:id="rId15"/>
    <p:sldId id="516" r:id="rId16"/>
    <p:sldId id="517" r:id="rId17"/>
    <p:sldId id="519" r:id="rId18"/>
    <p:sldId id="520" r:id="rId19"/>
    <p:sldId id="522" r:id="rId20"/>
    <p:sldId id="524" r:id="rId21"/>
    <p:sldId id="525" r:id="rId22"/>
    <p:sldId id="523" r:id="rId23"/>
    <p:sldId id="526" r:id="rId24"/>
    <p:sldId id="529" r:id="rId25"/>
    <p:sldId id="530" r:id="rId26"/>
    <p:sldId id="533" r:id="rId27"/>
    <p:sldId id="534" r:id="rId28"/>
    <p:sldId id="535" r:id="rId29"/>
    <p:sldId id="536" r:id="rId30"/>
    <p:sldId id="537" r:id="rId31"/>
    <p:sldId id="538" r:id="rId32"/>
    <p:sldId id="542" r:id="rId33"/>
    <p:sldId id="539" r:id="rId34"/>
    <p:sldId id="540" r:id="rId35"/>
    <p:sldId id="486" r:id="rId36"/>
  </p:sldIdLst>
  <p:sldSz cx="9144000" cy="6858000" type="screen4x3"/>
  <p:notesSz cx="7023100" cy="93091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CDB"/>
    <a:srgbClr val="367C52"/>
    <a:srgbClr val="DDDDDD"/>
    <a:srgbClr val="C0C0C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434" autoAdjust="0"/>
  </p:normalViewPr>
  <p:slideViewPr>
    <p:cSldViewPr>
      <p:cViewPr varScale="1">
        <p:scale>
          <a:sx n="108" d="100"/>
          <a:sy n="108" d="100"/>
        </p:scale>
        <p:origin x="171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3043343" cy="465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760" y="0"/>
            <a:ext cx="3043343" cy="465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8843567"/>
            <a:ext cx="3043343" cy="465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760" y="8843567"/>
            <a:ext cx="3043343" cy="465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AC7FF78-DE52-4990-A474-5F4B1B4CE57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4286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3043343" cy="465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867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760" y="0"/>
            <a:ext cx="3043343" cy="465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696913"/>
            <a:ext cx="4654550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417" y="4421785"/>
            <a:ext cx="5150273" cy="4189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2867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843567"/>
            <a:ext cx="3043343" cy="465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867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760" y="8843567"/>
            <a:ext cx="3043343" cy="465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D787C7B7-51FE-4E4C-956D-F0D76E5CAE1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55362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66335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92275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81840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29956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23880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11622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27891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54505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60651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66319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09803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748891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48458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403583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529058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561041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56756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194936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86181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852036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223942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34735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750938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372095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32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697497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33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882814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34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074527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35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3673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93507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47192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15367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73870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60264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1556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86500" y="-8934"/>
            <a:ext cx="2857500" cy="1143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02736"/>
            <a:ext cx="9144000" cy="114614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cap="small" baseline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 err="1"/>
              <a:t>Título</a:t>
            </a:r>
            <a:r>
              <a:rPr lang="en-US" dirty="0"/>
              <a:t> da </a:t>
            </a:r>
            <a:r>
              <a:rPr lang="en-US" dirty="0" err="1"/>
              <a:t>Apresentação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0" y="2417550"/>
            <a:ext cx="9144000" cy="914400"/>
          </a:xfrm>
          <a:prstGeom prst="rect">
            <a:avLst/>
          </a:prstGeom>
        </p:spPr>
        <p:txBody>
          <a:bodyPr tIns="72000"/>
          <a:lstStyle>
            <a:lvl1pPr marL="0" indent="0" algn="ctr">
              <a:buNone/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719609" y="3601054"/>
            <a:ext cx="7704782" cy="62003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defRPr>
            </a:lvl1pPr>
          </a:lstStyle>
          <a:p>
            <a:pPr lvl="0"/>
            <a:r>
              <a:rPr lang="en-US" dirty="0"/>
              <a:t>Aula [] – []/ []/ []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718666" y="4365030"/>
            <a:ext cx="7705725" cy="1800274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8391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179263" y="1218373"/>
            <a:ext cx="8785225" cy="424733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pt-BR" noProof="0" dirty="0"/>
              <a:t>Digite o Título</a:t>
            </a:r>
          </a:p>
        </p:txBody>
      </p:sp>
    </p:spTree>
    <p:extLst>
      <p:ext uri="{BB962C8B-B14F-4D97-AF65-F5344CB8AC3E}">
        <p14:creationId xmlns:p14="http://schemas.microsoft.com/office/powerpoint/2010/main" val="1106687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87729" y="1222153"/>
            <a:ext cx="8785225" cy="424734"/>
          </a:xfrm>
          <a:prstGeom prst="rect">
            <a:avLst/>
          </a:prstGeom>
        </p:spPr>
        <p:txBody>
          <a:bodyPr anchor="ctr" anchorCtr="0"/>
          <a:lstStyle>
            <a:lvl1pPr marL="0" lvl="0" indent="0" defTabSz="91440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baseline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  <a:cs typeface="Times New Roman" panose="02020603050405020304" pitchFamily="18" charset="0"/>
              </a:defRPr>
            </a:lvl1pPr>
            <a:lvl2pPr marL="742950" indent="-285750" defTabSz="91440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defTabSz="91440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defTabSz="91440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defTabSz="91440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9pPr>
          </a:lstStyle>
          <a:p>
            <a:pPr lvl="0"/>
            <a:r>
              <a:rPr lang="pt-BR" dirty="0"/>
              <a:t>Aula 03 – Tributação das Pessoas Jurídicas</a:t>
            </a:r>
          </a:p>
        </p:txBody>
      </p:sp>
    </p:spTree>
    <p:extLst>
      <p:ext uri="{BB962C8B-B14F-4D97-AF65-F5344CB8AC3E}">
        <p14:creationId xmlns:p14="http://schemas.microsoft.com/office/powerpoint/2010/main" val="3534836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179263" y="1218373"/>
            <a:ext cx="8785225" cy="424733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pt-BR" noProof="0" dirty="0"/>
              <a:t>Digite o Título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79262" y="1806200"/>
            <a:ext cx="8785225" cy="4431112"/>
          </a:xfrm>
          <a:prstGeom prst="rect">
            <a:avLst/>
          </a:prstGeom>
        </p:spPr>
        <p:txBody>
          <a:bodyPr/>
          <a:lstStyle>
            <a:lvl1pPr marL="252000" indent="-2520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8096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86500" y="-8934"/>
            <a:ext cx="2857500" cy="11430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 userDrawn="1"/>
        </p:nvSpPr>
        <p:spPr bwMode="auto">
          <a:xfrm>
            <a:off x="1015386" y="3861048"/>
            <a:ext cx="7149737" cy="2290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840" tIns="35920" rIns="71840" bIns="35920" anchor="t"/>
          <a:lstStyle>
            <a:lvl1pPr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150000"/>
              </a:lnSpc>
              <a:defRPr/>
            </a:pPr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Monitores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leonardo.branco@usp.br</a:t>
            </a:r>
          </a:p>
          <a:p>
            <a:pPr algn="ctr">
              <a:lnSpc>
                <a:spcPct val="150000"/>
              </a:lnSpc>
              <a:spcAft>
                <a:spcPts val="1800"/>
              </a:spcAft>
              <a:defRPr/>
            </a:pP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alexandre.pinto@usp.br</a:t>
            </a:r>
            <a:endParaRPr lang="pt-BR" sz="14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00000"/>
              </a:lnSpc>
              <a:defRPr/>
            </a:pPr>
            <a:r>
              <a:rPr lang="pt-B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Observação: 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 apresentação foi desenvolvida e atualizada sob a orientação do Prof. Titular Luís Eduardo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Schoueri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partir do material preparado pelos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ex-monitores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Fábio Piovesan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Bozza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Phelippe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Oliveira.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2490818"/>
            <a:ext cx="9144000" cy="1154206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Obrigado!</a:t>
            </a:r>
          </a:p>
        </p:txBody>
      </p:sp>
    </p:spTree>
    <p:extLst>
      <p:ext uri="{BB962C8B-B14F-4D97-AF65-F5344CB8AC3E}">
        <p14:creationId xmlns:p14="http://schemas.microsoft.com/office/powerpoint/2010/main" val="1366714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fld id="{F2B7900D-0734-4F15-9F08-6F03FB6F6514}" type="datetimeFigureOut">
              <a:rPr lang="pt-BR" smtClean="0"/>
              <a:pPr/>
              <a:t>28/02/2020</a:t>
            </a:fld>
            <a:endParaRPr lang="pt-BR" dirty="0"/>
          </a:p>
        </p:txBody>
      </p:sp>
      <p:sp>
        <p:nvSpPr>
          <p:cNvPr id="9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900" dirty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ea typeface="+mn-ea"/>
                <a:cs typeface="+mn-cs"/>
              </a:rPr>
              <a:t>DEF-0537 – Tributação Direta das Pessoas Jurídicas</a:t>
            </a:r>
            <a:endParaRPr lang="pt-BR" dirty="0"/>
          </a:p>
        </p:txBody>
      </p:sp>
      <p:sp>
        <p:nvSpPr>
          <p:cNvPr id="13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fld id="{7FFE5E5C-C80A-4D8D-A711-3102A7BA9258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29389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86500" y="-8934"/>
            <a:ext cx="28575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814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" y="-4535"/>
            <a:ext cx="9144000" cy="113937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10"/>
          <p:cNvSpPr txBox="1">
            <a:spLocks noChangeArrowheads="1"/>
          </p:cNvSpPr>
          <p:nvPr userDrawn="1"/>
        </p:nvSpPr>
        <p:spPr bwMode="auto">
          <a:xfrm>
            <a:off x="1346192" y="210347"/>
            <a:ext cx="2952750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pt-BR" altLang="pt-BR" b="1" dirty="0">
                <a:solidFill>
                  <a:srgbClr val="C00000"/>
                </a:solidFill>
              </a:rPr>
              <a:t>Faculdade de Direito</a:t>
            </a:r>
          </a:p>
          <a:p>
            <a:pPr algn="ctr"/>
            <a:r>
              <a:rPr lang="pt-BR" altLang="pt-BR" sz="1900" b="1" dirty="0">
                <a:solidFill>
                  <a:srgbClr val="C00000"/>
                </a:solidFill>
              </a:rPr>
              <a:t>Universidade de São Paulo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9">
            <a:clrChange>
              <a:clrFrom>
                <a:srgbClr val="7F7F7F"/>
              </a:clrFrom>
              <a:clrTo>
                <a:srgbClr val="7F7F7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060" y="142363"/>
            <a:ext cx="885949" cy="885949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8457766" y="6376243"/>
            <a:ext cx="506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r">
              <a:defRPr sz="1000">
                <a:solidFill>
                  <a:schemeClr val="tx1">
                    <a:tint val="75000"/>
                  </a:schemeClr>
                </a:solidFill>
                <a:ea typeface="Verdan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pPr lvl="0"/>
            <a:fld id="{59CF30BF-4775-471E-A8B3-A5C8E4086D41}" type="slidenum">
              <a:rPr lang="pt-BR" smtClean="0"/>
              <a:pPr lvl="0"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2432661" y="6376243"/>
            <a:ext cx="45156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r">
              <a:defRPr sz="1000">
                <a:solidFill>
                  <a:schemeClr val="tx1">
                    <a:tint val="75000"/>
                  </a:schemeClr>
                </a:solidFill>
                <a:ea typeface="Verdan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pPr lvl="0" algn="ctr"/>
            <a:r>
              <a:rPr lang="pt-BR" sz="900" kern="1200" dirty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Tributação Direta das Pessoas Jurídicas (DEF-0537)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299060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r">
              <a:defRPr sz="1000">
                <a:solidFill>
                  <a:schemeClr val="tx1">
                    <a:tint val="75000"/>
                  </a:schemeClr>
                </a:solidFill>
                <a:ea typeface="Verdan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pPr lvl="0" algn="l"/>
            <a:r>
              <a:rPr lang="pt-BR" sz="900" dirty="0"/>
              <a:t>Faculdade de Direito da USP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153840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0" r:id="rId1"/>
    <p:sldLayoutId id="2147483953" r:id="rId2"/>
    <p:sldLayoutId id="2147483954" r:id="rId3"/>
    <p:sldLayoutId id="2147483951" r:id="rId4"/>
    <p:sldLayoutId id="2147483952" r:id="rId5"/>
    <p:sldLayoutId id="2147483955" r:id="rId6"/>
    <p:sldLayoutId id="2147483956" r:id="rId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C00026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b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alto.gov.br/ccivil_03/LEIS/L4506.htm#art47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alto.gov.br/ccivil_03/Decreto-Lei/Del1730.htm#art3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lanalto.gov.br/ccivil_03/_Ato2011-2014/2014/Lei/L12973.htm#art59" TargetMode="External"/><Relationship Id="rId4" Type="http://schemas.openxmlformats.org/officeDocument/2006/relationships/hyperlink" Target="http://www.planalto.gov.br/ccivil_03/LEIS/L9249.htm#art13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 bwMode="auto">
          <a:xfrm>
            <a:off x="0" y="1202736"/>
            <a:ext cx="9180513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840" tIns="35920" rIns="71840" bIns="35920" anchor="ctr"/>
          <a:lstStyle>
            <a:lvl1pPr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pt-BR" sz="28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Tributação Direta das Pessoas Jurídicas (DEF-0537)</a:t>
            </a:r>
          </a:p>
          <a:p>
            <a:pPr algn="ctr" eaLnBrk="1" hangingPunct="1">
              <a:defRPr/>
            </a:pPr>
            <a:endParaRPr lang="pt-BR" sz="2800" b="1" cap="small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50000"/>
              </a:lnSpc>
              <a:defRPr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Professor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Luís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Eduardo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Schoueri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Professor Roberto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Quiroga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Mosquera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1052171" y="3601054"/>
            <a:ext cx="7076169" cy="115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840" tIns="35920" rIns="71840" bIns="35920" anchor="ctr"/>
          <a:lstStyle>
            <a:lvl1pPr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Aft>
                <a:spcPts val="1200"/>
              </a:spcAft>
              <a:defRPr/>
            </a:pPr>
            <a:r>
              <a:rPr lang="pt-BR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Aula 05</a:t>
            </a:r>
          </a:p>
          <a:p>
            <a:pPr algn="ctr" eaLnBrk="1" hangingPunct="1">
              <a:defRPr/>
            </a:pPr>
            <a:r>
              <a:rPr lang="pt-BR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Lucro real – Parte II</a:t>
            </a:r>
          </a:p>
        </p:txBody>
      </p:sp>
    </p:spTree>
    <p:extLst>
      <p:ext uri="{BB962C8B-B14F-4D97-AF65-F5344CB8AC3E}">
        <p14:creationId xmlns:p14="http://schemas.microsoft.com/office/powerpoint/2010/main" val="8847950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952" y="1218374"/>
            <a:ext cx="8715329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Adições de custos e despesas (indedutíveis) registrados na contabilidade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03352" y="1906935"/>
            <a:ext cx="3876564" cy="2746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1000"/>
              </a:lnSpc>
              <a:spcAft>
                <a:spcPts val="1200"/>
              </a:spcAft>
            </a:pPr>
            <a:r>
              <a:rPr lang="pt-BR" sz="1800" u="sng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Análise da dedutibilidade de custos e de despesas registrados na contabilidade</a:t>
            </a:r>
          </a:p>
          <a:p>
            <a:pPr algn="just">
              <a:lnSpc>
                <a:spcPct val="121000"/>
              </a:lnSpc>
              <a:spcAft>
                <a:spcPts val="1200"/>
              </a:spcAft>
            </a:pP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Registro contábil de custos e despesas (na DRE) cuja </a:t>
            </a:r>
            <a:r>
              <a:rPr lang="pt-BR" sz="1800" b="1" dirty="0">
                <a:solidFill>
                  <a:srgbClr val="C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dedutibilidade</a:t>
            </a:r>
            <a:r>
              <a:rPr lang="pt-BR" sz="1800" dirty="0">
                <a:solidFill>
                  <a:srgbClr val="C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deve ser analisada para fins da determinação do Lucro real nos termos da legislação.</a:t>
            </a:r>
          </a:p>
          <a:p>
            <a:pPr algn="just">
              <a:lnSpc>
                <a:spcPct val="121000"/>
              </a:lnSpc>
            </a:pP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(artigo 62, </a:t>
            </a:r>
            <a:r>
              <a:rPr lang="pt-BR" sz="1800" i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caput</a:t>
            </a: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e I da IN 1.700/17)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1844824"/>
            <a:ext cx="3932881" cy="439248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01788" y="2680457"/>
            <a:ext cx="4021505" cy="346392"/>
          </a:xfrm>
          <a:prstGeom prst="rect">
            <a:avLst/>
          </a:prstGeom>
          <a:solidFill>
            <a:schemeClr val="accent2">
              <a:lumMod val="20000"/>
              <a:lumOff val="80000"/>
              <a:alpha val="40000"/>
            </a:schemeClr>
          </a:solidFill>
          <a:ln w="9525"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ctangle 5"/>
          <p:cNvSpPr/>
          <p:nvPr/>
        </p:nvSpPr>
        <p:spPr>
          <a:xfrm>
            <a:off x="700945" y="3274548"/>
            <a:ext cx="4021505" cy="346392"/>
          </a:xfrm>
          <a:prstGeom prst="rect">
            <a:avLst/>
          </a:prstGeom>
          <a:solidFill>
            <a:schemeClr val="accent2">
              <a:lumMod val="20000"/>
              <a:lumOff val="80000"/>
              <a:alpha val="40000"/>
            </a:schemeClr>
          </a:solidFill>
          <a:ln w="9525"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ctangle 6"/>
          <p:cNvSpPr/>
          <p:nvPr/>
        </p:nvSpPr>
        <p:spPr>
          <a:xfrm>
            <a:off x="700945" y="3854942"/>
            <a:ext cx="4021505" cy="346392"/>
          </a:xfrm>
          <a:prstGeom prst="rect">
            <a:avLst/>
          </a:prstGeom>
          <a:solidFill>
            <a:schemeClr val="accent2">
              <a:lumMod val="20000"/>
              <a:lumOff val="80000"/>
              <a:alpha val="40000"/>
            </a:schemeClr>
          </a:solidFill>
          <a:ln w="9525"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2548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146231" y="1806200"/>
            <a:ext cx="8806181" cy="3699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1800" b="1" u="sng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Custos</a:t>
            </a: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: somatória dos gastos incorridos e necessários para a aquisição e a produção/ transformação de estoques*¹ [para produtores ou comerciantes de bens e mercadorias] e/ou aqueles diretamente relacionados e necessários para a prestação de serviços.</a:t>
            </a:r>
          </a:p>
          <a:p>
            <a:pPr marL="5701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Classificações: custos fixos, custos variáveis, custos diretos e custos indiretos.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1800" b="1" u="sng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Despesas</a:t>
            </a: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: “Valor pago ou empenhado na aquisição de bens </a:t>
            </a:r>
            <a:r>
              <a:rPr 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não</a:t>
            </a: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vinculados ao processo de produção de mercadorias, produtos e serviços destinados à venda” (Edmar Andrade)</a:t>
            </a:r>
          </a:p>
          <a:p>
            <a:pPr marL="5701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1800" u="sng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Definição por exclusão</a:t>
            </a: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– todos os gastos que não sejam qualificados como “custos”.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Custos e despesas devem atender a certos critérios impostos pela legislação tributária para que sejam considerados dedutíveis para fins da apuração do Lucro real.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Custos e despesas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5952" y="6021288"/>
            <a:ext cx="8240205" cy="2945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200" dirty="0">
                <a:solidFill>
                  <a:srgbClr val="595959"/>
                </a:solidFill>
                <a:cs typeface="Times New Roman" panose="02020603050405020304" pitchFamily="18" charset="0"/>
              </a:rPr>
              <a:t>*¹ Pronunciamento Técnico CPC nº 16 (“Estoques”); artigos 13, § 1º e 14 do Decreto-Lei nº 1.598/77; artigos 301 e 302  do RIR/18</a:t>
            </a:r>
          </a:p>
        </p:txBody>
      </p:sp>
    </p:spTree>
    <p:extLst>
      <p:ext uri="{BB962C8B-B14F-4D97-AF65-F5344CB8AC3E}">
        <p14:creationId xmlns:p14="http://schemas.microsoft.com/office/powerpoint/2010/main" val="10394154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146231" y="1806200"/>
            <a:ext cx="8806181" cy="36520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Artigo 311 do RIR/18 – Despesas operacionais (e dedutíveis):</a:t>
            </a:r>
          </a:p>
          <a:p>
            <a:pPr marL="355600" algn="just"/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Despesas necessárias</a:t>
            </a:r>
          </a:p>
          <a:p>
            <a:pPr marL="355600" algn="just"/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Art. 311.  São operacionais as despesas não computadas nos custos, necessárias à atividade da empresa e à manutenção da fonte produtora (</a:t>
            </a: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Lei nº 4.506, de 1964, art. 47, caput</a:t>
            </a: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).</a:t>
            </a:r>
          </a:p>
          <a:p>
            <a:pPr marL="355600" algn="just"/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§ 1º  São necessárias as despesas pagas ou incorridas para a realização das transações ou operações exigidas pela atividade da empresa (</a:t>
            </a: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Lei nº 4.506, de 1964, art. 47, § 1º</a:t>
            </a: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)</a:t>
            </a:r>
          </a:p>
          <a:p>
            <a:pPr marL="355600" algn="just"/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§ 2º  As despesas operacionais admitidas são as usuais ou normais no tipo de transações, operações ou atividades da empresa </a:t>
            </a: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(Lei nº 4.506, de 1964, art. 47, § 2º)</a:t>
            </a: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.</a:t>
            </a:r>
          </a:p>
          <a:p>
            <a:pPr marL="355600" algn="just"/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§ 3º  O disposto neste artigo aplica-se também às gratificações pagas aos empregados, independentemente da designação que tiverem.</a:t>
            </a: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endParaRPr 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Dedutibilidade de despesas – Regra geral</a:t>
            </a:r>
          </a:p>
        </p:txBody>
      </p:sp>
    </p:spTree>
    <p:extLst>
      <p:ext uri="{BB962C8B-B14F-4D97-AF65-F5344CB8AC3E}">
        <p14:creationId xmlns:p14="http://schemas.microsoft.com/office/powerpoint/2010/main" val="17158644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6231" y="1806200"/>
            <a:ext cx="8806181" cy="3213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De acordo com o artigo 311 do RIR/18 são, portanto, consideradas despesas operacionais (e, logo, dedutíveis do Lucro real) aquelas que atendam a 3 (três) critérios:</a:t>
            </a:r>
          </a:p>
          <a:p>
            <a:pPr marL="53280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Necessidade</a:t>
            </a: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: é “necessária” a despesa essencial para a atividade exercida pela pessoa jurídica, bem como para a manutenção da fonte produtora do rendimento (tributável). </a:t>
            </a:r>
          </a:p>
          <a:p>
            <a:pPr marL="53280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Normalidade</a:t>
            </a: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e </a:t>
            </a:r>
            <a:r>
              <a:rPr 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usualidade</a:t>
            </a: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: é “normal” e “usual” a despesa habitual ao exercício de certa atividade, incorrida com frequência em transações de certo segmento econômico.</a:t>
            </a:r>
          </a:p>
          <a:p>
            <a:pPr marL="2857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Além de atender a estes critérios, as despesas devem ser (i) corretamente escrituradas, (</a:t>
            </a:r>
            <a:r>
              <a:rPr lang="pt-BR" sz="1800" dirty="0" err="1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ii</a:t>
            </a: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) comprovadas e (</a:t>
            </a:r>
            <a:r>
              <a:rPr lang="pt-BR" sz="1800" dirty="0" err="1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iii</a:t>
            </a: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) incorridas no período competente para serem dedutíveis do Lucro real.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5952" y="6021288"/>
            <a:ext cx="8493800" cy="2945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200" dirty="0">
                <a:solidFill>
                  <a:srgbClr val="595959"/>
                </a:solidFill>
                <a:cs typeface="Times New Roman" panose="02020603050405020304" pitchFamily="18" charset="0"/>
              </a:rPr>
              <a:t>*¹ Ver também o </a:t>
            </a:r>
            <a:r>
              <a:rPr lang="pt-BR" sz="1200" b="1" dirty="0">
                <a:solidFill>
                  <a:srgbClr val="595959"/>
                </a:solidFill>
                <a:cs typeface="Times New Roman" panose="02020603050405020304" pitchFamily="18" charset="0"/>
              </a:rPr>
              <a:t>Parecer Normativo CST nº 32, de 17 de agosto de 1981 </a:t>
            </a:r>
            <a:r>
              <a:rPr lang="pt-BR" sz="1200" dirty="0">
                <a:solidFill>
                  <a:srgbClr val="595959"/>
                </a:solidFill>
                <a:cs typeface="Times New Roman" panose="02020603050405020304" pitchFamily="18" charset="0"/>
              </a:rPr>
              <a:t>sobre a qualificação de despesas operacionais e dedutíveis.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Dedutibilidade de despesas – Regra geral</a:t>
            </a:r>
          </a:p>
        </p:txBody>
      </p:sp>
    </p:spTree>
    <p:extLst>
      <p:ext uri="{BB962C8B-B14F-4D97-AF65-F5344CB8AC3E}">
        <p14:creationId xmlns:p14="http://schemas.microsoft.com/office/powerpoint/2010/main" val="16000345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6231" y="1806200"/>
            <a:ext cx="8806181" cy="451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Em sentido contrário, são indedutíveis – e devem ser </a:t>
            </a:r>
            <a:r>
              <a:rPr lang="pt-BR" sz="1800" dirty="0">
                <a:solidFill>
                  <a:srgbClr val="C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adicionadas</a:t>
            </a: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no cálculo do lucro real – as despesas que sejam </a:t>
            </a:r>
            <a:r>
              <a:rPr lang="pt-BR" sz="1800" b="1" i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desnecessárias</a:t>
            </a: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à atividade ou à manutenção da fonte produtora (ou despesas que não possam ser consideradas como normais e usuais a aquela atividade).</a:t>
            </a: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E comum que se aplique o conceito de despesas incorridas por “</a:t>
            </a:r>
            <a:r>
              <a:rPr lang="pt-BR" sz="1800" b="1" dirty="0">
                <a:solidFill>
                  <a:srgbClr val="C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mera liberalidade</a:t>
            </a: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” para determinar/qualificar despesas que devem ser adicionadas ao Lucro real.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Exemplo</a:t>
            </a: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: concessionária de veículos oferece aos compradores de carros 0Km “tanque cheio” com gasolina. Despesa é indedutível porque incorrida por mera liberalidade?</a:t>
            </a: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Liberalidade é dar sem esperar nada em troca – sem interesse direto ou indireto. A oferta da concessionária é necessária, normal e usual do ponto de vista de sua atividade.</a:t>
            </a:r>
            <a:endParaRPr lang="pt-BR" altLang="pt-BR" sz="1800" dirty="0">
              <a:solidFill>
                <a:srgbClr val="C00000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Dedutibilidade de despesas – Regra geral</a:t>
            </a:r>
          </a:p>
        </p:txBody>
      </p:sp>
    </p:spTree>
    <p:extLst>
      <p:ext uri="{BB962C8B-B14F-4D97-AF65-F5344CB8AC3E}">
        <p14:creationId xmlns:p14="http://schemas.microsoft.com/office/powerpoint/2010/main" val="21850032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6231" y="1806200"/>
            <a:ext cx="8806181" cy="421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Exemplo de caso da CSRF do CARF*¹ sobre despesas indedutíveis por liberalidade.</a:t>
            </a: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DESPESAS OPERACIONAIS. CONDIÇÕES PARA DEDUTIBILIDADE. A qualificação dos dispêndios da pessoa jurídica como despesas dedutíveis na determinação do lucro real, está subordinada a </a:t>
            </a:r>
            <a:r>
              <a:rPr lang="pt-BR" altLang="pt-BR" sz="1800" u="sng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normas específicas da legislação do imposto de renda, que fixam o conceito próprio de despesas operacionais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e estabelecem condições objetivas norteadoras da imputabilidade, ou não, das cifras correspondentes para aquele efeito. </a:t>
            </a: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DESPESAS COM REMUNERAÇÃO DE DEBÊNTURES. INDEDUTIBILIDADE DAS DESPESAS. A entrega de parcelas significativas de seus lucro a título de remuneração das debêntures no contexto de empresas ligadas, </a:t>
            </a: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caracteriza </a:t>
            </a:r>
            <a:r>
              <a:rPr lang="pt-BR" altLang="pt-BR" sz="1800" b="1" u="sng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liberalidade</a:t>
            </a: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, e desvirtua a natureza de despesa necessária, tornando-a </a:t>
            </a:r>
            <a:r>
              <a:rPr lang="pt-BR" altLang="pt-BR" sz="1800" b="1" dirty="0" err="1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indedutível</a:t>
            </a: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na apuração do lucro real.</a:t>
            </a:r>
          </a:p>
          <a:p>
            <a:pPr marL="284400" algn="r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altLang="pt-BR" sz="16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(9101-002.973, na sessão de 03 de julho de 2017)</a:t>
            </a:r>
            <a:endParaRPr lang="pt-BR" sz="16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5952" y="6021288"/>
            <a:ext cx="7104381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200" dirty="0">
                <a:solidFill>
                  <a:srgbClr val="595959"/>
                </a:solidFill>
                <a:cs typeface="Times New Roman" panose="02020603050405020304" pitchFamily="18" charset="0"/>
              </a:rPr>
              <a:t>*¹ Câmara Superior de Recursos Fiscais (“</a:t>
            </a:r>
            <a:r>
              <a:rPr lang="pt-BR" sz="1200" b="1" dirty="0">
                <a:solidFill>
                  <a:srgbClr val="595959"/>
                </a:solidFill>
                <a:cs typeface="Times New Roman" panose="02020603050405020304" pitchFamily="18" charset="0"/>
              </a:rPr>
              <a:t>CSRF</a:t>
            </a:r>
            <a:r>
              <a:rPr lang="pt-BR" sz="1200" dirty="0">
                <a:solidFill>
                  <a:srgbClr val="595959"/>
                </a:solidFill>
                <a:cs typeface="Times New Roman" panose="02020603050405020304" pitchFamily="18" charset="0"/>
              </a:rPr>
              <a:t>”) do Conselho Administrativo de Recursos Fiscais (“</a:t>
            </a:r>
            <a:r>
              <a:rPr lang="pt-BR" sz="1200" b="1" dirty="0">
                <a:solidFill>
                  <a:srgbClr val="595959"/>
                </a:solidFill>
                <a:cs typeface="Times New Roman" panose="02020603050405020304" pitchFamily="18" charset="0"/>
              </a:rPr>
              <a:t>CARF</a:t>
            </a:r>
            <a:r>
              <a:rPr lang="pt-BR" sz="1200" dirty="0">
                <a:solidFill>
                  <a:srgbClr val="595959"/>
                </a:solidFill>
                <a:cs typeface="Times New Roman" panose="02020603050405020304" pitchFamily="18" charset="0"/>
              </a:rPr>
              <a:t>”).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Dedutibilidade de despesas – Regra geral</a:t>
            </a:r>
          </a:p>
        </p:txBody>
      </p:sp>
    </p:spTree>
    <p:extLst>
      <p:ext uri="{BB962C8B-B14F-4D97-AF65-F5344CB8AC3E}">
        <p14:creationId xmlns:p14="http://schemas.microsoft.com/office/powerpoint/2010/main" val="38264060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Algumas regras específicas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6231" y="1806200"/>
            <a:ext cx="8806181" cy="2880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Despesas com brindes</a:t>
            </a: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(artigo 260, § único, VII, do RIR/18)</a:t>
            </a: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Diferente de despesas com (i) amostra grátis – que são dedutíveis se atendidos os critérios da legislação (artigo 380, V, do RIR/18) – e (</a:t>
            </a:r>
            <a:r>
              <a:rPr lang="pt-BR" sz="1800" dirty="0" err="1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ii</a:t>
            </a: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) com bonificação em mercadorias (e.g. “dúzia de treze”, qualificada como descontos dedutíveis para o concedente).</a:t>
            </a:r>
          </a:p>
          <a:p>
            <a:pPr marL="5701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altLang="pt-BR" sz="1800" b="1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Parecer Normativo CST nº 15/76</a:t>
            </a:r>
            <a:r>
              <a:rPr lang="pt-BR" altLang="pt-BR" sz="1800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: brindes são diferentes de amostras pois se destinam a promover </a:t>
            </a:r>
            <a:r>
              <a:rPr lang="pt-BR" altLang="pt-BR" sz="1800" i="1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a empresa</a:t>
            </a:r>
            <a:r>
              <a:rPr lang="pt-BR" altLang="pt-BR" sz="1800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,</a:t>
            </a:r>
            <a:r>
              <a:rPr lang="pt-BR" altLang="pt-BR" sz="1800" i="1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pt-BR" altLang="pt-BR" sz="1800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e não os seus produtos (análise caso-a-caso é necessária).</a:t>
            </a: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endParaRPr lang="pt-BR" altLang="pt-BR" sz="1800" dirty="0">
              <a:solidFill>
                <a:srgbClr val="595959"/>
              </a:solidFill>
              <a:ea typeface="MS PGothic" panose="020B0600070205080204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0166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6231" y="1806200"/>
            <a:ext cx="8806181" cy="3699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Multas punitivas </a:t>
            </a: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(artigo 352, §5º, do RIR/18)</a:t>
            </a:r>
          </a:p>
          <a:p>
            <a:pPr marL="5701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São dedutíveis: </a:t>
            </a:r>
          </a:p>
          <a:p>
            <a:pPr marL="5688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(a)</a:t>
            </a: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multas de natureza compensatória (e.g. </a:t>
            </a:r>
            <a:r>
              <a:rPr lang="pt-BR" altLang="pt-BR" sz="1800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multa contratual recebida por fornecedor que descumpriu prazo); </a:t>
            </a: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e </a:t>
            </a:r>
          </a:p>
          <a:p>
            <a:pPr marL="5688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(b)</a:t>
            </a: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multas impostas por infração de que não resulte falta ou insuficiência de pagamento de tributo (e.g. multa por descumprimento de obrigação acessória).</a:t>
            </a:r>
          </a:p>
          <a:p>
            <a:pPr marL="5701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altLang="pt-BR" sz="1800" b="1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Parecer Normativo CST nº 61/79:</a:t>
            </a:r>
            <a:r>
              <a:rPr lang="pt-BR" altLang="pt-BR" sz="1800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 são </a:t>
            </a:r>
            <a:r>
              <a:rPr lang="pt-BR" altLang="pt-BR" sz="1800" b="1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indedutíveis</a:t>
            </a:r>
            <a:r>
              <a:rPr lang="pt-BR" altLang="pt-BR" sz="1800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 multas por infração de normas de natureza não-tributária (e.g.: penais, trabalhistas, de trânsito) por </a:t>
            </a:r>
            <a:r>
              <a:rPr lang="pt-BR" altLang="pt-BR" sz="1800" u="sng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não serem necessárias</a:t>
            </a:r>
            <a:r>
              <a:rPr lang="pt-BR" altLang="pt-BR" sz="1800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 à atividade da empresa ou à manutenção da fonte produtora.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Algumas regras específicas</a:t>
            </a:r>
          </a:p>
        </p:txBody>
      </p:sp>
    </p:spTree>
    <p:extLst>
      <p:ext uri="{BB962C8B-B14F-4D97-AF65-F5344CB8AC3E}">
        <p14:creationId xmlns:p14="http://schemas.microsoft.com/office/powerpoint/2010/main" val="7489420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6231" y="1806200"/>
            <a:ext cx="8806181" cy="4104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Despesas com alimentação de sócios, acionistas e administradores (art. 260, § único, IV do RIR/18) e gratificações pagas a dirigentes da pessoa jurídica (art. 315 do RIR/18)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Despesas com royalties e assistência técnica que excedam os limites estabelecidos em lei (</a:t>
            </a:r>
            <a:r>
              <a:rPr lang="pt-BR" sz="1800" dirty="0" err="1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arts</a:t>
            </a: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. 363, IV, alínea “b”, e V, alínea “b”, art. 364, III e art. 365, todos do RIR/18)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Despesas com a Contribuição Social sobre Lucro (CSLL), quando registrada como custo ou despesa operacional (art. 260, § único, VIII, do RIR/18)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Ajustes decorrentes da aplicação das regras dos </a:t>
            </a:r>
            <a:r>
              <a:rPr 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preços de transferência</a:t>
            </a: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(art. 238, §7º, do RIR/18) e das regras de </a:t>
            </a:r>
            <a:r>
              <a:rPr lang="pt-BR" sz="1800" b="1" dirty="0" err="1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subcapitalização</a:t>
            </a: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(art. 24 e 25 da Lei nº 12.249/10)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Ajustes decorrentes de “Distribuição Disfarçada de Lucro” – DDL (art. 531 do RIR/18)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Despesas com leasing e aluguéis e quaisquer outras despesas com bens móveis ou imóveis não relacionados intrinsecamente com a produção ou comercialização dos bens e serviços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Algumas regras específicas</a:t>
            </a:r>
          </a:p>
        </p:txBody>
      </p:sp>
    </p:spTree>
    <p:extLst>
      <p:ext uri="{BB962C8B-B14F-4D97-AF65-F5344CB8AC3E}">
        <p14:creationId xmlns:p14="http://schemas.microsoft.com/office/powerpoint/2010/main" val="42448136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6231" y="1806200"/>
            <a:ext cx="8806181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Contribuições não compulsórias e doações</a:t>
            </a: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da-DK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(art. 260, §único, V e VI, do RIR/18).</a:t>
            </a: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da-DK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Exceções</a:t>
            </a: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:</a:t>
            </a:r>
          </a:p>
          <a:p>
            <a:pPr marL="5701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Seguros, planos de saúde e benefícios complementares assemelhados aos da previdência social, instituídos em favor dos empregados e dirigentes da pessoa jurídica</a:t>
            </a:r>
          </a:p>
          <a:p>
            <a:pPr marL="5701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Incentivo à cultura (art. 385 do RIR/18, PRONAC e as do art. 377 do RIR/18)</a:t>
            </a:r>
          </a:p>
          <a:p>
            <a:pPr marL="5701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Instituições de ensino e pesquisa cuja criação tenha sido autorizada por lei federal e que preencham os requisitos dos incisos I e II do artigo 213 da CF (limitadas a 1,5% do lucro operacional da empresa)</a:t>
            </a:r>
          </a:p>
          <a:p>
            <a:pPr marL="5701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Doações a entidades filantrópicas e de assistência social (limitadas a 2% do lucro operacional da pessoa jurídica)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Algumas regras específicas</a:t>
            </a:r>
          </a:p>
        </p:txBody>
      </p:sp>
    </p:spTree>
    <p:extLst>
      <p:ext uri="{BB962C8B-B14F-4D97-AF65-F5344CB8AC3E}">
        <p14:creationId xmlns:p14="http://schemas.microsoft.com/office/powerpoint/2010/main" val="454215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668855"/>
              </p:ext>
            </p:extLst>
          </p:nvPr>
        </p:nvGraphicFramePr>
        <p:xfrm>
          <a:off x="666150" y="1822191"/>
          <a:ext cx="7848872" cy="41341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03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57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583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pt-BR" sz="1600" b="0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Revisitando as sistemáticas de apuração do IRPJ e da CSLL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03-05</a:t>
                      </a: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83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kern="1200" cap="none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Ajustes na apuração do Lucro real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pt-BR" sz="16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06-07</a:t>
                      </a: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834">
                <a:tc>
                  <a:txBody>
                    <a:bodyPr/>
                    <a:lstStyle/>
                    <a:p>
                      <a:pPr marL="36195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kern="1200" cap="none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Adições – Classificações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08-09</a:t>
                      </a: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834">
                <a:tc>
                  <a:txBody>
                    <a:bodyPr/>
                    <a:lstStyle/>
                    <a:p>
                      <a:pPr marL="3619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kern="1200" cap="none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Custos e despesas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10-11</a:t>
                      </a: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834">
                <a:tc>
                  <a:txBody>
                    <a:bodyPr/>
                    <a:lstStyle/>
                    <a:p>
                      <a:pPr marL="3619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kern="1200" cap="none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Dedutibilidade de despesas – Regra geral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12-15</a:t>
                      </a: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834">
                <a:tc>
                  <a:txBody>
                    <a:bodyPr/>
                    <a:lstStyle/>
                    <a:p>
                      <a:pPr marL="3619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kern="1200" cap="none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Algumas regras específicas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16-19</a:t>
                      </a: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5834">
                <a:tc>
                  <a:txBody>
                    <a:bodyPr/>
                    <a:lstStyle/>
                    <a:p>
                      <a:pPr marL="36195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kern="1200" cap="none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Provisões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20-24</a:t>
                      </a: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583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Despesas com depreciação, amortização ou exaustão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25-26</a:t>
                      </a: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5834">
                <a:tc>
                  <a:txBody>
                    <a:bodyPr/>
                    <a:lstStyle/>
                    <a:p>
                      <a:pPr marL="3619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Depreciação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27-32</a:t>
                      </a: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5834">
                <a:tc>
                  <a:txBody>
                    <a:bodyPr/>
                    <a:lstStyle/>
                    <a:p>
                      <a:pPr marL="3619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Amortização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5834">
                <a:tc>
                  <a:txBody>
                    <a:bodyPr/>
                    <a:lstStyle/>
                    <a:p>
                      <a:pPr marL="3619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kern="1200" cap="none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Exaustão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70929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Provisões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6231" y="1806200"/>
            <a:ext cx="8806181" cy="3213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De acordo com as “Definições” do Pronunciamento Técnico CPC nº 25, </a:t>
            </a:r>
            <a:r>
              <a:rPr lang="pt-BR" sz="1800" i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provisão</a:t>
            </a: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é:</a:t>
            </a: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Um passivo [i.e. obrigação presente da entidade, derivada de eventos já ocorridos, cuja liquidação se espera que resulte em saída de recursos] </a:t>
            </a:r>
            <a:r>
              <a:rPr 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de prazo ou de valor incertos</a:t>
            </a: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.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Ainda conforme o CPC 25, as provisões são distinguidas de outros passivos (tais como contas a pagar) justamente pela incerteza sobre o prazo ou o valor para sua liquidação.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 </a:t>
            </a:r>
            <a:r>
              <a:rPr 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inexigibilidade</a:t>
            </a: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caracteriza a provisão. Se as contingências financeiras acobertadas pelas provisões se tivessem efetivado (i.e., se tivessem tornado exigíveis) não apareceriam como provisões, mas como despesas (Rubens Gomes de Sousa).</a:t>
            </a:r>
          </a:p>
        </p:txBody>
      </p:sp>
    </p:spTree>
    <p:extLst>
      <p:ext uri="{BB962C8B-B14F-4D97-AF65-F5344CB8AC3E}">
        <p14:creationId xmlns:p14="http://schemas.microsoft.com/office/powerpoint/2010/main" val="4831190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Provisões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6231" y="1806200"/>
            <a:ext cx="880618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Parecer Normativo CST nº 110/71</a:t>
            </a: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:</a:t>
            </a: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3.</a:t>
            </a: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A </a:t>
            </a:r>
            <a:r>
              <a:rPr 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despesa</a:t>
            </a: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perfeitamente identificada (originária de contrato ou como contraprestação por um serviço), mesmo que ainda não paga, gera um </a:t>
            </a:r>
            <a:r>
              <a:rPr lang="pt-BR" sz="1800" u="sng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passivo exigível</a:t>
            </a: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e, logicamente, dedutível do lucro tributável.</a:t>
            </a: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4.</a:t>
            </a: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Outra coisa será estimar-se um gasto, sem identificação e pretender-se onerar a conta de resultado, </a:t>
            </a:r>
            <a:r>
              <a:rPr lang="pt-BR" sz="1800" u="sng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sem mesmo conhecer sua quantificação definitiva</a:t>
            </a: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, mediante a constituição de uma reserva, ainda que sob a denominação de </a:t>
            </a:r>
            <a:r>
              <a:rPr 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provisão</a:t>
            </a: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(...)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Provisões são, portanto, (i) obrigações prováveis, (</a:t>
            </a:r>
            <a:r>
              <a:rPr lang="pt-BR" sz="1800" dirty="0" err="1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ii</a:t>
            </a: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) mas ainda inexigíveis, (</a:t>
            </a:r>
            <a:r>
              <a:rPr lang="pt-BR" sz="1800" dirty="0" err="1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iii</a:t>
            </a: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) de prazo ou de valor incertos (Pronunciamento Técnico CPC nº 25).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3134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Provisões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6231" y="1806200"/>
            <a:ext cx="8806181" cy="38490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4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sz="1800" u="sng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Dedutibilidade das provisões contábeis registradas pelas pessoas jurídicas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Ao contrário das despesas, provisões são, como regra geral, indedutíveis na determinação do Lucro real (artigo 339 do RIR/18 e artigo 13, I da Lei nº 9.249/95).</a:t>
            </a:r>
          </a:p>
          <a:p>
            <a:pPr marL="541338" algn="just"/>
            <a:r>
              <a:rPr lang="pt-BR" sz="1800" i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Art. 339.  Na determinação do lucro real, somente serão dedutíveis as provisões expressamente autorizadas neste Regulamento (</a:t>
            </a:r>
            <a:r>
              <a:rPr lang="pt-BR" sz="1800" i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Decreto-Lei nº 1.730, de 17 de dezembro de 1979, art. 3º</a:t>
            </a:r>
            <a:r>
              <a:rPr lang="pt-BR" sz="1800" i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; e </a:t>
            </a:r>
            <a:r>
              <a:rPr lang="pt-BR" sz="1800" i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Lei nº 9.249, de 1995, art. 13, caput, inciso I</a:t>
            </a:r>
            <a:r>
              <a:rPr lang="pt-BR" sz="1800" i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).</a:t>
            </a:r>
          </a:p>
          <a:p>
            <a:pPr marL="541338" algn="just"/>
            <a:r>
              <a:rPr lang="pt-BR" sz="1800" i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Parágrafo único.  Para fins do disposto neste Regulamento, as referências a provisões alcançam as perdas estimadas no valor de ativos, inclusive aquelas decorrentes de redução ao valor recuperável </a:t>
            </a:r>
            <a:r>
              <a:rPr lang="pt-BR" sz="1800" i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(Lei nº 12.973, de 2014, art. 59)</a:t>
            </a:r>
            <a:r>
              <a:rPr lang="pt-BR" sz="1800" i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.</a:t>
            </a:r>
          </a:p>
          <a:p>
            <a:pPr marL="3240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endParaRPr 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0887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Provisões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6231" y="1806200"/>
            <a:ext cx="8806181" cy="30346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Provisões dedutíveis (de acordo com a legislação tributária em vigor)*¹:</a:t>
            </a:r>
          </a:p>
          <a:p>
            <a:pPr marL="53280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altLang="pt-BR" sz="1800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provisões técnicas das companhias de seguro e de capitalização, das entidades de previdência privada complementar e das operadoras de planos de assistência à saúde, quando constituídas por exigência da legislação especial a elas aplicável;</a:t>
            </a:r>
          </a:p>
          <a:p>
            <a:pPr marL="53280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altLang="pt-BR" sz="1800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provisões para perdas de estoques de livros [art. 8º da Lei nº 10.753/03];</a:t>
            </a:r>
          </a:p>
          <a:p>
            <a:pPr marL="53280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altLang="pt-BR" sz="1800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provisões para o pagamento de férias de empregados; e</a:t>
            </a:r>
          </a:p>
          <a:p>
            <a:pPr marL="53280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altLang="pt-BR" sz="1800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provisões para o pagamento de décimo-terceiro salário de empregados.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5952" y="6021288"/>
            <a:ext cx="5727402" cy="2945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200" dirty="0">
                <a:solidFill>
                  <a:srgbClr val="595959"/>
                </a:solidFill>
                <a:cs typeface="Times New Roman" panose="02020603050405020304" pitchFamily="18" charset="0"/>
              </a:rPr>
              <a:t>*¹ Artigos 340, 341, 342 e 343 do RIR/18 e Artigo 70 da Instrução Normativa nº 1.700/17.</a:t>
            </a:r>
          </a:p>
        </p:txBody>
      </p:sp>
    </p:spTree>
    <p:extLst>
      <p:ext uri="{BB962C8B-B14F-4D97-AF65-F5344CB8AC3E}">
        <p14:creationId xmlns:p14="http://schemas.microsoft.com/office/powerpoint/2010/main" val="10273734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Provisões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6231" y="1806200"/>
            <a:ext cx="8806181" cy="22406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Por conta de sua natureza, provisões (indedutíveis) podem ser tornar despesas (dedutíveis) quando incorridas – isto é, quando a transação a qual a provisão está vinculada resulte em um obrigação exigível, de prazo e de valor certos (caso a despesa seja de fato dedutível).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Provisões, por consequência, representam </a:t>
            </a:r>
            <a:r>
              <a:rPr lang="pt-BR" altLang="pt-BR" sz="1800" i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adições temporárias 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ao Lucro real, diferente de determinadas despesas – como aquelas listadas como submetidas à ‘regras específicas’ nos slides anteriores – que correspondem a </a:t>
            </a:r>
            <a:r>
              <a:rPr lang="pt-BR" altLang="pt-BR" sz="1800" i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adições permanentes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ao Lucro real.</a:t>
            </a:r>
          </a:p>
        </p:txBody>
      </p:sp>
    </p:spTree>
    <p:extLst>
      <p:ext uri="{BB962C8B-B14F-4D97-AF65-F5344CB8AC3E}">
        <p14:creationId xmlns:p14="http://schemas.microsoft.com/office/powerpoint/2010/main" val="9715537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Despesas com depreciação, amortização ou exaustão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6231" y="1806200"/>
            <a:ext cx="880618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De acordo com a legislação societária e contábil em vigor, estão sujeitos à depreciação, à amortização ou à exaustão os bens classificados como ativo imobilizado ou intangível.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Lei das Sociedades por Ações (Lei nº 6.404/76):</a:t>
            </a: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Art. 179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. As contas [contábeis] serão classificadas do seguinte modo: (...)</a:t>
            </a: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IV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– </a:t>
            </a: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no ativo imobilizado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: os direitos que tenham por objeto </a:t>
            </a:r>
            <a:r>
              <a:rPr lang="pt-BR" altLang="pt-BR" sz="1800" u="sng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bens corpóreos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destinados à manutenção das atividades da companhia ou da empresa ou exercidos com essa finalidade, inclusive os decorrentes de operações que transfiram à companhia os benefícios, riscos e controle desses bens [e.g. leasing financeiro de acordo com as “novas” normas contábeis]; </a:t>
            </a: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VI 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– </a:t>
            </a: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no [ativo] intangível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: os direitos que tenham por objeto </a:t>
            </a:r>
            <a:r>
              <a:rPr lang="pt-BR" altLang="pt-BR" sz="1800" u="sng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bens incorpóreos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destinados à manutenção da companhia ou exercidos com essa finalidade (...).</a:t>
            </a:r>
          </a:p>
        </p:txBody>
      </p:sp>
    </p:spTree>
    <p:extLst>
      <p:ext uri="{BB962C8B-B14F-4D97-AF65-F5344CB8AC3E}">
        <p14:creationId xmlns:p14="http://schemas.microsoft.com/office/powerpoint/2010/main" val="30065825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Despesas com depreciação, amortização ou exaustão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6231" y="1806200"/>
            <a:ext cx="8806181" cy="3213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São qualificados como*¹:</a:t>
            </a: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a) </a:t>
            </a: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depreciação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, a perda do valor dos </a:t>
            </a:r>
            <a:r>
              <a:rPr lang="pt-BR" altLang="pt-BR" sz="1800" u="sng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direitos que têm por objeto bens físicos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sujeitos a desgaste ou perda de utilidade por (i) uso, (</a:t>
            </a:r>
            <a:r>
              <a:rPr lang="pt-BR" altLang="pt-BR" sz="1800" dirty="0" err="1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ii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) ação da natureza ou (</a:t>
            </a:r>
            <a:r>
              <a:rPr lang="pt-BR" altLang="pt-BR" sz="1800" dirty="0" err="1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iii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) obsolescência;</a:t>
            </a: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b) </a:t>
            </a: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amortização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, a perda do valor do capital aplicado em </a:t>
            </a:r>
            <a:r>
              <a:rPr lang="pt-BR" altLang="pt-BR" sz="1800" u="sng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direitos da propriedade industrial ou comercial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e quaisquer outros com existência ou exercício de duração limitada, ou cujo objeto sejam bens de utilização por prazo legal ou contratualmente limitado; e</a:t>
            </a: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c) </a:t>
            </a: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exaustão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, a perda do valor, decorrente da sua exploração, de direitos cujo objeto sejam </a:t>
            </a:r>
            <a:r>
              <a:rPr lang="pt-BR" altLang="pt-BR" sz="1800" u="sng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recursos minerais ou florestais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, ou bens aplicados nessa exploração.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5952" y="6021288"/>
            <a:ext cx="6491329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200" dirty="0">
                <a:solidFill>
                  <a:srgbClr val="595959"/>
                </a:solidFill>
                <a:cs typeface="Times New Roman" panose="02020603050405020304" pitchFamily="18" charset="0"/>
              </a:rPr>
              <a:t>*¹ Artigo 183, incisos V e VII, e parágrafo segundo da Lei das Sociedades Anônimas (Lei nº 6.404/76).</a:t>
            </a:r>
          </a:p>
        </p:txBody>
      </p:sp>
    </p:spTree>
    <p:extLst>
      <p:ext uri="{BB962C8B-B14F-4D97-AF65-F5344CB8AC3E}">
        <p14:creationId xmlns:p14="http://schemas.microsoft.com/office/powerpoint/2010/main" val="30135846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Depreciação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6231" y="1806200"/>
            <a:ext cx="8806181" cy="41567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altLang="pt-BR" sz="1800" u="sng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Despesa de depreciação</a:t>
            </a: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Pode ser computada como custo ou encargo a importância correspondente à diminuição do valor dos bens do ativo imobilizado como depreciação (art. 317 do RIR/18 e art. 121 da IN nº 1.700/17).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 taxa (anual) de depreciação é fixada em função do prazo durante o qual se possa esperar a utilização econômica do bem pelo contribuinte, na produção dos seus rendimentos: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São admitidos (para determinação do valor da despesa dedutível de depreciação):</a:t>
            </a: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O prazo de vida útil “contábil”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: a quota adequada às condições de depreciação dos seus bens, desde que faça prova dessa adequação; </a:t>
            </a:r>
            <a:r>
              <a:rPr lang="pt-BR" altLang="pt-BR" sz="1800" b="1" u="sng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ou</a:t>
            </a: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O prazo de vida útil “fiscal”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: aquele estabelecido no Anexo III da IN nº 1.700/17.</a:t>
            </a:r>
          </a:p>
        </p:txBody>
      </p:sp>
    </p:spTree>
    <p:extLst>
      <p:ext uri="{BB962C8B-B14F-4D97-AF65-F5344CB8AC3E}">
        <p14:creationId xmlns:p14="http://schemas.microsoft.com/office/powerpoint/2010/main" val="23994112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2249407"/>
            <a:ext cx="8687636" cy="372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Depreciação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1520" y="1889367"/>
            <a:ext cx="60930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altLang="pt-BR" sz="14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Prazo de vida útil “fiscal” estabelecido no Anexo III da IN nº 1.700/17 (exemplos).</a:t>
            </a:r>
          </a:p>
          <a:p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29322044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556" y="2250745"/>
            <a:ext cx="8687636" cy="3726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1520" y="1889367"/>
            <a:ext cx="60930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altLang="pt-BR" sz="14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Prazo de vida útil “fiscal” estabelecido no Anexo III da IN nº 1.700/17 (exemplos).</a:t>
            </a:r>
          </a:p>
          <a:p>
            <a:endParaRPr lang="pt-BR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Depreciação</a:t>
            </a:r>
          </a:p>
        </p:txBody>
      </p:sp>
    </p:spTree>
    <p:extLst>
      <p:ext uri="{BB962C8B-B14F-4D97-AF65-F5344CB8AC3E}">
        <p14:creationId xmlns:p14="http://schemas.microsoft.com/office/powerpoint/2010/main" val="4247625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2"/>
          <p:cNvSpPr txBox="1">
            <a:spLocks/>
          </p:cNvSpPr>
          <p:nvPr/>
        </p:nvSpPr>
        <p:spPr bwMode="auto">
          <a:xfrm>
            <a:off x="1075127" y="4317405"/>
            <a:ext cx="6948388" cy="39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6" tIns="47893" rIns="95786" bIns="47893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CTN – Art. 44.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*</a:t>
            </a:r>
            <a:r>
              <a:rPr lang="pt-BR" altLang="pt-BR" sz="1800" baseline="300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2</a:t>
            </a: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 base de cálculo do imposto [IR] é o montante</a:t>
            </a:r>
            <a:endParaRPr lang="en-US" alt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11" name="Retângulo 16"/>
          <p:cNvSpPr>
            <a:spLocks noChangeArrowheads="1"/>
          </p:cNvSpPr>
          <p:nvPr/>
        </p:nvSpPr>
        <p:spPr bwMode="auto">
          <a:xfrm>
            <a:off x="1619672" y="4809597"/>
            <a:ext cx="1620000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pt-BR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</a:t>
            </a:r>
          </a:p>
        </p:txBody>
      </p:sp>
      <p:sp>
        <p:nvSpPr>
          <p:cNvPr id="12" name="Retângulo 17"/>
          <p:cNvSpPr>
            <a:spLocks noChangeArrowheads="1"/>
          </p:cNvSpPr>
          <p:nvPr/>
        </p:nvSpPr>
        <p:spPr bwMode="auto">
          <a:xfrm>
            <a:off x="3604918" y="4809597"/>
            <a:ext cx="1620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pt-BR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arbitrado</a:t>
            </a:r>
          </a:p>
        </p:txBody>
      </p:sp>
      <p:sp>
        <p:nvSpPr>
          <p:cNvPr id="13" name="Retângulo 18"/>
          <p:cNvSpPr>
            <a:spLocks noChangeArrowheads="1"/>
          </p:cNvSpPr>
          <p:nvPr/>
        </p:nvSpPr>
        <p:spPr bwMode="auto">
          <a:xfrm>
            <a:off x="5868144" y="4793295"/>
            <a:ext cx="1620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pt-BR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presumido</a:t>
            </a:r>
          </a:p>
        </p:txBody>
      </p:sp>
      <p:sp>
        <p:nvSpPr>
          <p:cNvPr id="14" name="Subtitle 2"/>
          <p:cNvSpPr txBox="1">
            <a:spLocks/>
          </p:cNvSpPr>
          <p:nvPr/>
        </p:nvSpPr>
        <p:spPr bwMode="auto">
          <a:xfrm>
            <a:off x="5224918" y="4815915"/>
            <a:ext cx="5937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6" tIns="47893" rIns="95786" bIns="47893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ou</a:t>
            </a:r>
            <a:endParaRPr lang="en-US" alt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15" name="Subtitle 2"/>
          <p:cNvSpPr txBox="1">
            <a:spLocks/>
          </p:cNvSpPr>
          <p:nvPr/>
        </p:nvSpPr>
        <p:spPr bwMode="auto">
          <a:xfrm>
            <a:off x="2587295" y="5419152"/>
            <a:ext cx="3924052" cy="432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6" tIns="47893" rIns="95786" bIns="47893"/>
          <a:lstStyle>
            <a:defPPr>
              <a:defRPr lang="pt-BR"/>
            </a:defPPr>
            <a:lvl1pPr algn="ctr" eaLnBrk="1" hangingPunct="1">
              <a:spcBef>
                <a:spcPct val="20000"/>
              </a:spcBef>
              <a:buFont typeface="Arial" panose="020B0604020202020204" pitchFamily="34" charset="0"/>
              <a:buNone/>
              <a:defRPr sz="1800" b="1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pt-BR" altLang="pt-BR" b="0" dirty="0"/>
              <a:t>da </a:t>
            </a:r>
            <a:r>
              <a:rPr lang="pt-BR" altLang="pt-BR" dirty="0"/>
              <a:t>renda</a:t>
            </a:r>
            <a:r>
              <a:rPr lang="pt-BR" altLang="pt-BR" b="0" dirty="0"/>
              <a:t> ou dos </a:t>
            </a:r>
            <a:r>
              <a:rPr lang="pt-BR" altLang="pt-BR" dirty="0"/>
              <a:t>proventos</a:t>
            </a:r>
            <a:r>
              <a:rPr lang="pt-BR" altLang="pt-BR" b="0" dirty="0"/>
              <a:t> tributáveis.</a:t>
            </a:r>
            <a:endParaRPr lang="en-US" altLang="pt-BR" b="0" dirty="0"/>
          </a:p>
        </p:txBody>
      </p:sp>
      <p:sp>
        <p:nvSpPr>
          <p:cNvPr id="20" name="TextBox 19"/>
          <p:cNvSpPr txBox="1"/>
          <p:nvPr/>
        </p:nvSpPr>
        <p:spPr>
          <a:xfrm>
            <a:off x="146231" y="1806200"/>
            <a:ext cx="8806181" cy="124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Imposto de renda das pessoas jurídicas (</a:t>
            </a: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IRPJ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) e Contribuição social sobre o lucro líquido (</a:t>
            </a: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CSLL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): </a:t>
            </a:r>
            <a:r>
              <a:rPr lang="pt-BR" sz="1800" u="sng" dirty="0">
                <a:solidFill>
                  <a:srgbClr val="595959"/>
                </a:solidFill>
                <a:cs typeface="Times New Roman" panose="02020603050405020304" pitchFamily="18" charset="0"/>
              </a:rPr>
              <a:t>não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incidem sobre o lucro contábil da pessoa jurídica.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Tem por base o “</a:t>
            </a: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lucro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” estabelecido pela legislação tributária*¹:</a:t>
            </a: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pic>
        <p:nvPicPr>
          <p:cNvPr id="21" name="Imagem 2"/>
          <p:cNvPicPr>
            <a:picLocks noChangeAspect="1"/>
          </p:cNvPicPr>
          <p:nvPr/>
        </p:nvPicPr>
        <p:blipFill>
          <a:blip r:embed="rId3">
            <a:clrChange>
              <a:clrFrom>
                <a:srgbClr val="E9E9E9"/>
              </a:clrFrom>
              <a:clrTo>
                <a:srgbClr val="E9E9E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421" y="3199328"/>
            <a:ext cx="373380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7">
            <a:extLst>
              <a:ext uri="{FF2B5EF4-FFF2-40B4-BE49-F238E27FC236}">
                <a16:creationId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Revisitando as sistemáticas de apuração do IRPJ e da CSLL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5952" y="5877272"/>
            <a:ext cx="6739345" cy="6639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1200" dirty="0">
                <a:solidFill>
                  <a:srgbClr val="595959"/>
                </a:solidFill>
                <a:cs typeface="Times New Roman" panose="02020603050405020304" pitchFamily="18" charset="0"/>
              </a:rPr>
              <a:t>*¹ Para CSLL: Lei nº 7.689, de 1988, art. 6º , Lei nº 8.981, de 1995, art. 57, e IN nº 1.700, de 2017, art. 3º.</a:t>
            </a:r>
          </a:p>
          <a:p>
            <a:pPr lvl="0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altLang="pt-BR" sz="1200" dirty="0">
                <a:solidFill>
                  <a:srgbClr val="595959"/>
                </a:solidFill>
                <a:cs typeface="Times New Roman" panose="02020603050405020304" pitchFamily="18" charset="0"/>
              </a:rPr>
              <a:t>*</a:t>
            </a:r>
            <a:r>
              <a:rPr lang="pt-BR" altLang="pt-BR" sz="1200" baseline="30000" dirty="0">
                <a:solidFill>
                  <a:srgbClr val="595959"/>
                </a:solidFill>
                <a:cs typeface="Times New Roman" panose="02020603050405020304" pitchFamily="18" charset="0"/>
              </a:rPr>
              <a:t>2</a:t>
            </a:r>
            <a:r>
              <a:rPr lang="pt-BR" altLang="pt-BR" sz="1200" dirty="0">
                <a:solidFill>
                  <a:srgbClr val="595959"/>
                </a:solidFill>
                <a:cs typeface="Times New Roman" panose="02020603050405020304" pitchFamily="18" charset="0"/>
              </a:rPr>
              <a:t> Artigo 210 do Decreto n° 9.580/18 (Regulamento do Imposto de Renda ou “</a:t>
            </a:r>
            <a:r>
              <a:rPr lang="pt-BR" altLang="pt-BR" sz="1200" b="1" dirty="0">
                <a:solidFill>
                  <a:srgbClr val="595959"/>
                </a:solidFill>
                <a:cs typeface="Times New Roman" panose="02020603050405020304" pitchFamily="18" charset="0"/>
              </a:rPr>
              <a:t>RIR/18”</a:t>
            </a:r>
            <a:r>
              <a:rPr lang="pt-BR" altLang="pt-BR" sz="1200" dirty="0">
                <a:solidFill>
                  <a:srgbClr val="595959"/>
                </a:solidFill>
                <a:cs typeface="Times New Roman" panose="02020603050405020304" pitchFamily="18" charset="0"/>
              </a:rPr>
              <a:t>) </a:t>
            </a:r>
            <a:endParaRPr lang="pt-BR" sz="12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lvl="0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pt-BR" sz="12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5649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6231" y="1806200"/>
            <a:ext cx="8806181" cy="305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Caso o valor da taxa anual de depreciação apurado com base na vida útil “contábil” seja inferior do que aquele determinado pela legislação como o prazo de vida útil fiscal, pode o contribuinte </a:t>
            </a: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excluir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do Lucro real a diferença (controlada na Parte B do LALUR).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Quando o montante acumulado das quotas de depreciação computado na determinação do Lucro real ultrapassar o valor do custo de aquisição do ativo, a despesa (contábil) com a depreciação deve passar a ser adicionada ao Lucro Real (e baixada da Parte B).</a:t>
            </a: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O mesmo também deve ser observado nos casos de “depreciação acelerada incentivada” (discutida no próximo slide; exemplo de adições “</a:t>
            </a:r>
            <a:r>
              <a:rPr lang="pt-BR" altLang="pt-BR" sz="1800" dirty="0" err="1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extracontábeis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” indicado no slide 8).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Depreciação</a:t>
            </a:r>
          </a:p>
        </p:txBody>
      </p:sp>
    </p:spTree>
    <p:extLst>
      <p:ext uri="{BB962C8B-B14F-4D97-AF65-F5344CB8AC3E}">
        <p14:creationId xmlns:p14="http://schemas.microsoft.com/office/powerpoint/2010/main" val="10847484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6231" y="1806200"/>
            <a:ext cx="8806181" cy="3853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 legislação tributária autoriza o registro de </a:t>
            </a:r>
            <a:r>
              <a:rPr lang="pt-BR" altLang="pt-BR" sz="1800" i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depreciação acelerada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: (i)  para bens móveis, em função do número diário de horas de operação (“</a:t>
            </a: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depreciação acelerada contábil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”); e (</a:t>
            </a:r>
            <a:r>
              <a:rPr lang="pt-BR" altLang="pt-BR" sz="1800" dirty="0" err="1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ii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) com o fim de incentivar a implantação, renovação ou modernização de bens/ativos de determinadas indústrias ou atividades (“</a:t>
            </a: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depreciação acelerada incentivada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”).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Exemplos de depreciação acelerada incentivada previstos na legislação em vigor:</a:t>
            </a: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Atividade rural (art. 260, §3º da IN nº 1.700/17)</a:t>
            </a: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Inovação tecnológica (§9º e §10 do art. 17 e art. 20 da Lei nº 11.196/05)</a:t>
            </a: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Projetos na região da SUDAM ou SUDENE (§5º e §6º do art. 31 da Lei nº 11.196/05)</a:t>
            </a: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Veículos para transporte de mercadorias e locomotivas (art. 1º da Lei nº 12.788/13)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Depreciação</a:t>
            </a:r>
          </a:p>
        </p:txBody>
      </p:sp>
    </p:spTree>
    <p:extLst>
      <p:ext uri="{BB962C8B-B14F-4D97-AF65-F5344CB8AC3E}">
        <p14:creationId xmlns:p14="http://schemas.microsoft.com/office/powerpoint/2010/main" val="659311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0600567"/>
              </p:ext>
            </p:extLst>
          </p:nvPr>
        </p:nvGraphicFramePr>
        <p:xfrm>
          <a:off x="539552" y="2399713"/>
          <a:ext cx="7810500" cy="58737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309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88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87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7375">
                <a:tc>
                  <a:txBody>
                    <a:bodyPr/>
                    <a:lstStyle/>
                    <a:p>
                      <a:r>
                        <a:rPr lang="pt-BR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8703</a:t>
                      </a:r>
                    </a:p>
                  </a:txBody>
                  <a:tcPr marL="47626" marR="47626" marT="19071" marB="19071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Automóveis de passageiros principalmente</a:t>
                      </a:r>
                      <a:r>
                        <a:rPr lang="pt-BR" sz="18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concebidos para transporte de pessoas, incluídos os de uso misto e de corrida</a:t>
                      </a:r>
                      <a:endParaRPr lang="pt-BR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6" marR="47626" marT="19071" marB="1907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7626" marR="47626" marT="19071" marB="1907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20 %</a:t>
                      </a:r>
                    </a:p>
                  </a:txBody>
                  <a:tcPr marL="47626" marR="47626" marT="19071" marB="19071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914704"/>
              </p:ext>
            </p:extLst>
          </p:nvPr>
        </p:nvGraphicFramePr>
        <p:xfrm>
          <a:off x="539552" y="1988840"/>
          <a:ext cx="7831138" cy="31273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309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881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2738">
                <a:tc>
                  <a:txBody>
                    <a:bodyPr/>
                    <a:lstStyle/>
                    <a:p>
                      <a:pPr algn="ctr"/>
                      <a:r>
                        <a:rPr lang="pt-BR" sz="1600" b="0" i="0" u="none" strike="noStrike" kern="1200" dirty="0">
                          <a:solidFill>
                            <a:srgbClr val="40404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NCM</a:t>
                      </a:r>
                    </a:p>
                  </a:txBody>
                  <a:tcPr marL="47621" marR="47621" marT="19069" marB="19069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i="0" u="none" strike="noStrike" kern="1200" dirty="0">
                          <a:solidFill>
                            <a:srgbClr val="40404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Bens</a:t>
                      </a:r>
                    </a:p>
                  </a:txBody>
                  <a:tcPr marL="47621" marR="47621" marT="19069" marB="19069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i="0" u="none" strike="noStrike" kern="1200" dirty="0">
                          <a:solidFill>
                            <a:srgbClr val="40404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Prazo</a:t>
                      </a:r>
                    </a:p>
                  </a:txBody>
                  <a:tcPr marL="47621" marR="47621" marT="19069" marB="19069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i="0" u="none" strike="noStrike" kern="1200" dirty="0">
                          <a:solidFill>
                            <a:srgbClr val="40404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Taxa</a:t>
                      </a:r>
                    </a:p>
                  </a:txBody>
                  <a:tcPr marL="47621" marR="47621" marT="19069" marB="19069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0910966"/>
              </p:ext>
            </p:extLst>
          </p:nvPr>
        </p:nvGraphicFramePr>
        <p:xfrm>
          <a:off x="539552" y="3129923"/>
          <a:ext cx="7810500" cy="2563811"/>
        </p:xfrm>
        <a:graphic>
          <a:graphicData uri="http://schemas.openxmlformats.org/drawingml/2006/table">
            <a:tbl>
              <a:tblPr/>
              <a:tblGrid>
                <a:gridCol w="24573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83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40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40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40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40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83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42797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4" marR="9524" marT="95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kern="1200" dirty="0">
                          <a:solidFill>
                            <a:srgbClr val="40404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Ano 01</a:t>
                      </a:r>
                    </a:p>
                  </a:txBody>
                  <a:tcPr marL="9524" marR="9524" marT="95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kern="1200" dirty="0">
                          <a:solidFill>
                            <a:srgbClr val="40404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Ano 02</a:t>
                      </a:r>
                    </a:p>
                  </a:txBody>
                  <a:tcPr marL="9524" marR="9524" marT="95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kern="1200" dirty="0">
                          <a:solidFill>
                            <a:srgbClr val="40404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Ano 03</a:t>
                      </a:r>
                    </a:p>
                  </a:txBody>
                  <a:tcPr marL="9524" marR="9524" marT="95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kern="1200" dirty="0">
                          <a:solidFill>
                            <a:srgbClr val="40404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Ano 04</a:t>
                      </a:r>
                    </a:p>
                  </a:txBody>
                  <a:tcPr marL="9524" marR="9524" marT="95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kern="1200" dirty="0">
                          <a:solidFill>
                            <a:srgbClr val="40404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Ano 05</a:t>
                      </a:r>
                    </a:p>
                  </a:txBody>
                  <a:tcPr marL="9524" marR="9524" marT="95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kern="1200" dirty="0">
                          <a:solidFill>
                            <a:srgbClr val="40404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Ano 06</a:t>
                      </a:r>
                    </a:p>
                  </a:txBody>
                  <a:tcPr marL="9524" marR="9524" marT="95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169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404040"/>
                          </a:solidFill>
                          <a:effectLst/>
                          <a:latin typeface="Times New Roman" panose="02020603050405020304" pitchFamily="18" charset="0"/>
                        </a:rPr>
                        <a:t> Taxa anual</a:t>
                      </a:r>
                    </a:p>
                  </a:txBody>
                  <a:tcPr marL="9524" marR="9524" marT="95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404040"/>
                          </a:solidFill>
                          <a:effectLst/>
                          <a:latin typeface="Times New Roman" panose="02020603050405020304" pitchFamily="18" charset="0"/>
                        </a:rPr>
                        <a:t>15%</a:t>
                      </a:r>
                    </a:p>
                  </a:txBody>
                  <a:tcPr marL="9524" marR="9524" marT="95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404040"/>
                          </a:solidFill>
                          <a:effectLst/>
                          <a:latin typeface="Times New Roman" panose="02020603050405020304" pitchFamily="18" charset="0"/>
                        </a:rPr>
                        <a:t>20%</a:t>
                      </a:r>
                    </a:p>
                  </a:txBody>
                  <a:tcPr marL="9524" marR="9524" marT="95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404040"/>
                          </a:solidFill>
                          <a:effectLst/>
                          <a:latin typeface="Times New Roman" panose="02020603050405020304" pitchFamily="18" charset="0"/>
                        </a:rPr>
                        <a:t>20%</a:t>
                      </a:r>
                    </a:p>
                  </a:txBody>
                  <a:tcPr marL="9524" marR="9524" marT="95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404040"/>
                          </a:solidFill>
                          <a:effectLst/>
                          <a:latin typeface="Times New Roman" panose="02020603050405020304" pitchFamily="18" charset="0"/>
                        </a:rPr>
                        <a:t>20%</a:t>
                      </a:r>
                    </a:p>
                  </a:txBody>
                  <a:tcPr marL="9524" marR="9524" marT="95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404040"/>
                          </a:solidFill>
                          <a:effectLst/>
                          <a:latin typeface="Times New Roman" panose="02020603050405020304" pitchFamily="18" charset="0"/>
                        </a:rPr>
                        <a:t>20%</a:t>
                      </a:r>
                    </a:p>
                  </a:txBody>
                  <a:tcPr marL="9524" marR="9524" marT="95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404040"/>
                          </a:solidFill>
                          <a:effectLst/>
                          <a:latin typeface="Times New Roman" panose="02020603050405020304" pitchFamily="18" charset="0"/>
                        </a:rPr>
                        <a:t>5%</a:t>
                      </a:r>
                    </a:p>
                  </a:txBody>
                  <a:tcPr marL="9524" marR="9524" marT="95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169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404040"/>
                          </a:solidFill>
                          <a:effectLst/>
                          <a:latin typeface="Times New Roman" panose="02020603050405020304" pitchFamily="18" charset="0"/>
                        </a:rPr>
                        <a:t> Custo de aquisição</a:t>
                      </a:r>
                    </a:p>
                  </a:txBody>
                  <a:tcPr marL="9524" marR="9524" marT="95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40404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4" marR="9524" marT="95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169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404040"/>
                          </a:solidFill>
                          <a:effectLst/>
                          <a:latin typeface="Times New Roman" panose="02020603050405020304" pitchFamily="18" charset="0"/>
                        </a:rPr>
                        <a:t> Depreciação acumulada</a:t>
                      </a:r>
                    </a:p>
                  </a:txBody>
                  <a:tcPr marL="9524" marR="9524" marT="95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404040"/>
                          </a:solidFill>
                          <a:effectLst/>
                          <a:latin typeface="Times New Roman" panose="02020603050405020304" pitchFamily="18" charset="0"/>
                        </a:rPr>
                        <a:t>-15</a:t>
                      </a:r>
                    </a:p>
                  </a:txBody>
                  <a:tcPr marL="9524" marR="9524" marT="95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404040"/>
                          </a:solidFill>
                          <a:effectLst/>
                          <a:latin typeface="Times New Roman" panose="02020603050405020304" pitchFamily="18" charset="0"/>
                        </a:rPr>
                        <a:t>-35</a:t>
                      </a:r>
                    </a:p>
                  </a:txBody>
                  <a:tcPr marL="9524" marR="9524" marT="95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404040"/>
                          </a:solidFill>
                          <a:effectLst/>
                          <a:latin typeface="Times New Roman" panose="02020603050405020304" pitchFamily="18" charset="0"/>
                        </a:rPr>
                        <a:t>-55</a:t>
                      </a:r>
                    </a:p>
                  </a:txBody>
                  <a:tcPr marL="9524" marR="9524" marT="95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404040"/>
                          </a:solidFill>
                          <a:effectLst/>
                          <a:latin typeface="Times New Roman" panose="02020603050405020304" pitchFamily="18" charset="0"/>
                        </a:rPr>
                        <a:t>-75</a:t>
                      </a:r>
                    </a:p>
                  </a:txBody>
                  <a:tcPr marL="9524" marR="9524" marT="95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404040"/>
                          </a:solidFill>
                          <a:effectLst/>
                          <a:latin typeface="Times New Roman" panose="02020603050405020304" pitchFamily="18" charset="0"/>
                        </a:rPr>
                        <a:t>-95</a:t>
                      </a:r>
                    </a:p>
                  </a:txBody>
                  <a:tcPr marL="9524" marR="9524" marT="95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404040"/>
                          </a:solidFill>
                          <a:effectLst/>
                          <a:latin typeface="Times New Roman" panose="02020603050405020304" pitchFamily="18" charset="0"/>
                        </a:rPr>
                        <a:t>-100</a:t>
                      </a:r>
                    </a:p>
                  </a:txBody>
                  <a:tcPr marL="9524" marR="9524" marT="95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169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404040"/>
                          </a:solidFill>
                          <a:effectLst/>
                          <a:latin typeface="Times New Roman" panose="02020603050405020304" pitchFamily="18" charset="0"/>
                        </a:rPr>
                        <a:t> Custo líquido contábil</a:t>
                      </a:r>
                    </a:p>
                  </a:txBody>
                  <a:tcPr marL="9524" marR="9524" marT="95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404040"/>
                          </a:solidFill>
                          <a:effectLst/>
                          <a:latin typeface="Times New Roman" panose="02020603050405020304" pitchFamily="18" charset="0"/>
                        </a:rPr>
                        <a:t>85</a:t>
                      </a:r>
                    </a:p>
                  </a:txBody>
                  <a:tcPr marL="9524" marR="9524" marT="95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404040"/>
                          </a:solidFill>
                          <a:effectLst/>
                          <a:latin typeface="Times New Roman" panose="02020603050405020304" pitchFamily="18" charset="0"/>
                        </a:rPr>
                        <a:t>65</a:t>
                      </a:r>
                    </a:p>
                  </a:txBody>
                  <a:tcPr marL="9524" marR="9524" marT="95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404040"/>
                          </a:solidFill>
                          <a:effectLst/>
                          <a:latin typeface="Times New Roman" panose="02020603050405020304" pitchFamily="18" charset="0"/>
                        </a:rPr>
                        <a:t>45</a:t>
                      </a:r>
                    </a:p>
                  </a:txBody>
                  <a:tcPr marL="9524" marR="9524" marT="95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40404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4" marR="9524" marT="95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40404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4" marR="9524" marT="95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40404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4" marR="9524" marT="95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169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404040"/>
                          </a:solidFill>
                          <a:effectLst/>
                          <a:latin typeface="Times New Roman" panose="02020603050405020304" pitchFamily="18" charset="0"/>
                        </a:rPr>
                        <a:t> Período em utilização</a:t>
                      </a:r>
                    </a:p>
                  </a:txBody>
                  <a:tcPr marL="9524" marR="9524" marT="95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404040"/>
                          </a:solidFill>
                          <a:effectLst/>
                          <a:latin typeface="Times New Roman" panose="02020603050405020304" pitchFamily="18" charset="0"/>
                        </a:rPr>
                        <a:t>9 meses</a:t>
                      </a:r>
                    </a:p>
                  </a:txBody>
                  <a:tcPr marL="9524" marR="9524" marT="95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404040"/>
                          </a:solidFill>
                          <a:effectLst/>
                          <a:latin typeface="Times New Roman" panose="02020603050405020304" pitchFamily="18" charset="0"/>
                        </a:rPr>
                        <a:t>12 meses</a:t>
                      </a:r>
                    </a:p>
                  </a:txBody>
                  <a:tcPr marL="9524" marR="9524" marT="95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404040"/>
                          </a:solidFill>
                          <a:effectLst/>
                          <a:latin typeface="Times New Roman" panose="02020603050405020304" pitchFamily="18" charset="0"/>
                        </a:rPr>
                        <a:t>12 meses</a:t>
                      </a:r>
                    </a:p>
                  </a:txBody>
                  <a:tcPr marL="9524" marR="9524" marT="95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404040"/>
                          </a:solidFill>
                          <a:effectLst/>
                          <a:latin typeface="Times New Roman" panose="02020603050405020304" pitchFamily="18" charset="0"/>
                        </a:rPr>
                        <a:t>12 meses</a:t>
                      </a:r>
                    </a:p>
                  </a:txBody>
                  <a:tcPr marL="9524" marR="9524" marT="95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404040"/>
                          </a:solidFill>
                          <a:effectLst/>
                          <a:latin typeface="Times New Roman" panose="02020603050405020304" pitchFamily="18" charset="0"/>
                        </a:rPr>
                        <a:t>12 meses</a:t>
                      </a:r>
                    </a:p>
                  </a:txBody>
                  <a:tcPr marL="9524" marR="9524" marT="95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404040"/>
                          </a:solidFill>
                          <a:effectLst/>
                          <a:latin typeface="Times New Roman" panose="02020603050405020304" pitchFamily="18" charset="0"/>
                        </a:rPr>
                        <a:t>3 meses</a:t>
                      </a:r>
                    </a:p>
                  </a:txBody>
                  <a:tcPr marL="9524" marR="9524" marT="95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169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404040"/>
                          </a:solidFill>
                          <a:effectLst/>
                          <a:latin typeface="Times New Roman" panose="02020603050405020304" pitchFamily="18" charset="0"/>
                        </a:rPr>
                        <a:t> Despesa contábil/fiscal</a:t>
                      </a:r>
                    </a:p>
                  </a:txBody>
                  <a:tcPr marL="9524" marR="9524" marT="95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40404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4" marR="9524" marT="95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40404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4" marR="9524" marT="95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40404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4" marR="9524" marT="95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40404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4" marR="9524" marT="95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40404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4" marR="9524" marT="95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40404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4" marR="9524" marT="95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Depreciação</a:t>
            </a:r>
          </a:p>
        </p:txBody>
      </p:sp>
    </p:spTree>
    <p:extLst>
      <p:ext uri="{BB962C8B-B14F-4D97-AF65-F5344CB8AC3E}">
        <p14:creationId xmlns:p14="http://schemas.microsoft.com/office/powerpoint/2010/main" val="850394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Amortização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6231" y="1806200"/>
            <a:ext cx="8806181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altLang="pt-BR" sz="1800" u="sng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Despesas de amortização</a:t>
            </a: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 despesa de amortização de direitos classificados no ativo intangível também é dedutível na apuração do Lucro real, desde que o direito (i.e. o ativo intangível) seja intrinsecamente relacionado com a produção ou comercialização dos bens e serviços.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Não há limites (prazos e taxas) para fins fiscais: é admitida a dedutibilidade das despesas de amortização registrada com a observância das normas contábeis.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De acordo com o Pronunciamento Técnico CPC nº 4 (“Ativos Intangíveis”):</a:t>
            </a: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altLang="pt-BR" sz="1800" i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Amortização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é a alocação sistemática do valor amortizável de ativo intangível ao longo da sua vida útil (um ativo intangível com vida útil indeterminável </a:t>
            </a:r>
            <a:r>
              <a:rPr lang="pt-BR" altLang="pt-BR" sz="1800" b="1" u="sng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não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deve ser amortizado).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pt-BR" alt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5952" y="6021288"/>
            <a:ext cx="4599336" cy="2945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200" dirty="0">
                <a:solidFill>
                  <a:srgbClr val="595959"/>
                </a:solidFill>
                <a:cs typeface="Times New Roman" panose="02020603050405020304" pitchFamily="18" charset="0"/>
              </a:rPr>
              <a:t>Artigo 330 do RIR/18 e Artigo 126 da Instrução Normativa nº 1.700/17.</a:t>
            </a:r>
          </a:p>
        </p:txBody>
      </p:sp>
    </p:spTree>
    <p:extLst>
      <p:ext uri="{BB962C8B-B14F-4D97-AF65-F5344CB8AC3E}">
        <p14:creationId xmlns:p14="http://schemas.microsoft.com/office/powerpoint/2010/main" val="19253022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Exaustão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6231" y="1806200"/>
            <a:ext cx="8806181" cy="3338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altLang="pt-BR" sz="1800" u="sng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Despesas de exaustão</a:t>
            </a: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Poderá ser computada como custo ou encargo a importância correspondente à diminuição do valor de recursos minerais ou florestais, resultante da sua exploração.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 taxa em que deve ser registrada a quota de exaustão:</a:t>
            </a: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a) terá como base o custo de aquisição ou prospecção dos recursos minerais explorados ou o valor das florestas destinadas a corte; e</a:t>
            </a: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b) de acordo com o volume da produção ou corte em um certo período e sua relação com a </a:t>
            </a:r>
            <a:r>
              <a:rPr lang="pt-BR" altLang="pt-BR" sz="1800" dirty="0" err="1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possança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conhecida da mina (ou o prazo de concessão) ou volume dos recursos florestais.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5952" y="6021288"/>
            <a:ext cx="1976823" cy="2945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200" dirty="0">
                <a:solidFill>
                  <a:srgbClr val="595959"/>
                </a:solidFill>
                <a:cs typeface="Times New Roman" panose="02020603050405020304" pitchFamily="18" charset="0"/>
              </a:rPr>
              <a:t>Artigos 336 e 337 do RIR/18</a:t>
            </a:r>
          </a:p>
        </p:txBody>
      </p:sp>
    </p:spTree>
    <p:extLst>
      <p:ext uri="{BB962C8B-B14F-4D97-AF65-F5344CB8AC3E}">
        <p14:creationId xmlns:p14="http://schemas.microsoft.com/office/powerpoint/2010/main" val="41167336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 bwMode="auto">
          <a:xfrm>
            <a:off x="1052171" y="2495065"/>
            <a:ext cx="7076169" cy="115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840" tIns="35920" rIns="71840" bIns="35920" anchor="ctr"/>
          <a:lstStyle>
            <a:lvl1pPr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Aft>
                <a:spcPts val="1200"/>
              </a:spcAft>
              <a:defRPr/>
            </a:pPr>
            <a:r>
              <a:rPr lang="pt-BR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Obrigado!</a:t>
            </a:r>
            <a:endParaRPr lang="pt-BR" sz="28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1015386" y="4284618"/>
            <a:ext cx="7149737" cy="2290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840" tIns="35920" rIns="71840" bIns="35920" anchor="t"/>
          <a:lstStyle>
            <a:lvl1pPr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150000"/>
              </a:lnSpc>
              <a:defRPr/>
            </a:pPr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Monitores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Gustavo Lian Haddad / glhaddad@usp.br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Diego Miguita / dmiguita@vbso.com.br</a:t>
            </a:r>
          </a:p>
          <a:p>
            <a:pPr algn="ctr" eaLnBrk="1" hangingPunct="1">
              <a:lnSpc>
                <a:spcPct val="150000"/>
              </a:lnSpc>
              <a:defRPr/>
            </a:pPr>
            <a:endParaRPr lang="pt-BR" sz="14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50000"/>
              </a:lnSpc>
              <a:defRPr/>
            </a:pP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Apresentação atualizada pelos monitores em março de 2019</a:t>
            </a:r>
          </a:p>
        </p:txBody>
      </p:sp>
    </p:spTree>
    <p:extLst>
      <p:ext uri="{BB962C8B-B14F-4D97-AF65-F5344CB8AC3E}">
        <p14:creationId xmlns:p14="http://schemas.microsoft.com/office/powerpoint/2010/main" val="233949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7">
            <a:extLst>
              <a:ext uri="{FF2B5EF4-FFF2-40B4-BE49-F238E27FC236}">
                <a16:creationId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Revisitando as sistemáticas de apuração do IRPJ e da CSLL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57401620-E639-4E43-BA42-EB317256C077}"/>
              </a:ext>
            </a:extLst>
          </p:cNvPr>
          <p:cNvSpPr txBox="1">
            <a:spLocks/>
          </p:cNvSpPr>
          <p:nvPr/>
        </p:nvSpPr>
        <p:spPr bwMode="auto">
          <a:xfrm>
            <a:off x="330518" y="2134319"/>
            <a:ext cx="1511300" cy="7191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pt-BR"/>
            </a:defPPr>
            <a:lvl1pPr algn="ctr">
              <a:defRPr sz="1800">
                <a:solidFill>
                  <a:schemeClr val="lt1"/>
                </a:solidFill>
                <a:latin typeface="+mn-lt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pt-BR" b="1" dirty="0">
                <a:latin typeface="Times New Roman" panose="02020603050405020304" pitchFamily="18" charset="0"/>
              </a:rPr>
              <a:t>Lucro </a:t>
            </a:r>
          </a:p>
          <a:p>
            <a:r>
              <a:rPr lang="pt-BR" b="1" dirty="0">
                <a:latin typeface="Times New Roman" panose="02020603050405020304" pitchFamily="18" charset="0"/>
              </a:rPr>
              <a:t>real</a:t>
            </a:r>
            <a:endParaRPr lang="en-US" b="1" dirty="0">
              <a:latin typeface="Times New Roman" panose="02020603050405020304" pitchFamily="18" charset="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BB5F354E-F9CC-463A-9ABB-E75C6D61426B}"/>
              </a:ext>
            </a:extLst>
          </p:cNvPr>
          <p:cNvSpPr txBox="1">
            <a:spLocks/>
          </p:cNvSpPr>
          <p:nvPr/>
        </p:nvSpPr>
        <p:spPr bwMode="auto">
          <a:xfrm>
            <a:off x="2535556" y="1916832"/>
            <a:ext cx="64357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6" tIns="47893" rIns="95786" bIns="47893" anchor="ctr" anchorCtr="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pt-BR" altLang="pt-BR" sz="1800" dirty="0">
                <a:solidFill>
                  <a:srgbClr val="C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Lucro líquido apurado pela escrituração comercial/ contabilidade </a:t>
            </a:r>
            <a:r>
              <a:rPr lang="pt-BR" altLang="pt-BR" sz="1800" b="1" dirty="0">
                <a:solidFill>
                  <a:srgbClr val="C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ajustado</a:t>
            </a:r>
            <a:r>
              <a:rPr lang="pt-BR" altLang="pt-BR" sz="1800" dirty="0">
                <a:solidFill>
                  <a:srgbClr val="C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por adições, exclusões e compensações admitidas e/ou impostas pela legislação tributária. Regime padrão.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439A5C2D-3B59-4BA4-943A-4406A7D639D5}"/>
              </a:ext>
            </a:extLst>
          </p:cNvPr>
          <p:cNvSpPr txBox="1">
            <a:spLocks/>
          </p:cNvSpPr>
          <p:nvPr/>
        </p:nvSpPr>
        <p:spPr bwMode="auto">
          <a:xfrm>
            <a:off x="330518" y="3294288"/>
            <a:ext cx="1511300" cy="71913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pt-BR"/>
            </a:defPPr>
            <a:lvl1pPr algn="ctr">
              <a:defRPr sz="1800">
                <a:solidFill>
                  <a:schemeClr val="lt1"/>
                </a:solidFill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pt-BR" b="1" dirty="0">
                <a:latin typeface="Times New Roman" panose="02020603050405020304" pitchFamily="18" charset="0"/>
              </a:rPr>
              <a:t>Lucro presumido</a:t>
            </a:r>
            <a:endParaRPr lang="en-US" b="1" dirty="0">
              <a:latin typeface="Times New Roman" panose="02020603050405020304" pitchFamily="18" charset="0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8B09FF33-AFC3-49E4-B867-B3A08382718A}"/>
              </a:ext>
            </a:extLst>
          </p:cNvPr>
          <p:cNvSpPr txBox="1">
            <a:spLocks/>
          </p:cNvSpPr>
          <p:nvPr/>
        </p:nvSpPr>
        <p:spPr bwMode="auto">
          <a:xfrm>
            <a:off x="330518" y="4471736"/>
            <a:ext cx="1511300" cy="7207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pt-BR"/>
            </a:defPPr>
            <a:lvl1pPr algn="ctr">
              <a:defRPr>
                <a:solidFill>
                  <a:schemeClr val="lt1"/>
                </a:solidFill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pt-B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Lucro arbitrado</a:t>
            </a: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CF521250-554C-4EFD-8D88-F485A16E67F7}"/>
              </a:ext>
            </a:extLst>
          </p:cNvPr>
          <p:cNvSpPr txBox="1">
            <a:spLocks/>
          </p:cNvSpPr>
          <p:nvPr/>
        </p:nvSpPr>
        <p:spPr bwMode="auto">
          <a:xfrm>
            <a:off x="2562543" y="3078388"/>
            <a:ext cx="6434138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6" tIns="47893" rIns="95786" bIns="47893" anchor="ctr" anchorCtr="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Lucro presumido apurado por meio da aplicação de um percentual (“coeficiente”) previsto em lei sobre os valores globais da receita auferida pela PJ. Regime opcional se atendidas certas condições.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AAE3DFAC-3E64-40F1-A818-A2E963982815}"/>
              </a:ext>
            </a:extLst>
          </p:cNvPr>
          <p:cNvSpPr txBox="1">
            <a:spLocks/>
          </p:cNvSpPr>
          <p:nvPr/>
        </p:nvSpPr>
        <p:spPr bwMode="auto">
          <a:xfrm>
            <a:off x="2562543" y="4363434"/>
            <a:ext cx="6434138" cy="1081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6" tIns="47893" rIns="95786" bIns="47893" anchor="ctr" anchorCtr="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Valor determinado pela aplicação de um percentual sobre a receita da empresa no caso de descumprimento das normas tributárias que impossibilitem a apuração pelo lucro real ou presumido.</a:t>
            </a:r>
          </a:p>
        </p:txBody>
      </p:sp>
      <p:sp>
        <p:nvSpPr>
          <p:cNvPr id="10" name="Right Arrow 16">
            <a:extLst>
              <a:ext uri="{FF2B5EF4-FFF2-40B4-BE49-F238E27FC236}">
                <a16:creationId xmlns:a16="http://schemas.microsoft.com/office/drawing/2014/main" id="{23738CC0-5366-4DA6-9EC1-59A72DC8F236}"/>
              </a:ext>
            </a:extLst>
          </p:cNvPr>
          <p:cNvSpPr/>
          <p:nvPr/>
        </p:nvSpPr>
        <p:spPr>
          <a:xfrm>
            <a:off x="1959469" y="2313074"/>
            <a:ext cx="458436" cy="360040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ight Arrow 17">
            <a:extLst>
              <a:ext uri="{FF2B5EF4-FFF2-40B4-BE49-F238E27FC236}">
                <a16:creationId xmlns:a16="http://schemas.microsoft.com/office/drawing/2014/main" id="{E4AA1CBC-605C-49D7-BCF6-BA67306DC474}"/>
              </a:ext>
            </a:extLst>
          </p:cNvPr>
          <p:cNvSpPr/>
          <p:nvPr/>
        </p:nvSpPr>
        <p:spPr>
          <a:xfrm>
            <a:off x="1959469" y="3473836"/>
            <a:ext cx="458436" cy="360040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ight Arrow 18">
            <a:extLst>
              <a:ext uri="{FF2B5EF4-FFF2-40B4-BE49-F238E27FC236}">
                <a16:creationId xmlns:a16="http://schemas.microsoft.com/office/drawing/2014/main" id="{4028BF62-AC9C-42EC-8298-FF8EC3320E52}"/>
              </a:ext>
            </a:extLst>
          </p:cNvPr>
          <p:cNvSpPr/>
          <p:nvPr/>
        </p:nvSpPr>
        <p:spPr>
          <a:xfrm>
            <a:off x="1959469" y="4652078"/>
            <a:ext cx="458436" cy="360040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0763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146231" y="1806200"/>
            <a:ext cx="880618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Lucro líquido </a:t>
            </a: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é determinado com observância dos preceitos da legislação comercial (Lei das S.A. + Pronunciamentos Técnicos, Orientações e Interpretações editadas pelo Comitê de Pronunciamentos Contábeis, “CPC”, aprovados pelos órgãos legalmente competentes).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Portanto, o lucro contábil não corresponde – necessariamente – ao Lucro real (IRPJ) ou ao Resultado ajustado (CSLL), que sofrem ajustes determinados pela legislação tributária.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Os ajustes necessários para apurar corretamente as bases de cálculo do IRPJ (i.e. o Lucro real) e da CSLL (i.e. o Resultado ajustado) são semelhantes, mas não idênticos. 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Para fins didáticos, nesta apresentação a expressão </a:t>
            </a:r>
            <a:r>
              <a:rPr lang="pt-BR" sz="1800" i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Lucro real</a:t>
            </a: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compreenderá o </a:t>
            </a:r>
            <a:r>
              <a:rPr lang="pt-BR" sz="1800" i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Resultado ajustado</a:t>
            </a: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da CSLL, e as ressalvas pertinentes serão feitas sempre que necessárias.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16" name="TextBox 17">
            <a:extLst>
              <a:ext uri="{FF2B5EF4-FFF2-40B4-BE49-F238E27FC236}">
                <a16:creationId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Revisitando as sistemáticas de apuração do IRPJ e da CSLL</a:t>
            </a:r>
          </a:p>
        </p:txBody>
      </p:sp>
    </p:spTree>
    <p:extLst>
      <p:ext uri="{BB962C8B-B14F-4D97-AF65-F5344CB8AC3E}">
        <p14:creationId xmlns:p14="http://schemas.microsoft.com/office/powerpoint/2010/main" val="4192219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146231" y="1806200"/>
            <a:ext cx="8806181" cy="728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Lucro real é o lucro líquido do período de apuração ajustado pelas </a:t>
            </a:r>
            <a:r>
              <a:rPr 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adições</a:t>
            </a: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, </a:t>
            </a:r>
            <a:r>
              <a:rPr 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exclusões</a:t>
            </a: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ou </a:t>
            </a:r>
            <a:r>
              <a:rPr 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compensações</a:t>
            </a: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prescritas ou autorizadas pela legislação tributária*.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5952" y="1218374"/>
            <a:ext cx="8715329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Ajustes na apuração do Lucro real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899592" y="3872890"/>
            <a:ext cx="2556247" cy="65372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lIns="95786" tIns="47893" rIns="95786" bIns="47893"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 eaLnBrk="1" hangingPunct="1">
              <a:lnSpc>
                <a:spcPct val="121000"/>
              </a:lnSpc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Lucro real como lucro contábil </a:t>
            </a:r>
            <a:r>
              <a:rPr lang="pt-BR" altLang="pt-BR" sz="1800" b="1" dirty="0">
                <a:solidFill>
                  <a:srgbClr val="C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ajustado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726186" y="2836006"/>
            <a:ext cx="5094287" cy="303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lvl="1" algn="just">
              <a:lnSpc>
                <a:spcPct val="150000"/>
              </a:lnSpc>
              <a:defRPr/>
            </a:pPr>
            <a:r>
              <a:rPr lang="fr-FR" altLang="pt-BR" sz="1800" b="1" cap="smal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Lucro Líquido (Contábil)</a:t>
            </a:r>
          </a:p>
          <a:p>
            <a:pPr lvl="1" algn="just">
              <a:lnSpc>
                <a:spcPct val="150000"/>
              </a:lnSpc>
              <a:defRPr/>
            </a:pPr>
            <a:r>
              <a:rPr lang="fr-FR" altLang="pt-BR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 + ) </a:t>
            </a:r>
            <a:r>
              <a:rPr lang="fr-FR" altLang="pt-BR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Adições</a:t>
            </a:r>
          </a:p>
          <a:p>
            <a:pPr lvl="1" algn="just">
              <a:lnSpc>
                <a:spcPct val="150000"/>
              </a:lnSpc>
              <a:defRPr/>
            </a:pPr>
            <a:r>
              <a:rPr lang="fr-FR" altLang="pt-BR" sz="18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 - )  </a:t>
            </a:r>
            <a:r>
              <a:rPr lang="fr-FR" altLang="pt-BR" sz="18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Exclusões</a:t>
            </a:r>
            <a:r>
              <a:rPr lang="fr-FR" altLang="pt-BR" sz="18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                   </a:t>
            </a:r>
            <a:r>
              <a:rPr lang="fr-FR" altLang="pt-BR" sz="1800" u="sng" dirty="0">
                <a:solidFill>
                  <a:schemeClr val="bg1"/>
                </a:solidFill>
              </a:rPr>
              <a:t>.</a:t>
            </a:r>
            <a:r>
              <a:rPr lang="fr-FR" altLang="pt-BR" sz="18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                                          </a:t>
            </a:r>
          </a:p>
          <a:p>
            <a:pPr lvl="1" algn="just">
              <a:lnSpc>
                <a:spcPct val="150000"/>
              </a:lnSpc>
              <a:defRPr/>
            </a:pPr>
            <a:r>
              <a:rPr lang="fr-FR" altLang="pt-BR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 = ) Lucro Real </a:t>
            </a:r>
            <a:r>
              <a:rPr lang="fr-FR" altLang="pt-BR" sz="18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antes</a:t>
            </a:r>
            <a:r>
              <a:rPr lang="fr-FR" altLang="pt-BR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da Compensação</a:t>
            </a:r>
          </a:p>
          <a:p>
            <a:pPr lvl="1" algn="just">
              <a:lnSpc>
                <a:spcPct val="150000"/>
              </a:lnSpc>
              <a:defRPr/>
            </a:pPr>
            <a:r>
              <a:rPr lang="fr-FR" altLang="pt-BR" sz="18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 - ) </a:t>
            </a:r>
            <a:r>
              <a:rPr lang="fr-FR" altLang="pt-BR" sz="18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Compensação</a:t>
            </a:r>
            <a:r>
              <a:rPr lang="fr-FR" altLang="pt-BR" sz="18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Prejuízos Fiscais </a:t>
            </a:r>
          </a:p>
          <a:p>
            <a:pPr lvl="1" algn="just">
              <a:lnSpc>
                <a:spcPct val="150000"/>
              </a:lnSpc>
              <a:defRPr/>
            </a:pPr>
            <a:r>
              <a:rPr lang="fr-FR" altLang="pt-BR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 = ) </a:t>
            </a:r>
            <a:r>
              <a:rPr lang="fr-FR" altLang="pt-BR" sz="1800" b="1" cap="small" dirty="0">
                <a:solidFill>
                  <a:srgbClr val="C00000"/>
                </a:solidFill>
              </a:rPr>
              <a:t>Lucro Real</a:t>
            </a:r>
          </a:p>
        </p:txBody>
      </p:sp>
      <p:sp>
        <p:nvSpPr>
          <p:cNvPr id="2" name="Left Brace 1"/>
          <p:cNvSpPr/>
          <p:nvPr/>
        </p:nvSpPr>
        <p:spPr>
          <a:xfrm>
            <a:off x="3715790" y="2964587"/>
            <a:ext cx="476633" cy="2363256"/>
          </a:xfrm>
          <a:prstGeom prst="leftBrac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TextBox 16">
            <a:extLst>
              <a:ext uri="{FF2B5EF4-FFF2-40B4-BE49-F238E27FC236}">
                <a16:creationId xmlns:a16="http://schemas.microsoft.com/office/drawing/2014/main" id="{3B95CAE1-262C-4213-867A-23AA9041D05E}"/>
              </a:ext>
            </a:extLst>
          </p:cNvPr>
          <p:cNvSpPr txBox="1"/>
          <p:nvPr/>
        </p:nvSpPr>
        <p:spPr>
          <a:xfrm>
            <a:off x="255952" y="5877272"/>
            <a:ext cx="71652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1200" dirty="0">
                <a:solidFill>
                  <a:srgbClr val="595959"/>
                </a:solidFill>
                <a:cs typeface="Times New Roman" panose="02020603050405020304" pitchFamily="18" charset="0"/>
              </a:rPr>
              <a:t>* Artigo 6° do Decreto-Lei n° 1.598/77; artigo 258 do RIR/18 e artigo 61 da]Instrução Normativa nº 1.700/17 </a:t>
            </a:r>
          </a:p>
        </p:txBody>
      </p:sp>
    </p:spTree>
    <p:extLst>
      <p:ext uri="{BB962C8B-B14F-4D97-AF65-F5344CB8AC3E}">
        <p14:creationId xmlns:p14="http://schemas.microsoft.com/office/powerpoint/2010/main" val="3322273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146231" y="1806200"/>
            <a:ext cx="8806181" cy="395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 partir de 2014, apuração do IRPJ e CSLL é informada à Receita Federal do Brasil (“RFB”) por meio da elaboração da </a:t>
            </a:r>
            <a:r>
              <a:rPr 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Escrituração Contábil Fiscal </a:t>
            </a: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(“ECF”).</a:t>
            </a:r>
          </a:p>
          <a:p>
            <a:pPr marL="53280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Base contábil: informações extraídas da Escrituração Contábil Digital (“ECD”).</a:t>
            </a:r>
          </a:p>
          <a:p>
            <a:pPr marL="53280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Ajustes ao lucro líquido</a:t>
            </a: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: </a:t>
            </a:r>
            <a:r>
              <a:rPr lang="pt-BR" sz="1800" dirty="0">
                <a:solidFill>
                  <a:srgbClr val="C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Livro Eletrônico de Apuração do Lucro Real (“e-</a:t>
            </a:r>
            <a:r>
              <a:rPr lang="pt-BR" sz="1800" dirty="0" err="1">
                <a:solidFill>
                  <a:srgbClr val="C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Lalur</a:t>
            </a:r>
            <a:r>
              <a:rPr lang="pt-BR" sz="1800" dirty="0">
                <a:solidFill>
                  <a:srgbClr val="C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”)</a:t>
            </a: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*¹.</a:t>
            </a:r>
          </a:p>
          <a:p>
            <a:pPr marL="532800" lvl="1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Parte A</a:t>
            </a: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: informações da demonstração do Lucro real (i.e. </a:t>
            </a:r>
            <a:r>
              <a:rPr lang="pt-BR" sz="14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(i)</a:t>
            </a: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lucro líquido do período de apuração, conforme ECD; </a:t>
            </a:r>
            <a:r>
              <a:rPr lang="pt-BR" sz="14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(</a:t>
            </a:r>
            <a:r>
              <a:rPr lang="pt-BR" sz="1400" b="1" dirty="0" err="1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ii</a:t>
            </a:r>
            <a:r>
              <a:rPr lang="pt-BR" sz="14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)</a:t>
            </a: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ajustes ao lucro líquido (adições e exclusões da legislação tributária); e </a:t>
            </a:r>
            <a:r>
              <a:rPr lang="pt-BR" sz="14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(</a:t>
            </a:r>
            <a:r>
              <a:rPr lang="pt-BR" sz="1400" b="1" dirty="0" err="1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iii</a:t>
            </a:r>
            <a:r>
              <a:rPr lang="pt-BR" sz="14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)</a:t>
            </a: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lucro real, calculado após a inclusão das informações anteriores).</a:t>
            </a:r>
          </a:p>
          <a:p>
            <a:pPr marL="532800" lvl="1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Parte B</a:t>
            </a: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: registros de controle de prejuízos fiscais a compensar (discutido na próxima aula; Lucro Real – Parte III) e de outros valores que devam influenciar a determinação do Lucro real de períodos futuros e que não constem na escrituração contábil/comercial.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5952" y="1218374"/>
            <a:ext cx="8715329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Ajustes na apuração do Lucro real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5952" y="6021288"/>
            <a:ext cx="8121134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200" dirty="0">
                <a:solidFill>
                  <a:srgbClr val="595959"/>
                </a:solidFill>
                <a:cs typeface="Times New Roman" panose="02020603050405020304" pitchFamily="18" charset="0"/>
              </a:rPr>
              <a:t>*¹ Para CSLL: </a:t>
            </a:r>
            <a:r>
              <a:rPr lang="pt-BR" sz="1200" b="1" dirty="0" err="1">
                <a:solidFill>
                  <a:srgbClr val="595959"/>
                </a:solidFill>
                <a:cs typeface="Times New Roman" panose="02020603050405020304" pitchFamily="18" charset="0"/>
              </a:rPr>
              <a:t>e-Lacs</a:t>
            </a:r>
            <a:r>
              <a:rPr lang="pt-BR" sz="1200" dirty="0">
                <a:solidFill>
                  <a:srgbClr val="595959"/>
                </a:solidFill>
                <a:cs typeface="Times New Roman" panose="02020603050405020304" pitchFamily="18" charset="0"/>
              </a:rPr>
              <a:t>. Base legal: artigo 310 e seguintes da Instrução Normativa nº 1.700/17 e Instrução Normativa nº 1.422/13.</a:t>
            </a:r>
          </a:p>
        </p:txBody>
      </p:sp>
    </p:spTree>
    <p:extLst>
      <p:ext uri="{BB962C8B-B14F-4D97-AF65-F5344CB8AC3E}">
        <p14:creationId xmlns:p14="http://schemas.microsoft.com/office/powerpoint/2010/main" val="1194864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146231" y="1806200"/>
            <a:ext cx="8806181" cy="40072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440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1800" u="sng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Custos e despesas (registrados na contabilidade mas indedutíveis pela legislação tributária)</a:t>
            </a: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Custos/despesas expressamente indicados como não dedutíveis pela legislação tributária*¹ e custos/despesas considerados como “não operacionais” (artigo 299 do RIR/99).</a:t>
            </a:r>
          </a:p>
          <a:p>
            <a:pPr marL="5701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Exemplo: despesas com brindes.</a:t>
            </a:r>
          </a:p>
          <a:p>
            <a:pPr marL="28440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1800" u="sng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Adições “</a:t>
            </a:r>
            <a:r>
              <a:rPr lang="pt-BR" sz="1800" u="sng" dirty="0" err="1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extracontábeis</a:t>
            </a:r>
            <a:r>
              <a:rPr lang="pt-BR" sz="1800" u="sng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” (que se referem a valores que não transitaram na contabilidade)</a:t>
            </a: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Valores que não impactaram o lucro líquido (contábil) do exercício mas que devem ser adicionados ao Lucro real em certas situações expressamente previstas na legislação.</a:t>
            </a:r>
          </a:p>
          <a:p>
            <a:pPr marL="570150" lvl="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Exemplo: ajustes decorrentes da legislação de preços de transferência em exportações.</a:t>
            </a:r>
          </a:p>
          <a:p>
            <a:pPr marL="570150" lvl="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Adições – Classificação quanto à origem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5952" y="6021288"/>
            <a:ext cx="4903458" cy="2945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200" dirty="0">
                <a:solidFill>
                  <a:srgbClr val="595959"/>
                </a:solidFill>
                <a:cs typeface="Times New Roman" panose="02020603050405020304" pitchFamily="18" charset="0"/>
              </a:rPr>
              <a:t>*¹ Hoje consolidados de forma </a:t>
            </a:r>
            <a:r>
              <a:rPr lang="pt-BR" sz="1200" b="1" dirty="0">
                <a:solidFill>
                  <a:srgbClr val="595959"/>
                </a:solidFill>
                <a:cs typeface="Times New Roman" panose="02020603050405020304" pitchFamily="18" charset="0"/>
              </a:rPr>
              <a:t>não exaustiva </a:t>
            </a:r>
            <a:r>
              <a:rPr lang="pt-BR" sz="1200" dirty="0">
                <a:solidFill>
                  <a:srgbClr val="595959"/>
                </a:solidFill>
                <a:cs typeface="Times New Roman" panose="02020603050405020304" pitchFamily="18" charset="0"/>
              </a:rPr>
              <a:t>no Anexo I da IN nº 1.700/17.</a:t>
            </a:r>
          </a:p>
        </p:txBody>
      </p:sp>
    </p:spTree>
    <p:extLst>
      <p:ext uri="{BB962C8B-B14F-4D97-AF65-F5344CB8AC3E}">
        <p14:creationId xmlns:p14="http://schemas.microsoft.com/office/powerpoint/2010/main" val="1500677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146231" y="1806200"/>
            <a:ext cx="8806181" cy="3520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440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altLang="pt-BR" sz="1800" u="sng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Adições permanentes</a:t>
            </a: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Realizadas na Parte A do LALUR. Não precisam ser controladas na Parte B do LALUR pois correspondem a despesas que nunca serão dedutíveis do Lucro real.</a:t>
            </a:r>
          </a:p>
          <a:p>
            <a:pPr marL="5701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Exemplo: despesas com multas punitivas.</a:t>
            </a:r>
          </a:p>
          <a:p>
            <a:pPr marL="28440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altLang="pt-BR" sz="1800" u="sng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Adições temporárias</a:t>
            </a: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Realizadas na Parte A do LALUR e registradas/controladas na Parte B do LALUR para serem excluídas no futuro em certas situações previstas na legislação fiscal.</a:t>
            </a:r>
          </a:p>
          <a:p>
            <a:pPr marL="5701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Exemplo: despesas com provisões.</a:t>
            </a:r>
            <a:endParaRPr 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Adições – Classificação quanto à </a:t>
            </a:r>
            <a:r>
              <a:rPr lang="pt-BR" sz="1800" b="1" dirty="0" err="1">
                <a:solidFill>
                  <a:srgbClr val="595959"/>
                </a:solidFill>
                <a:cs typeface="Times New Roman" panose="02020603050405020304" pitchFamily="18" charset="0"/>
              </a:rPr>
              <a:t>definitividade</a:t>
            </a:r>
            <a:endParaRPr lang="pt-BR" sz="18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68790"/>
      </p:ext>
    </p:extLst>
  </p:cSld>
  <p:clrMapOvr>
    <a:masterClrMapping/>
  </p:clrMapOvr>
</p:sld>
</file>

<file path=ppt/theme/theme1.xml><?xml version="1.0" encoding="utf-8"?>
<a:theme xmlns:a="http://schemas.openxmlformats.org/drawingml/2006/main" name="Personalizar design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A5A5A5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9621</TotalTime>
  <Words>3919</Words>
  <Application>Microsoft Office PowerPoint</Application>
  <PresentationFormat>Apresentação na tela (4:3)</PresentationFormat>
  <Paragraphs>308</Paragraphs>
  <Slides>35</Slides>
  <Notes>34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35</vt:i4>
      </vt:variant>
    </vt:vector>
  </HeadingPairs>
  <TitlesOfParts>
    <vt:vector size="44" baseType="lpstr">
      <vt:lpstr>ＭＳ Ｐゴシック</vt:lpstr>
      <vt:lpstr>ＭＳ Ｐゴシック</vt:lpstr>
      <vt:lpstr>Arial</vt:lpstr>
      <vt:lpstr>Calibri</vt:lpstr>
      <vt:lpstr>Symbol</vt:lpstr>
      <vt:lpstr>Times New Roman</vt:lpstr>
      <vt:lpstr>Verdana</vt:lpstr>
      <vt:lpstr>Wingdings</vt:lpstr>
      <vt:lpstr>Personalizar design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Perdido Brother 's Corporation©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IMPOSTO DE RENDA - PESSOAS FÍSICAS</dc:title>
  <dc:creator>Evandro</dc:creator>
  <cp:lastModifiedBy>Lucas Adam Martinez Faria</cp:lastModifiedBy>
  <cp:revision>715</cp:revision>
  <cp:lastPrinted>2018-04-02T11:30:07Z</cp:lastPrinted>
  <dcterms:created xsi:type="dcterms:W3CDTF">2000-08-13T15:03:49Z</dcterms:created>
  <dcterms:modified xsi:type="dcterms:W3CDTF">2020-02-28T17:30:06Z</dcterms:modified>
</cp:coreProperties>
</file>