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6" r:id="rId9"/>
    <p:sldId id="264" r:id="rId10"/>
    <p:sldId id="290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8" r:id="rId19"/>
    <p:sldId id="28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02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04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223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099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5591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832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53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56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39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9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092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24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7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54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664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77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E952B-BACB-4561-A1AF-3FE8AF9CD694}" type="datetimeFigureOut">
              <a:rPr lang="pt-BR" smtClean="0"/>
              <a:t>11/08/2016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57BB26-4696-4532-AEE4-46176A700B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6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Sobre a interpretação de Marx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Raymond Aron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2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8934" y="534989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pt-BR" i="1" dirty="0">
                <a:solidFill>
                  <a:srgbClr val="FF0000"/>
                </a:solidFill>
              </a:rPr>
              <a:t>Teses sobre Feuerbach </a:t>
            </a:r>
            <a:r>
              <a:rPr lang="pt-BR" i="1" dirty="0">
                <a:solidFill>
                  <a:schemeClr val="tx1"/>
                </a:solidFill>
              </a:rPr>
              <a:t>-</a:t>
            </a:r>
            <a:r>
              <a:rPr lang="pt-BR" dirty="0"/>
              <a:t>1845 (ver anexo de A Ideologia Alemã – Civilização Brasileira);</a:t>
            </a:r>
          </a:p>
          <a:p>
            <a:r>
              <a:rPr lang="pt-BR" i="1" dirty="0">
                <a:solidFill>
                  <a:srgbClr val="FF0000"/>
                </a:solidFill>
              </a:rPr>
              <a:t>Sobre o Suicídio </a:t>
            </a:r>
            <a:r>
              <a:rPr lang="pt-BR" dirty="0">
                <a:solidFill>
                  <a:schemeClr val="tx1"/>
                </a:solidFill>
              </a:rPr>
              <a:t>– 1846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r>
              <a:rPr lang="pt-BR" i="1" dirty="0" smtClean="0">
                <a:solidFill>
                  <a:srgbClr val="FF0000"/>
                </a:solidFill>
              </a:rPr>
              <a:t>Miséria da Filosofia </a:t>
            </a:r>
            <a:r>
              <a:rPr lang="pt-BR" dirty="0" smtClean="0">
                <a:solidFill>
                  <a:schemeClr val="tx1"/>
                </a:solidFill>
              </a:rPr>
              <a:t>– 1846-1847;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/>
              <a:t>Liga Comunista (com Engels) – 1847; </a:t>
            </a:r>
          </a:p>
          <a:p>
            <a:r>
              <a:rPr lang="pt-BR" i="1" dirty="0"/>
              <a:t>Salário, Trabalho e Capital </a:t>
            </a:r>
            <a:r>
              <a:rPr lang="pt-BR" dirty="0"/>
              <a:t>– 1847; </a:t>
            </a:r>
          </a:p>
          <a:p>
            <a:r>
              <a:rPr lang="pt-BR" dirty="0"/>
              <a:t>Artigos nos Anais Alemães e da Cidade de Bruxelas (Deutsche-Brüsseler </a:t>
            </a:r>
            <a:r>
              <a:rPr lang="pt-BR" dirty="0" err="1"/>
              <a:t>Zeitung</a:t>
            </a:r>
            <a:r>
              <a:rPr lang="pt-BR" dirty="0"/>
              <a:t>) - 1847;</a:t>
            </a:r>
          </a:p>
          <a:p>
            <a:r>
              <a:rPr lang="pt-BR" i="1" dirty="0"/>
              <a:t>Discurso sobre a questão do livre comércio </a:t>
            </a:r>
            <a:r>
              <a:rPr lang="pt-BR" dirty="0"/>
              <a:t>(com Engels); </a:t>
            </a:r>
          </a:p>
          <a:p>
            <a:r>
              <a:rPr lang="pt-BR" i="1" dirty="0"/>
              <a:t>Discurso sobre a Polônia </a:t>
            </a:r>
            <a:r>
              <a:rPr lang="pt-BR" dirty="0"/>
              <a:t>(comunismo, revolução e Polônia livre). </a:t>
            </a:r>
            <a:endParaRPr lang="pt-BR" dirty="0" smtClean="0"/>
          </a:p>
          <a:p>
            <a:r>
              <a:rPr lang="pt-BR" i="1" dirty="0">
                <a:solidFill>
                  <a:srgbClr val="FF0000"/>
                </a:solidFill>
              </a:rPr>
              <a:t>Luta de Classes na Alemanha</a:t>
            </a:r>
            <a:r>
              <a:rPr lang="pt-BR" dirty="0"/>
              <a:t> (com Engels) 1844-1850 (3 ensaios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6095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maduro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autor de </a:t>
            </a:r>
            <a:r>
              <a:rPr lang="pt-BR" i="1" dirty="0" smtClean="0"/>
              <a:t>O Capital </a:t>
            </a:r>
            <a:r>
              <a:rPr lang="pt-BR" dirty="0" smtClean="0"/>
              <a:t>é coerente com o jovem filósofo de </a:t>
            </a:r>
            <a:r>
              <a:rPr lang="pt-BR" i="1" dirty="0" smtClean="0"/>
              <a:t>Manuscrito econômico-filosófico</a:t>
            </a:r>
            <a:r>
              <a:rPr lang="pt-BR" dirty="0" smtClean="0"/>
              <a:t>? </a:t>
            </a:r>
          </a:p>
          <a:p>
            <a:r>
              <a:rPr lang="pt-BR" dirty="0" smtClean="0"/>
              <a:t>O que o Marx de </a:t>
            </a:r>
            <a:r>
              <a:rPr lang="pt-BR" i="1" dirty="0" smtClean="0"/>
              <a:t>O Capital </a:t>
            </a:r>
            <a:r>
              <a:rPr lang="pt-BR" dirty="0" smtClean="0"/>
              <a:t>pensava daquele </a:t>
            </a:r>
            <a:r>
              <a:rPr lang="pt-BR" i="1" dirty="0" smtClean="0"/>
              <a:t>Manuscrito</a:t>
            </a:r>
            <a:r>
              <a:rPr lang="pt-BR" dirty="0" smtClean="0"/>
              <a:t>?</a:t>
            </a:r>
          </a:p>
          <a:p>
            <a:r>
              <a:rPr lang="pt-BR" dirty="0" smtClean="0"/>
              <a:t>O que, em 1986, ele pensava da filosofia hegeliana?</a:t>
            </a:r>
          </a:p>
          <a:p>
            <a:r>
              <a:rPr lang="pt-BR" dirty="0" smtClean="0"/>
              <a:t>O que pensava da crítica do jovem Marx a Hegel?</a:t>
            </a:r>
          </a:p>
          <a:p>
            <a:r>
              <a:rPr lang="pt-BR" dirty="0" smtClean="0"/>
              <a:t>Marx achava que </a:t>
            </a:r>
            <a:r>
              <a:rPr lang="pt-BR" i="1" dirty="0" smtClean="0"/>
              <a:t>O Capital </a:t>
            </a:r>
            <a:r>
              <a:rPr lang="pt-BR" dirty="0" smtClean="0"/>
              <a:t>trazia a aplicação, à matéria da economia, de um método filosófico inspirado por Hegel?</a:t>
            </a:r>
          </a:p>
          <a:p>
            <a:r>
              <a:rPr lang="pt-BR" dirty="0" smtClean="0"/>
              <a:t>O que podemos pensar hoje sobre esses dois períodos de Marx?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798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projeto de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cientista, trabalhou em um único livro.</a:t>
            </a:r>
          </a:p>
          <a:p>
            <a:r>
              <a:rPr lang="pt-BR" dirty="0" smtClean="0"/>
              <a:t>De certo modo, um livro inacabado.</a:t>
            </a:r>
          </a:p>
          <a:p>
            <a:r>
              <a:rPr lang="pt-BR" dirty="0" smtClean="0"/>
              <a:t>Projeto: crítica da economia política.</a:t>
            </a:r>
          </a:p>
          <a:p>
            <a:r>
              <a:rPr lang="pt-BR" dirty="0" smtClean="0"/>
              <a:t>Um fragmento dessa crítica aparece em </a:t>
            </a:r>
            <a:r>
              <a:rPr lang="pt-BR" i="1" dirty="0" smtClean="0">
                <a:solidFill>
                  <a:srgbClr val="FF0000"/>
                </a:solidFill>
              </a:rPr>
              <a:t>Introdução à crítica da economia política</a:t>
            </a:r>
            <a:r>
              <a:rPr lang="pt-BR" dirty="0" smtClean="0"/>
              <a:t> – só descoberta em 1902 – (Coleção Os </a:t>
            </a:r>
            <a:r>
              <a:rPr lang="pt-BR" dirty="0" smtClean="0"/>
              <a:t>Pensadores). </a:t>
            </a:r>
            <a:endParaRPr lang="pt-BR" dirty="0" smtClean="0"/>
          </a:p>
          <a:p>
            <a:r>
              <a:rPr lang="pt-BR" dirty="0" smtClean="0"/>
              <a:t>Há um livro enorme publicado primeiro em Moscou em 1939 (</a:t>
            </a:r>
            <a:r>
              <a:rPr lang="pt-BR" i="1" dirty="0" err="1" smtClean="0">
                <a:solidFill>
                  <a:srgbClr val="FF0000"/>
                </a:solidFill>
              </a:rPr>
              <a:t>Grundrisse</a:t>
            </a:r>
            <a:r>
              <a:rPr lang="pt-BR" i="1" dirty="0" smtClean="0">
                <a:solidFill>
                  <a:srgbClr val="FF0000"/>
                </a:solidFill>
              </a:rPr>
              <a:t> der </a:t>
            </a:r>
            <a:r>
              <a:rPr lang="pt-BR" i="1" dirty="0" err="1" smtClean="0">
                <a:solidFill>
                  <a:srgbClr val="FF0000"/>
                </a:solidFill>
              </a:rPr>
              <a:t>Kritik</a:t>
            </a:r>
            <a:r>
              <a:rPr lang="pt-BR" i="1" dirty="0" smtClean="0">
                <a:solidFill>
                  <a:srgbClr val="FF0000"/>
                </a:solidFill>
              </a:rPr>
              <a:t> der </a:t>
            </a:r>
            <a:r>
              <a:rPr lang="pt-BR" i="1" dirty="0" err="1" smtClean="0">
                <a:solidFill>
                  <a:srgbClr val="FF0000"/>
                </a:solidFill>
              </a:rPr>
              <a:t>Politischen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i="1" dirty="0" err="1" smtClean="0">
                <a:solidFill>
                  <a:srgbClr val="FF0000"/>
                </a:solidFill>
              </a:rPr>
              <a:t>Ökonomie</a:t>
            </a:r>
            <a:r>
              <a:rPr lang="pt-BR" dirty="0" smtClean="0"/>
              <a:t>) – manuscrito de 1857-1858 de </a:t>
            </a:r>
            <a:r>
              <a:rPr lang="pt-BR" i="1" dirty="0" smtClean="0"/>
              <a:t>O Capital</a:t>
            </a:r>
            <a:r>
              <a:rPr lang="pt-BR" dirty="0" smtClean="0"/>
              <a:t>, considerado a primeira versão inacabada e imperfeita do único livro (“crítica </a:t>
            </a:r>
            <a:r>
              <a:rPr lang="pt-BR" dirty="0"/>
              <a:t>da economia </a:t>
            </a:r>
            <a:r>
              <a:rPr lang="pt-BR" dirty="0" smtClean="0"/>
              <a:t>política” – do qual </a:t>
            </a:r>
            <a:r>
              <a:rPr lang="pt-BR" i="1" dirty="0" smtClean="0"/>
              <a:t>O Capital </a:t>
            </a:r>
            <a:r>
              <a:rPr lang="pt-BR" dirty="0" smtClean="0"/>
              <a:t>seria o tomo I).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1941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Das </a:t>
            </a:r>
            <a:r>
              <a:rPr lang="pt-BR" dirty="0" err="1" smtClean="0"/>
              <a:t>Kapital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o tomo I foi publicado pelo próprio Marx. Em 1867.</a:t>
            </a:r>
          </a:p>
          <a:p>
            <a:r>
              <a:rPr lang="pt-BR" dirty="0" smtClean="0"/>
              <a:t>Engels publicou, após a morte de Marx, os tomos II e III – os livros 2 e 3 de uma obra finalmente intitulada: </a:t>
            </a:r>
            <a:r>
              <a:rPr lang="pt-BR" i="1" dirty="0" smtClean="0"/>
              <a:t>O capital: crítica de economia política</a:t>
            </a:r>
            <a:r>
              <a:rPr lang="pt-BR" dirty="0" smtClean="0"/>
              <a:t>.</a:t>
            </a:r>
          </a:p>
          <a:p>
            <a:r>
              <a:rPr lang="pt-BR" dirty="0" smtClean="0"/>
              <a:t>É um ajuntamento, ou trituração, dos manuscritos de Marx feito por Engels.</a:t>
            </a:r>
          </a:p>
          <a:p>
            <a:r>
              <a:rPr lang="pt-BR" dirty="0" smtClean="0"/>
              <a:t>Tem, portanto, um pouco de Engels.</a:t>
            </a:r>
          </a:p>
          <a:p>
            <a:r>
              <a:rPr lang="pt-BR" dirty="0" smtClean="0"/>
              <a:t>Teria Marx feito os tomos II e III à maneira de Engels?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0829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significa a fórmula: crítica da economia política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Possuímos apenas fragmentos da obra de conjunto que Marx quis escrever.</a:t>
            </a:r>
          </a:p>
          <a:p>
            <a:r>
              <a:rPr lang="pt-BR" dirty="0" smtClean="0"/>
              <a:t>Visões extremas, mas respeitáveis:</a:t>
            </a:r>
          </a:p>
          <a:p>
            <a:r>
              <a:rPr lang="pt-BR" dirty="0" err="1" smtClean="0"/>
              <a:t>Schumpeter</a:t>
            </a:r>
            <a:r>
              <a:rPr lang="pt-BR" dirty="0" smtClean="0"/>
              <a:t>: por seus conceitos, suas categorias, seu método de análise no livro I de O capital, Marx é um discípulo de Ricardo e pertence à economia política inglesa do século XIX.</a:t>
            </a:r>
          </a:p>
          <a:p>
            <a:r>
              <a:rPr lang="pt-BR" dirty="0" smtClean="0"/>
              <a:t>Mas ele queria fazer uma crítica, usou conceitos e método de Ricardo para elaborar uma crítica.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5284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sentido da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567923"/>
            <a:ext cx="8596668" cy="3880773"/>
          </a:xfrm>
        </p:spPr>
        <p:txBody>
          <a:bodyPr>
            <a:normAutofit/>
          </a:bodyPr>
          <a:lstStyle/>
          <a:p>
            <a:r>
              <a:rPr lang="pt-BR" dirty="0" smtClean="0"/>
              <a:t>Mais geral: estudo da força e da fraqueza do pensamento econômico aplicado à realidade capitalista.</a:t>
            </a:r>
          </a:p>
          <a:p>
            <a:r>
              <a:rPr lang="pt-BR" dirty="0" smtClean="0"/>
              <a:t>Interpretação e explicação do modo de funcionamento de uma economia capitalista.</a:t>
            </a:r>
          </a:p>
          <a:p>
            <a:r>
              <a:rPr lang="pt-BR" dirty="0" smtClean="0"/>
              <a:t>Posiciona a economia capitalista na evolução histórica de diferentes regimes econômicos.</a:t>
            </a:r>
          </a:p>
          <a:p>
            <a:r>
              <a:rPr lang="pt-BR" dirty="0" smtClean="0"/>
              <a:t>Analisa uma espécie de desenvolvimento necessário da economia capitalista em direção à catástrofe final. Será? </a:t>
            </a:r>
          </a:p>
          <a:p>
            <a:r>
              <a:rPr lang="pt-BR" dirty="0" smtClean="0"/>
              <a:t>A tese forte, genial e difícil de se realizar: as categorias do pensamento econômico só se explicam pela própria realidade econômica. Inovação metodológica?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041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Textos em estados diversos de acabamento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smtClean="0"/>
              <a:t>Manuscrito econômico-filosófico </a:t>
            </a:r>
            <a:r>
              <a:rPr lang="pt-BR" dirty="0" smtClean="0"/>
              <a:t>como um texto inacabado. Marx tinha só 25 anos. Seria o texto absolutamente rigoroso em toda frase?</a:t>
            </a:r>
          </a:p>
          <a:p>
            <a:r>
              <a:rPr lang="pt-BR" dirty="0" smtClean="0"/>
              <a:t>Parece que ele escrevia para si mesmo reflexões sobre o mundo e sobre a filosofia de Hegel. Texto de autorreflexão.</a:t>
            </a:r>
          </a:p>
          <a:p>
            <a:r>
              <a:rPr lang="pt-BR" dirty="0" smtClean="0"/>
              <a:t>Separar: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Manuscrito acabado e pronto para ser impresso (</a:t>
            </a:r>
            <a:r>
              <a:rPr lang="pt-BR" i="1" dirty="0" err="1" smtClean="0"/>
              <a:t>druckreif</a:t>
            </a:r>
            <a:r>
              <a:rPr lang="pt-BR" dirty="0" smtClean="0"/>
              <a:t>).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Manuscrito guardado entre papéis, que aparentemente não esta pronto para ser lido.</a:t>
            </a:r>
          </a:p>
        </p:txBody>
      </p:sp>
    </p:spTree>
    <p:extLst>
      <p:ext uri="{BB962C8B-B14F-4D97-AF65-F5344CB8AC3E}">
        <p14:creationId xmlns:p14="http://schemas.microsoft.com/office/powerpoint/2010/main" val="1258206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de interpretação do velho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Só publicou o volume I de </a:t>
            </a:r>
            <a:r>
              <a:rPr lang="pt-BR" i="1" dirty="0" smtClean="0"/>
              <a:t>O Capital</a:t>
            </a:r>
            <a:r>
              <a:rPr lang="pt-BR" dirty="0" smtClean="0"/>
              <a:t>.</a:t>
            </a:r>
          </a:p>
          <a:p>
            <a:r>
              <a:rPr lang="pt-BR" dirty="0" smtClean="0"/>
              <a:t>Longe de esgotar o conteúdo do projeto de crítica da economia política.</a:t>
            </a:r>
          </a:p>
          <a:p>
            <a:r>
              <a:rPr lang="pt-BR" dirty="0" smtClean="0"/>
              <a:t>Problema de ajuntamento de manuscritos inacabados nos tomos II e III.</a:t>
            </a:r>
          </a:p>
          <a:p>
            <a:r>
              <a:rPr lang="pt-BR" dirty="0" smtClean="0"/>
              <a:t>Qual o centro vivo do pensamento de Marx? Responder a essa questão antes de navegar pelo manuscritos e ajuntamentos de Marx.</a:t>
            </a:r>
          </a:p>
        </p:txBody>
      </p:sp>
    </p:spTree>
    <p:extLst>
      <p:ext uri="{BB962C8B-B14F-4D97-AF65-F5344CB8AC3E}">
        <p14:creationId xmlns:p14="http://schemas.microsoft.com/office/powerpoint/2010/main" val="1471860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Obras do velhos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53067"/>
            <a:ext cx="8596668" cy="529166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solidFill>
                  <a:schemeClr val="tx1"/>
                </a:solidFill>
              </a:rPr>
              <a:t>O </a:t>
            </a:r>
            <a:r>
              <a:rPr lang="pt-BR" i="1" dirty="0">
                <a:solidFill>
                  <a:srgbClr val="FF0000"/>
                </a:solidFill>
              </a:rPr>
              <a:t>Manifesto do Partido Comunista </a:t>
            </a:r>
            <a:r>
              <a:rPr lang="pt-BR" dirty="0">
                <a:solidFill>
                  <a:schemeClr val="tx1"/>
                </a:solidFill>
              </a:rPr>
              <a:t>(com Engels) (1848)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Demandas </a:t>
            </a:r>
            <a:r>
              <a:rPr lang="pt-BR" dirty="0">
                <a:solidFill>
                  <a:schemeClr val="tx1"/>
                </a:solidFill>
              </a:rPr>
              <a:t>do Partido Comunista na Alemanha (com Engels) (1848)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Salário</a:t>
            </a:r>
            <a:r>
              <a:rPr lang="pt-BR" dirty="0">
                <a:solidFill>
                  <a:schemeClr val="tx1"/>
                </a:solidFill>
              </a:rPr>
              <a:t>, Trabalho e </a:t>
            </a:r>
            <a:r>
              <a:rPr lang="pt-BR" dirty="0" smtClean="0">
                <a:solidFill>
                  <a:schemeClr val="tx1"/>
                </a:solidFill>
              </a:rPr>
              <a:t>Capital </a:t>
            </a:r>
            <a:r>
              <a:rPr lang="pt-BR" dirty="0">
                <a:solidFill>
                  <a:schemeClr val="tx1"/>
                </a:solidFill>
              </a:rPr>
              <a:t>(1849)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A </a:t>
            </a:r>
            <a:r>
              <a:rPr lang="pt-BR" dirty="0">
                <a:solidFill>
                  <a:schemeClr val="tx1"/>
                </a:solidFill>
              </a:rPr>
              <a:t>Revolução do Século 17 na Inglaterra (com Engels) (1850)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As Lutas </a:t>
            </a:r>
            <a:r>
              <a:rPr lang="pt-BR" i="1" dirty="0">
                <a:solidFill>
                  <a:srgbClr val="FF0000"/>
                </a:solidFill>
              </a:rPr>
              <a:t>de </a:t>
            </a:r>
            <a:r>
              <a:rPr lang="pt-BR" i="1" dirty="0" smtClean="0">
                <a:solidFill>
                  <a:srgbClr val="FF0000"/>
                </a:solidFill>
              </a:rPr>
              <a:t>Classes </a:t>
            </a:r>
            <a:r>
              <a:rPr lang="pt-BR" i="1" dirty="0">
                <a:solidFill>
                  <a:srgbClr val="FF0000"/>
                </a:solidFill>
              </a:rPr>
              <a:t>na França: </a:t>
            </a:r>
            <a:r>
              <a:rPr lang="pt-BR" i="1" dirty="0" smtClean="0">
                <a:solidFill>
                  <a:srgbClr val="FF0000"/>
                </a:solidFill>
              </a:rPr>
              <a:t>de 1848 </a:t>
            </a:r>
            <a:r>
              <a:rPr lang="pt-BR" i="1" dirty="0">
                <a:solidFill>
                  <a:srgbClr val="FF0000"/>
                </a:solidFill>
              </a:rPr>
              <a:t>a 1850 </a:t>
            </a:r>
            <a:r>
              <a:rPr lang="pt-BR" dirty="0">
                <a:solidFill>
                  <a:schemeClr val="tx1"/>
                </a:solidFill>
              </a:rPr>
              <a:t>(1850)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Revolução </a:t>
            </a:r>
            <a:r>
              <a:rPr lang="pt-BR" dirty="0">
                <a:solidFill>
                  <a:schemeClr val="tx1"/>
                </a:solidFill>
              </a:rPr>
              <a:t>e </a:t>
            </a:r>
            <a:r>
              <a:rPr lang="pt-BR" dirty="0" smtClean="0">
                <a:solidFill>
                  <a:schemeClr val="tx1"/>
                </a:solidFill>
              </a:rPr>
              <a:t>Contrarrevolução </a:t>
            </a:r>
            <a:r>
              <a:rPr lang="pt-BR" dirty="0">
                <a:solidFill>
                  <a:schemeClr val="tx1"/>
                </a:solidFill>
              </a:rPr>
              <a:t>na Alemanha (1852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O </a:t>
            </a:r>
            <a:r>
              <a:rPr lang="pt-BR" i="1" dirty="0">
                <a:solidFill>
                  <a:srgbClr val="FF0000"/>
                </a:solidFill>
              </a:rPr>
              <a:t>Dezoito Brumário de Louis Bonaparte </a:t>
            </a:r>
            <a:r>
              <a:rPr lang="pt-BR" dirty="0">
                <a:solidFill>
                  <a:schemeClr val="tx1"/>
                </a:solidFill>
              </a:rPr>
              <a:t>(1852)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solidFill>
                  <a:schemeClr val="tx1"/>
                </a:solidFill>
              </a:rPr>
              <a:t>Revelações </a:t>
            </a:r>
            <a:r>
              <a:rPr lang="pt-BR" dirty="0">
                <a:solidFill>
                  <a:schemeClr val="tx1"/>
                </a:solidFill>
              </a:rPr>
              <a:t>sobre a Colônia Comunista de </a:t>
            </a:r>
            <a:r>
              <a:rPr lang="pt-BR" dirty="0" err="1">
                <a:solidFill>
                  <a:schemeClr val="tx1"/>
                </a:solidFill>
              </a:rPr>
              <a:t>Trial</a:t>
            </a:r>
            <a:r>
              <a:rPr lang="pt-BR" dirty="0">
                <a:solidFill>
                  <a:schemeClr val="tx1"/>
                </a:solidFill>
              </a:rPr>
              <a:t> (1852)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Introdução </a:t>
            </a:r>
            <a:r>
              <a:rPr lang="pt-BR" i="1" dirty="0">
                <a:solidFill>
                  <a:srgbClr val="FF0000"/>
                </a:solidFill>
              </a:rPr>
              <a:t>à Contribuição para a Crítica à Economia Política </a:t>
            </a:r>
            <a:r>
              <a:rPr lang="pt-BR" dirty="0">
                <a:solidFill>
                  <a:schemeClr val="tx1"/>
                </a:solidFill>
              </a:rPr>
              <a:t>(1857) </a:t>
            </a:r>
            <a:endParaRPr lang="pt-B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Formações Econômicas Pré-Capitalistas </a:t>
            </a:r>
            <a:r>
              <a:rPr lang="pt-BR" dirty="0" smtClean="0">
                <a:solidFill>
                  <a:schemeClr val="tx1"/>
                </a:solidFill>
              </a:rPr>
              <a:t>(1857)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err="1" smtClean="0">
                <a:solidFill>
                  <a:srgbClr val="FF0000"/>
                </a:solidFill>
              </a:rPr>
              <a:t>Grundrisse</a:t>
            </a:r>
            <a:r>
              <a:rPr lang="pt-BR" i="1" dirty="0" smtClean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(1857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Contribuição </a:t>
            </a:r>
            <a:r>
              <a:rPr lang="pt-BR" i="1" dirty="0">
                <a:solidFill>
                  <a:srgbClr val="FF0000"/>
                </a:solidFill>
              </a:rPr>
              <a:t>para a Crítica à Economia Política </a:t>
            </a:r>
            <a:r>
              <a:rPr lang="pt-BR" dirty="0"/>
              <a:t>(1859)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Teorias </a:t>
            </a:r>
            <a:r>
              <a:rPr lang="pt-BR" dirty="0"/>
              <a:t>da Mais Valia, Vol. 1 (1861-63)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Teorias </a:t>
            </a:r>
            <a:r>
              <a:rPr lang="pt-BR" dirty="0"/>
              <a:t>da Mais Valia, Vol. 2 (1861-63)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smtClean="0"/>
              <a:t>Teorias </a:t>
            </a:r>
            <a:r>
              <a:rPr lang="pt-BR" dirty="0"/>
              <a:t>da Mais Valia, Vol. 3 (1861-63) </a:t>
            </a:r>
            <a:endParaRPr lang="pt-BR" dirty="0" smtClean="0"/>
          </a:p>
          <a:p>
            <a:pPr>
              <a:lnSpc>
                <a:spcPct val="12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612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448733"/>
            <a:ext cx="8596668" cy="61976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Proclamação na Polônia (1863)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Salário, </a:t>
            </a:r>
            <a:r>
              <a:rPr lang="pt-BR" i="1" dirty="0">
                <a:solidFill>
                  <a:srgbClr val="FF0000"/>
                </a:solidFill>
              </a:rPr>
              <a:t>Preço e Lucro </a:t>
            </a:r>
            <a:r>
              <a:rPr lang="pt-BR" dirty="0">
                <a:solidFill>
                  <a:schemeClr val="tx1"/>
                </a:solidFill>
              </a:rPr>
              <a:t>(1865)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O Capital</a:t>
            </a:r>
            <a:r>
              <a:rPr lang="pt-BR" dirty="0">
                <a:solidFill>
                  <a:schemeClr val="tx1"/>
                </a:solidFill>
              </a:rPr>
              <a:t>, Vol. 1 (1867)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A Abolição da Propriedade da Terra (1869)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Resolução da Conferência de Londres sobre a Ação Política da Classe Trabalhadora (com Engels) (1871)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A Guerra Civil na França </a:t>
            </a:r>
            <a:r>
              <a:rPr lang="pt-BR" dirty="0"/>
              <a:t>(1871)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A Alegada Ruptura na Internacional (com Engels) (1872)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Relatório para o Congresso de </a:t>
            </a:r>
            <a:r>
              <a:rPr lang="pt-BR" dirty="0" err="1"/>
              <a:t>Hague</a:t>
            </a:r>
            <a:r>
              <a:rPr lang="pt-BR" dirty="0"/>
              <a:t> (1872)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 err="1"/>
              <a:t>Conspectos</a:t>
            </a:r>
            <a:r>
              <a:rPr lang="pt-BR" dirty="0"/>
              <a:t> do Livro de </a:t>
            </a:r>
            <a:r>
              <a:rPr lang="pt-BR" dirty="0" err="1"/>
              <a:t>Bakunin</a:t>
            </a:r>
            <a:r>
              <a:rPr lang="pt-BR" dirty="0"/>
              <a:t>  “Estatismo e Anarquia” (1875)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Para a Polônia (com Engels) (1875) </a:t>
            </a:r>
            <a:endParaRPr lang="pt-BR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 smtClean="0">
                <a:solidFill>
                  <a:srgbClr val="FF0000"/>
                </a:solidFill>
              </a:rPr>
              <a:t>Luta de classes na Rússia </a:t>
            </a:r>
            <a:r>
              <a:rPr lang="pt-BR" dirty="0" smtClean="0"/>
              <a:t>(com Engels) - ensaios e cartas (1875-1881)</a:t>
            </a:r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Crítica ao Programa de </a:t>
            </a:r>
            <a:r>
              <a:rPr lang="pt-BR" i="1" dirty="0" err="1">
                <a:solidFill>
                  <a:srgbClr val="FF0000"/>
                </a:solidFill>
              </a:rPr>
              <a:t>Gotha</a:t>
            </a:r>
            <a:r>
              <a:rPr lang="pt-BR" i="1" dirty="0">
                <a:solidFill>
                  <a:srgbClr val="FF0000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(1875)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Reformistas no Partido Social-</a:t>
            </a:r>
            <a:r>
              <a:rPr lang="pt-BR" dirty="0" err="1"/>
              <a:t>Democratica</a:t>
            </a:r>
            <a:r>
              <a:rPr lang="pt-BR" dirty="0"/>
              <a:t> da Alemanha (com Engels) (1879)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Carta Circular a Bebel, </a:t>
            </a:r>
            <a:r>
              <a:rPr lang="pt-BR" dirty="0" err="1"/>
              <a:t>Liebknecht</a:t>
            </a:r>
            <a:r>
              <a:rPr lang="pt-BR" dirty="0"/>
              <a:t>, </a:t>
            </a:r>
            <a:r>
              <a:rPr lang="pt-BR" dirty="0" err="1"/>
              <a:t>Bracke</a:t>
            </a:r>
            <a:r>
              <a:rPr lang="pt-BR" dirty="0"/>
              <a:t>, et. al. (com Engels) (1879)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Notas Marginais  sobre o </a:t>
            </a:r>
            <a:r>
              <a:rPr lang="pt-BR" dirty="0" err="1"/>
              <a:t>Lehrbuch</a:t>
            </a:r>
            <a:r>
              <a:rPr lang="pt-BR" dirty="0"/>
              <a:t> der </a:t>
            </a:r>
            <a:r>
              <a:rPr lang="pt-BR" dirty="0" err="1"/>
              <a:t>politischen</a:t>
            </a:r>
            <a:r>
              <a:rPr lang="pt-BR" dirty="0"/>
              <a:t> </a:t>
            </a:r>
            <a:r>
              <a:rPr lang="pt-BR" dirty="0" err="1"/>
              <a:t>Okonomie</a:t>
            </a:r>
            <a:r>
              <a:rPr lang="pt-BR" dirty="0"/>
              <a:t> de </a:t>
            </a:r>
            <a:r>
              <a:rPr lang="pt-BR" dirty="0" err="1"/>
              <a:t>Adolph</a:t>
            </a:r>
            <a:r>
              <a:rPr lang="pt-BR" dirty="0"/>
              <a:t> Wagner (1880)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Introdução ao Programa do Partido dos Trabalhadores Franceses (1880)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O Capital</a:t>
            </a:r>
            <a:r>
              <a:rPr lang="pt-BR" dirty="0"/>
              <a:t>, Vol. 2 (1885)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i="1" dirty="0">
                <a:solidFill>
                  <a:srgbClr val="FF0000"/>
                </a:solidFill>
              </a:rPr>
              <a:t>O Capital</a:t>
            </a:r>
            <a:r>
              <a:rPr lang="pt-BR" dirty="0"/>
              <a:t>, Vol. 3 (1894).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90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científico de Marx: filosófico e 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Vida de Marx: estudioso, homem de ação, ideologia quase-religiosa</a:t>
            </a:r>
          </a:p>
          <a:p>
            <a:r>
              <a:rPr lang="pt-BR" dirty="0" smtClean="0"/>
              <a:t>Destino de sua obra: heterogeneidade - artigos de jornais, panfletos, manuscritos, livro publicados em vida, livros póstumos etc. Qual a importância de cada qual?</a:t>
            </a:r>
          </a:p>
          <a:p>
            <a:r>
              <a:rPr lang="pt-BR" dirty="0" smtClean="0"/>
              <a:t>Assuntos político, econômicos e históricos.</a:t>
            </a:r>
          </a:p>
          <a:p>
            <a:r>
              <a:rPr lang="pt-BR" dirty="0" smtClean="0"/>
              <a:t>Opiniões contraditórias do próprio Marx.</a:t>
            </a:r>
          </a:p>
          <a:p>
            <a:r>
              <a:rPr lang="pt-BR" dirty="0" smtClean="0"/>
              <a:t>Hierarquia de importância dos textos; qual o centro e a inspiração da doutrina? As grandes linhas do pensamento de Marx sugerem que sentido?</a:t>
            </a:r>
          </a:p>
          <a:p>
            <a:r>
              <a:rPr lang="pt-BR" dirty="0" smtClean="0"/>
              <a:t>Remeter-se aos grandes livros (livros científicos).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38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fundamentais...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resta de filosofia em </a:t>
            </a:r>
            <a:r>
              <a:rPr lang="pt-BR" i="1" dirty="0" smtClean="0"/>
              <a:t>O Capital</a:t>
            </a:r>
            <a:r>
              <a:rPr lang="pt-BR" dirty="0" smtClean="0"/>
              <a:t>?</a:t>
            </a:r>
          </a:p>
          <a:p>
            <a:r>
              <a:rPr lang="pt-BR" dirty="0" smtClean="0"/>
              <a:t>O Marx de 1867 é o filósofo de 1844?</a:t>
            </a:r>
          </a:p>
          <a:p>
            <a:r>
              <a:rPr lang="pt-BR" dirty="0" smtClean="0"/>
              <a:t>Compara-se dois manuscritos inacabados!</a:t>
            </a:r>
          </a:p>
          <a:p>
            <a:r>
              <a:rPr lang="pt-BR" dirty="0" smtClean="0"/>
              <a:t>Não há um texto acabado em que nos basearmos!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905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Papel de Engels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8178799" cy="3880773"/>
          </a:xfrm>
        </p:spPr>
        <p:txBody>
          <a:bodyPr/>
          <a:lstStyle/>
          <a:p>
            <a:r>
              <a:rPr lang="pt-BR" dirty="0" smtClean="0"/>
              <a:t>Amigos desde 1845. Ver bibliografias.</a:t>
            </a:r>
          </a:p>
          <a:p>
            <a:r>
              <a:rPr lang="pt-BR" dirty="0" smtClean="0"/>
              <a:t>O que Engels trouxe a Marx de 1845 a 1848?</a:t>
            </a:r>
          </a:p>
          <a:p>
            <a:r>
              <a:rPr lang="pt-BR" dirty="0" smtClean="0"/>
              <a:t>Engels tinha um conhecimento maior da realidade econômica (da prática).</a:t>
            </a:r>
          </a:p>
          <a:p>
            <a:r>
              <a:rPr lang="pt-BR" dirty="0" smtClean="0"/>
              <a:t>Pequeno artigo de Engels com crítica dos conceitos da economia política nos </a:t>
            </a:r>
            <a:r>
              <a:rPr lang="pt-BR" i="1" dirty="0" smtClean="0"/>
              <a:t>Anais Franco-Alemães </a:t>
            </a:r>
            <a:r>
              <a:rPr lang="pt-BR" dirty="0" smtClean="0"/>
              <a:t>=&gt; esboço da obra de Marx em economia.</a:t>
            </a:r>
          </a:p>
          <a:p>
            <a:r>
              <a:rPr lang="pt-BR" dirty="0" smtClean="0"/>
              <a:t>Dos dois, apenas Marx era um gênio.</a:t>
            </a:r>
          </a:p>
          <a:p>
            <a:r>
              <a:rPr lang="pt-BR" dirty="0" smtClean="0"/>
              <a:t>Engels reconhecia isso. Enfatizava a “concepção materialista da história”.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6133" y="114829"/>
            <a:ext cx="3144308" cy="404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814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concepção </a:t>
            </a:r>
            <a:r>
              <a:rPr lang="pt-BR" dirty="0"/>
              <a:t>materialista da história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Não é o ponto forte da obra de Marx.</a:t>
            </a:r>
          </a:p>
          <a:p>
            <a:r>
              <a:rPr lang="pt-BR" dirty="0" smtClean="0"/>
              <a:t>O que Marx achava de </a:t>
            </a:r>
            <a:r>
              <a:rPr lang="pt-BR" i="1" dirty="0" smtClean="0"/>
              <a:t>Anti-Dühring </a:t>
            </a:r>
            <a:r>
              <a:rPr lang="pt-BR" dirty="0" smtClean="0"/>
              <a:t>e </a:t>
            </a:r>
            <a:r>
              <a:rPr lang="pt-BR" i="1" dirty="0" smtClean="0"/>
              <a:t>A Dialética da Natureza</a:t>
            </a:r>
            <a:r>
              <a:rPr lang="pt-BR" dirty="0" smtClean="0"/>
              <a:t>? Ensaios engelsianos de filosofia materialista ligados à concepção materialista da história.</a:t>
            </a:r>
          </a:p>
          <a:p>
            <a:r>
              <a:rPr lang="pt-BR" i="1" dirty="0" smtClean="0"/>
              <a:t>Anti-Dühring </a:t>
            </a:r>
            <a:r>
              <a:rPr lang="pt-BR" dirty="0" smtClean="0"/>
              <a:t>(</a:t>
            </a:r>
            <a:r>
              <a:rPr lang="pt-BR" i="1" dirty="0" smtClean="0"/>
              <a:t>O </a:t>
            </a:r>
            <a:r>
              <a:rPr lang="pt-BR" i="1" dirty="0"/>
              <a:t>Senhor </a:t>
            </a:r>
            <a:r>
              <a:rPr lang="pt-BR" i="1" dirty="0" err="1"/>
              <a:t>Eugen</a:t>
            </a:r>
            <a:r>
              <a:rPr lang="pt-BR" i="1" dirty="0"/>
              <a:t> </a:t>
            </a:r>
            <a:r>
              <a:rPr lang="pt-BR" i="1" dirty="0" err="1"/>
              <a:t>Dühring</a:t>
            </a:r>
            <a:r>
              <a:rPr lang="pt-BR" i="1" dirty="0"/>
              <a:t> Revoluciona a </a:t>
            </a:r>
            <a:r>
              <a:rPr lang="pt-BR" i="1" dirty="0" smtClean="0"/>
              <a:t>Ciência) </a:t>
            </a:r>
            <a:r>
              <a:rPr lang="pt-BR" dirty="0" smtClean="0"/>
              <a:t>trata-se de uma </a:t>
            </a:r>
            <a:r>
              <a:rPr lang="pt-BR" dirty="0"/>
              <a:t>resposta ao </a:t>
            </a:r>
            <a:r>
              <a:rPr lang="pt-BR" dirty="0" smtClean="0"/>
              <a:t>filósofo </a:t>
            </a:r>
            <a:r>
              <a:rPr lang="pt-BR" dirty="0" err="1" smtClean="0"/>
              <a:t>Eugen</a:t>
            </a:r>
            <a:r>
              <a:rPr lang="pt-BR" dirty="0" smtClean="0"/>
              <a:t> </a:t>
            </a:r>
            <a:r>
              <a:rPr lang="pt-BR" dirty="0" err="1" smtClean="0"/>
              <a:t>Dühring</a:t>
            </a:r>
            <a:r>
              <a:rPr lang="pt-BR" dirty="0" smtClean="0"/>
              <a:t>, </a:t>
            </a:r>
            <a:r>
              <a:rPr lang="pt-BR" dirty="0"/>
              <a:t>que havia produzido a sua própria versão de socialismo, com a intenção de substituir o marxismo. </a:t>
            </a:r>
            <a:r>
              <a:rPr lang="pt-BR" dirty="0" smtClean="0"/>
              <a:t>Uma  </a:t>
            </a:r>
            <a:r>
              <a:rPr lang="pt-BR" dirty="0"/>
              <a:t>tentativa </a:t>
            </a:r>
            <a:r>
              <a:rPr lang="pt-BR" dirty="0" smtClean="0"/>
              <a:t>“de </a:t>
            </a:r>
            <a:r>
              <a:rPr lang="pt-BR" dirty="0"/>
              <a:t>produzir um levantamento </a:t>
            </a:r>
            <a:r>
              <a:rPr lang="pt-BR" dirty="0" smtClean="0"/>
              <a:t>enciclopédico </a:t>
            </a:r>
            <a:r>
              <a:rPr lang="pt-BR" dirty="0"/>
              <a:t>de nossa concepção dos problemas filosóficos, </a:t>
            </a:r>
            <a:r>
              <a:rPr lang="pt-BR" dirty="0" smtClean="0"/>
              <a:t>científico-naturais </a:t>
            </a:r>
            <a:r>
              <a:rPr lang="pt-BR" dirty="0"/>
              <a:t>e históricos</a:t>
            </a:r>
            <a:r>
              <a:rPr lang="pt-BR" dirty="0" smtClean="0"/>
              <a:t>.” Parte </a:t>
            </a:r>
            <a:r>
              <a:rPr lang="pt-BR" dirty="0"/>
              <a:t>do livro foi publicado separadamente na </a:t>
            </a:r>
            <a:r>
              <a:rPr lang="pt-BR" dirty="0" smtClean="0"/>
              <a:t>obra </a:t>
            </a:r>
            <a:r>
              <a:rPr lang="pt-BR" i="1" dirty="0" smtClean="0">
                <a:solidFill>
                  <a:srgbClr val="FF0000"/>
                </a:solidFill>
              </a:rPr>
              <a:t>Do Socialismo Utópico ao Socialismo Científico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7292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7668" y="4174067"/>
            <a:ext cx="7766936" cy="1646302"/>
          </a:xfrm>
        </p:spPr>
        <p:txBody>
          <a:bodyPr/>
          <a:lstStyle/>
          <a:p>
            <a:r>
              <a:rPr lang="pt-BR" dirty="0" smtClean="0"/>
              <a:t>Os escritos filosóficos </a:t>
            </a:r>
            <a:r>
              <a:rPr lang="pt-BR" dirty="0" smtClean="0"/>
              <a:t>do velho </a:t>
            </a:r>
            <a:r>
              <a:rPr lang="pt-BR" dirty="0" smtClean="0"/>
              <a:t>Engels influenciaram o marxismo mais do que os escritos filosóficos do jovem Marx.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8325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concordava com o pensamento filosófico de Engels?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Engels não ofereceu uma filosofia de primeira grandeza.</a:t>
            </a:r>
          </a:p>
          <a:p>
            <a:r>
              <a:rPr lang="pt-BR" dirty="0" smtClean="0"/>
              <a:t>Não parece ser o testamento filosófico de Marx!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864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Relação entre economia e filosofia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Dificuldade oriundas das interpretações históricas da obra de Marx.</a:t>
            </a:r>
          </a:p>
          <a:p>
            <a:r>
              <a:rPr lang="pt-BR" dirty="0" smtClean="0"/>
              <a:t>O materialismo histórico e dialético de Marx não seria o de Engels.</a:t>
            </a:r>
          </a:p>
          <a:p>
            <a:r>
              <a:rPr lang="pt-BR" dirty="0" smtClean="0"/>
              <a:t>Tornou-se a ideologia oficial de um grande movimento social.</a:t>
            </a:r>
          </a:p>
          <a:p>
            <a:r>
              <a:rPr lang="pt-BR" dirty="0" smtClean="0"/>
              <a:t>A passagem de Marx para o marxismo deve-se às interpretações de Engels, Bebel, </a:t>
            </a:r>
            <a:r>
              <a:rPr lang="pt-BR" dirty="0" smtClean="0"/>
              <a:t>Liebeknecht, </a:t>
            </a:r>
            <a:r>
              <a:rPr lang="pt-BR" dirty="0" err="1" smtClean="0"/>
              <a:t>Kautsky</a:t>
            </a:r>
            <a:r>
              <a:rPr lang="pt-BR" dirty="0" smtClean="0"/>
              <a:t> (ideólogo oficial da Segunda Internacional) e outros. </a:t>
            </a:r>
          </a:p>
          <a:p>
            <a:r>
              <a:rPr lang="pt-BR" dirty="0" smtClean="0"/>
              <a:t>Papel da socialdemocracia alemã.</a:t>
            </a:r>
          </a:p>
          <a:p>
            <a:r>
              <a:rPr lang="pt-BR" dirty="0" smtClean="0"/>
              <a:t>Só a filosofia de Marx se tornou o cérebro pensante para massas atuantes.</a:t>
            </a:r>
          </a:p>
          <a:p>
            <a:r>
              <a:rPr lang="pt-BR" dirty="0" smtClean="0"/>
              <a:t>Debate teórico de temas de </a:t>
            </a:r>
            <a:r>
              <a:rPr lang="pt-BR" i="1" dirty="0" smtClean="0"/>
              <a:t>O Capital </a:t>
            </a:r>
            <a:r>
              <a:rPr lang="pt-BR" dirty="0" smtClean="0"/>
              <a:t>se mesclaram a questões politicas práticas (medida legislativa, reforma social...).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793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 científico contaminado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Discussões científicas sobre a significação das ideias de Marx.</a:t>
            </a:r>
          </a:p>
          <a:p>
            <a:r>
              <a:rPr lang="pt-BR" dirty="0" smtClean="0"/>
              <a:t>Disputas políticas de significação do marxismo.</a:t>
            </a:r>
          </a:p>
          <a:p>
            <a:r>
              <a:rPr lang="pt-BR" dirty="0" smtClean="0"/>
              <a:t>Até 1917:disputas no interior da Segunda Internacional.</a:t>
            </a:r>
          </a:p>
          <a:p>
            <a:r>
              <a:rPr lang="pt-BR" dirty="0" smtClean="0"/>
              <a:t>Dissolução do movimento com a criação da Terceira Internacional pelo bolcheviques.</a:t>
            </a:r>
          </a:p>
          <a:p>
            <a:r>
              <a:rPr lang="pt-BR" dirty="0" smtClean="0"/>
              <a:t>Facções rivais no interior da Terceira Internacional.</a:t>
            </a:r>
          </a:p>
          <a:p>
            <a:r>
              <a:rPr lang="pt-BR" dirty="0" smtClean="0"/>
              <a:t>O que Marx disse exatamente passou a importar menos nas disputas doutrinais.</a:t>
            </a:r>
          </a:p>
          <a:p>
            <a:r>
              <a:rPr lang="pt-BR" dirty="0" smtClean="0"/>
              <a:t>Dissociação entre marxologia e marxismo.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1837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Marx quis dizer?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foi o pensamento dele no século XIX?</a:t>
            </a:r>
          </a:p>
          <a:p>
            <a:r>
              <a:rPr lang="pt-BR" dirty="0" smtClean="0"/>
              <a:t>Debate marxológico central: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Relação entre o jovem  e o velho Marx.</a:t>
            </a:r>
          </a:p>
          <a:p>
            <a:pPr>
              <a:buFont typeface="+mj-lt"/>
              <a:buAutoNum type="arabicParenR"/>
            </a:pPr>
            <a:r>
              <a:rPr lang="pt-BR" dirty="0" smtClean="0"/>
              <a:t>Relação entre filosofia e economia.</a:t>
            </a:r>
          </a:p>
          <a:p>
            <a:pPr>
              <a:buFont typeface="+mj-lt"/>
              <a:buAutoNum type="arabicParenR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90423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Opiniões extremas: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 é discípulo de Ricardo (</a:t>
            </a:r>
            <a:r>
              <a:rPr lang="pt-BR" dirty="0" err="1" smtClean="0"/>
              <a:t>Schumpeter</a:t>
            </a:r>
            <a:r>
              <a:rPr lang="pt-BR" dirty="0" smtClean="0"/>
              <a:t>).</a:t>
            </a:r>
          </a:p>
          <a:p>
            <a:r>
              <a:rPr lang="pt-BR" dirty="0" smtClean="0"/>
              <a:t>O capital está impregnado do pensamento de Hegel (Aron cita Jean </a:t>
            </a:r>
            <a:r>
              <a:rPr lang="pt-BR" dirty="0" err="1" smtClean="0"/>
              <a:t>Hyppolite</a:t>
            </a:r>
            <a:r>
              <a:rPr lang="pt-BR" dirty="0" smtClean="0"/>
              <a:t>).</a:t>
            </a:r>
          </a:p>
          <a:p>
            <a:r>
              <a:rPr lang="pt-BR" dirty="0" smtClean="0"/>
              <a:t>Marx: a filosofia está terminada, é preciso realizá-la (grandeza e fraqueza de Marx).</a:t>
            </a:r>
          </a:p>
          <a:p>
            <a:r>
              <a:rPr lang="pt-BR" dirty="0" smtClean="0"/>
              <a:t>Filosofia hegeliana como o término da filosofia clássica.</a:t>
            </a:r>
          </a:p>
          <a:p>
            <a:r>
              <a:rPr lang="pt-BR" dirty="0" smtClean="0"/>
              <a:t>A verdadeira filosofia está no pensamento e na interpretação do mundo a partir da economia.</a:t>
            </a:r>
          </a:p>
          <a:p>
            <a:r>
              <a:rPr lang="pt-BR" dirty="0" smtClean="0"/>
              <a:t>Implicações sérias desta tese!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143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Concepção revisionismo da marxologia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Lukacs </a:t>
            </a:r>
            <a:r>
              <a:rPr lang="pt-BR" dirty="0" smtClean="0"/>
              <a:t>reconheceu a importância do pensamento hegeliano do jovem Marx.</a:t>
            </a:r>
          </a:p>
          <a:p>
            <a:r>
              <a:rPr lang="pt-BR" dirty="0" smtClean="0"/>
              <a:t>Implicações políticas dessa via de intepretação (condenada pelo marxismo oficial).</a:t>
            </a:r>
          </a:p>
          <a:p>
            <a:r>
              <a:rPr lang="pt-BR" dirty="0" smtClean="0"/>
              <a:t>Aron reduz a importância do jovem Marx, sem ser marxista “oficial” (ele nem é marxista em qualquer sentido!)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818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Marxistas, </a:t>
            </a:r>
            <a:r>
              <a:rPr lang="pt-BR" dirty="0" err="1" smtClean="0"/>
              <a:t>marxólogos</a:t>
            </a:r>
            <a:r>
              <a:rPr lang="pt-BR" dirty="0" smtClean="0"/>
              <a:t>, </a:t>
            </a:r>
            <a:r>
              <a:rPr lang="pt-BR" dirty="0" err="1" smtClean="0"/>
              <a:t>marxianos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Marxista: a doutrina política, o pensamento oficial dos estado comunista -  leninismo, stalinismo, doutrina do partido etc. (Marx disse: eu próprio não sou marxista.)</a:t>
            </a:r>
          </a:p>
          <a:p>
            <a:r>
              <a:rPr lang="pt-BR" dirty="0" smtClean="0"/>
              <a:t>Marxólogo: especialistas no conhecimento e na interpretação científica de Marx; um cientista especializado.</a:t>
            </a:r>
          </a:p>
          <a:p>
            <a:r>
              <a:rPr lang="pt-BR" dirty="0" smtClean="0"/>
              <a:t>Marxiano: exegese dos textos do próprio Marx; o que disse o indivíduo; se remete ao próprio pensamento original sem se prender a interpretações oficiais.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518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9000"/>
          </a:xfrm>
        </p:spPr>
        <p:txBody>
          <a:bodyPr/>
          <a:lstStyle/>
          <a:p>
            <a:r>
              <a:rPr lang="pt-BR" dirty="0" smtClean="0"/>
              <a:t>Guia de literatura marxista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441162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Intelectuais militantes da Segunda Internacional: </a:t>
            </a:r>
            <a:r>
              <a:rPr lang="pt-BR" dirty="0" err="1" smtClean="0"/>
              <a:t>Kautsky</a:t>
            </a:r>
            <a:r>
              <a:rPr lang="pt-BR" dirty="0" smtClean="0"/>
              <a:t>, </a:t>
            </a:r>
            <a:r>
              <a:rPr lang="pt-BR" dirty="0" err="1" smtClean="0"/>
              <a:t>Hilferding</a:t>
            </a:r>
            <a:r>
              <a:rPr lang="pt-BR" dirty="0" smtClean="0"/>
              <a:t> (Ministro das finanças da República de Weimar e autor de </a:t>
            </a:r>
            <a:r>
              <a:rPr lang="pt-BR" i="1" dirty="0" smtClean="0"/>
              <a:t>O Capital Financeiro</a:t>
            </a:r>
            <a:r>
              <a:rPr lang="pt-BR" dirty="0" smtClean="0"/>
              <a:t>), Max Adler e Fritz Adler (austríacos), Otto Bauer, russos (</a:t>
            </a:r>
            <a:r>
              <a:rPr lang="pt-BR" dirty="0" err="1" smtClean="0"/>
              <a:t>Plekhabov</a:t>
            </a:r>
            <a:r>
              <a:rPr lang="pt-BR" dirty="0" smtClean="0"/>
              <a:t>, Lenin, </a:t>
            </a:r>
            <a:r>
              <a:rPr lang="pt-BR" dirty="0" err="1" smtClean="0"/>
              <a:t>Bukharin</a:t>
            </a:r>
            <a:r>
              <a:rPr lang="pt-BR" dirty="0" smtClean="0"/>
              <a:t>, </a:t>
            </a:r>
            <a:r>
              <a:rPr lang="pt-BR" dirty="0" smtClean="0"/>
              <a:t>Trotsky, </a:t>
            </a:r>
            <a:r>
              <a:rPr lang="pt-BR" dirty="0" smtClean="0"/>
              <a:t>Lenin) =&gt; para eles não haveria diferença em marxismo e marxologia!</a:t>
            </a:r>
          </a:p>
          <a:p>
            <a:r>
              <a:rPr lang="pt-BR" dirty="0" smtClean="0"/>
              <a:t>Literatura marxista soviética (ver a obra dos padres Gustav </a:t>
            </a:r>
            <a:r>
              <a:rPr lang="pt-BR" dirty="0" err="1" smtClean="0"/>
              <a:t>Wetter</a:t>
            </a:r>
            <a:r>
              <a:rPr lang="pt-BR" dirty="0" smtClean="0"/>
              <a:t> e </a:t>
            </a:r>
            <a:r>
              <a:rPr lang="pt-BR" dirty="0" err="1" smtClean="0"/>
              <a:t>Bochenski</a:t>
            </a:r>
            <a:r>
              <a:rPr lang="pt-BR" dirty="0" smtClean="0"/>
              <a:t>).</a:t>
            </a:r>
          </a:p>
          <a:p>
            <a:r>
              <a:rPr lang="pt-BR" dirty="0" smtClean="0"/>
              <a:t>Literatura chinesa (obra de Mao Zi </a:t>
            </a:r>
            <a:r>
              <a:rPr lang="pt-BR" dirty="0" err="1" smtClean="0"/>
              <a:t>Tung</a:t>
            </a:r>
            <a:r>
              <a:rPr lang="pt-BR" dirty="0" smtClean="0"/>
              <a:t>) =&gt; mais “desenvolvimento criador  do marxismo” do que marxologia. </a:t>
            </a:r>
          </a:p>
          <a:p>
            <a:r>
              <a:rPr lang="pt-BR" dirty="0" smtClean="0"/>
              <a:t>Literatura </a:t>
            </a:r>
            <a:r>
              <a:rPr lang="pt-BR" dirty="0" err="1" smtClean="0"/>
              <a:t>semimarxista</a:t>
            </a:r>
            <a:r>
              <a:rPr lang="pt-BR" dirty="0" smtClean="0"/>
              <a:t>: </a:t>
            </a:r>
            <a:r>
              <a:rPr lang="pt-BR" dirty="0" smtClean="0"/>
              <a:t>Lukacs </a:t>
            </a:r>
            <a:r>
              <a:rPr lang="pt-BR" dirty="0" smtClean="0"/>
              <a:t>(</a:t>
            </a:r>
            <a:r>
              <a:rPr lang="pt-BR" i="1" dirty="0" smtClean="0"/>
              <a:t>História e Consciência de Classe</a:t>
            </a:r>
            <a:r>
              <a:rPr lang="pt-BR" dirty="0" smtClean="0"/>
              <a:t>), Karl </a:t>
            </a:r>
            <a:r>
              <a:rPr lang="pt-BR" dirty="0" err="1" smtClean="0"/>
              <a:t>Korsch</a:t>
            </a:r>
            <a:r>
              <a:rPr lang="pt-BR" dirty="0" smtClean="0"/>
              <a:t> (</a:t>
            </a:r>
            <a:r>
              <a:rPr lang="pt-BR" i="1" dirty="0" smtClean="0"/>
              <a:t>Marxismo e Filosofia</a:t>
            </a:r>
            <a:r>
              <a:rPr lang="pt-BR" dirty="0" smtClean="0"/>
              <a:t>) =&gt; ênfase nas obras de juventude.</a:t>
            </a:r>
          </a:p>
          <a:p>
            <a:r>
              <a:rPr lang="pt-BR" dirty="0" smtClean="0"/>
              <a:t>No entre guerras: Henri de Man, </a:t>
            </a:r>
            <a:r>
              <a:rPr lang="pt-BR" i="1" dirty="0" smtClean="0"/>
              <a:t>Para além do marxismo </a:t>
            </a:r>
            <a:r>
              <a:rPr lang="pt-BR" dirty="0" smtClean="0"/>
              <a:t>e </a:t>
            </a:r>
            <a:r>
              <a:rPr lang="pt-BR" i="1" dirty="0" smtClean="0"/>
              <a:t>Psicologia do Socialismo</a:t>
            </a:r>
            <a:r>
              <a:rPr lang="pt-BR" dirty="0" smtClean="0"/>
              <a:t>.</a:t>
            </a:r>
          </a:p>
          <a:p>
            <a:r>
              <a:rPr lang="pt-BR" dirty="0" smtClean="0"/>
              <a:t>Pós guerra: </a:t>
            </a:r>
            <a:r>
              <a:rPr lang="pt-BR" dirty="0" err="1" smtClean="0"/>
              <a:t>Maximilien</a:t>
            </a:r>
            <a:r>
              <a:rPr lang="pt-BR" dirty="0" smtClean="0"/>
              <a:t> </a:t>
            </a:r>
            <a:r>
              <a:rPr lang="pt-BR" dirty="0" err="1" smtClean="0"/>
              <a:t>Rubel</a:t>
            </a:r>
            <a:r>
              <a:rPr lang="pt-BR" dirty="0" smtClean="0"/>
              <a:t> (</a:t>
            </a:r>
            <a:r>
              <a:rPr lang="pt-BR" dirty="0" err="1" smtClean="0"/>
              <a:t>marxólogo</a:t>
            </a:r>
            <a:r>
              <a:rPr lang="pt-BR" dirty="0" smtClean="0"/>
              <a:t>), Harry </a:t>
            </a:r>
            <a:r>
              <a:rPr lang="pt-BR" dirty="0" err="1" smtClean="0"/>
              <a:t>Acton</a:t>
            </a:r>
            <a:r>
              <a:rPr lang="pt-BR" dirty="0" smtClean="0"/>
              <a:t> (critica o marxismo soviético), padre </a:t>
            </a:r>
            <a:r>
              <a:rPr lang="pt-BR" dirty="0" err="1" smtClean="0"/>
              <a:t>Calvez</a:t>
            </a:r>
            <a:r>
              <a:rPr lang="pt-BR" dirty="0" smtClean="0"/>
              <a:t>, na França (</a:t>
            </a:r>
            <a:r>
              <a:rPr lang="pt-BR" i="1" dirty="0" smtClean="0"/>
              <a:t>O pensamento de Karl Marx</a:t>
            </a:r>
            <a:r>
              <a:rPr lang="pt-BR" dirty="0" smtClean="0"/>
              <a:t>), ênfase nas obras de juventude; padre </a:t>
            </a:r>
            <a:r>
              <a:rPr lang="pt-BR" dirty="0" err="1" smtClean="0"/>
              <a:t>Bigo</a:t>
            </a:r>
            <a:r>
              <a:rPr lang="pt-BR" dirty="0" smtClean="0"/>
              <a:t> (jesuíta), Henri </a:t>
            </a:r>
            <a:r>
              <a:rPr lang="pt-BR" dirty="0" err="1" smtClean="0"/>
              <a:t>Bartoli</a:t>
            </a:r>
            <a:r>
              <a:rPr lang="pt-BR" dirty="0" smtClean="0"/>
              <a:t> (economia marxista). 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6428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alemão: Heinrich </a:t>
            </a:r>
            <a:r>
              <a:rPr lang="pt-BR" dirty="0" err="1" smtClean="0"/>
              <a:t>Popitz</a:t>
            </a:r>
            <a:r>
              <a:rPr lang="pt-BR" dirty="0" smtClean="0"/>
              <a:t> e Erich </a:t>
            </a:r>
            <a:r>
              <a:rPr lang="pt-BR" dirty="0" err="1" smtClean="0"/>
              <a:t>Thier</a:t>
            </a:r>
            <a:r>
              <a:rPr lang="pt-BR" dirty="0" smtClean="0"/>
              <a:t>.</a:t>
            </a:r>
          </a:p>
          <a:p>
            <a:r>
              <a:rPr lang="pt-BR" dirty="0" smtClean="0"/>
              <a:t>Importante também a discussão entre marxistas e marginalista (</a:t>
            </a:r>
            <a:r>
              <a:rPr lang="pt-BR" dirty="0" err="1" smtClean="0"/>
              <a:t>Böhm</a:t>
            </a:r>
            <a:r>
              <a:rPr lang="pt-BR" dirty="0" smtClean="0"/>
              <a:t> </a:t>
            </a:r>
            <a:r>
              <a:rPr lang="pt-BR" dirty="0" err="1" smtClean="0"/>
              <a:t>Bawerk</a:t>
            </a:r>
            <a:r>
              <a:rPr lang="pt-BR" dirty="0" smtClean="0"/>
              <a:t>). Dissertação do professor </a:t>
            </a:r>
            <a:r>
              <a:rPr lang="pt-BR" dirty="0" err="1" smtClean="0"/>
              <a:t>Guena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Lichtheim</a:t>
            </a:r>
            <a:r>
              <a:rPr lang="pt-BR" dirty="0" smtClean="0"/>
              <a:t> (introdução ao marxismo).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78392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Trabalhados pelo professor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Perry Anderson</a:t>
            </a:r>
            <a:r>
              <a:rPr lang="pt-BR" dirty="0" smtClean="0"/>
              <a:t>, </a:t>
            </a:r>
            <a:r>
              <a:rPr lang="pt-BR" i="1" dirty="0" smtClean="0"/>
              <a:t>A crise da crise do marxismo, introdução a um debate contemporâneo </a:t>
            </a:r>
            <a:r>
              <a:rPr lang="pt-BR" dirty="0" smtClean="0"/>
              <a:t>=&gt; balanço das transformações do pensamento de esquerda, os paradoxos da evolução do pensamento marxista desde a metade dos anos 1970, discute a interpretação estruturalista do marxismo.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Giannotti</a:t>
            </a:r>
            <a:r>
              <a:rPr lang="pt-BR" dirty="0" smtClean="0"/>
              <a:t>, </a:t>
            </a:r>
            <a:r>
              <a:rPr lang="pt-BR" i="1" dirty="0" smtClean="0"/>
              <a:t>Certa herança marxista </a:t>
            </a:r>
            <a:r>
              <a:rPr lang="pt-BR" dirty="0" smtClean="0"/>
              <a:t>=&gt; a capacidade do textos de Marx permite compreender aspectos da contemporaneidade. Enfatiza a obra de Marx como uma crítica da racionalidade capitalista. 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Roman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Rosdolsky</a:t>
            </a:r>
            <a:r>
              <a:rPr lang="pt-BR" dirty="0" smtClean="0"/>
              <a:t>, </a:t>
            </a:r>
            <a:r>
              <a:rPr lang="pt-BR" i="1" dirty="0" smtClean="0"/>
              <a:t>Gênero e estrutura de O Capital de Karl Marx</a:t>
            </a:r>
            <a:r>
              <a:rPr lang="pt-BR" dirty="0" smtClean="0"/>
              <a:t>, mostra a evolução do pensamento de Marx comparando os </a:t>
            </a:r>
            <a:r>
              <a:rPr lang="pt-BR" i="1" dirty="0" err="1" smtClean="0"/>
              <a:t>Grundrisse</a:t>
            </a:r>
            <a:r>
              <a:rPr lang="pt-BR" dirty="0" smtClean="0"/>
              <a:t> com a </a:t>
            </a:r>
            <a:r>
              <a:rPr lang="pt-BR" i="1" dirty="0" smtClean="0"/>
              <a:t>Teoria sobre a mais-valia</a:t>
            </a:r>
            <a:r>
              <a:rPr lang="pt-BR" dirty="0" smtClean="0"/>
              <a:t> e com </a:t>
            </a:r>
            <a:r>
              <a:rPr lang="pt-BR" i="1" dirty="0" smtClean="0"/>
              <a:t>O capital</a:t>
            </a:r>
            <a:r>
              <a:rPr lang="pt-BR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David Harvey</a:t>
            </a:r>
            <a:r>
              <a:rPr lang="pt-BR" dirty="0" smtClean="0"/>
              <a:t>, </a:t>
            </a:r>
            <a:r>
              <a:rPr lang="pt-BR" i="1" dirty="0" smtClean="0"/>
              <a:t>Para entender O Capital</a:t>
            </a:r>
            <a:r>
              <a:rPr lang="pt-BR" dirty="0" smtClean="0"/>
              <a:t>, genial exposição didática de um geógrafo, ênfase na interpretação da dialética em Marx.</a:t>
            </a:r>
          </a:p>
          <a:p>
            <a:pPr>
              <a:lnSpc>
                <a:spcPct val="120000"/>
              </a:lnSpc>
            </a:pP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Lukács</a:t>
            </a:r>
            <a:r>
              <a:rPr lang="pt-BR" dirty="0" smtClean="0"/>
              <a:t>, </a:t>
            </a:r>
            <a:r>
              <a:rPr lang="pt-BR" i="1" dirty="0" smtClean="0"/>
              <a:t>O jovem Marx e outros escritos de filosofia</a:t>
            </a:r>
            <a:r>
              <a:rPr lang="pt-BR" dirty="0" smtClean="0"/>
              <a:t>: uma coleção de escritos de Marx  comentada por quem é considerado, por alguns, o maior filósofo marxista do século XX.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6981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Jaques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Attali</a:t>
            </a:r>
            <a:r>
              <a:rPr lang="pt-BR" dirty="0" smtClean="0"/>
              <a:t>,</a:t>
            </a:r>
            <a:r>
              <a:rPr lang="pt-BR" i="1" dirty="0" smtClean="0"/>
              <a:t> Karl Marx ou o espírito do Mundo</a:t>
            </a:r>
            <a:r>
              <a:rPr lang="pt-BR" dirty="0" smtClean="0"/>
              <a:t>, economista que foi assessor de François Mitterrand. O lado “liberal” de Marx!</a:t>
            </a:r>
          </a:p>
          <a:p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Meghnad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Desai</a:t>
            </a:r>
            <a:r>
              <a:rPr lang="pt-BR" dirty="0" smtClean="0"/>
              <a:t>, </a:t>
            </a:r>
            <a:r>
              <a:rPr lang="pt-BR" i="1" dirty="0" smtClean="0"/>
              <a:t>A vingança de Marx: a ressurgência do capitalismo e a morte do socialismo estatal</a:t>
            </a:r>
            <a:r>
              <a:rPr lang="pt-BR" dirty="0" smtClean="0"/>
              <a:t>,  genial  estudo de Marx do professor da London </a:t>
            </a:r>
            <a:r>
              <a:rPr lang="pt-BR" dirty="0" err="1" smtClean="0"/>
              <a:t>School</a:t>
            </a:r>
            <a:r>
              <a:rPr lang="pt-BR" dirty="0" smtClean="0"/>
              <a:t>, na linha de o lado “liberal” de Marx. 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Jorge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Grespan</a:t>
            </a:r>
            <a:r>
              <a:rPr lang="pt-BR" dirty="0" smtClean="0"/>
              <a:t>, </a:t>
            </a:r>
            <a:r>
              <a:rPr lang="pt-BR" i="1" dirty="0" smtClean="0"/>
              <a:t>Karl Marx, A mercadoria</a:t>
            </a:r>
            <a:r>
              <a:rPr lang="pt-BR" dirty="0" smtClean="0"/>
              <a:t>, comentários ao primeiro capítulo do Capital de um professor de história da FFLCH-USP.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Helmut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Reichelt</a:t>
            </a:r>
            <a:r>
              <a:rPr lang="pt-BR" dirty="0" smtClean="0"/>
              <a:t>, </a:t>
            </a:r>
            <a:r>
              <a:rPr lang="pt-BR" i="1" dirty="0" smtClean="0"/>
              <a:t>Sobre a estrutura lógica do conceito de capital em Karl Marx. </a:t>
            </a:r>
            <a:r>
              <a:rPr lang="pt-BR" dirty="0" smtClean="0"/>
              <a:t>Investiga a relação da dialética materialista com  a hegeliana.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Jacques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Bidet</a:t>
            </a:r>
            <a:r>
              <a:rPr lang="pt-BR" dirty="0" smtClean="0"/>
              <a:t>, </a:t>
            </a:r>
            <a:r>
              <a:rPr lang="pt-BR" i="1" dirty="0" smtClean="0"/>
              <a:t>Explicação e reconstrução de O Capital.</a:t>
            </a:r>
            <a:r>
              <a:rPr lang="pt-BR" dirty="0" smtClean="0"/>
              <a:t> Repassa e comenta as contribuições de Habermas, Derrida, </a:t>
            </a:r>
            <a:r>
              <a:rPr lang="pt-BR" dirty="0" err="1" smtClean="0"/>
              <a:t>Focault</a:t>
            </a:r>
            <a:r>
              <a:rPr lang="pt-BR" dirty="0" smtClean="0"/>
              <a:t>, entre outros, na reinterpretação de O Capital.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Alfredo Saad Filho</a:t>
            </a:r>
            <a:r>
              <a:rPr lang="pt-BR" dirty="0" smtClean="0"/>
              <a:t>, </a:t>
            </a:r>
            <a:r>
              <a:rPr lang="pt-BR" i="1" dirty="0" smtClean="0"/>
              <a:t>O Valor de Marx</a:t>
            </a:r>
            <a:r>
              <a:rPr lang="pt-BR" dirty="0" smtClean="0"/>
              <a:t>, examina o método de Marx e sua teoria do valor.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Daniel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Bensaïd</a:t>
            </a:r>
            <a:r>
              <a:rPr lang="pt-BR" cap="small" dirty="0"/>
              <a:t>, </a:t>
            </a:r>
            <a:r>
              <a:rPr lang="pt-BR" i="1" dirty="0" smtClean="0"/>
              <a:t>Marx</a:t>
            </a:r>
            <a:r>
              <a:rPr lang="pt-BR" i="1" dirty="0"/>
              <a:t>, O Intempestivo: grandezas e misérias de uma aventura crítica (séculos XIX e XX</a:t>
            </a:r>
            <a:r>
              <a:rPr lang="pt-BR" i="1" dirty="0" smtClean="0"/>
              <a:t>)</a:t>
            </a:r>
            <a:r>
              <a:rPr lang="pt-BR" dirty="0" smtClean="0"/>
              <a:t>. Marx desvendado como um cientista alemão fazendo ciência no ocidente.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677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Períodos da vida de Marx: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Viveu 64 anos. Nasceu em Trier (1818) e faleceu em Londres em 1883.</a:t>
            </a:r>
          </a:p>
          <a:p>
            <a:r>
              <a:rPr lang="pt-BR" dirty="0" smtClean="0"/>
              <a:t>Viveu em Londres desde o fracasso da revolução de 1848.</a:t>
            </a:r>
          </a:p>
          <a:p>
            <a:r>
              <a:rPr lang="pt-BR" dirty="0" smtClean="0"/>
              <a:t>Jovem Marx (1835-1848): até o </a:t>
            </a:r>
            <a:r>
              <a:rPr lang="pt-BR" i="1" dirty="0" err="1" smtClean="0"/>
              <a:t>Manisfesto</a:t>
            </a:r>
            <a:r>
              <a:rPr lang="pt-BR" i="1" dirty="0" smtClean="0"/>
              <a:t> Comunista </a:t>
            </a:r>
            <a:r>
              <a:rPr lang="pt-BR" dirty="0" smtClean="0"/>
              <a:t>(MC).</a:t>
            </a:r>
          </a:p>
          <a:p>
            <a:r>
              <a:rPr lang="pt-BR" dirty="0" smtClean="0"/>
              <a:t>Velho Marx: MC como ponto de partida de um projeto que deságua em </a:t>
            </a:r>
            <a:r>
              <a:rPr lang="pt-BR" i="1" dirty="0" smtClean="0"/>
              <a:t>O Capital</a:t>
            </a:r>
            <a:r>
              <a:rPr lang="pt-BR" dirty="0" smtClean="0"/>
              <a:t>. Da filosofia para a política e para a economia. Diversos textos de circunstância.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72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escritos da juventude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Duas obras publicadas em vida: A sagrada família (Die </a:t>
            </a:r>
            <a:r>
              <a:rPr lang="pt-BR" dirty="0" err="1" smtClean="0"/>
              <a:t>heilige</a:t>
            </a:r>
            <a:r>
              <a:rPr lang="pt-BR" dirty="0" smtClean="0"/>
              <a:t> </a:t>
            </a:r>
            <a:r>
              <a:rPr lang="pt-BR" dirty="0" err="1" smtClean="0"/>
              <a:t>Familie</a:t>
            </a:r>
            <a:r>
              <a:rPr lang="pt-BR" dirty="0" smtClean="0"/>
              <a:t>) de 1845, </a:t>
            </a:r>
            <a:r>
              <a:rPr lang="pt-BR" i="1" dirty="0" smtClean="0"/>
              <a:t>Miséria da Filosofia </a:t>
            </a:r>
            <a:r>
              <a:rPr lang="pt-BR" dirty="0" smtClean="0"/>
              <a:t>de 1847 – resposta ao livro de </a:t>
            </a:r>
            <a:r>
              <a:rPr lang="pt-BR" dirty="0" err="1" smtClean="0"/>
              <a:t>Proudhon</a:t>
            </a:r>
            <a:r>
              <a:rPr lang="pt-BR" dirty="0" smtClean="0"/>
              <a:t> Filosofia da Miséria.</a:t>
            </a:r>
          </a:p>
          <a:p>
            <a:r>
              <a:rPr lang="pt-BR" dirty="0" smtClean="0"/>
              <a:t>Dois artigos publicados: </a:t>
            </a:r>
          </a:p>
          <a:p>
            <a:pPr>
              <a:buFont typeface="+mj-lt"/>
              <a:buAutoNum type="arabicParenR"/>
            </a:pPr>
            <a:r>
              <a:rPr lang="pt-BR" i="1" dirty="0" smtClean="0">
                <a:solidFill>
                  <a:srgbClr val="FF0000"/>
                </a:solidFill>
              </a:rPr>
              <a:t>Introdução à crítica da filosofia do direito de Hegel </a:t>
            </a:r>
            <a:r>
              <a:rPr lang="pt-BR" dirty="0" smtClean="0"/>
              <a:t>(</a:t>
            </a:r>
            <a:r>
              <a:rPr lang="pt-BR" dirty="0" err="1" smtClean="0"/>
              <a:t>Zur</a:t>
            </a:r>
            <a:r>
              <a:rPr lang="pt-BR" dirty="0" smtClean="0"/>
              <a:t> </a:t>
            </a:r>
            <a:r>
              <a:rPr lang="pt-BR" dirty="0" err="1" smtClean="0"/>
              <a:t>Kritik</a:t>
            </a:r>
            <a:r>
              <a:rPr lang="pt-BR" dirty="0" smtClean="0"/>
              <a:t> der </a:t>
            </a:r>
            <a:r>
              <a:rPr lang="pt-BR" dirty="0" err="1" smtClean="0"/>
              <a:t>hegelschen</a:t>
            </a:r>
            <a:r>
              <a:rPr lang="pt-BR" dirty="0" smtClean="0"/>
              <a:t> </a:t>
            </a:r>
            <a:r>
              <a:rPr lang="pt-BR" dirty="0" err="1" smtClean="0"/>
              <a:t>Rechtsphilosophie</a:t>
            </a:r>
            <a:r>
              <a:rPr lang="pt-BR" dirty="0" smtClean="0"/>
              <a:t> - 1843) – livro da </a:t>
            </a:r>
            <a:r>
              <a:rPr lang="pt-BR" dirty="0" err="1" smtClean="0"/>
              <a:t>Boitempo</a:t>
            </a:r>
            <a:r>
              <a:rPr lang="pt-BR" dirty="0" smtClean="0"/>
              <a:t>: Crítica </a:t>
            </a:r>
            <a:r>
              <a:rPr lang="pt-BR" dirty="0"/>
              <a:t>da filosofia do direito de </a:t>
            </a:r>
            <a:r>
              <a:rPr lang="pt-BR" dirty="0" smtClean="0"/>
              <a:t>Hegel. Não confundir com outro texto tardiamente descoberto: </a:t>
            </a:r>
            <a:r>
              <a:rPr lang="pt-BR" i="1" dirty="0" smtClean="0"/>
              <a:t>Contribuição à </a:t>
            </a:r>
            <a:r>
              <a:rPr lang="pt-BR" i="1" dirty="0"/>
              <a:t>crítica da filosofia do direito de </a:t>
            </a:r>
            <a:r>
              <a:rPr lang="pt-BR" i="1" dirty="0" smtClean="0"/>
              <a:t>Hegel</a:t>
            </a:r>
            <a:r>
              <a:rPr lang="pt-BR" dirty="0" smtClean="0"/>
              <a:t>; um fragmento dessa crítica era conhecido...</a:t>
            </a:r>
          </a:p>
          <a:p>
            <a:pPr>
              <a:buFont typeface="+mj-lt"/>
              <a:buAutoNum type="arabicParenR"/>
            </a:pPr>
            <a:r>
              <a:rPr lang="pt-BR" i="1" dirty="0" smtClean="0">
                <a:solidFill>
                  <a:srgbClr val="FF0000"/>
                </a:solidFill>
              </a:rPr>
              <a:t>A questão judaica </a:t>
            </a:r>
            <a:r>
              <a:rPr lang="pt-BR" dirty="0" smtClean="0"/>
              <a:t>(</a:t>
            </a:r>
            <a:r>
              <a:rPr lang="pt-BR" dirty="0" err="1" smtClean="0"/>
              <a:t>Zur</a:t>
            </a:r>
            <a:r>
              <a:rPr lang="pt-BR" dirty="0" smtClean="0"/>
              <a:t> </a:t>
            </a:r>
            <a:r>
              <a:rPr lang="pt-BR" dirty="0" err="1" smtClean="0"/>
              <a:t>Judenfrage</a:t>
            </a:r>
            <a:r>
              <a:rPr lang="pt-BR" dirty="0" smtClean="0"/>
              <a:t> – 1844 nos Anais franco-Alemães) – livro da </a:t>
            </a:r>
            <a:r>
              <a:rPr lang="pt-BR" dirty="0" err="1" smtClean="0"/>
              <a:t>Boitempo</a:t>
            </a:r>
            <a:r>
              <a:rPr lang="pt-BR" dirty="0" smtClean="0"/>
              <a:t>: Sobre a questão judaica.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72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Obras da juventude posteriormente publicadas (1932)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as obras mais importantes da juventude de Marx. Essenciais para compreender o itinerário de Marx.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Manuscrito econômico-filosófico </a:t>
            </a:r>
            <a:r>
              <a:rPr lang="pt-BR" dirty="0" smtClean="0"/>
              <a:t>- 1844.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 ideologia alemã</a:t>
            </a:r>
            <a:r>
              <a:rPr lang="pt-BR" dirty="0" smtClean="0"/>
              <a:t> – 1846-1847 (“abandonada à crítica dos ratos”) para Marx, permitiu que ele e Engels ajustassem seus próprios conceitos.</a:t>
            </a:r>
          </a:p>
          <a:p>
            <a:r>
              <a:rPr lang="pt-BR" dirty="0" smtClean="0"/>
              <a:t>Antes da publicação só se conhecia fragmentos desses trabalhos.</a:t>
            </a:r>
          </a:p>
          <a:p>
            <a:r>
              <a:rPr lang="pt-BR" dirty="0" smtClean="0"/>
              <a:t>Marx maduro as considerava “indignas de publicação”, ultrapassadas...</a:t>
            </a:r>
          </a:p>
          <a:p>
            <a:r>
              <a:rPr lang="pt-BR" dirty="0" smtClean="0"/>
              <a:t>Marxianos atuais dão grande importância a essas duas obras.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74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965201" y="3090334"/>
            <a:ext cx="7766936" cy="1646302"/>
          </a:xfrm>
        </p:spPr>
        <p:txBody>
          <a:bodyPr/>
          <a:lstStyle/>
          <a:p>
            <a:r>
              <a:rPr lang="pt-BR" dirty="0" smtClean="0"/>
              <a:t>Um autor não é o juiz supremo quanto à importância respectiva de seus diferentes trabalhos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99533" y="4829766"/>
            <a:ext cx="7766936" cy="1096899"/>
          </a:xfrm>
        </p:spPr>
        <p:txBody>
          <a:bodyPr/>
          <a:lstStyle/>
          <a:p>
            <a:r>
              <a:rPr lang="pt-BR" dirty="0" smtClean="0"/>
              <a:t>(Aron)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5338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Marx da juventude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Mais o filósofo (hegeliano)</a:t>
            </a:r>
          </a:p>
          <a:p>
            <a:r>
              <a:rPr lang="pt-BR" dirty="0" smtClean="0"/>
              <a:t>Caminhou em direção à economia e à sociologia...</a:t>
            </a:r>
          </a:p>
          <a:p>
            <a:r>
              <a:rPr lang="pt-BR" dirty="0" smtClean="0"/>
              <a:t>Também certa concepção da história (vide </a:t>
            </a:r>
            <a:r>
              <a:rPr lang="pt-BR" dirty="0" smtClean="0">
                <a:solidFill>
                  <a:srgbClr val="FF0000"/>
                </a:solidFill>
              </a:rPr>
              <a:t>o prefácio da </a:t>
            </a:r>
            <a:r>
              <a:rPr lang="pt-BR" i="1" dirty="0" smtClean="0">
                <a:solidFill>
                  <a:srgbClr val="FF0000"/>
                </a:solidFill>
              </a:rPr>
              <a:t>Crítica de Economia Política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de 1859).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481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obras do jovem Marx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pt-BR" sz="1400" dirty="0" smtClean="0"/>
              <a:t>Tese de doutorado (Demócrito e </a:t>
            </a:r>
            <a:r>
              <a:rPr lang="pt-BR" sz="1400" dirty="0" err="1" smtClean="0"/>
              <a:t>Epicuro</a:t>
            </a:r>
            <a:r>
              <a:rPr lang="pt-BR" sz="1400" dirty="0" smtClean="0"/>
              <a:t>) - 1841;</a:t>
            </a:r>
          </a:p>
          <a:p>
            <a:r>
              <a:rPr lang="pt-BR" sz="1400" i="1" dirty="0" err="1" smtClean="0"/>
              <a:t>Anti-Schelling</a:t>
            </a:r>
            <a:r>
              <a:rPr lang="pt-BR" sz="1400" dirty="0" smtClean="0"/>
              <a:t> – 1841; </a:t>
            </a:r>
          </a:p>
          <a:p>
            <a:r>
              <a:rPr lang="pt-BR" sz="1400" i="1" dirty="0" smtClean="0">
                <a:solidFill>
                  <a:srgbClr val="FF0000"/>
                </a:solidFill>
              </a:rPr>
              <a:t>Sobre a Liberdade de Imprensa </a:t>
            </a:r>
            <a:r>
              <a:rPr lang="pt-BR" sz="1400" dirty="0" smtClean="0"/>
              <a:t>– 1842; </a:t>
            </a:r>
          </a:p>
          <a:p>
            <a:r>
              <a:rPr lang="pt-BR" sz="1400" dirty="0" smtClean="0"/>
              <a:t>Artigos na Gazeta Renana (</a:t>
            </a:r>
            <a:r>
              <a:rPr lang="pt-BR" sz="1400" dirty="0" err="1" smtClean="0"/>
              <a:t>Rheinische</a:t>
            </a:r>
            <a:r>
              <a:rPr lang="pt-BR" sz="1400" dirty="0" smtClean="0"/>
              <a:t> </a:t>
            </a:r>
            <a:r>
              <a:rPr lang="pt-BR" sz="1400" dirty="0" err="1" smtClean="0"/>
              <a:t>Zeitung</a:t>
            </a:r>
            <a:r>
              <a:rPr lang="pt-BR" sz="1400" dirty="0" smtClean="0"/>
              <a:t>) – 1842; </a:t>
            </a:r>
          </a:p>
          <a:p>
            <a:r>
              <a:rPr lang="pt-BR" sz="1400" i="1" dirty="0" smtClean="0"/>
              <a:t>Crítica à doutrina do estado de Hegel </a:t>
            </a:r>
            <a:r>
              <a:rPr lang="pt-BR" sz="1400" dirty="0" smtClean="0"/>
              <a:t>– 1843; </a:t>
            </a:r>
          </a:p>
          <a:p>
            <a:r>
              <a:rPr lang="pt-BR" sz="1400" dirty="0" smtClean="0"/>
              <a:t>Cartas a Arnold Ruge – 1843; </a:t>
            </a:r>
          </a:p>
          <a:p>
            <a:r>
              <a:rPr lang="pt-BR" sz="1400" i="1" dirty="0" smtClean="0"/>
              <a:t>Excertos dos Elementos de Economia Política de James Mill </a:t>
            </a:r>
            <a:r>
              <a:rPr lang="pt-BR" sz="1400" dirty="0" smtClean="0"/>
              <a:t>– 1844; </a:t>
            </a:r>
          </a:p>
          <a:p>
            <a:r>
              <a:rPr lang="pt-BR" sz="1400" dirty="0" smtClean="0"/>
              <a:t>Artigos nos Anais Franco-Alemães (Deutsche-</a:t>
            </a:r>
            <a:r>
              <a:rPr lang="pt-BR" sz="1400" dirty="0" err="1" smtClean="0"/>
              <a:t>Französischer</a:t>
            </a:r>
            <a:r>
              <a:rPr lang="pt-BR" sz="1400" dirty="0" smtClean="0"/>
              <a:t> </a:t>
            </a:r>
            <a:r>
              <a:rPr lang="pt-BR" sz="1400" dirty="0" err="1" smtClean="0"/>
              <a:t>Jahrbücher</a:t>
            </a:r>
            <a:r>
              <a:rPr lang="pt-BR" sz="1400" dirty="0" smtClean="0"/>
              <a:t>) – 1844; </a:t>
            </a:r>
            <a:endParaRPr lang="pt-BR" sz="1400" dirty="0" smtClean="0"/>
          </a:p>
          <a:p>
            <a:r>
              <a:rPr lang="pt-BR" sz="1400" i="1" dirty="0" smtClean="0">
                <a:solidFill>
                  <a:srgbClr val="FF0000"/>
                </a:solidFill>
              </a:rPr>
              <a:t>A Sagrada Família </a:t>
            </a:r>
            <a:r>
              <a:rPr lang="pt-BR" sz="1400" dirty="0" smtClean="0"/>
              <a:t>– 1844</a:t>
            </a:r>
            <a:endParaRPr lang="pt-BR" sz="1400" dirty="0"/>
          </a:p>
          <a:p>
            <a:endParaRPr 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21398242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591</TotalTime>
  <Words>2833</Words>
  <Application>Microsoft Office PowerPoint</Application>
  <PresentationFormat>Widescreen</PresentationFormat>
  <Paragraphs>210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7" baseType="lpstr">
      <vt:lpstr>Arial</vt:lpstr>
      <vt:lpstr>Trebuchet MS</vt:lpstr>
      <vt:lpstr>Wingdings 3</vt:lpstr>
      <vt:lpstr>Facetado</vt:lpstr>
      <vt:lpstr>Sobre a interpretação de Marx</vt:lpstr>
      <vt:lpstr>Estudo científico de Marx: filosófico e histórico</vt:lpstr>
      <vt:lpstr>Marxistas, marxólogos, marxianos </vt:lpstr>
      <vt:lpstr>Períodos da vida de Marx: </vt:lpstr>
      <vt:lpstr>Os escritos da juventude</vt:lpstr>
      <vt:lpstr>Obras da juventude posteriormente publicadas (1932)</vt:lpstr>
      <vt:lpstr>Um autor não é o juiz supremo quanto à importância respectiva de seus diferentes trabalhos</vt:lpstr>
      <vt:lpstr>Marx da juventude</vt:lpstr>
      <vt:lpstr>Outras obras do jovem Marx</vt:lpstr>
      <vt:lpstr>Apresentação do PowerPoint</vt:lpstr>
      <vt:lpstr>Marx maduro</vt:lpstr>
      <vt:lpstr>O projeto de Marx</vt:lpstr>
      <vt:lpstr>Das Kapital</vt:lpstr>
      <vt:lpstr>O que significa a fórmula: crítica da economia política</vt:lpstr>
      <vt:lpstr>O sentido da crítica</vt:lpstr>
      <vt:lpstr>Textos em estados diversos de acabamento</vt:lpstr>
      <vt:lpstr>Problemas de interpretação do velho Marx</vt:lpstr>
      <vt:lpstr>Obras do velhos Marx</vt:lpstr>
      <vt:lpstr>Apresentação do PowerPoint</vt:lpstr>
      <vt:lpstr>Questões fundamentais...</vt:lpstr>
      <vt:lpstr>Papel de Engels</vt:lpstr>
      <vt:lpstr>A concepção materialista da história</vt:lpstr>
      <vt:lpstr>Os escritos filosóficos do velho Engels influenciaram o marxismo mais do que os escritos filosóficos do jovem Marx.</vt:lpstr>
      <vt:lpstr>Marx concordava com o pensamento filosófico de Engels?</vt:lpstr>
      <vt:lpstr>Relação entre economia e filosofia</vt:lpstr>
      <vt:lpstr>Debate científico contaminado</vt:lpstr>
      <vt:lpstr>O que Marx quis dizer?</vt:lpstr>
      <vt:lpstr>Opiniões extremas:</vt:lpstr>
      <vt:lpstr>Concepção revisionismo da marxologia</vt:lpstr>
      <vt:lpstr>Guia de literatura marxista</vt:lpstr>
      <vt:lpstr>Outros...</vt:lpstr>
      <vt:lpstr>Trabalhados pelo professor</vt:lpstr>
      <vt:lpstr>Outros...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a interpretação de Marx</dc:title>
  <dc:creator>Ricardo Luis Chaves Feijo</dc:creator>
  <cp:lastModifiedBy>Ricardo Luis Chaves Feijo</cp:lastModifiedBy>
  <cp:revision>47</cp:revision>
  <dcterms:created xsi:type="dcterms:W3CDTF">2014-08-12T12:01:59Z</dcterms:created>
  <dcterms:modified xsi:type="dcterms:W3CDTF">2016-08-11T20:01:15Z</dcterms:modified>
</cp:coreProperties>
</file>