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1" r:id="rId4"/>
    <p:sldId id="260" r:id="rId5"/>
    <p:sldId id="269" r:id="rId6"/>
    <p:sldId id="305" r:id="rId7"/>
    <p:sldId id="306" r:id="rId8"/>
    <p:sldId id="307" r:id="rId9"/>
    <p:sldId id="271" r:id="rId10"/>
    <p:sldId id="272" r:id="rId11"/>
    <p:sldId id="258" r:id="rId12"/>
    <p:sldId id="263" r:id="rId13"/>
    <p:sldId id="262" r:id="rId14"/>
    <p:sldId id="264" r:id="rId15"/>
    <p:sldId id="266" r:id="rId16"/>
    <p:sldId id="265" r:id="rId17"/>
    <p:sldId id="268" r:id="rId18"/>
    <p:sldId id="267"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304"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D8406-B1B1-4690-8AC9-CCEA196B2110}" type="datetimeFigureOut">
              <a:rPr lang="en-US" smtClean="0"/>
              <a:pPr/>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BE498-4D48-49BA-BF55-63A9AEA0901D}" type="slidenum">
              <a:rPr lang="en-US" smtClean="0"/>
              <a:pPr/>
              <a:t>‹nº›</a:t>
            </a:fld>
            <a:endParaRPr lang="en-US"/>
          </a:p>
        </p:txBody>
      </p:sp>
    </p:spTree>
    <p:extLst>
      <p:ext uri="{BB962C8B-B14F-4D97-AF65-F5344CB8AC3E}">
        <p14:creationId xmlns:p14="http://schemas.microsoft.com/office/powerpoint/2010/main" xmlns="" val="363408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55765C-013E-4348-A13F-EB73CDB8270A}" type="slidenum">
              <a:rPr lang="en-US" smtClean="0"/>
              <a:pPr eaLnBrk="1" hangingPunct="1"/>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BCEF554-1BC6-47CA-B728-941F0CD3D3AC}" type="slidenum">
              <a:rPr lang="en-US" smtClean="0">
                <a:latin typeface="Arial" charset="0"/>
              </a:rPr>
              <a:pPr/>
              <a:t>30</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BB9E1FF-497D-4053-8819-E0CB9F335302}" type="slidenum">
              <a:rPr lang="en-US" smtClean="0">
                <a:latin typeface="Arial" charset="0"/>
              </a:rPr>
              <a:pPr/>
              <a:t>31</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9398719-D758-4C5E-8DE4-9432592EAD0E}" type="slidenum">
              <a:rPr lang="en-US" smtClean="0">
                <a:latin typeface="Arial" charset="0"/>
              </a:rPr>
              <a:pPr/>
              <a:t>32</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092A36-4B66-4AE3-92ED-B7B7C1D3C75F}" type="slidenum">
              <a:rPr lang="en-US" smtClean="0"/>
              <a:pPr eaLnBrk="1" hangingPunct="1"/>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523DC4-F16D-4489-A5B7-A6731DE47028}" type="slidenum">
              <a:rPr lang="en-US" smtClean="0"/>
              <a:pPr eaLnBrk="1" hangingPunct="1"/>
              <a:t>14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3A7B2A-0357-4D5E-A240-D28DFFB6EF66}" type="slidenum">
              <a:rPr lang="en-US" smtClean="0"/>
              <a:pPr eaLnBrk="1" hangingPunct="1"/>
              <a:t>15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AC4943-FDC9-4614-9807-839C6541D41D}" type="slidenum">
              <a:rPr lang="en-US" smtClean="0"/>
              <a:pPr eaLnBrk="1" hangingPunct="1"/>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A8C6C08-214B-4A81-85FF-B852D3D586E8}" type="slidenum">
              <a:rPr lang="en-US" smtClean="0">
                <a:latin typeface="Arial" charset="0"/>
              </a:rPr>
              <a:pPr/>
              <a:t>19</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937E647-0465-487A-8F5A-03B5F01269E8}" type="slidenum">
              <a:rPr lang="en-US" smtClean="0">
                <a:latin typeface="Arial" charset="0"/>
              </a:rPr>
              <a:pPr/>
              <a:t>20</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AFB7283-C69B-447D-84F0-108E8B7023E6}" type="slidenum">
              <a:rPr lang="en-US" smtClean="0">
                <a:latin typeface="Arial" charset="0"/>
              </a:rPr>
              <a:pPr/>
              <a:t>24</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F41D911-9271-469E-AA32-E0ECB7EF2DA0}" type="slidenum">
              <a:rPr lang="en-US" smtClean="0">
                <a:latin typeface="Arial" charset="0"/>
              </a:rPr>
              <a:pPr/>
              <a:t>27</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3EC9C-D762-42EF-88A6-703EBAAFBE8E}" type="datetimeFigureOut">
              <a:rPr lang="en-US" smtClean="0"/>
              <a:pPr/>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94810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3EC9C-D762-42EF-88A6-703EBAAFBE8E}" type="datetimeFigureOut">
              <a:rPr lang="en-US" smtClean="0"/>
              <a:pPr/>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151287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3EC9C-D762-42EF-88A6-703EBAAFBE8E}" type="datetimeFigureOut">
              <a:rPr lang="en-US" smtClean="0"/>
              <a:pPr/>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410552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3EC9C-D762-42EF-88A6-703EBAAFBE8E}" type="datetimeFigureOut">
              <a:rPr lang="en-US" smtClean="0"/>
              <a:pPr/>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312434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3EC9C-D762-42EF-88A6-703EBAAFBE8E}" type="datetimeFigureOut">
              <a:rPr lang="en-US" smtClean="0"/>
              <a:pPr/>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267645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3EC9C-D762-42EF-88A6-703EBAAFBE8E}" type="datetimeFigureOut">
              <a:rPr lang="en-US" smtClean="0"/>
              <a:pPr/>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134169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3EC9C-D762-42EF-88A6-703EBAAFBE8E}" type="datetimeFigureOut">
              <a:rPr lang="en-US" smtClean="0"/>
              <a:pPr/>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419175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3EC9C-D762-42EF-88A6-703EBAAFBE8E}" type="datetimeFigureOut">
              <a:rPr lang="en-US" smtClean="0"/>
              <a:pPr/>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316231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3EC9C-D762-42EF-88A6-703EBAAFBE8E}" type="datetimeFigureOut">
              <a:rPr lang="en-US" smtClean="0"/>
              <a:pPr/>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79402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3EC9C-D762-42EF-88A6-703EBAAFBE8E}" type="datetimeFigureOut">
              <a:rPr lang="en-US" smtClean="0"/>
              <a:pPr/>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341965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3EC9C-D762-42EF-88A6-703EBAAFBE8E}" type="datetimeFigureOut">
              <a:rPr lang="en-US" smtClean="0"/>
              <a:pPr/>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101109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EC9C-D762-42EF-88A6-703EBAAFBE8E}" type="datetimeFigureOut">
              <a:rPr lang="en-US" smtClean="0"/>
              <a:pPr/>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7F5E6-3290-4C40-8AA8-C5681DE16D79}" type="slidenum">
              <a:rPr lang="en-US" smtClean="0"/>
              <a:pPr/>
              <a:t>‹nº›</a:t>
            </a:fld>
            <a:endParaRPr lang="en-US"/>
          </a:p>
        </p:txBody>
      </p:sp>
    </p:spTree>
    <p:extLst>
      <p:ext uri="{BB962C8B-B14F-4D97-AF65-F5344CB8AC3E}">
        <p14:creationId xmlns:p14="http://schemas.microsoft.com/office/powerpoint/2010/main" xmlns="" val="83911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2"/>
          </a:solidFill>
        </p:spPr>
        <p:txBody>
          <a:bodyPr/>
          <a:lstStyle/>
          <a:p>
            <a:r>
              <a:rPr lang="en-US" b="1" dirty="0"/>
              <a:t>EAC </a:t>
            </a:r>
            <a:r>
              <a:rPr lang="en-US" b="1" dirty="0" smtClean="0"/>
              <a:t>5858 Session 2: HRD  </a:t>
            </a:r>
            <a:endParaRPr lang="en-US" dirty="0"/>
          </a:p>
        </p:txBody>
      </p:sp>
      <p:sp>
        <p:nvSpPr>
          <p:cNvPr id="3" name="Subtitle 2"/>
          <p:cNvSpPr>
            <a:spLocks noGrp="1"/>
          </p:cNvSpPr>
          <p:nvPr>
            <p:ph type="subTitle" idx="1"/>
          </p:nvPr>
        </p:nvSpPr>
        <p:spPr/>
        <p:txBody>
          <a:bodyPr/>
          <a:lstStyle/>
          <a:p>
            <a:r>
              <a:rPr lang="en-US" dirty="0" smtClean="0">
                <a:solidFill>
                  <a:schemeClr val="tx2"/>
                </a:solidFill>
              </a:rPr>
              <a:t>Professor </a:t>
            </a:r>
            <a:r>
              <a:rPr lang="en-US" dirty="0" err="1" smtClean="0">
                <a:solidFill>
                  <a:schemeClr val="tx2"/>
                </a:solidFill>
              </a:rPr>
              <a:t>Alexandre</a:t>
            </a:r>
            <a:r>
              <a:rPr lang="en-US" dirty="0" smtClean="0">
                <a:solidFill>
                  <a:schemeClr val="tx2"/>
                </a:solidFill>
              </a:rPr>
              <a:t> </a:t>
            </a:r>
            <a:r>
              <a:rPr lang="en-US" dirty="0" err="1" smtClean="0">
                <a:solidFill>
                  <a:schemeClr val="tx2"/>
                </a:solidFill>
              </a:rPr>
              <a:t>Ardichvili</a:t>
            </a:r>
            <a:r>
              <a:rPr lang="en-US" dirty="0" smtClean="0">
                <a:solidFill>
                  <a:schemeClr val="tx2"/>
                </a:solidFill>
              </a:rPr>
              <a:t>, Ph.D.</a:t>
            </a:r>
          </a:p>
          <a:p>
            <a:endParaRPr lang="en-US" dirty="0"/>
          </a:p>
        </p:txBody>
      </p:sp>
    </p:spTree>
    <p:extLst>
      <p:ext uri="{BB962C8B-B14F-4D97-AF65-F5344CB8AC3E}">
        <p14:creationId xmlns:p14="http://schemas.microsoft.com/office/powerpoint/2010/main" xmlns="" val="366704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1676400"/>
            <a:ext cx="7620000" cy="4191000"/>
          </a:xfrm>
        </p:spPr>
        <p:txBody>
          <a:bodyPr>
            <a:normAutofit fontScale="92500" lnSpcReduction="20000"/>
          </a:bodyPr>
          <a:lstStyle/>
          <a:p>
            <a:pPr eaLnBrk="1" hangingPunct="1"/>
            <a:r>
              <a:rPr lang="en-US" dirty="0" smtClean="0"/>
              <a:t>Numerous privately held companies, including world’s </a:t>
            </a:r>
            <a:r>
              <a:rPr lang="en-US" dirty="0" smtClean="0">
                <a:solidFill>
                  <a:srgbClr val="FF0000"/>
                </a:solidFill>
              </a:rPr>
              <a:t>second largest </a:t>
            </a:r>
            <a:r>
              <a:rPr lang="en-US" dirty="0" smtClean="0"/>
              <a:t>(Cargill), and the Carlson Companies (#44 on the Forbes list). </a:t>
            </a:r>
          </a:p>
          <a:p>
            <a:pPr eaLnBrk="1" hangingPunct="1"/>
            <a:endParaRPr lang="en-US" dirty="0" smtClean="0"/>
          </a:p>
          <a:p>
            <a:pPr eaLnBrk="1" hangingPunct="1"/>
            <a:r>
              <a:rPr lang="en-US" dirty="0" smtClean="0"/>
              <a:t>Recently merged Fortune 500 firms; still maintain major presence in TC: Northwest Airlines (Delta); Wells Fargo (Norwest Bank); Honeywell (Allied Signal); St. Paul Companies (Travelers Insurance)</a:t>
            </a:r>
          </a:p>
          <a:p>
            <a:pPr eaLnBrk="1" hangingPunct="1"/>
            <a:endParaRPr lang="en-US" dirty="0" smtClean="0"/>
          </a:p>
        </p:txBody>
      </p:sp>
      <p:sp>
        <p:nvSpPr>
          <p:cNvPr id="16387" name="Title 2"/>
          <p:cNvSpPr>
            <a:spLocks noGrp="1"/>
          </p:cNvSpPr>
          <p:nvPr>
            <p:ph type="title"/>
          </p:nvPr>
        </p:nvSpPr>
        <p:spPr>
          <a:solidFill>
            <a:schemeClr val="bg2"/>
          </a:solidFill>
        </p:spPr>
        <p:txBody>
          <a:bodyPr/>
          <a:lstStyle/>
          <a:p>
            <a:pPr eaLnBrk="1" hangingPunct="1"/>
            <a:r>
              <a:rPr lang="en-US" dirty="0" smtClean="0"/>
              <a:t>Twin Cities Businesses, Cont. </a:t>
            </a:r>
          </a:p>
        </p:txBody>
      </p:sp>
    </p:spTree>
    <p:extLst>
      <p:ext uri="{BB962C8B-B14F-4D97-AF65-F5344CB8AC3E}">
        <p14:creationId xmlns:p14="http://schemas.microsoft.com/office/powerpoint/2010/main" xmlns="" val="178278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1219200"/>
          </a:xfrm>
          <a:solidFill>
            <a:schemeClr val="tx2">
              <a:lumMod val="20000"/>
              <a:lumOff val="80000"/>
            </a:schemeClr>
          </a:solidFill>
        </p:spPr>
        <p:txBody>
          <a:bodyPr/>
          <a:lstStyle/>
          <a:p>
            <a:pPr eaLnBrk="1" hangingPunct="1"/>
            <a:r>
              <a:rPr lang="en-US" dirty="0" smtClean="0"/>
              <a:t>Definitions of HRD</a:t>
            </a:r>
          </a:p>
        </p:txBody>
      </p:sp>
      <p:sp>
        <p:nvSpPr>
          <p:cNvPr id="7171" name="Rectangle 3"/>
          <p:cNvSpPr>
            <a:spLocks noGrp="1" noChangeArrowheads="1"/>
          </p:cNvSpPr>
          <p:nvPr>
            <p:ph type="body" idx="1"/>
          </p:nvPr>
        </p:nvSpPr>
        <p:spPr>
          <a:xfrm>
            <a:off x="685800" y="1676400"/>
            <a:ext cx="7772400" cy="4572000"/>
          </a:xfrm>
          <a:solidFill>
            <a:schemeClr val="bg2"/>
          </a:solidFill>
        </p:spPr>
        <p:txBody>
          <a:bodyPr/>
          <a:lstStyle/>
          <a:p>
            <a:pPr eaLnBrk="1" hangingPunct="1">
              <a:lnSpc>
                <a:spcPct val="90000"/>
              </a:lnSpc>
            </a:pPr>
            <a:r>
              <a:rPr lang="en-US" sz="2800" dirty="0" smtClean="0"/>
              <a:t>“A set of systematic and planned activities designed by an </a:t>
            </a:r>
            <a:r>
              <a:rPr lang="en-US" sz="2800" u="sng" dirty="0" smtClean="0"/>
              <a:t>organization</a:t>
            </a:r>
            <a:r>
              <a:rPr lang="en-US" sz="2800" dirty="0" smtClean="0"/>
              <a:t> to provide its members with the necessary skills to meet current and future job demands”  (</a:t>
            </a:r>
            <a:r>
              <a:rPr lang="en-US" sz="2800" dirty="0" err="1" smtClean="0"/>
              <a:t>DeSimone</a:t>
            </a:r>
            <a:r>
              <a:rPr lang="en-US" sz="2800" dirty="0" smtClean="0"/>
              <a:t> &amp; Harris, 1998). </a:t>
            </a:r>
          </a:p>
          <a:p>
            <a:pPr eaLnBrk="1" hangingPunct="1">
              <a:lnSpc>
                <a:spcPct val="90000"/>
              </a:lnSpc>
            </a:pPr>
            <a:r>
              <a:rPr lang="en-US" sz="2800" dirty="0" smtClean="0"/>
              <a:t>Development of human expertise and potential to improve </a:t>
            </a:r>
            <a:r>
              <a:rPr lang="en-US" sz="2800" u="sng" dirty="0" smtClean="0"/>
              <a:t>organizational performance</a:t>
            </a:r>
            <a:r>
              <a:rPr lang="en-US" sz="2800" dirty="0" smtClean="0"/>
              <a:t> (Swanson, 2009)</a:t>
            </a:r>
          </a:p>
          <a:p>
            <a:pPr eaLnBrk="1" hangingPunct="1">
              <a:lnSpc>
                <a:spcPct val="90000"/>
              </a:lnSpc>
            </a:pPr>
            <a:r>
              <a:rPr lang="en-US" sz="2800" dirty="0" smtClean="0"/>
              <a:t>Includes: training &amp; development; organization development (OD); career development (</a:t>
            </a:r>
            <a:r>
              <a:rPr lang="en-US" sz="2800" dirty="0" err="1" smtClean="0"/>
              <a:t>McLagan</a:t>
            </a:r>
            <a:r>
              <a:rPr lang="en-US" sz="2800" dirty="0" smtClean="0"/>
              <a:t>, 1989)</a:t>
            </a:r>
          </a:p>
          <a:p>
            <a:pPr eaLnBrk="1" hangingPunct="1">
              <a:lnSpc>
                <a:spcPct val="90000"/>
              </a:lnSpc>
            </a:pPr>
            <a:endParaRPr lang="en-US" sz="2800" dirty="0" smtClean="0"/>
          </a:p>
        </p:txBody>
      </p:sp>
    </p:spTree>
    <p:extLst>
      <p:ext uri="{BB962C8B-B14F-4D97-AF65-F5344CB8AC3E}">
        <p14:creationId xmlns:p14="http://schemas.microsoft.com/office/powerpoint/2010/main" xmlns="" val="3095067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133600"/>
            <a:ext cx="2757488" cy="367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524000"/>
            <a:ext cx="4248150" cy="494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90600" y="1143000"/>
            <a:ext cx="2757488" cy="523220"/>
          </a:xfrm>
          <a:prstGeom prst="rect">
            <a:avLst/>
          </a:prstGeom>
          <a:noFill/>
        </p:spPr>
        <p:txBody>
          <a:bodyPr wrap="square" rtlCol="0">
            <a:spAutoFit/>
          </a:bodyPr>
          <a:lstStyle/>
          <a:p>
            <a:r>
              <a:rPr lang="en-US" sz="2800" b="1" dirty="0" smtClean="0"/>
              <a:t>Pat </a:t>
            </a:r>
            <a:r>
              <a:rPr lang="en-US" sz="2800" b="1" dirty="0" err="1" smtClean="0"/>
              <a:t>McLagan</a:t>
            </a:r>
            <a:r>
              <a:rPr lang="en-US" sz="2800" b="1" dirty="0" smtClean="0"/>
              <a:t> </a:t>
            </a:r>
            <a:endParaRPr lang="en-US" sz="2800" b="1" dirty="0"/>
          </a:p>
        </p:txBody>
      </p:sp>
      <p:sp>
        <p:nvSpPr>
          <p:cNvPr id="3" name="TextBox 2"/>
          <p:cNvSpPr txBox="1"/>
          <p:nvPr/>
        </p:nvSpPr>
        <p:spPr>
          <a:xfrm>
            <a:off x="5029200" y="1143000"/>
            <a:ext cx="3276600" cy="523220"/>
          </a:xfrm>
          <a:prstGeom prst="rect">
            <a:avLst/>
          </a:prstGeom>
          <a:noFill/>
        </p:spPr>
        <p:txBody>
          <a:bodyPr wrap="square" rtlCol="0">
            <a:spAutoFit/>
          </a:bodyPr>
          <a:lstStyle/>
          <a:p>
            <a:r>
              <a:rPr lang="en-US" sz="2800" b="1" dirty="0" smtClean="0"/>
              <a:t>Dick</a:t>
            </a:r>
            <a:r>
              <a:rPr lang="en-US" sz="2000" b="1" dirty="0" smtClean="0"/>
              <a:t> </a:t>
            </a:r>
            <a:r>
              <a:rPr lang="en-US" sz="2800" b="1" dirty="0" smtClean="0"/>
              <a:t>Swanson </a:t>
            </a:r>
            <a:endParaRPr lang="en-US" sz="2800" b="1" dirty="0"/>
          </a:p>
        </p:txBody>
      </p:sp>
    </p:spTree>
    <p:extLst>
      <p:ext uri="{BB962C8B-B14F-4D97-AF65-F5344CB8AC3E}">
        <p14:creationId xmlns:p14="http://schemas.microsoft.com/office/powerpoint/2010/main" xmlns="" val="402341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dirty="0" smtClean="0"/>
              <a:t>The Relationship Between HRD and other HR-Related Functions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547813"/>
            <a:ext cx="5029200" cy="454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848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8788" y="304800"/>
            <a:ext cx="7845425" cy="1276350"/>
          </a:xfrm>
          <a:solidFill>
            <a:schemeClr val="tx2">
              <a:lumMod val="20000"/>
              <a:lumOff val="80000"/>
            </a:schemeClr>
          </a:solidFill>
        </p:spPr>
        <p:txBody>
          <a:bodyPr lIns="133347" tIns="66673" rIns="133347" bIns="66673" rtlCol="0">
            <a:normAutofit/>
          </a:bodyPr>
          <a:lstStyle/>
          <a:p>
            <a:pPr eaLnBrk="1" fontAlgn="auto" hangingPunct="1">
              <a:spcAft>
                <a:spcPts val="0"/>
              </a:spcAft>
              <a:defRPr/>
            </a:pPr>
            <a:r>
              <a:rPr lang="en-US" altLang="en-US" sz="3700" dirty="0" smtClean="0"/>
              <a:t>Historical Antecedents of HRD</a:t>
            </a:r>
            <a:endParaRPr lang="en-US" altLang="en-US" dirty="0" smtClean="0"/>
          </a:p>
        </p:txBody>
      </p:sp>
      <p:sp>
        <p:nvSpPr>
          <p:cNvPr id="9219" name="Rectangle 3"/>
          <p:cNvSpPr>
            <a:spLocks noGrp="1" noChangeArrowheads="1"/>
          </p:cNvSpPr>
          <p:nvPr>
            <p:ph idx="1"/>
          </p:nvPr>
        </p:nvSpPr>
        <p:spPr>
          <a:xfrm>
            <a:off x="458788" y="1752600"/>
            <a:ext cx="7694612" cy="4419600"/>
          </a:xfrm>
        </p:spPr>
        <p:txBody>
          <a:bodyPr lIns="133347" tIns="66673" rIns="133347" bIns="66673">
            <a:normAutofit/>
          </a:bodyPr>
          <a:lstStyle/>
          <a:p>
            <a:pPr lvl="1" eaLnBrk="1" hangingPunct="1"/>
            <a:r>
              <a:rPr lang="en-US" altLang="en-US" sz="2400" b="1" dirty="0" smtClean="0"/>
              <a:t>Classical School ( late 1800s to 1920s)</a:t>
            </a:r>
          </a:p>
          <a:p>
            <a:pPr lvl="2" eaLnBrk="1" hangingPunct="1"/>
            <a:r>
              <a:rPr lang="en-US" altLang="en-US" b="1" dirty="0" smtClean="0"/>
              <a:t>Scientific </a:t>
            </a:r>
            <a:r>
              <a:rPr lang="en-US" altLang="en-US" b="1" dirty="0" err="1" smtClean="0"/>
              <a:t>mgmt</a:t>
            </a:r>
            <a:r>
              <a:rPr lang="en-US" altLang="en-US" b="1" dirty="0" smtClean="0"/>
              <a:t> (F. Taylor), industrial efficiency</a:t>
            </a:r>
          </a:p>
          <a:p>
            <a:pPr lvl="2" eaLnBrk="1" hangingPunct="1"/>
            <a:endParaRPr lang="en-US" altLang="en-US" b="1" dirty="0" smtClean="0"/>
          </a:p>
          <a:p>
            <a:pPr lvl="1" eaLnBrk="1" hangingPunct="1"/>
            <a:r>
              <a:rPr lang="en-US" altLang="en-US" sz="2400" b="1" dirty="0" smtClean="0"/>
              <a:t>Human Relations School (1920s - 1950s)</a:t>
            </a:r>
          </a:p>
          <a:p>
            <a:pPr lvl="2" eaLnBrk="1" hangingPunct="1"/>
            <a:r>
              <a:rPr lang="en-US" altLang="en-US" b="1" dirty="0" smtClean="0"/>
              <a:t>Emergence of social sciences, management sciences, </a:t>
            </a:r>
            <a:r>
              <a:rPr lang="en-US" altLang="en-US" b="1" dirty="0" err="1" smtClean="0"/>
              <a:t>t-groups</a:t>
            </a:r>
            <a:r>
              <a:rPr lang="en-US" altLang="en-US" b="1" dirty="0" smtClean="0"/>
              <a:t>, survey research</a:t>
            </a:r>
          </a:p>
          <a:p>
            <a:pPr lvl="2" eaLnBrk="1" hangingPunct="1"/>
            <a:endParaRPr lang="en-US" altLang="en-US" b="1" dirty="0" smtClean="0"/>
          </a:p>
          <a:p>
            <a:pPr lvl="1" eaLnBrk="1" hangingPunct="1"/>
            <a:r>
              <a:rPr lang="en-US" altLang="en-US" sz="2400" b="1" dirty="0" smtClean="0"/>
              <a:t>Human Resources School (1950s - now)</a:t>
            </a:r>
          </a:p>
          <a:p>
            <a:pPr lvl="2" eaLnBrk="1" hangingPunct="1"/>
            <a:r>
              <a:rPr lang="en-US" altLang="en-US" b="1" dirty="0" smtClean="0"/>
              <a:t>Strategic orientation, socio-technical systems design</a:t>
            </a:r>
          </a:p>
        </p:txBody>
      </p:sp>
    </p:spTree>
    <p:extLst>
      <p:ext uri="{BB962C8B-B14F-4D97-AF65-F5344CB8AC3E}">
        <p14:creationId xmlns:p14="http://schemas.microsoft.com/office/powerpoint/2010/main" xmlns="" val="4157553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228600"/>
            <a:ext cx="8686800" cy="6324600"/>
          </a:xfrm>
          <a:prstGeom prst="rect">
            <a:avLst/>
          </a:prstGeom>
          <a:noFill/>
          <a:ln w="57150"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11" name="Rectangle 3"/>
          <p:cNvSpPr>
            <a:spLocks noGrp="1" noChangeArrowheads="1"/>
          </p:cNvSpPr>
          <p:nvPr>
            <p:ph type="title"/>
          </p:nvPr>
        </p:nvSpPr>
        <p:spPr>
          <a:xfrm>
            <a:off x="685800" y="304800"/>
            <a:ext cx="7772400" cy="685800"/>
          </a:xfrm>
        </p:spPr>
        <p:txBody>
          <a:bodyPr rtlCol="0">
            <a:normAutofit fontScale="90000"/>
          </a:bodyPr>
          <a:lstStyle/>
          <a:p>
            <a:pPr eaLnBrk="1" fontAlgn="auto" hangingPunct="1">
              <a:spcAft>
                <a:spcPts val="0"/>
              </a:spcAft>
              <a:defRPr/>
            </a:pPr>
            <a:r>
              <a:rPr lang="en-US" b="1" dirty="0" smtClean="0"/>
              <a:t>Five Stems of HRD and OD Practice</a:t>
            </a:r>
            <a:endParaRPr lang="en-US" dirty="0" smtClean="0"/>
          </a:p>
        </p:txBody>
      </p:sp>
      <p:sp>
        <p:nvSpPr>
          <p:cNvPr id="19460" name="Rectangle 4"/>
          <p:cNvSpPr>
            <a:spLocks noChangeArrowheads="1"/>
          </p:cNvSpPr>
          <p:nvPr/>
        </p:nvSpPr>
        <p:spPr bwMode="auto">
          <a:xfrm>
            <a:off x="7162800" y="1143000"/>
            <a:ext cx="1447800" cy="4648200"/>
          </a:xfrm>
          <a:prstGeom prst="rect">
            <a:avLst/>
          </a:prstGeom>
          <a:solidFill>
            <a:schemeClr val="accent3"/>
          </a:solidFill>
          <a:ln w="9525">
            <a:solidFill>
              <a:schemeClr val="tx1"/>
            </a:solidFill>
            <a:miter lim="800000"/>
            <a:headEnd/>
            <a:tailEnd/>
          </a:ln>
        </p:spPr>
        <p:txBody>
          <a:bodyPr wrap="none" anchor="ctr"/>
          <a:lstStyle/>
          <a:p>
            <a:pPr>
              <a:defRPr/>
            </a:pPr>
            <a:endParaRPr lang="en-US"/>
          </a:p>
        </p:txBody>
      </p:sp>
      <p:sp>
        <p:nvSpPr>
          <p:cNvPr id="19461" name="Text Box 5"/>
          <p:cNvSpPr txBox="1">
            <a:spLocks noChangeArrowheads="1"/>
          </p:cNvSpPr>
          <p:nvPr/>
        </p:nvSpPr>
        <p:spPr bwMode="auto">
          <a:xfrm rot="5400000">
            <a:off x="6491287" y="3414713"/>
            <a:ext cx="2836863" cy="579438"/>
          </a:xfrm>
          <a:prstGeom prst="rect">
            <a:avLst/>
          </a:prstGeom>
          <a:solidFill>
            <a:schemeClr val="accent3">
              <a:lumMod val="20000"/>
              <a:lumOff val="80000"/>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200" dirty="0" smtClean="0">
                <a:latin typeface="Times New Roman" pitchFamily="18" charset="0"/>
              </a:rPr>
              <a:t>Current Practice</a:t>
            </a:r>
          </a:p>
        </p:txBody>
      </p:sp>
      <p:sp>
        <p:nvSpPr>
          <p:cNvPr id="15366" name="AutoShape 6"/>
          <p:cNvSpPr>
            <a:spLocks noChangeArrowheads="1"/>
          </p:cNvSpPr>
          <p:nvPr/>
        </p:nvSpPr>
        <p:spPr bwMode="auto">
          <a:xfrm>
            <a:off x="1295400" y="990600"/>
            <a:ext cx="5715000" cy="914400"/>
          </a:xfrm>
          <a:prstGeom prst="rightArrow">
            <a:avLst>
              <a:gd name="adj1" fmla="val 59028"/>
              <a:gd name="adj2" fmla="val 62500"/>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defRPr/>
            </a:pPr>
            <a:r>
              <a:rPr lang="en-US" sz="2400" b="1" dirty="0">
                <a:latin typeface="Times New Roman" pitchFamily="18" charset="0"/>
              </a:rPr>
              <a:t>Laboratory Training</a:t>
            </a:r>
            <a:endParaRPr lang="en-US" sz="2400" dirty="0">
              <a:latin typeface="Times New Roman" pitchFamily="18" charset="0"/>
            </a:endParaRPr>
          </a:p>
        </p:txBody>
      </p:sp>
      <p:sp>
        <p:nvSpPr>
          <p:cNvPr id="15367" name="AutoShape 7"/>
          <p:cNvSpPr>
            <a:spLocks noChangeArrowheads="1"/>
          </p:cNvSpPr>
          <p:nvPr/>
        </p:nvSpPr>
        <p:spPr bwMode="auto">
          <a:xfrm>
            <a:off x="1295400" y="1981200"/>
            <a:ext cx="5715000" cy="914400"/>
          </a:xfrm>
          <a:prstGeom prst="rightArrow">
            <a:avLst>
              <a:gd name="adj1" fmla="val 54861"/>
              <a:gd name="adj2" fmla="val 60417"/>
            </a:avLst>
          </a:prstGeom>
          <a:solidFill>
            <a:schemeClr val="accent1">
              <a:lumMod val="40000"/>
              <a:lumOff val="60000"/>
            </a:schemeClr>
          </a:solidFill>
          <a:ln w="9525">
            <a:solidFill>
              <a:schemeClr val="tx1"/>
            </a:solidFill>
            <a:miter lim="800000"/>
            <a:headEnd/>
            <a:tailEnd/>
          </a:ln>
        </p:spPr>
        <p:txBody>
          <a:bodyPr wrap="none" anchor="ctr"/>
          <a:lstStyle/>
          <a:p>
            <a:pPr algn="ctr" eaLnBrk="0" hangingPunct="0">
              <a:defRPr/>
            </a:pPr>
            <a:r>
              <a:rPr lang="en-US" sz="2400" b="1" dirty="0">
                <a:latin typeface="Times New Roman" pitchFamily="18" charset="0"/>
              </a:rPr>
              <a:t>Action Research/Survey Feedback</a:t>
            </a:r>
          </a:p>
        </p:txBody>
      </p:sp>
      <p:sp>
        <p:nvSpPr>
          <p:cNvPr id="15368" name="AutoShape 8"/>
          <p:cNvSpPr>
            <a:spLocks noChangeArrowheads="1"/>
          </p:cNvSpPr>
          <p:nvPr/>
        </p:nvSpPr>
        <p:spPr bwMode="auto">
          <a:xfrm>
            <a:off x="2209800" y="2971800"/>
            <a:ext cx="4800600" cy="914400"/>
          </a:xfrm>
          <a:prstGeom prst="rightArrow">
            <a:avLst>
              <a:gd name="adj1" fmla="val 63194"/>
              <a:gd name="adj2" fmla="val 60764"/>
            </a:avLst>
          </a:prstGeom>
          <a:solidFill>
            <a:schemeClr val="tx2">
              <a:lumMod val="20000"/>
              <a:lumOff val="80000"/>
            </a:schemeClr>
          </a:solidFill>
          <a:ln w="9525">
            <a:solidFill>
              <a:schemeClr val="tx1"/>
            </a:solidFill>
            <a:miter lim="800000"/>
            <a:headEnd/>
            <a:tailEnd/>
          </a:ln>
        </p:spPr>
        <p:txBody>
          <a:bodyPr wrap="none" anchor="ctr"/>
          <a:lstStyle/>
          <a:p>
            <a:pPr algn="ctr" eaLnBrk="0" hangingPunct="0">
              <a:defRPr/>
            </a:pPr>
            <a:r>
              <a:rPr lang="en-US" sz="2400" b="1" dirty="0">
                <a:latin typeface="Times New Roman" pitchFamily="18" charset="0"/>
              </a:rPr>
              <a:t>Participative Management</a:t>
            </a:r>
            <a:endParaRPr lang="en-US" sz="2400" dirty="0">
              <a:latin typeface="Times New Roman" pitchFamily="18" charset="0"/>
            </a:endParaRPr>
          </a:p>
        </p:txBody>
      </p:sp>
      <p:sp>
        <p:nvSpPr>
          <p:cNvPr id="15369" name="AutoShape 9"/>
          <p:cNvSpPr>
            <a:spLocks noChangeArrowheads="1"/>
          </p:cNvSpPr>
          <p:nvPr/>
        </p:nvSpPr>
        <p:spPr bwMode="auto">
          <a:xfrm>
            <a:off x="3124200" y="3962400"/>
            <a:ext cx="3886200" cy="914400"/>
          </a:xfrm>
          <a:prstGeom prst="rightArrow">
            <a:avLst>
              <a:gd name="adj1" fmla="val 63194"/>
              <a:gd name="adj2" fmla="val 61291"/>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defRPr/>
            </a:pPr>
            <a:r>
              <a:rPr lang="en-US" sz="2400" b="1" dirty="0">
                <a:latin typeface="Times New Roman" pitchFamily="18" charset="0"/>
              </a:rPr>
              <a:t>Quality of Work Life</a:t>
            </a:r>
          </a:p>
        </p:txBody>
      </p:sp>
      <p:sp>
        <p:nvSpPr>
          <p:cNvPr id="15370" name="AutoShape 10"/>
          <p:cNvSpPr>
            <a:spLocks noChangeArrowheads="1"/>
          </p:cNvSpPr>
          <p:nvPr/>
        </p:nvSpPr>
        <p:spPr bwMode="auto">
          <a:xfrm>
            <a:off x="4114800" y="4953000"/>
            <a:ext cx="2895600" cy="914400"/>
          </a:xfrm>
          <a:prstGeom prst="rightArrow">
            <a:avLst>
              <a:gd name="adj1" fmla="val 63333"/>
              <a:gd name="adj2" fmla="val 58056"/>
            </a:avLst>
          </a:prstGeom>
          <a:solidFill>
            <a:schemeClr val="tx2">
              <a:lumMod val="20000"/>
              <a:lumOff val="80000"/>
            </a:schemeClr>
          </a:solidFill>
          <a:ln w="9525">
            <a:solidFill>
              <a:schemeClr val="tx1"/>
            </a:solidFill>
            <a:miter lim="800000"/>
            <a:headEnd/>
            <a:tailEnd/>
          </a:ln>
        </p:spPr>
        <p:txBody>
          <a:bodyPr wrap="none" anchor="ctr"/>
          <a:lstStyle/>
          <a:p>
            <a:pPr algn="ctr" eaLnBrk="0" hangingPunct="0">
              <a:defRPr/>
            </a:pPr>
            <a:r>
              <a:rPr lang="en-US" sz="2400" b="1" dirty="0">
                <a:latin typeface="Times New Roman" pitchFamily="18" charset="0"/>
              </a:rPr>
              <a:t>    Strategic Change</a:t>
            </a:r>
            <a:r>
              <a:rPr lang="en-US" sz="2400" dirty="0">
                <a:latin typeface="Times New Roman" pitchFamily="18" charset="0"/>
              </a:rPr>
              <a:t>     </a:t>
            </a:r>
          </a:p>
        </p:txBody>
      </p:sp>
      <p:sp>
        <p:nvSpPr>
          <p:cNvPr id="8203" name="Line 11"/>
          <p:cNvSpPr>
            <a:spLocks noChangeShapeType="1"/>
          </p:cNvSpPr>
          <p:nvPr/>
        </p:nvSpPr>
        <p:spPr bwMode="auto">
          <a:xfrm>
            <a:off x="914400" y="5943600"/>
            <a:ext cx="7315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4" name="Text Box 12"/>
          <p:cNvSpPr txBox="1">
            <a:spLocks noChangeArrowheads="1"/>
          </p:cNvSpPr>
          <p:nvPr/>
        </p:nvSpPr>
        <p:spPr bwMode="auto">
          <a:xfrm>
            <a:off x="609600" y="5943600"/>
            <a:ext cx="792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Times New Roman" pitchFamily="18" charset="0"/>
              </a:rPr>
              <a:t>1950	       1960	 1970	        1980 	  1990	        2000</a:t>
            </a:r>
          </a:p>
        </p:txBody>
      </p:sp>
    </p:spTree>
    <p:extLst>
      <p:ext uri="{BB962C8B-B14F-4D97-AF65-F5344CB8AC3E}">
        <p14:creationId xmlns:p14="http://schemas.microsoft.com/office/powerpoint/2010/main" xmlns="" val="1455358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8788" y="304800"/>
            <a:ext cx="7845425" cy="1066800"/>
          </a:xfrm>
          <a:solidFill>
            <a:schemeClr val="tx2">
              <a:lumMod val="20000"/>
              <a:lumOff val="80000"/>
            </a:schemeClr>
          </a:solidFill>
        </p:spPr>
        <p:txBody>
          <a:bodyPr lIns="133347" tIns="66673" rIns="133347" bIns="66673" rtlCol="0">
            <a:normAutofit/>
          </a:bodyPr>
          <a:lstStyle/>
          <a:p>
            <a:pPr eaLnBrk="1" fontAlgn="auto" hangingPunct="1">
              <a:spcAft>
                <a:spcPts val="0"/>
              </a:spcAft>
              <a:defRPr/>
            </a:pPr>
            <a:r>
              <a:rPr lang="en-US" altLang="en-US" sz="3600" dirty="0" smtClean="0"/>
              <a:t>Developments since the 1980s</a:t>
            </a:r>
            <a:endParaRPr lang="en-US" altLang="en-US" dirty="0" smtClean="0"/>
          </a:p>
        </p:txBody>
      </p:sp>
      <p:sp>
        <p:nvSpPr>
          <p:cNvPr id="10243" name="Rectangle 3"/>
          <p:cNvSpPr>
            <a:spLocks noGrp="1" noChangeArrowheads="1"/>
          </p:cNvSpPr>
          <p:nvPr>
            <p:ph idx="1"/>
          </p:nvPr>
        </p:nvSpPr>
        <p:spPr>
          <a:xfrm>
            <a:off x="458788" y="1447800"/>
            <a:ext cx="7694612" cy="4724400"/>
          </a:xfrm>
        </p:spPr>
        <p:txBody>
          <a:bodyPr lIns="133347" tIns="66673" rIns="133347" bIns="66673">
            <a:normAutofit fontScale="92500" lnSpcReduction="20000"/>
          </a:bodyPr>
          <a:lstStyle/>
          <a:p>
            <a:pPr eaLnBrk="1" hangingPunct="1">
              <a:buFont typeface="Arial" charset="0"/>
              <a:buNone/>
            </a:pPr>
            <a:r>
              <a:rPr lang="en-US" altLang="en-US" sz="2800" dirty="0" smtClean="0"/>
              <a:t>Quality movement, TQM (Deming, </a:t>
            </a:r>
            <a:r>
              <a:rPr lang="en-US" altLang="en-US" sz="2800" dirty="0" err="1" smtClean="0"/>
              <a:t>Juran</a:t>
            </a:r>
            <a:r>
              <a:rPr lang="en-US" altLang="en-US" sz="2800" dirty="0" smtClean="0"/>
              <a:t>)</a:t>
            </a:r>
          </a:p>
          <a:p>
            <a:pPr eaLnBrk="1" hangingPunct="1">
              <a:buFont typeface="Arial" charset="0"/>
              <a:buNone/>
            </a:pPr>
            <a:r>
              <a:rPr lang="en-US" altLang="en-US" sz="2800" dirty="0" smtClean="0"/>
              <a:t>Learning organization (P. </a:t>
            </a:r>
            <a:r>
              <a:rPr lang="en-US" altLang="en-US" sz="2800" dirty="0" err="1" smtClean="0"/>
              <a:t>Senge</a:t>
            </a:r>
            <a:r>
              <a:rPr lang="en-US" altLang="en-US" sz="2800" dirty="0" smtClean="0"/>
              <a:t>, MIT)</a:t>
            </a:r>
          </a:p>
          <a:p>
            <a:pPr eaLnBrk="1" hangingPunct="1">
              <a:buFont typeface="Arial" charset="0"/>
              <a:buNone/>
            </a:pPr>
            <a:r>
              <a:rPr lang="en-US" altLang="en-US" sz="2800" dirty="0" smtClean="0"/>
              <a:t>Reengineering (M. Hammer, MIT)</a:t>
            </a:r>
          </a:p>
          <a:p>
            <a:pPr eaLnBrk="1" hangingPunct="1">
              <a:buFont typeface="Arial" charset="0"/>
              <a:buNone/>
            </a:pPr>
            <a:r>
              <a:rPr lang="en-US" altLang="en-US" sz="2800" dirty="0" smtClean="0"/>
              <a:t>Globalization </a:t>
            </a:r>
          </a:p>
          <a:p>
            <a:pPr eaLnBrk="1" hangingPunct="1">
              <a:buFont typeface="Arial" charset="0"/>
              <a:buNone/>
            </a:pPr>
            <a:r>
              <a:rPr lang="en-US" altLang="en-US" sz="2800" dirty="0" smtClean="0"/>
              <a:t>Technological change </a:t>
            </a:r>
          </a:p>
          <a:p>
            <a:pPr eaLnBrk="1" hangingPunct="1">
              <a:buFont typeface="Arial" charset="0"/>
              <a:buNone/>
            </a:pPr>
            <a:r>
              <a:rPr lang="en-US" altLang="en-US" sz="2800" dirty="0" smtClean="0"/>
              <a:t>Changing organizational forms </a:t>
            </a:r>
          </a:p>
          <a:p>
            <a:pPr eaLnBrk="1" hangingPunct="1">
              <a:buFont typeface="Arial" charset="0"/>
              <a:buNone/>
            </a:pPr>
            <a:r>
              <a:rPr lang="en-US" altLang="en-US" sz="2800" dirty="0" smtClean="0"/>
              <a:t>Knowledge economy, knowledge management</a:t>
            </a:r>
          </a:p>
          <a:p>
            <a:pPr eaLnBrk="1" hangingPunct="1">
              <a:buFont typeface="Arial" charset="0"/>
              <a:buNone/>
            </a:pPr>
            <a:r>
              <a:rPr lang="en-US" altLang="en-US" sz="2800" dirty="0" smtClean="0"/>
              <a:t>Leadership and Leadership Development</a:t>
            </a:r>
          </a:p>
          <a:p>
            <a:pPr eaLnBrk="1" hangingPunct="1">
              <a:buFont typeface="Arial" charset="0"/>
              <a:buNone/>
            </a:pPr>
            <a:r>
              <a:rPr lang="en-US" altLang="en-US" sz="2800" dirty="0" smtClean="0"/>
              <a:t>Virtual work, virtual organizations</a:t>
            </a:r>
          </a:p>
          <a:p>
            <a:pPr eaLnBrk="1" hangingPunct="1">
              <a:buFont typeface="Arial" charset="0"/>
              <a:buNone/>
            </a:pPr>
            <a:r>
              <a:rPr lang="en-US" altLang="en-US" sz="2800" dirty="0" smtClean="0"/>
              <a:t>Ethics and Corporate Social Responsibility</a:t>
            </a:r>
          </a:p>
          <a:p>
            <a:pPr eaLnBrk="1" hangingPunct="1">
              <a:buFont typeface="Arial" charset="0"/>
              <a:buNone/>
            </a:pPr>
            <a:r>
              <a:rPr lang="en-US" altLang="en-US" sz="2800" dirty="0" smtClean="0"/>
              <a:t>Employee Engagement   </a:t>
            </a:r>
          </a:p>
        </p:txBody>
      </p:sp>
    </p:spTree>
    <p:extLst>
      <p:ext uri="{BB962C8B-B14F-4D97-AF65-F5344CB8AC3E}">
        <p14:creationId xmlns:p14="http://schemas.microsoft.com/office/powerpoint/2010/main" xmlns="" val="3203305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Strategic Role of HRD</a:t>
            </a:r>
            <a:endParaRPr lang="en-US" dirty="0"/>
          </a:p>
        </p:txBody>
      </p:sp>
      <p:sp>
        <p:nvSpPr>
          <p:cNvPr id="3" name="Content Placeholder 2"/>
          <p:cNvSpPr>
            <a:spLocks noGrp="1"/>
          </p:cNvSpPr>
          <p:nvPr>
            <p:ph idx="1"/>
          </p:nvPr>
        </p:nvSpPr>
        <p:spPr/>
        <p:txBody>
          <a:bodyPr/>
          <a:lstStyle/>
          <a:p>
            <a:r>
              <a:rPr lang="en-US" dirty="0" smtClean="0"/>
              <a:t>Q: Based on today’s readings, how would you describe strategic role of HRD?  </a:t>
            </a:r>
            <a:endParaRPr lang="en-US" dirty="0"/>
          </a:p>
        </p:txBody>
      </p:sp>
    </p:spTree>
    <p:extLst>
      <p:ext uri="{BB962C8B-B14F-4D97-AF65-F5344CB8AC3E}">
        <p14:creationId xmlns:p14="http://schemas.microsoft.com/office/powerpoint/2010/main" xmlns="" val="159546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09600"/>
            <a:ext cx="8835044" cy="5394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083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chemeClr val="bg2"/>
          </a:solidFill>
        </p:spPr>
        <p:txBody>
          <a:bodyPr>
            <a:normAutofit fontScale="90000"/>
          </a:bodyPr>
          <a:lstStyle/>
          <a:p>
            <a:pPr eaLnBrk="1" fontAlgn="auto" hangingPunct="1">
              <a:spcAft>
                <a:spcPts val="0"/>
              </a:spcAft>
              <a:defRPr/>
            </a:pPr>
            <a:r>
              <a:rPr lang="en-US" sz="4000" dirty="0" smtClean="0">
                <a:solidFill>
                  <a:srgbClr val="FF0000"/>
                </a:solidFill>
              </a:rPr>
              <a:t>Value Disciplines (</a:t>
            </a:r>
            <a:r>
              <a:rPr lang="en-US" sz="4000" dirty="0" err="1" smtClean="0">
                <a:solidFill>
                  <a:srgbClr val="FF0000"/>
                </a:solidFill>
              </a:rPr>
              <a:t>Treacy</a:t>
            </a:r>
            <a:r>
              <a:rPr lang="en-US" sz="4000" dirty="0" smtClean="0">
                <a:solidFill>
                  <a:srgbClr val="FF0000"/>
                </a:solidFill>
              </a:rPr>
              <a:t> and </a:t>
            </a:r>
            <a:r>
              <a:rPr lang="en-US" sz="4000" dirty="0" err="1" smtClean="0">
                <a:solidFill>
                  <a:srgbClr val="FF0000"/>
                </a:solidFill>
              </a:rPr>
              <a:t>Wiersema</a:t>
            </a:r>
            <a:r>
              <a:rPr lang="en-US" sz="4000" dirty="0" smtClean="0">
                <a:solidFill>
                  <a:srgbClr val="FF0000"/>
                </a:solidFill>
              </a:rPr>
              <a:t>, 1993)</a:t>
            </a:r>
          </a:p>
        </p:txBody>
      </p:sp>
      <p:sp>
        <p:nvSpPr>
          <p:cNvPr id="16387" name="Rectangle 3"/>
          <p:cNvSpPr>
            <a:spLocks noGrp="1" noChangeArrowheads="1"/>
          </p:cNvSpPr>
          <p:nvPr>
            <p:ph idx="1"/>
          </p:nvPr>
        </p:nvSpPr>
        <p:spPr>
          <a:xfrm>
            <a:off x="822325" y="1600200"/>
            <a:ext cx="7521575" cy="3810000"/>
          </a:xfrm>
        </p:spPr>
        <p:txBody>
          <a:bodyPr/>
          <a:lstStyle/>
          <a:p>
            <a:pPr eaLnBrk="1" hangingPunct="1">
              <a:buFont typeface="Arial" charset="0"/>
              <a:buChar char="•"/>
            </a:pPr>
            <a:r>
              <a:rPr lang="en-US" sz="3600" dirty="0" smtClean="0"/>
              <a:t>Operational Excellence </a:t>
            </a:r>
          </a:p>
          <a:p>
            <a:pPr eaLnBrk="1" hangingPunct="1">
              <a:buFont typeface="Arial" charset="0"/>
              <a:buChar char="•"/>
            </a:pPr>
            <a:r>
              <a:rPr lang="en-US" sz="3600" dirty="0" smtClean="0"/>
              <a:t>Customer Focus </a:t>
            </a:r>
          </a:p>
          <a:p>
            <a:pPr eaLnBrk="1" hangingPunct="1">
              <a:buFont typeface="Arial" charset="0"/>
              <a:buChar char="•"/>
            </a:pPr>
            <a:r>
              <a:rPr lang="en-US" sz="3600" dirty="0" smtClean="0"/>
              <a:t>Product Leadership </a:t>
            </a:r>
          </a:p>
          <a:p>
            <a:pPr eaLnBrk="1" hangingPunct="1"/>
            <a:r>
              <a:rPr lang="en-US" sz="2800" dirty="0" smtClean="0"/>
              <a:t>Need to be excellent at </a:t>
            </a:r>
            <a:r>
              <a:rPr lang="en-US" sz="2800" dirty="0" smtClean="0">
                <a:solidFill>
                  <a:srgbClr val="FF0000"/>
                </a:solidFill>
              </a:rPr>
              <a:t>least in one </a:t>
            </a:r>
            <a:r>
              <a:rPr lang="en-US" sz="2800" dirty="0" smtClean="0"/>
              <a:t>(and at industry standards level in other two). Could be excellent at two, but it is much harder; three – almost impossible</a:t>
            </a:r>
          </a:p>
          <a:p>
            <a:pPr eaLnBrk="1" hangingPunct="1">
              <a:buFont typeface="Wingdings" pitchFamily="2" charset="2"/>
              <a:buNone/>
            </a:pPr>
            <a:endParaRPr lang="en-US" sz="2400"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xmlns="" val="1940784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solidFill>
                  <a:schemeClr val="tx2"/>
                </a:solidFill>
              </a:rPr>
              <a:t>Course Overview </a:t>
            </a:r>
            <a:endParaRPr lang="en-US" dirty="0">
              <a:solidFill>
                <a:schemeClr val="tx2"/>
              </a:solidFill>
            </a:endParaRPr>
          </a:p>
        </p:txBody>
      </p:sp>
      <p:sp>
        <p:nvSpPr>
          <p:cNvPr id="3" name="Content Placeholder 2"/>
          <p:cNvSpPr>
            <a:spLocks noGrp="1"/>
          </p:cNvSpPr>
          <p:nvPr>
            <p:ph idx="1"/>
          </p:nvPr>
        </p:nvSpPr>
        <p:spPr>
          <a:solidFill>
            <a:schemeClr val="bg2"/>
          </a:solidFill>
        </p:spPr>
        <p:txBody>
          <a:bodyPr>
            <a:normAutofit lnSpcReduction="10000"/>
          </a:bodyPr>
          <a:lstStyle/>
          <a:p>
            <a:r>
              <a:rPr lang="en-US" dirty="0" smtClean="0">
                <a:solidFill>
                  <a:schemeClr val="tx2"/>
                </a:solidFill>
              </a:rPr>
              <a:t>Module 1: Introduction (Prof. </a:t>
            </a:r>
            <a:r>
              <a:rPr lang="en-US" dirty="0" err="1" smtClean="0">
                <a:solidFill>
                  <a:schemeClr val="tx2"/>
                </a:solidFill>
              </a:rPr>
              <a:t>Cornachione</a:t>
            </a:r>
            <a:r>
              <a:rPr lang="en-US" dirty="0" smtClean="0">
                <a:solidFill>
                  <a:schemeClr val="tx2"/>
                </a:solidFill>
              </a:rPr>
              <a:t>)</a:t>
            </a:r>
          </a:p>
          <a:p>
            <a:r>
              <a:rPr lang="en-US" dirty="0" smtClean="0"/>
              <a:t>Module 2: HRD</a:t>
            </a:r>
          </a:p>
          <a:p>
            <a:r>
              <a:rPr lang="en-US" dirty="0" smtClean="0"/>
              <a:t>Module 3: OD</a:t>
            </a:r>
          </a:p>
          <a:p>
            <a:r>
              <a:rPr lang="en-US" dirty="0" smtClean="0"/>
              <a:t>Module 4: Leadership</a:t>
            </a:r>
          </a:p>
          <a:p>
            <a:r>
              <a:rPr lang="en-US" dirty="0" smtClean="0"/>
              <a:t>Module 5: International HRD</a:t>
            </a:r>
          </a:p>
          <a:p>
            <a:r>
              <a:rPr lang="en-US" dirty="0" smtClean="0"/>
              <a:t>Module 6: OL and KM </a:t>
            </a:r>
          </a:p>
          <a:p>
            <a:r>
              <a:rPr lang="en-US" dirty="0" smtClean="0"/>
              <a:t>Module 7: Org. culture and business ethics </a:t>
            </a:r>
          </a:p>
          <a:p>
            <a:r>
              <a:rPr lang="en-US" dirty="0" smtClean="0">
                <a:solidFill>
                  <a:schemeClr val="tx2"/>
                </a:solidFill>
              </a:rPr>
              <a:t>Module 8: Conclusion (Prof. </a:t>
            </a:r>
            <a:r>
              <a:rPr lang="en-US" dirty="0" err="1" smtClean="0">
                <a:solidFill>
                  <a:schemeClr val="tx2"/>
                </a:solidFill>
              </a:rPr>
              <a:t>Cornachione</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xmlns="" val="10169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3">
              <a:lumMod val="20000"/>
              <a:lumOff val="80000"/>
            </a:schemeClr>
          </a:solidFill>
        </p:spPr>
        <p:txBody>
          <a:bodyPr/>
          <a:lstStyle/>
          <a:p>
            <a:pPr eaLnBrk="1" fontAlgn="auto" hangingPunct="1">
              <a:spcAft>
                <a:spcPts val="0"/>
              </a:spcAft>
              <a:defRPr/>
            </a:pPr>
            <a:r>
              <a:rPr lang="en-US" smtClean="0"/>
              <a:t>Operational Excellence </a:t>
            </a:r>
          </a:p>
        </p:txBody>
      </p:sp>
      <p:sp>
        <p:nvSpPr>
          <p:cNvPr id="14339"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Arial" pitchFamily="34" charset="0"/>
              <a:buNone/>
              <a:defRPr/>
            </a:pPr>
            <a:r>
              <a:rPr lang="en-US" sz="2800" dirty="0" smtClean="0"/>
              <a:t>Goal: to lead the industry in price and convenience</a:t>
            </a:r>
          </a:p>
          <a:p>
            <a:pPr eaLnBrk="1" fontAlgn="auto" hangingPunct="1">
              <a:lnSpc>
                <a:spcPct val="90000"/>
              </a:lnSpc>
              <a:spcAft>
                <a:spcPts val="0"/>
              </a:spcAft>
              <a:buFont typeface="Arial" pitchFamily="34" charset="0"/>
              <a:buNone/>
              <a:defRPr/>
            </a:pPr>
            <a:endParaRPr lang="en-US" sz="2800" dirty="0" smtClean="0"/>
          </a:p>
          <a:p>
            <a:pPr eaLnBrk="1" fontAlgn="auto" hangingPunct="1">
              <a:lnSpc>
                <a:spcPct val="90000"/>
              </a:lnSpc>
              <a:spcAft>
                <a:spcPts val="0"/>
              </a:spcAft>
              <a:buFont typeface="Arial" pitchFamily="34" charset="0"/>
              <a:buNone/>
              <a:defRPr/>
            </a:pPr>
            <a:r>
              <a:rPr lang="en-US" sz="2800" dirty="0" smtClean="0"/>
              <a:t>Corresponding Changes in Internal/Business Processes: pursue continuous improvement of production processes, minimize overhead costs, optimize business processes across functional boundaries, reduce transaction costs</a:t>
            </a:r>
          </a:p>
          <a:p>
            <a:pPr eaLnBrk="1" fontAlgn="auto" hangingPunct="1">
              <a:lnSpc>
                <a:spcPct val="90000"/>
              </a:lnSpc>
              <a:spcAft>
                <a:spcPts val="0"/>
              </a:spcAft>
              <a:buFont typeface="Arial" pitchFamily="34" charset="0"/>
              <a:buNone/>
              <a:defRPr/>
            </a:pPr>
            <a:endParaRPr lang="en-US" sz="2800" dirty="0" smtClean="0"/>
          </a:p>
          <a:p>
            <a:pPr eaLnBrk="1" fontAlgn="auto" hangingPunct="1">
              <a:lnSpc>
                <a:spcPct val="90000"/>
              </a:lnSpc>
              <a:spcAft>
                <a:spcPts val="0"/>
              </a:spcAft>
              <a:buFont typeface="Arial" pitchFamily="34" charset="0"/>
              <a:buNone/>
              <a:defRPr/>
            </a:pPr>
            <a:r>
              <a:rPr lang="en-US" sz="2800" dirty="0" smtClean="0"/>
              <a:t>Examples: Dell, Wal-Mart; Federal Express</a:t>
            </a:r>
          </a:p>
          <a:p>
            <a:pPr eaLnBrk="1" fontAlgn="auto" hangingPunct="1">
              <a:lnSpc>
                <a:spcPct val="90000"/>
              </a:lnSpc>
              <a:spcAft>
                <a:spcPts val="0"/>
              </a:spcAft>
              <a:buFont typeface="Arial" pitchFamily="34" charset="0"/>
              <a:buNone/>
              <a:defRPr/>
            </a:pPr>
            <a:endParaRPr lang="en-US" dirty="0" smtClean="0"/>
          </a:p>
        </p:txBody>
      </p:sp>
    </p:spTree>
    <p:extLst>
      <p:ext uri="{BB962C8B-B14F-4D97-AF65-F5344CB8AC3E}">
        <p14:creationId xmlns:p14="http://schemas.microsoft.com/office/powerpoint/2010/main" xmlns="" val="1096022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521575" cy="777875"/>
          </a:xfrm>
          <a:solidFill>
            <a:schemeClr val="accent3">
              <a:lumMod val="20000"/>
              <a:lumOff val="80000"/>
            </a:schemeClr>
          </a:solidFill>
        </p:spPr>
        <p:txBody>
          <a:bodyPr>
            <a:noAutofit/>
          </a:bodyPr>
          <a:lstStyle/>
          <a:p>
            <a:pPr eaLnBrk="1" fontAlgn="auto" hangingPunct="1">
              <a:spcAft>
                <a:spcPts val="0"/>
              </a:spcAft>
              <a:defRPr/>
            </a:pPr>
            <a:r>
              <a:rPr lang="en-US" sz="2800" dirty="0" smtClean="0"/>
              <a:t>Dell: Revenues: $61 billion; 103,000 employees  </a:t>
            </a:r>
            <a:endParaRPr lang="en-US" sz="2800" dirty="0"/>
          </a:p>
        </p:txBody>
      </p:sp>
      <p:pic>
        <p:nvPicPr>
          <p:cNvPr id="1843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4725" y="1447800"/>
            <a:ext cx="2114550" cy="216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690813"/>
            <a:ext cx="2486025"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29275" y="2586038"/>
            <a:ext cx="2581275"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431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521575" cy="854075"/>
          </a:xfrm>
          <a:solidFill>
            <a:schemeClr val="accent3">
              <a:lumMod val="20000"/>
              <a:lumOff val="80000"/>
            </a:schemeClr>
          </a:solidFill>
        </p:spPr>
        <p:txBody>
          <a:bodyPr>
            <a:noAutofit/>
          </a:bodyPr>
          <a:lstStyle/>
          <a:p>
            <a:pPr eaLnBrk="1" fontAlgn="auto" hangingPunct="1">
              <a:spcAft>
                <a:spcPts val="0"/>
              </a:spcAft>
              <a:defRPr/>
            </a:pPr>
            <a:r>
              <a:rPr lang="en-US" sz="3600" dirty="0" smtClean="0"/>
              <a:t>Wall-mart: Revenues: $422 billion; 2.1 million employees; 7,000 locations</a:t>
            </a:r>
            <a:endParaRPr lang="en-US" sz="3600" dirty="0"/>
          </a:p>
        </p:txBody>
      </p:sp>
      <p:pic>
        <p:nvPicPr>
          <p:cNvPr id="1946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1692275"/>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2900363"/>
            <a:ext cx="1838325"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1700" y="3540125"/>
            <a:ext cx="2447925" cy="186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2113" y="3695700"/>
            <a:ext cx="24765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 y="1636713"/>
            <a:ext cx="2647950"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7325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04800"/>
            <a:ext cx="7521575" cy="685800"/>
          </a:xfrm>
          <a:solidFill>
            <a:schemeClr val="accent3">
              <a:lumMod val="20000"/>
              <a:lumOff val="80000"/>
            </a:schemeClr>
          </a:solidFill>
        </p:spPr>
        <p:txBody>
          <a:bodyPr>
            <a:noAutofit/>
          </a:bodyPr>
          <a:lstStyle/>
          <a:p>
            <a:pPr eaLnBrk="1" fontAlgn="auto" hangingPunct="1">
              <a:spcAft>
                <a:spcPts val="0"/>
              </a:spcAft>
              <a:defRPr/>
            </a:pPr>
            <a:r>
              <a:rPr lang="en-US" sz="2800" dirty="0" err="1" smtClean="0"/>
              <a:t>Fedex</a:t>
            </a:r>
            <a:r>
              <a:rPr lang="en-US" sz="2800" dirty="0" smtClean="0"/>
              <a:t>: Revenues: $32 </a:t>
            </a:r>
            <a:r>
              <a:rPr lang="en-US" sz="2800" dirty="0" err="1" smtClean="0"/>
              <a:t>bil</a:t>
            </a:r>
            <a:r>
              <a:rPr lang="en-US" sz="2800" dirty="0" smtClean="0"/>
              <a:t>.; Employees: 141,000</a:t>
            </a:r>
            <a:endParaRPr lang="en-US" sz="2800" dirty="0"/>
          </a:p>
        </p:txBody>
      </p:sp>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6175" y="2514600"/>
            <a:ext cx="210502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038600"/>
            <a:ext cx="261937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850" y="1295400"/>
            <a:ext cx="2571750" cy="178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7" name="Picture 6" descr="http://t2.gstatic.com/images?q=tbn:ANd9GcTv5D_9Nqr8fFDPu3anSh282ASw5VnTFqN2sS9PBMzIE5dV1dC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2600" y="4873625"/>
            <a:ext cx="26384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6000" y="1219200"/>
            <a:ext cx="24384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030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3">
              <a:lumMod val="20000"/>
              <a:lumOff val="80000"/>
            </a:schemeClr>
          </a:solidFill>
        </p:spPr>
        <p:txBody>
          <a:bodyPr/>
          <a:lstStyle/>
          <a:p>
            <a:pPr eaLnBrk="1" fontAlgn="auto" hangingPunct="1">
              <a:spcAft>
                <a:spcPts val="0"/>
              </a:spcAft>
              <a:defRPr/>
            </a:pPr>
            <a:r>
              <a:rPr lang="en-US" dirty="0" smtClean="0"/>
              <a:t>Customer Focus </a:t>
            </a:r>
          </a:p>
        </p:txBody>
      </p:sp>
      <p:sp>
        <p:nvSpPr>
          <p:cNvPr id="15363" name="Rectangle 3"/>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None/>
              <a:defRPr/>
            </a:pPr>
            <a:r>
              <a:rPr lang="en-US" sz="2800" dirty="0" smtClean="0"/>
              <a:t>Goal: Long-term Customer Loyalty</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n-US" sz="2800" dirty="0" smtClean="0"/>
              <a:t>Corresponding Changes in Internal/Business Processes: Extreme attention to detail in customer interactions, intimate knowledge of customer needs and preferences, detailed customer segmentation, tailored advertising, development of sophisticated customer information databases </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n-US" sz="2800" dirty="0" smtClean="0"/>
              <a:t>Examples: Home Depot; Nordstrom  </a:t>
            </a:r>
          </a:p>
          <a:p>
            <a:pPr eaLnBrk="1" fontAlgn="auto" hangingPunct="1">
              <a:spcAft>
                <a:spcPts val="0"/>
              </a:spcAft>
              <a:buFont typeface="Arial" pitchFamily="34" charset="0"/>
              <a:buNone/>
              <a:defRPr/>
            </a:pPr>
            <a:endParaRPr lang="en-US" sz="2800" dirty="0" smtClean="0"/>
          </a:p>
        </p:txBody>
      </p:sp>
    </p:spTree>
    <p:extLst>
      <p:ext uri="{BB962C8B-B14F-4D97-AF65-F5344CB8AC3E}">
        <p14:creationId xmlns:p14="http://schemas.microsoft.com/office/powerpoint/2010/main" xmlns="" val="8363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04800"/>
            <a:ext cx="7521575" cy="685800"/>
          </a:xfrm>
          <a:solidFill>
            <a:schemeClr val="accent3">
              <a:lumMod val="20000"/>
              <a:lumOff val="80000"/>
            </a:schemeClr>
          </a:solidFill>
        </p:spPr>
        <p:txBody>
          <a:bodyPr>
            <a:normAutofit fontScale="90000"/>
          </a:bodyPr>
          <a:lstStyle/>
          <a:p>
            <a:pPr eaLnBrk="1" fontAlgn="auto" hangingPunct="1">
              <a:spcAft>
                <a:spcPts val="0"/>
              </a:spcAft>
              <a:defRPr/>
            </a:pPr>
            <a:r>
              <a:rPr lang="en-US" dirty="0" smtClean="0"/>
              <a:t>Home depot: $68 billion; 320,000 employees</a:t>
            </a:r>
            <a:endParaRPr lang="en-US" dirty="0"/>
          </a:p>
        </p:txBody>
      </p:sp>
      <p:pic>
        <p:nvPicPr>
          <p:cNvPr id="2253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0438" y="2357438"/>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066800"/>
            <a:ext cx="2505075"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1100138"/>
            <a:ext cx="2381250" cy="191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850" y="381000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4600" y="3733800"/>
            <a:ext cx="19431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0217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521575" cy="701675"/>
          </a:xfrm>
          <a:solidFill>
            <a:schemeClr val="accent3">
              <a:lumMod val="20000"/>
              <a:lumOff val="80000"/>
            </a:schemeClr>
          </a:solidFill>
        </p:spPr>
        <p:txBody>
          <a:bodyPr>
            <a:noAutofit/>
          </a:bodyPr>
          <a:lstStyle/>
          <a:p>
            <a:pPr eaLnBrk="1" fontAlgn="auto" hangingPunct="1">
              <a:spcAft>
                <a:spcPts val="0"/>
              </a:spcAft>
              <a:defRPr/>
            </a:pPr>
            <a:r>
              <a:rPr lang="en-US" sz="3200" dirty="0" smtClean="0"/>
              <a:t>Nordstrom: $8.5 billion; 52,000 employees</a:t>
            </a:r>
            <a:endParaRPr lang="en-US" sz="3200" dirty="0"/>
          </a:p>
        </p:txBody>
      </p:sp>
      <p:sp>
        <p:nvSpPr>
          <p:cNvPr id="23555" name="Content Placeholder 2"/>
          <p:cNvSpPr>
            <a:spLocks noGrp="1"/>
          </p:cNvSpPr>
          <p:nvPr>
            <p:ph idx="1"/>
          </p:nvPr>
        </p:nvSpPr>
        <p:spPr>
          <a:xfrm>
            <a:off x="822325" y="1100138"/>
            <a:ext cx="7521575" cy="2862262"/>
          </a:xfrm>
          <a:solidFill>
            <a:schemeClr val="bg2"/>
          </a:solidFill>
        </p:spPr>
        <p:txBody>
          <a:bodyPr>
            <a:normAutofit fontScale="62500" lnSpcReduction="20000"/>
          </a:bodyPr>
          <a:lstStyle/>
          <a:p>
            <a:pPr eaLnBrk="1" hangingPunct="1"/>
            <a:r>
              <a:rPr lang="en-US" smtClean="0"/>
              <a:t>Employee handbook: (a 75 word card): </a:t>
            </a:r>
          </a:p>
          <a:p>
            <a:pPr eaLnBrk="1" hangingPunct="1"/>
            <a:r>
              <a:rPr lang="en-US" smtClean="0"/>
              <a:t>Welcome to Nordstrom</a:t>
            </a:r>
            <a:endParaRPr lang="en-US" b="0" smtClean="0"/>
          </a:p>
          <a:p>
            <a:pPr eaLnBrk="1" hangingPunct="1"/>
            <a:r>
              <a:rPr lang="en-US" b="0" smtClean="0"/>
              <a:t>We're glad to have you with our Company. Our number one goal is to provide outstanding customer service. Set both your personal and professional goals high. We have great confidence in your ability to achieve them.</a:t>
            </a:r>
          </a:p>
          <a:p>
            <a:pPr eaLnBrk="1" hangingPunct="1"/>
            <a:r>
              <a:rPr lang="en-US" smtClean="0"/>
              <a:t>Nordstrom Rules: Rule #1: Use best judgment in all situations. There will be no additional rules.</a:t>
            </a:r>
            <a:endParaRPr lang="en-US" b="0" smtClean="0"/>
          </a:p>
          <a:p>
            <a:pPr eaLnBrk="1" hangingPunct="1"/>
            <a:r>
              <a:rPr lang="en-US" b="0" smtClean="0"/>
              <a:t>Please feel free to ask your department manager, store manager, or division general manager any question at any time.</a:t>
            </a:r>
          </a:p>
          <a:p>
            <a:pPr eaLnBrk="1" hangingPunct="1"/>
            <a:endParaRPr lang="en-US" smtClean="0"/>
          </a:p>
        </p:txBody>
      </p:sp>
      <p:pic>
        <p:nvPicPr>
          <p:cNvPr id="235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962400"/>
            <a:ext cx="1847850" cy="246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7" name="Picture 4" descr="http://t0.gstatic.com/images?q=tbn:ANd9GcRMYQJEh3qm3Zd1ziWWeTjZBDSlouppWsVZgmtMldOkqzKiW59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4267200"/>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6" descr="http://t3.gstatic.com/images?q=tbn:ANd9GcQ0t8lqy8l3HcHo_8E0jf86A7xbEU6JvTxO2S_0nI8dYnpnvbK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4029075"/>
            <a:ext cx="1962150" cy="233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4642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accent3">
              <a:lumMod val="20000"/>
              <a:lumOff val="80000"/>
            </a:schemeClr>
          </a:solidFill>
        </p:spPr>
        <p:txBody>
          <a:bodyPr/>
          <a:lstStyle/>
          <a:p>
            <a:pPr eaLnBrk="1" fontAlgn="auto" hangingPunct="1">
              <a:spcAft>
                <a:spcPts val="0"/>
              </a:spcAft>
              <a:defRPr/>
            </a:pPr>
            <a:r>
              <a:rPr lang="en-US" dirty="0" smtClean="0"/>
              <a:t>Product Leadership</a:t>
            </a:r>
          </a:p>
        </p:txBody>
      </p:sp>
      <p:sp>
        <p:nvSpPr>
          <p:cNvPr id="24579" name="Rectangle 3"/>
          <p:cNvSpPr>
            <a:spLocks noGrp="1" noChangeArrowheads="1"/>
          </p:cNvSpPr>
          <p:nvPr>
            <p:ph idx="1"/>
          </p:nvPr>
        </p:nvSpPr>
        <p:spPr/>
        <p:txBody>
          <a:bodyPr/>
          <a:lstStyle/>
          <a:p>
            <a:pPr eaLnBrk="1" hangingPunct="1">
              <a:lnSpc>
                <a:spcPct val="90000"/>
              </a:lnSpc>
            </a:pPr>
            <a:r>
              <a:rPr lang="en-US" sz="2800" smtClean="0"/>
              <a:t>Goal: To be the leader in producing state-of-the art products or services</a:t>
            </a:r>
          </a:p>
          <a:p>
            <a:pPr eaLnBrk="1" hangingPunct="1">
              <a:lnSpc>
                <a:spcPct val="90000"/>
              </a:lnSpc>
            </a:pPr>
            <a:r>
              <a:rPr lang="en-US" sz="2800" smtClean="0"/>
              <a:t>Corresponding Changes in Internal/Business Processes: promote innovation and creativity; reduce the commercialization cycle; make own products obsolete; concurrent engineering</a:t>
            </a:r>
          </a:p>
          <a:p>
            <a:pPr eaLnBrk="1" hangingPunct="1">
              <a:lnSpc>
                <a:spcPct val="90000"/>
              </a:lnSpc>
            </a:pPr>
            <a:r>
              <a:rPr lang="en-US" sz="2800" smtClean="0"/>
              <a:t>Examples: J&amp;J; Apple</a:t>
            </a:r>
          </a:p>
        </p:txBody>
      </p:sp>
    </p:spTree>
    <p:extLst>
      <p:ext uri="{BB962C8B-B14F-4D97-AF65-F5344CB8AC3E}">
        <p14:creationId xmlns:p14="http://schemas.microsoft.com/office/powerpoint/2010/main" xmlns="" val="1492277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28600"/>
            <a:ext cx="7521575" cy="762000"/>
          </a:xfrm>
          <a:solidFill>
            <a:schemeClr val="accent3">
              <a:lumMod val="20000"/>
              <a:lumOff val="80000"/>
            </a:schemeClr>
          </a:solidFill>
        </p:spPr>
        <p:txBody>
          <a:bodyPr>
            <a:noAutofit/>
          </a:bodyPr>
          <a:lstStyle/>
          <a:p>
            <a:pPr eaLnBrk="1" fontAlgn="auto" hangingPunct="1">
              <a:spcAft>
                <a:spcPts val="0"/>
              </a:spcAft>
              <a:defRPr/>
            </a:pPr>
            <a:r>
              <a:rPr lang="en-US" sz="2800" dirty="0" smtClean="0"/>
              <a:t>Johnson and Johnson: $62 billion; 118,000 employees</a:t>
            </a:r>
            <a:endParaRPr lang="en-US" sz="2800" dirty="0"/>
          </a:p>
        </p:txBody>
      </p:sp>
      <p:pic>
        <p:nvPicPr>
          <p:cNvPr id="2560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1825" y="2438400"/>
            <a:ext cx="2800350"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671638"/>
            <a:ext cx="2209800" cy="145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5" name="Picture 5" descr="http://t0.gstatic.com/images?q=tbn:ANd9GcSNWaLI6IxByy5cporweN9FAb77giw4u-_H2ULpw73XArxP__4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7688" y="3733800"/>
            <a:ext cx="2805112"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8800" y="449580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83288" y="114300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9279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pPr eaLnBrk="1" fontAlgn="auto" hangingPunct="1">
              <a:spcAft>
                <a:spcPts val="0"/>
              </a:spcAft>
              <a:defRPr/>
            </a:pPr>
            <a:r>
              <a:rPr lang="en-US" dirty="0" smtClean="0"/>
              <a:t>Apple: $65 billion; 50,000 employees </a:t>
            </a:r>
            <a:endParaRPr lang="en-US" dirty="0"/>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295400"/>
            <a:ext cx="1943100" cy="235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9488" y="2343150"/>
            <a:ext cx="2105025" cy="217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9" name="Picture 5" descr="http://t1.gstatic.com/images?q=tbn:ANd9GcSdSGbcsvDiYr0hfxyROLQFFf7QyLAMi_54UyL_5rGVGMUAKhA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1538" y="4191000"/>
            <a:ext cx="2333625"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129540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31" name="Picture 8" descr="http://t2.gstatic.com/images?q=tbn:ANd9GcSB30aM6u_4ABmsGaBWUP09-xhsikJYsonYl3c1MnSwRrHHhihQf-xcNt6wRQ"/>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1000" y="5257800"/>
            <a:ext cx="1914525"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7000" y="3568700"/>
            <a:ext cx="2362200" cy="168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186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Teaching and Learning Approaches </a:t>
            </a:r>
            <a:endParaRPr lang="en-US" dirty="0"/>
          </a:p>
        </p:txBody>
      </p:sp>
      <p:sp>
        <p:nvSpPr>
          <p:cNvPr id="3" name="Content Placeholder 2"/>
          <p:cNvSpPr>
            <a:spLocks noGrp="1"/>
          </p:cNvSpPr>
          <p:nvPr>
            <p:ph idx="1"/>
          </p:nvPr>
        </p:nvSpPr>
        <p:spPr>
          <a:solidFill>
            <a:schemeClr val="bg2"/>
          </a:solidFill>
        </p:spPr>
        <p:txBody>
          <a:bodyPr/>
          <a:lstStyle/>
          <a:p>
            <a:r>
              <a:rPr lang="en-US" dirty="0" smtClean="0"/>
              <a:t>Active participation </a:t>
            </a:r>
          </a:p>
          <a:p>
            <a:r>
              <a:rPr lang="en-US" dirty="0" smtClean="0"/>
              <a:t>Constructivist paradigm</a:t>
            </a:r>
          </a:p>
          <a:p>
            <a:r>
              <a:rPr lang="en-US" dirty="0" smtClean="0"/>
              <a:t>Use of active learning methods: </a:t>
            </a:r>
          </a:p>
          <a:p>
            <a:pPr lvl="1"/>
            <a:r>
              <a:rPr lang="en-US" dirty="0" smtClean="0"/>
              <a:t>Case analysis and discussion</a:t>
            </a:r>
          </a:p>
          <a:p>
            <a:pPr lvl="1"/>
            <a:r>
              <a:rPr lang="en-US" dirty="0" smtClean="0"/>
              <a:t>Socratic dialogue</a:t>
            </a:r>
          </a:p>
          <a:p>
            <a:pPr lvl="1"/>
            <a:r>
              <a:rPr lang="en-US" dirty="0" smtClean="0"/>
              <a:t>Videos – view and discuss</a:t>
            </a:r>
          </a:p>
          <a:p>
            <a:pPr lvl="1"/>
            <a:r>
              <a:rPr lang="en-US" dirty="0" smtClean="0"/>
              <a:t>Student-lead discussions   </a:t>
            </a:r>
            <a:endParaRPr lang="en-US" dirty="0"/>
          </a:p>
        </p:txBody>
      </p:sp>
    </p:spTree>
    <p:extLst>
      <p:ext uri="{BB962C8B-B14F-4D97-AF65-F5344CB8AC3E}">
        <p14:creationId xmlns:p14="http://schemas.microsoft.com/office/powerpoint/2010/main" xmlns="" val="213181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8153400" cy="1066800"/>
          </a:xfrm>
          <a:solidFill>
            <a:schemeClr val="accent3">
              <a:lumMod val="20000"/>
              <a:lumOff val="80000"/>
            </a:schemeClr>
          </a:solidFill>
        </p:spPr>
        <p:txBody>
          <a:bodyPr>
            <a:noAutofit/>
          </a:bodyPr>
          <a:lstStyle/>
          <a:p>
            <a:pPr eaLnBrk="1" fontAlgn="auto" hangingPunct="1">
              <a:spcAft>
                <a:spcPts val="0"/>
              </a:spcAft>
              <a:defRPr/>
            </a:pPr>
            <a:r>
              <a:rPr lang="en-US" dirty="0" smtClean="0"/>
              <a:t>V</a:t>
            </a:r>
            <a:r>
              <a:rPr lang="en-US" sz="2800" dirty="0" smtClean="0"/>
              <a:t>alue Innovation: Blue Sky Strategy (Kim and </a:t>
            </a:r>
            <a:r>
              <a:rPr lang="en-US" sz="2800" dirty="0" err="1" smtClean="0"/>
              <a:t>Mauborgne</a:t>
            </a:r>
            <a:r>
              <a:rPr lang="en-US" sz="2800" dirty="0" smtClean="0"/>
              <a:t>)</a:t>
            </a:r>
            <a:r>
              <a:rPr lang="en-US" sz="4800" dirty="0" smtClean="0"/>
              <a:t> </a:t>
            </a:r>
          </a:p>
        </p:txBody>
      </p:sp>
      <p:sp>
        <p:nvSpPr>
          <p:cNvPr id="18435" name="Rectangle 3"/>
          <p:cNvSpPr>
            <a:spLocks noGrp="1" noChangeArrowheads="1"/>
          </p:cNvSpPr>
          <p:nvPr>
            <p:ph idx="1"/>
          </p:nvPr>
        </p:nvSpPr>
        <p:spPr>
          <a:xfrm>
            <a:off x="822325" y="1752600"/>
            <a:ext cx="7521575" cy="3886200"/>
          </a:xfrm>
        </p:spPr>
        <p:txBody>
          <a:bodyPr rtlCol="0">
            <a:normAutofit lnSpcReduction="10000"/>
          </a:bodyPr>
          <a:lstStyle/>
          <a:p>
            <a:pPr eaLnBrk="1" fontAlgn="auto" hangingPunct="1">
              <a:lnSpc>
                <a:spcPct val="90000"/>
              </a:lnSpc>
              <a:spcAft>
                <a:spcPts val="0"/>
              </a:spcAft>
              <a:buFont typeface="Arial" pitchFamily="34" charset="0"/>
              <a:buNone/>
              <a:defRPr/>
            </a:pPr>
            <a:r>
              <a:rPr lang="en-US" sz="2800" dirty="0" smtClean="0"/>
              <a:t>Do not compete for existing markets/customers – make competition obsolete</a:t>
            </a:r>
          </a:p>
          <a:p>
            <a:pPr eaLnBrk="1" fontAlgn="auto" hangingPunct="1">
              <a:lnSpc>
                <a:spcPct val="90000"/>
              </a:lnSpc>
              <a:spcAft>
                <a:spcPts val="0"/>
              </a:spcAft>
              <a:buFont typeface="Arial" pitchFamily="34" charset="0"/>
              <a:buNone/>
              <a:defRPr/>
            </a:pPr>
            <a:r>
              <a:rPr lang="en-US" sz="2800" dirty="0" smtClean="0"/>
              <a:t>Offer radically different experience and value package</a:t>
            </a:r>
          </a:p>
          <a:p>
            <a:pPr eaLnBrk="1" fontAlgn="auto" hangingPunct="1">
              <a:lnSpc>
                <a:spcPct val="90000"/>
              </a:lnSpc>
              <a:spcAft>
                <a:spcPts val="0"/>
              </a:spcAft>
              <a:buFont typeface="Arial" pitchFamily="34" charset="0"/>
              <a:buNone/>
              <a:defRPr/>
            </a:pPr>
            <a:r>
              <a:rPr lang="en-US" sz="2800" dirty="0" smtClean="0"/>
              <a:t>Focus on what unites customers, not what is different</a:t>
            </a:r>
          </a:p>
          <a:p>
            <a:pPr eaLnBrk="1" fontAlgn="auto" hangingPunct="1">
              <a:lnSpc>
                <a:spcPct val="90000"/>
              </a:lnSpc>
              <a:spcAft>
                <a:spcPts val="0"/>
              </a:spcAft>
              <a:buFont typeface="Arial" pitchFamily="34" charset="0"/>
              <a:buNone/>
              <a:defRPr/>
            </a:pPr>
            <a:r>
              <a:rPr lang="en-US" sz="2800" dirty="0" smtClean="0"/>
              <a:t>Focus on what is the most important for the majority of customers</a:t>
            </a:r>
          </a:p>
          <a:p>
            <a:pPr eaLnBrk="1" fontAlgn="auto" hangingPunct="1">
              <a:lnSpc>
                <a:spcPct val="90000"/>
              </a:lnSpc>
              <a:spcAft>
                <a:spcPts val="0"/>
              </a:spcAft>
              <a:buFont typeface="Arial" pitchFamily="34" charset="0"/>
              <a:buNone/>
              <a:defRPr/>
            </a:pPr>
            <a:r>
              <a:rPr lang="en-US" sz="2800" dirty="0" smtClean="0"/>
              <a:t>Do not be constrained by existing assets/capabilities and industry boundaries</a:t>
            </a:r>
          </a:p>
          <a:p>
            <a:pPr eaLnBrk="1" fontAlgn="auto" hangingPunct="1">
              <a:lnSpc>
                <a:spcPct val="90000"/>
              </a:lnSpc>
              <a:spcAft>
                <a:spcPts val="0"/>
              </a:spcAft>
              <a:buFont typeface="Arial" pitchFamily="34" charset="0"/>
              <a:buNone/>
              <a:defRPr/>
            </a:pPr>
            <a:endParaRPr lang="en-US" sz="2800" dirty="0" smtClean="0"/>
          </a:p>
          <a:p>
            <a:pPr eaLnBrk="1" fontAlgn="auto" hangingPunct="1">
              <a:lnSpc>
                <a:spcPct val="90000"/>
              </a:lnSpc>
              <a:spcAft>
                <a:spcPts val="0"/>
              </a:spcAft>
              <a:buFont typeface="Arial" pitchFamily="34" charset="0"/>
              <a:buNone/>
              <a:defRPr/>
            </a:pPr>
            <a:endParaRPr lang="en-US" sz="2800" dirty="0" smtClean="0"/>
          </a:p>
        </p:txBody>
      </p:sp>
    </p:spTree>
    <p:extLst>
      <p:ext uri="{BB962C8B-B14F-4D97-AF65-F5344CB8AC3E}">
        <p14:creationId xmlns:p14="http://schemas.microsoft.com/office/powerpoint/2010/main" xmlns="" val="138624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2325" y="304800"/>
            <a:ext cx="7521575" cy="685800"/>
          </a:xfrm>
          <a:solidFill>
            <a:schemeClr val="accent3">
              <a:lumMod val="20000"/>
              <a:lumOff val="80000"/>
            </a:schemeClr>
          </a:solidFill>
        </p:spPr>
        <p:txBody>
          <a:bodyPr>
            <a:normAutofit fontScale="90000"/>
          </a:bodyPr>
          <a:lstStyle/>
          <a:p>
            <a:pPr eaLnBrk="1" fontAlgn="auto" hangingPunct="1">
              <a:spcAft>
                <a:spcPts val="0"/>
              </a:spcAft>
              <a:defRPr/>
            </a:pPr>
            <a:r>
              <a:rPr lang="en-US" sz="4000" dirty="0" smtClean="0"/>
              <a:t/>
            </a:r>
            <a:br>
              <a:rPr lang="en-US" sz="4000" dirty="0" smtClean="0"/>
            </a:br>
            <a:r>
              <a:rPr lang="en-US" sz="4000" dirty="0" smtClean="0"/>
              <a:t>Four Questions</a:t>
            </a:r>
            <a:br>
              <a:rPr lang="en-US" sz="4000" dirty="0" smtClean="0"/>
            </a:br>
            <a:endParaRPr lang="en-US" sz="4000" dirty="0" smtClean="0"/>
          </a:p>
        </p:txBody>
      </p:sp>
      <p:sp>
        <p:nvSpPr>
          <p:cNvPr id="29699" name="Rectangle 3"/>
          <p:cNvSpPr>
            <a:spLocks noGrp="1" noChangeArrowheads="1"/>
          </p:cNvSpPr>
          <p:nvPr>
            <p:ph idx="1"/>
          </p:nvPr>
        </p:nvSpPr>
        <p:spPr/>
        <p:txBody>
          <a:bodyPr/>
          <a:lstStyle/>
          <a:p>
            <a:pPr eaLnBrk="1" hangingPunct="1"/>
            <a:r>
              <a:rPr lang="en-US" sz="3200" smtClean="0"/>
              <a:t>Which of the factors that our industry takes for granted should be eliminated?</a:t>
            </a:r>
          </a:p>
          <a:p>
            <a:pPr eaLnBrk="1" hangingPunct="1"/>
            <a:r>
              <a:rPr lang="en-US" sz="3200" smtClean="0"/>
              <a:t>Which should be reduced below standards?</a:t>
            </a:r>
          </a:p>
          <a:p>
            <a:pPr eaLnBrk="1" hangingPunct="1"/>
            <a:r>
              <a:rPr lang="en-US" sz="3200" smtClean="0"/>
              <a:t>Which should be raised above standards?</a:t>
            </a:r>
          </a:p>
          <a:p>
            <a:pPr eaLnBrk="1" hangingPunct="1"/>
            <a:r>
              <a:rPr lang="en-US" sz="3200" smtClean="0"/>
              <a:t>Which should be created? </a:t>
            </a:r>
          </a:p>
        </p:txBody>
      </p:sp>
    </p:spTree>
    <p:extLst>
      <p:ext uri="{BB962C8B-B14F-4D97-AF65-F5344CB8AC3E}">
        <p14:creationId xmlns:p14="http://schemas.microsoft.com/office/powerpoint/2010/main" xmlns="" val="33375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chemeClr val="accent3">
              <a:lumMod val="20000"/>
              <a:lumOff val="80000"/>
            </a:schemeClr>
          </a:solidFill>
        </p:spPr>
        <p:txBody>
          <a:bodyPr/>
          <a:lstStyle/>
          <a:p>
            <a:pPr eaLnBrk="1" fontAlgn="auto" hangingPunct="1">
              <a:spcAft>
                <a:spcPts val="0"/>
              </a:spcAft>
              <a:defRPr/>
            </a:pPr>
            <a:r>
              <a:rPr lang="en-US" dirty="0" smtClean="0"/>
              <a:t>Two Strategic Logics</a:t>
            </a:r>
          </a:p>
        </p:txBody>
      </p:sp>
      <p:sp>
        <p:nvSpPr>
          <p:cNvPr id="20483"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Arial" pitchFamily="34" charset="0"/>
              <a:buNone/>
              <a:defRPr/>
            </a:pPr>
            <a:r>
              <a:rPr lang="en-US" sz="2800" smtClean="0"/>
              <a:t>Industry assumptions: Are given? Or can be shaped?</a:t>
            </a:r>
          </a:p>
          <a:p>
            <a:pPr eaLnBrk="1" fontAlgn="auto" hangingPunct="1">
              <a:lnSpc>
                <a:spcPct val="90000"/>
              </a:lnSpc>
              <a:spcAft>
                <a:spcPts val="0"/>
              </a:spcAft>
              <a:buFont typeface="Arial" pitchFamily="34" charset="0"/>
              <a:buNone/>
              <a:defRPr/>
            </a:pPr>
            <a:r>
              <a:rPr lang="en-US" sz="2800" smtClean="0"/>
              <a:t>Strategic Focus: Build competitive advantage? Or make competition irrelevant?</a:t>
            </a:r>
          </a:p>
          <a:p>
            <a:pPr eaLnBrk="1" fontAlgn="auto" hangingPunct="1">
              <a:lnSpc>
                <a:spcPct val="90000"/>
              </a:lnSpc>
              <a:spcAft>
                <a:spcPts val="0"/>
              </a:spcAft>
              <a:buFont typeface="Arial" pitchFamily="34" charset="0"/>
              <a:buNone/>
              <a:defRPr/>
            </a:pPr>
            <a:r>
              <a:rPr lang="en-US" sz="2800" smtClean="0"/>
              <a:t>Customers: Segmentation and retention? Or new, broader, customer base?</a:t>
            </a:r>
          </a:p>
          <a:p>
            <a:pPr eaLnBrk="1" fontAlgn="auto" hangingPunct="1">
              <a:lnSpc>
                <a:spcPct val="90000"/>
              </a:lnSpc>
              <a:spcAft>
                <a:spcPts val="0"/>
              </a:spcAft>
              <a:buFont typeface="Arial" pitchFamily="34" charset="0"/>
              <a:buNone/>
              <a:defRPr/>
            </a:pPr>
            <a:r>
              <a:rPr lang="en-US" sz="2800" smtClean="0"/>
              <a:t>Assets and Capabilities: Leverage existing ones, or find out what you need to start anew? </a:t>
            </a:r>
          </a:p>
          <a:p>
            <a:pPr eaLnBrk="1" fontAlgn="auto" hangingPunct="1">
              <a:lnSpc>
                <a:spcPct val="90000"/>
              </a:lnSpc>
              <a:spcAft>
                <a:spcPts val="0"/>
              </a:spcAft>
              <a:buFont typeface="Arial" pitchFamily="34" charset="0"/>
              <a:buNone/>
              <a:defRPr/>
            </a:pPr>
            <a:r>
              <a:rPr lang="en-US" sz="2800" smtClean="0"/>
              <a:t>Products/Services: Industry’s boundaries determine the choices? </a:t>
            </a:r>
          </a:p>
        </p:txBody>
      </p:sp>
    </p:spTree>
    <p:extLst>
      <p:ext uri="{BB962C8B-B14F-4D97-AF65-F5344CB8AC3E}">
        <p14:creationId xmlns:p14="http://schemas.microsoft.com/office/powerpoint/2010/main" xmlns="" val="1758169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accent3">
              <a:lumMod val="20000"/>
              <a:lumOff val="80000"/>
            </a:schemeClr>
          </a:solidFill>
        </p:spPr>
        <p:txBody>
          <a:bodyPr/>
          <a:lstStyle/>
          <a:p>
            <a:pPr eaLnBrk="1" fontAlgn="auto" hangingPunct="1">
              <a:spcAft>
                <a:spcPts val="0"/>
              </a:spcAft>
              <a:defRPr/>
            </a:pPr>
            <a:r>
              <a:rPr lang="en-US" dirty="0" err="1" smtClean="0"/>
              <a:t>Formule</a:t>
            </a:r>
            <a:r>
              <a:rPr lang="en-US" dirty="0" smtClean="0"/>
              <a:t> 1 (Accor Hotels)</a:t>
            </a:r>
          </a:p>
        </p:txBody>
      </p:sp>
      <p:sp>
        <p:nvSpPr>
          <p:cNvPr id="31747" name="Rectangle 3"/>
          <p:cNvSpPr>
            <a:spLocks noGrp="1" noChangeArrowheads="1"/>
          </p:cNvSpPr>
          <p:nvPr>
            <p:ph idx="1"/>
          </p:nvPr>
        </p:nvSpPr>
        <p:spPr/>
        <p:txBody>
          <a:bodyPr/>
          <a:lstStyle/>
          <a:p>
            <a:pPr eaLnBrk="1" hangingPunct="1">
              <a:lnSpc>
                <a:spcPct val="90000"/>
              </a:lnSpc>
              <a:buFont typeface="Wingdings" pitchFamily="2" charset="2"/>
              <a:buNone/>
            </a:pPr>
            <a:r>
              <a:rPr lang="en-US" sz="2000" smtClean="0"/>
              <a:t>Factors to Keep/Eliminate/Enhance:</a:t>
            </a:r>
          </a:p>
          <a:p>
            <a:pPr lvl="1" eaLnBrk="1" hangingPunct="1">
              <a:lnSpc>
                <a:spcPct val="90000"/>
              </a:lnSpc>
            </a:pPr>
            <a:r>
              <a:rPr lang="en-US" sz="2000" smtClean="0"/>
              <a:t>Excellent Beds/Mattresses</a:t>
            </a:r>
          </a:p>
          <a:p>
            <a:pPr lvl="1" eaLnBrk="1" hangingPunct="1">
              <a:lnSpc>
                <a:spcPct val="90000"/>
              </a:lnSpc>
            </a:pPr>
            <a:r>
              <a:rPr lang="en-US" sz="2000" smtClean="0"/>
              <a:t>24 hour attendant?</a:t>
            </a:r>
          </a:p>
          <a:p>
            <a:pPr lvl="1" eaLnBrk="1" hangingPunct="1">
              <a:lnSpc>
                <a:spcPct val="90000"/>
              </a:lnSpc>
            </a:pPr>
            <a:r>
              <a:rPr lang="en-US" sz="2000" smtClean="0"/>
              <a:t>Restaurant in the hotel?</a:t>
            </a:r>
          </a:p>
          <a:p>
            <a:pPr lvl="1" eaLnBrk="1" hangingPunct="1">
              <a:lnSpc>
                <a:spcPct val="90000"/>
              </a:lnSpc>
            </a:pPr>
            <a:r>
              <a:rPr lang="en-US" sz="2000" smtClean="0"/>
              <a:t>Clean rooms</a:t>
            </a:r>
          </a:p>
          <a:p>
            <a:pPr lvl="1" eaLnBrk="1" hangingPunct="1">
              <a:lnSpc>
                <a:spcPct val="90000"/>
              </a:lnSpc>
            </a:pPr>
            <a:r>
              <a:rPr lang="en-US" sz="2000" smtClean="0"/>
              <a:t>TV in rooms?</a:t>
            </a:r>
          </a:p>
          <a:p>
            <a:pPr lvl="1" eaLnBrk="1" hangingPunct="1">
              <a:lnSpc>
                <a:spcPct val="90000"/>
              </a:lnSpc>
            </a:pPr>
            <a:r>
              <a:rPr lang="en-US" sz="2000" smtClean="0"/>
              <a:t>Large, comfortable common area?</a:t>
            </a:r>
          </a:p>
          <a:p>
            <a:pPr lvl="1" eaLnBrk="1" hangingPunct="1">
              <a:lnSpc>
                <a:spcPct val="90000"/>
              </a:lnSpc>
            </a:pPr>
            <a:r>
              <a:rPr lang="en-US" sz="2000" smtClean="0"/>
              <a:t>Writing desk and tables in rooms?</a:t>
            </a:r>
          </a:p>
          <a:p>
            <a:pPr lvl="1" eaLnBrk="1" hangingPunct="1">
              <a:lnSpc>
                <a:spcPct val="90000"/>
              </a:lnSpc>
            </a:pPr>
            <a:r>
              <a:rPr lang="en-US" sz="2000" smtClean="0"/>
              <a:t>Easy check in/check out</a:t>
            </a:r>
          </a:p>
          <a:p>
            <a:pPr lvl="1" eaLnBrk="1" hangingPunct="1">
              <a:lnSpc>
                <a:spcPct val="90000"/>
              </a:lnSpc>
            </a:pPr>
            <a:endParaRPr lang="en-US" smtClean="0"/>
          </a:p>
          <a:p>
            <a:pPr eaLnBrk="1" hangingPunct="1">
              <a:lnSpc>
                <a:spcPct val="90000"/>
              </a:lnSpc>
              <a:buFont typeface="Wingdings" pitchFamily="2" charset="2"/>
              <a:buNone/>
            </a:pPr>
            <a:endParaRPr lang="en-US" smtClean="0"/>
          </a:p>
          <a:p>
            <a:pPr eaLnBrk="1" hangingPunct="1">
              <a:lnSpc>
                <a:spcPct val="90000"/>
              </a:lnSpc>
            </a:pPr>
            <a:endParaRPr lang="en-US" smtClean="0"/>
          </a:p>
        </p:txBody>
      </p:sp>
      <p:sp>
        <p:nvSpPr>
          <p:cNvPr id="31748" name="AutoShape 5" descr="data:image/jpg;base64,/9j/4AAQSkZJRgABAQAAAQABAAD/2wBDAAkGBwgHBgkIBwgKCgkLDRYPDQwMDRsUFRAWIB0iIiAdHx8kKDQsJCYxJx8fLT0tMTU3Ojo6Iys/RD84QzQ5Ojf/2wBDAQoKCg0MDRoPDxo3JR8lNzc3Nzc3Nzc3Nzc3Nzc3Nzc3Nzc3Nzc3Nzc3Nzc3Nzc3Nzc3Nzc3Nzc3Nzc3Nzc3Nzf/wAARCABmAP4DASIAAhEBAxEB/8QAHAAAAgIDAQEAAAAAAAAAAAAAAAUGBwIDBAEI/8QAUBAAAQMDAQIICgUJBQYHAQAAAQIDBAAFEQYSIQcTFTFWlNHSFBdBUVVhcYGRoSIyk7GzFjY3QlJ0dZXBYnKissIjNEVGZOEkJTNUY3OCkv/EABsBAAIDAQEBAAAAAAAAAAAAAAABAgMEBQYH/8QAOBEAAQMDAQQFDAIBBQAAAAAAAQACAwQFEVESEyExFkFSkaEGFBUiMlNhcYGxwdE0NfAjJELh8f/aAAwDAQACEQMRAD8Al8l6/XLVV9ixNQvwI0FxlDbTcZpwfSaCjvUM8/31t5N1J0zmdRY7K9tn55at/eI34CaeV4W7Xasp6x8cb8AY00WyOJrmgkJFybqTpnM6ix2Ucm6k6ZzOosdlPaK5vp64e88B+lZuWaJFybqTpnM6ix2Ucm6k6ZzOosdlPaKPT1w954D9I3LNEi5N1J0zmdRY7KOTdSdM5nUWOyntFHp64e88B+kblmiRcm6k6ZzOosdlHJupOmczqLHZT2ij09cPeeA/SNyzRI+TdSdM5nUWOyvOTdSc/wCWczqLHZWvXd7fsGm35sQoEjjENtFacjJVv3ewGunSM6Xc9OW+bPKDJkN7athOyMFRxu9mK1m53MU4qN5wJxyH6UN3HnZwtXJupB/znM6ix2Ucm6k6ZzOosdlIdD6pueodRXRh0s8nxwoshLWFYK8Iyc79wNbda6/YsL/J9uaTLuOBtAk7DWeYHG8q5twxz+6tBqbx5x5u1+XYB6sDOvBLZixlOeTdSdMpnUWOyjk3UmM/lnL6ix2VA16k4R4zZuD9sUIw+kpCoYAA8uQDtj31MtEawjapirGwI85kDjWc5GDzKSfN93vGZVM93gjMm9DgOeMHHz4JNEZ4YXUbbqTpnL6ix2Ucm6k6ZzOosdlQrVWrNZ2ebMeTCQxbEyC2w69GBynJCd+1vzjNabNqjX92DD0WG07EdcCOOREGyBtYUc7Xk31e03YxCXftwfiO7lzS/wBPOMKd8m6k6ZzOosdlHJupOmczqLHZS3hK1LL03bYrluU0JD75TlxG0NgJJO724qMN6h4SnWkOtWtK21pCkqEMbwRkH61U0812miEomAB5ZwPwm4Rg4wpzybqTpnM6ix2Ucm6k6ZzOosdlcurb3OsWjBPHFC47LSDtIynjFY2vo/8A9Vu0HdJ9504zcLmWy664vZ4tGyNgHZG72g1mdcbm2nNRvfVzjq59ykGR52cLZybqTpnM6ix2Ucm6k6ZzOosdlPaKxenrh7zwH6U9yzRIuTdSdM5nUWOyjk3UnTOZ1Fjsp7RR6euHvPAfpG5ZokXJupOmczqLHZRybqTpnM6ix2U9oo9PXD3ngP0jcs0SLk3UnTOZ1Fjso5N1J0zmdRY7Ke0Uenrh7zwH6RuWaJFybqTpnM6ix2Vs0rKvDGspNpuV4duLAtqZKS4w22UqLhT+qN+4fOnB5qT2b9J0n+CI/GVXZsd0q6mrEcr8jB0VU0bWtyFhbfzy1b+8RvwE08pHbfzy1b+8RvwE08rj37+wk+n2Cth9gIoorwkAEkgADJJrkAZVq9opV+Uth9NW7rSO2j8pbD6at3WkdtX+aT9g9xUdoaprRSr8pbD6at3WkdtMWHmpLKHo7qHWljaQ4hQUlQ84I56rfDJGMvaR8wmCCtlFFFVpqtuGyXsWu2xBzuvqcIz5Epx/qFI4uv7/AG6zMwkWRCGo8cNB1TTowAnG0fJny128JQ5V19ZbQlQICW0FJ8hW5k/4QKl3ChNETRU8BeyX9hhOT+0oZ/wg17CnfFHT01O+MOL+PHqyeayuyS4gqL8ECDBsF7upQFbBwB5+LQVEf4hWjggt6LncrjfZ+HpTSxsFW/ZcXkqV7fuyalHBhBbRoaOHEAolqdcWP2golP3AVCYUq48GV/kMyoy37bJOEqB2Q4kH6Kkk7toAkEHsNSc81MlXFEfXOAPiBwICWNkNJ5K5tw5qqPTCUROGCaxb/oxuMfSpKPqhOzkj2BQ+Qrtu/Csl6OY9ht8gTHfooW+ASgn9lKSdo/L20z4M9JybQl663dKk3CUnCUK+s2knJKv7SjjPmx6zWKCCS30srqjgXjAbqdfopE7bgGrh4bZvF262QtrHGvLdUAfIhOP9XyqYaLhcn6UtcdQwoR0rVn9pX0j81Gq24U3OVNcwbU2sZShpnGf1nFEn5EVcSEpQgIQMISMJ9g5qrrzurdTw65cfx91JnF5KqThpkLkXq2W9pKlrQwVBCRkqUtWAMD+586YWPUutpNzhQpNk4iKt1CHHFQHUhCPKck4GBUd1jeo8fhPVNkJLzMB5scWlQBOwAcDP9qp9pLXkbVFyVBjW91koaLqnFupUAAQMYHnJrpTxvht8TdyHtDcknqJVbcF544Snhtlhu0W6KDvdkKcI9SU4+9fyqYaSh+AaYtcbGCiKjO7ykZPzJqsuGeYheooEVagUMRgpaQR+uo59+Ej41JrFwmQrvdoltjWx9tUhfFpUXkEJ3erfzCsk9FO+1wtjbkcXFSDgJCSp9RRRXl8LSiiiihCKKK0yZUeKjjJL7bKM4y4oJGffUmtLjgI4nkt1FL+W7V6QifbJ7a6osliW3xsZ5DrecbSFBQ+IqboZGDLmkJlrhzC3HmpNZv0nSf4Ij8ZVOTzUms36TpP8ER+Mqu35Nfzh8is9R7Cwtv55at/eI34CaeUjtv55at/eI34CaeVnv39hJ9PsFKH2AilWqpvJ+mrpLzgtxXNn+8RgfMimtQrhdmeDaPWyCQqU+23u8wO0f8orJbot7VRs1IUnnDSqO5t2c43V4VAHeQPbXtXFwSw4DemHH5YilyRJUocbsZ2UgJHP7CffX0ivrBRw7zZz8FgY3aOFTmQdyVJJ8gyN9fTloiC32mHDSMBhhDfvCQD86xaj2xxWGWYS1DfhCEEj4VrvV7ttjj8fdJjbCVZCATlS/YkbzXi7rcn3LYijjIx1c8rXFHscSUxoqv3+FmxocKWok91H7WylPyKqc2PXlgvTyWGJSmJCjhDclOwVHzA5wT6s5rnyWqsjbtujOFMSNPWpEqMwp0PFhoujmcKBtfHnr11lt9Ow82hxOc4WkEZ8++th9vvNQlfCjptKynam7t26Pu/zVVT01TUZ3TS7HgmXNbzU0Q2htIQ2lKEDmSkYArF9hmS0pqQ0262rcUOJCgfcah7XCfplagFvS2x+0qMcD4EmpTbLlCu0VMm3SW5DKjjabPMfMRzg+o0TUlVB68jSPj/2gOa7gF5DtNtgLK4NviRlnnUywlB+IFdm7zVEpXCLpyLJejOyZHGMrU2rZjKIyDg7/LvpzYL/AG/UEVyVa3FrabXxattsoIVgHmPtpz0tW1u8lacanKQczOAu5UWOp7jlR2S7kHbLYKsjm31upXf9QW7T0VuTc3i2hxewgJQVknGeYeSlMDhB09cJrEOK/IU8+sNtgx1AEnm30mUlVNHttYS0deDhMuaDhSJUGGtRUuJHUpRyVKaSST5zurNmLHYJUxHZaJGCW2wkn4VGZ/CFp2BNfhyJL/HMLLawmOpQCgcEZ8tSOBMZuEJiZG2iy+gONlScEpPMceSiaGqiYDICGnXOEAtJ4L1yJFdWVuxmHFkYKltpJ+JFDcOI0sLaisIWN4UhpII94FRqbwiacgzH4kiS+HWFqbXsx1EbQODXbc9Y2W1RoT8591CJjXGsgMqUSndvIHNzirPNK4Ybsu48uaW0xPq9pVp/UNu1Cy89a1uONtL2FlbRRg4zjf6q2X69wbBB8NuTi22dsIyhBUSTnG4eysxp5RJui07WnWpbQxlMaKhvjN0x/wC5k9VVXbaNc2O8SjGgvPrdS2p0hTCkgJSMnJNXuttW0ZdGQB8CkHtJwCvdQ6ti2zaYjASJXMUg/RQf7R/pVd3G4y7nIL810uLPMMYCR5gPJQyxKuc1SYzKnX3VFeEjmyc+7n56wnRXIMx2K8Ulxo7Ktk5GfNXr6Gip6XDW+316r2FHSQU52Rxdj6rSOerX0dH8H05CGMFxJcP/AOiT9xFVQElaglIypRwPbV2RWRHjNMJ5m0JQPcMVz/KGTETGanKx3x+GNZrxWzyUns36TpP8ER+MqnHkpPZv0nSf4Ij8ZVYvJr+cPkV5eo9hYW388tW/vEb8BNPKR2388tW/vEb8BNPKz37+wk+n2ClD7ARVVcN0zK7VCBO4OPqHwSn7lVatUVwszPCtYvNj6sZltoe3G0f81X+TcW3XA6An8flRnOGKHUYH7PyrdCjqlzY8VH1nnUtj3kCr/wDyG0uNxskU49R7a9fcbrDQlokBOdFmZGXclWfBtLZsUK+399AUI7KGWk/trWokJ95SKjbrl11XfQVbUqdKXspAOAPLgeRKQPgN9T3hWtkCyWCFFtMNuKzImFx1LYIClJRhOfia4OBVtlV9nrcA45EUcX7CsBR+SR76xx1TPN5bixvE8s/Dh9+KkWnaDCu6LwQkxgZd52ZBGSlpjaQPVkkE/CoJqfT0vTVzMKaUqKk7bTqPquJzuPq5uavpDnqneGmay7eoMRBBcjsEukH6u2QQPgM++sFmu1XVVW7kOWkaclOWJrW5CfaV1S7J4OrnIlOFcq2sraK1HeoFH0CT59+M+qqssFsN3vcK27ZQJDobKwMlI8px7MmnduWuHwcXdw/RTPnMx0evYBWqo/a7jLtU5ubAd4uQ3nZXsg4yMHcQfITXYpKURGcw8C48O79kqpzs4ypRrvRDelokaUzcFSEPOFsocbCSDjORg7x/2rdwS3F2BfJuVHwbwFx55Ocj/Z4IPtGSPfSJ+XqHV8xKXFSrk80NyEIyEA+XCRgZ85qZM6be0hoO9T7gUi4zGExwhKgQ0lSgNnI5yc5OPMKqncWUgpqp4dI4gd5/CYGXbTRwVaOOKdcU64crWorUfWTk/fVr8CL48BuzBONl1tz2ZSR/pquLbbDMtt3lAHEFhCwfWXEp+7ardZb+/Z7bdYsbaDk9pDRWDjYAJ2viCR761XCn88pnQM55H05H7JMOy7K7+ELUR1BqBxbC8wo2WowzuIB3r95+QFbeC+Ol7WMV5wDi4rbkhRPkCUkD5kfCkkW1qXY5l1dBSy04hhrybbit5HuSCT7RUh0NmFYdU3bmLcER0H+04SP6D41GZscNE6GLqw36nA/KQJLslRSS85PnvPglTkh5Sx61KOfvNfSrCG7ZbW21YDURgA+pKE/9q+fNGQxO1Xao5GUmShSvYn6R+Qq7dfTfAtH3V79ZTBbTjzrIT/qrjeUI3k8FM3/M4Cth4BzlQP8AtblcPO9Ke/xLV2mpdwuPJ/KZiE3/AOnChttJHmzk/cU0q4PYRnaytbWMpQ9xp9iAVf0Fc+s5vhuq7rIBykyVJT7E/RH+UV3HAOrWtHJjSe/A/Cq/4K2uCWH4No5pwjCpL7jvtAOyP8tJOG2ZiHaoST9dxbyh6kgJH+Y/Cp1peFyfpu1xMYLUZsK/vEAn5k1UvDDM8I1WI4OUxYyEYHnUSo/eK8tbf9zeHSHkCT+AtEnqxLm0LosaqYlvOzFxUMLShJS1t7RIJPlGMAD41YOmeD2PYXpjvKD0hUmMY+eJCCgKIJIOTv3VVds0hqC5wW5tvty3Y7udlYWgZwcHnIPkq1+C+wzbFZpSbkwWZL8jaKSoE7ISAnm9e1XQvU8jGPcyoGOWyAM9/NRh5jhx1Unt1uh2qPxURlLSBznyn1k+WqgnPeEzX3yc8a4pfxOaty/SPBbPNfzgpZVg+sjA+dU5zbqx2AOfvJXcScBersoJL5HcymWnI/hV9gtYyOOCj7E/S/pVv1WvB7H42/KexuZZUfecAf1qy6w3+XaqAzQLLeX7U4boEHmpNZv0nSf4Ij8ZVOfJSazfpOk/wRH4yql5Nfzh8iuFUewsLb+eWrf3iN+AmnlI7b+eWrf3iN+AmnlZ79/YSfT7BSh9gIxnd591fNWpJvKGoLlLByl6S4oHPkzgfLFfSpGRg0rOnLGeezwM/uyOypWa5R0Dnue0knHJKWMvHBUjwcxPDdaWxBGUtOF9Xl3ISVD5gfGvoEVxQ7PbIT3HQrdEju4KdtplKVYPkyBXdULvcRXyh7RgAYTjj2BhRvX2n16i085GjjMtlYdYB3AqG4j3gn34qjbZcLhp+6CRGUuPMYUUqStPuKVA/MV9K0qvGm7NeyFXO3svOAYDu9KwP7ySD861Wq8tpYzBM3LCoyRFxyFVsjhXvjsfimosFl0pxxwSpRB84BOPvqNWW0XXVd2WhjbdecXtvyXMkIzzqUfP6vL5PVcTPBzpZpe1ycpz1OSHFD4bVSOFCiwI6Y8GO1HZTzIaQEj4CtpvdHTMIo4sE9ahuXOPrFVJwpRo9ltdhsEMktsIceUVc6icDaPrJ2qV6R0qb9pi9yGm8ymFN+CnzqSCpSfeCB7cVdc2022e6l2dAiyXEjZCnmUrIHmBIrZDgxIDRahRmY7albRSy2EAnz7vLuFZ2X4x0oiYDt5yT9cnvUjDl2V896Pvq9O36PNyeJzxchI8rZ+tu845/aKsfhlno/JyAw04kplyA4FJO5SEpyD8VJNTJenrItZWu0QFKUckmOjefhW5+0WyS0y1It8V1tgbLSFspUGx5kgjdRPeKaWqjqd2QW/LjokInNaW5VXcH9r8J0Fqd0p3yEKbQf8A62yr7yKr2BEeuM1iHERxjz6whCfOT/SvpiLCiRGCxFjMssnOW20BKTnn3CtEWy2qG8l6JbYbDqQQlbbCUqGd24gVbD5RCN8r9k+scj4cMIMGccVWHCbEYsOnbDYIyhspUt5w8xcUABtH2lSqz01Y5E7gouaYiSuRKfLyEJ51hsp+iPbsn31Z8y12+etK50GNIWgbKVPNJWQPMMit8aOxEYSxFZbZZR9VDaQlKd+dwFZTesUzIw31g7aJPXxynufWJXzZZbnJsl1YuEQJ45hRISsZByCCD7iRTvVWurnqWMmJIaYjxkqCy20D9MjmKiTzeqreu+jdP3h5T823N8ev6zrSlNqUfOdkjPvzXLA4PtMwnQ4i3ccoHI8IcU4PgTj5V1HX63yOEz4ztjl/mVDcvHAHgoZwVWh6AzN1NMQUMNRVhjaG9ePpKUPVhOM+XJqty6pThccIK1K2lZPOec5+Jr6fdYadYVHdbQphSdhTZSCkp5sY83qpf+Tdi3/+TW/qyOystP5QsZLJLIwkuxy6gP8A1MwHAAKrqxcJN7ul5g25MS3pEl9DX0UL+iknfj6XkGfhUM1nNE/Vd1kA7SVSVJT/AHU/RHySKv2NY7RFeQ/GtcJp1BylaGEpUk+ogVgrTtkUSVWiASTkkx0ZPypQXqigmMkUJHDHDGuU3QucMEqnrPwj3W0WuNb40WAWo6NlJWleTzkk4V7auSwS5E6yQJkxKEvyGEurSgEJG0MgDPqIrX+Tdixjka39WR2UyQhKEJQhISlICQlIwABzDFc6511LUgGGPZdnJOqnGxzeZUd1/JDOn1t5wX3UI92cn7qrHPnq65UWPLQESmG3kpOQFpCgD765+R7X6Oi/Yp7Kut11jpId2WknK7dDcWU0ewW5OcqM8GkfDE2SR9ZaUA+oAn+tTWtMaMxFRxcZltpGc7KEhIz7q3Vy66o85ndLqsNTNv5XSaoPNSazfpOk/wAER+MqnJ5qTWb9J0n+CI/GVXV8mv5w+RWGo9hRS/azj6V1zqJqRCekGQ6woFtaU7OGUjy+2tPjegeiJf2yKb6y4K5eo9STLs3dmGESCjDamFKIwgJ59r1Ul8R8707G6srvV66os1HUSGWRuSfiVlbK5owCs/G9A9ES/tkUDhegH/hEv7ZFYeI+d6djdWV3qPEhNBB5djdWV3qp6PW/seJT379VKIGoL1cYTE2FpC4Oxn0BbTglxxtJPMcFWa6OVNRdC7j1yP36jcbhMY0cyjTT1qeluWoeCqkIeShLhRu2gDvANbPHjE9Ayeso7KOj1v7B7ynvn6qQcqaj6F3Hrkfv0cqaj6F3Drsfv0g8eMT0BJ6yjsrw8OMQAnkCTu/6lHZR0et/YPeUt+/Vcz/CzEjvOMvWaYhxtZQtJeRuUDgj4itfjegeiJf2yKxVwQS7wtV0bvLDSJxMlLao6iUBZ2sE7XkzivPEfO9OxurK71HR639jxKN+/VZ+N6B6Il/bIr0cLsA/8ImfbIrX4j53p2N1ZXeoHAjOSQrl2MQDn/dld6jo9b+x4lG/fqpeLrqIjI0ZccH/AKyP3695U1F0LuHXI/fqPjhviJGzyDJ3bv8AeUdlHjxiegZPWUdlHR639g95Rv36qQcqaj6F3Hrkfv1rkXq/R2HH3tG3BDTSCtavDI5wAMk/WpH48YnoCT1lHZXi+F+NeUG1Isz7Kp3/AIYOKfSQgufRyRjfjOaOj1v7B7ynvn6rj8b0DAItEvf/APMijxvQPREv7ZFaxwHzcAC+xtwx/uqu9XviPnenY3Vld6jo9b+x4lLfv1WfjegeiJf2yK3wOFJi4TGIcOxzHZD6whttL7Y2lHyZO6uXxHzvTsbqyu9WTfBpJ0a4nUr9zZlN2o+FKYQyUKcCd+ASTijo9b+x4lG/fqpdypqLoXceuR+/RypqLoXceuR+/Uf8eMT0DJ6yjso8eMT0BJ6yjso6PW/sHvKN8/VSDlTUXQu49cj9+uS66mu9ogOz7jpK4MRWsbbhlsEJyQBuCiecjyUq8eMT0BJ6yjsrXI101wjMq0nGt7kB24YCZLriXEo2Dxm9IwTnYx76Oj1v7B7yjfP1XN43oHoiX9sijxvQPREv7ZFYDgPnenY3Vld6jxHzvTsbqyu9R0et/Y8Sjfv1WfjegeiJf2yK77NwjG+TBCtWn5smSUFfFpkND6Ixk5UQPKKW+I+d6djdWV3q2xtMu8FT35Sy5SLk2B4N4Oyji1ZXjfkkjds0dHrf2PEo3z9VK+VNR9C7j1yP36OVNRdC7j1yP36j/jxiegJPWUdlHjxiegJPWUdlHR639g95Rvn6qQcqaj6F3Drkfv1npWNeH9ZybtcbNIt0c21MZPHPNL2lBwq/UUfIflUd8eMT0BJ6yjsqS6E4Q2dYXKRDZtrsUss8aVreSrO8DG4eutFLaaSlk3kTcH5lJ0jnDBTS6W7U7851226gixIqiNhldvDik7gDlW0M78muXknWfSqF/Kh36KK6arRyTrPpVC/lQ79HJGsvLqqF/KR36KKEKHXLgcmXS4SJ8vULSn5LhccKYJSCo8+7brn8RrvSBvqZ79FFJCPEa70gb6me/Xh4DXMb9QI6me/RRQhTWLYdXxYrMdnVUMNNIShANqH1QMD9f1Vt5J1n0qhfyod+iimhHJOs+lUL+VDv0G0ayI36qhfykd+iihCg3iOdVv8AygRv/wCjPfo8RrvSBvqZ79FFCEeI13pA31M9+tkbgUkRZLMlnULYdZcS4gmESApJBH6/nFFFJCmvJGs+lUH+Ujv0ck6z6VQv5UO/RRTQjknWfSqF/Kh365rnpnVd0t8iBL1TDUxIbLbgTawCUndz7e6iihCh/iNd6QN9TPfo8RrvSBvqZ79FFJCPEa70gb6me/XbZeCS4WK5s3K3ajZRJZ2thS4G0BlJB3FfmJoopoUs5I1mP+aoX8qHfo5J1n0qhfyod+iihCOSdZ9KoX8qHfpXqLRWo9SW/k+66mirjlaXMItgScjm3hdFFCFGvEa70gR1M9+jxGu9IG+pnv0UUkI8RrvSBHUz36lHB7weL0dc5UxVzTL49jigkMFGz9IHOdo+aiihC//Z"/>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49" name="AutoShape 7" descr="data:image/jpg;base64,/9j/4AAQSkZJRgABAQAAAQABAAD/2wBDAAkGBwgHBgkIBwgKCgkLDRYPDQwMDRsUFRAWIB0iIiAdHx8kKDQsJCYxJx8fLT0tMTU3Ojo6Iys/RD84QzQ5Ojf/2wBDAQoKCg0MDRoPDxo3JR8lNzc3Nzc3Nzc3Nzc3Nzc3Nzc3Nzc3Nzc3Nzc3Nzc3Nzc3Nzc3Nzc3Nzc3Nzc3Nzc3Nzf/wAARCABmAP4DASIAAhEBAxEB/8QAHAAAAgIDAQEAAAAAAAAAAAAAAAUGBwIDBAEI/8QAUBAAAQMDAQIICgUJBQYHAQAAAQIDBAAFEQYSIQcTFTFWlNHSFBdBUVVhcYGRoSIyk7GzFjY3QlJ0dZXBYnKissIjNEVGZOEkJTNUY3OCkv/EABsBAAIDAQEBAAAAAAAAAAAAAAABAgMEBQYH/8QAOBEAAQMDAQQFDAIBBQAAAAAAAQACAwQFEVESEyExFkFSkaEGFBUiMlNhcYGxwdE0NfAjJELh8f/aAAwDAQACEQMRAD8Al8l6/XLVV9ixNQvwI0FxlDbTcZpwfSaCjvUM8/31t5N1J0zmdRY7K9tn55at/eI34CaeV4W7Xasp6x8cb8AY00WyOJrmgkJFybqTpnM6ix2Ucm6k6ZzOosdlPaK5vp64e88B+lZuWaJFybqTpnM6ix2Ucm6k6ZzOosdlPaKPT1w954D9I3LNEi5N1J0zmdRY7KOTdSdM5nUWOyntFHp64e88B+kblmiRcm6k6ZzOosdlHJupOmczqLHZT2ij09cPeeA/SNyzRI+TdSdM5nUWOyvOTdSc/wCWczqLHZWvXd7fsGm35sQoEjjENtFacjJVv3ewGunSM6Xc9OW+bPKDJkN7athOyMFRxu9mK1m53MU4qN5wJxyH6UN3HnZwtXJupB/znM6ix2Ucm6k6ZzOosdlIdD6pueodRXRh0s8nxwoshLWFYK8Iyc79wNbda6/YsL/J9uaTLuOBtAk7DWeYHG8q5twxz+6tBqbx5x5u1+XYB6sDOvBLZixlOeTdSdMpnUWOyjk3UmM/lnL6ix2VA16k4R4zZuD9sUIw+kpCoYAA8uQDtj31MtEawjapirGwI85kDjWc5GDzKSfN93vGZVM93gjMm9DgOeMHHz4JNEZ4YXUbbqTpnL6ix2Ucm6k6ZzOosdlQrVWrNZ2ebMeTCQxbEyC2w69GBynJCd+1vzjNabNqjX92DD0WG07EdcCOOREGyBtYUc7Xk31e03YxCXftwfiO7lzS/wBPOMKd8m6k6ZzOosdlHJupOmczqLHZS3hK1LL03bYrluU0JD75TlxG0NgJJO724qMN6h4SnWkOtWtK21pCkqEMbwRkH61U0812miEomAB5ZwPwm4Rg4wpzybqTpnM6ix2Ucm6k6ZzOosdlcurb3OsWjBPHFC47LSDtIynjFY2vo/8A9Vu0HdJ9504zcLmWy664vZ4tGyNgHZG72g1mdcbm2nNRvfVzjq59ykGR52cLZybqTpnM6ix2Ucm6k6ZzOosdlPaKxenrh7zwH6U9yzRIuTdSdM5nUWOyjk3UnTOZ1Fjsp7RR6euHvPAfpG5ZokXJupOmczqLHZRybqTpnM6ix2U9oo9PXD3ngP0jcs0SLk3UnTOZ1Fjso5N1J0zmdRY7Ke0Uenrh7zwH6RuWaJFybqTpnM6ix2Vs0rKvDGspNpuV4duLAtqZKS4w22UqLhT+qN+4fOnB5qT2b9J0n+CI/GVXZsd0q6mrEcr8jB0VU0bWtyFhbfzy1b+8RvwE08pHbfzy1b+8RvwE08rj37+wk+n2Cth9gIoorwkAEkgADJJrkAZVq9opV+Uth9NW7rSO2j8pbD6at3WkdtX+aT9g9xUdoaprRSr8pbD6at3WkdtMWHmpLKHo7qHWljaQ4hQUlQ84I56rfDJGMvaR8wmCCtlFFFVpqtuGyXsWu2xBzuvqcIz5Epx/qFI4uv7/AG6zMwkWRCGo8cNB1TTowAnG0fJny128JQ5V19ZbQlQICW0FJ8hW5k/4QKl3ChNETRU8BeyX9hhOT+0oZ/wg17CnfFHT01O+MOL+PHqyeayuyS4gqL8ECDBsF7upQFbBwB5+LQVEf4hWjggt6LncrjfZ+HpTSxsFW/ZcXkqV7fuyalHBhBbRoaOHEAolqdcWP2golP3AVCYUq48GV/kMyoy37bJOEqB2Q4kH6Kkk7toAkEHsNSc81MlXFEfXOAPiBwICWNkNJ5K5tw5qqPTCUROGCaxb/oxuMfSpKPqhOzkj2BQ+Qrtu/Csl6OY9ht8gTHfooW+ASgn9lKSdo/L20z4M9JybQl663dKk3CUnCUK+s2knJKv7SjjPmx6zWKCCS30srqjgXjAbqdfopE7bgGrh4bZvF262QtrHGvLdUAfIhOP9XyqYaLhcn6UtcdQwoR0rVn9pX0j81Gq24U3OVNcwbU2sZShpnGf1nFEn5EVcSEpQgIQMISMJ9g5qrrzurdTw65cfx91JnF5KqThpkLkXq2W9pKlrQwVBCRkqUtWAMD+586YWPUutpNzhQpNk4iKt1CHHFQHUhCPKck4GBUd1jeo8fhPVNkJLzMB5scWlQBOwAcDP9qp9pLXkbVFyVBjW91koaLqnFupUAAQMYHnJrpTxvht8TdyHtDcknqJVbcF544Snhtlhu0W6KDvdkKcI9SU4+9fyqYaSh+AaYtcbGCiKjO7ykZPzJqsuGeYheooEVagUMRgpaQR+uo59+Ej41JrFwmQrvdoltjWx9tUhfFpUXkEJ3erfzCsk9FO+1wtjbkcXFSDgJCSp9RRRXl8LSiiiihCKKK0yZUeKjjJL7bKM4y4oJGffUmtLjgI4nkt1FL+W7V6QifbJ7a6osliW3xsZ5DrecbSFBQ+IqboZGDLmkJlrhzC3HmpNZv0nSf4Ij8ZVOTzUms36TpP8ER+Mqu35Nfzh8is9R7Cwtv55at/eI34CaeUjtv55at/eI34CaeVnv39hJ9PsFKH2AilWqpvJ+mrpLzgtxXNn+8RgfMimtQrhdmeDaPWyCQqU+23u8wO0f8orJbot7VRs1IUnnDSqO5t2c43V4VAHeQPbXtXFwSw4DemHH5YilyRJUocbsZ2UgJHP7CffX0ivrBRw7zZz8FgY3aOFTmQdyVJJ8gyN9fTloiC32mHDSMBhhDfvCQD86xaj2xxWGWYS1DfhCEEj4VrvV7ttjj8fdJjbCVZCATlS/YkbzXi7rcn3LYijjIx1c8rXFHscSUxoqv3+FmxocKWok91H7WylPyKqc2PXlgvTyWGJSmJCjhDclOwVHzA5wT6s5rnyWqsjbtujOFMSNPWpEqMwp0PFhoujmcKBtfHnr11lt9Ow82hxOc4WkEZ8++th9vvNQlfCjptKynam7t26Pu/zVVT01TUZ3TS7HgmXNbzU0Q2htIQ2lKEDmSkYArF9hmS0pqQ0262rcUOJCgfcah7XCfplagFvS2x+0qMcD4EmpTbLlCu0VMm3SW5DKjjabPMfMRzg+o0TUlVB68jSPj/2gOa7gF5DtNtgLK4NviRlnnUywlB+IFdm7zVEpXCLpyLJejOyZHGMrU2rZjKIyDg7/LvpzYL/AG/UEVyVa3FrabXxattsoIVgHmPtpz0tW1u8lacanKQczOAu5UWOp7jlR2S7kHbLYKsjm31upXf9QW7T0VuTc3i2hxewgJQVknGeYeSlMDhB09cJrEOK/IU8+sNtgx1AEnm30mUlVNHttYS0deDhMuaDhSJUGGtRUuJHUpRyVKaSST5zurNmLHYJUxHZaJGCW2wkn4VGZ/CFp2BNfhyJL/HMLLawmOpQCgcEZ8tSOBMZuEJiZG2iy+gONlScEpPMceSiaGqiYDICGnXOEAtJ4L1yJFdWVuxmHFkYKltpJ+JFDcOI0sLaisIWN4UhpII94FRqbwiacgzH4kiS+HWFqbXsx1EbQODXbc9Y2W1RoT8591CJjXGsgMqUSndvIHNzirPNK4Ybsu48uaW0xPq9pVp/UNu1Cy89a1uONtL2FlbRRg4zjf6q2X69wbBB8NuTi22dsIyhBUSTnG4eysxp5RJui07WnWpbQxlMaKhvjN0x/wC5k9VVXbaNc2O8SjGgvPrdS2p0hTCkgJSMnJNXuttW0ZdGQB8CkHtJwCvdQ6ti2zaYjASJXMUg/RQf7R/pVd3G4y7nIL810uLPMMYCR5gPJQyxKuc1SYzKnX3VFeEjmyc+7n56wnRXIMx2K8Ulxo7Ktk5GfNXr6Gip6XDW+316r2FHSQU52Rxdj6rSOerX0dH8H05CGMFxJcP/AOiT9xFVQElaglIypRwPbV2RWRHjNMJ5m0JQPcMVz/KGTETGanKx3x+GNZrxWzyUns36TpP8ER+MqnHkpPZv0nSf4Ij8ZVYvJr+cPkV5eo9hYW388tW/vEb8BNPKR2388tW/vEb8BNPKz37+wk+n2ClD7ARVVcN0zK7VCBO4OPqHwSn7lVatUVwszPCtYvNj6sZltoe3G0f81X+TcW3XA6An8flRnOGKHUYH7PyrdCjqlzY8VH1nnUtj3kCr/wDyG0uNxskU49R7a9fcbrDQlokBOdFmZGXclWfBtLZsUK+399AUI7KGWk/trWokJ95SKjbrl11XfQVbUqdKXspAOAPLgeRKQPgN9T3hWtkCyWCFFtMNuKzImFx1LYIClJRhOfia4OBVtlV9nrcA45EUcX7CsBR+SR76xx1TPN5bixvE8s/Dh9+KkWnaDCu6LwQkxgZd52ZBGSlpjaQPVkkE/CoJqfT0vTVzMKaUqKk7bTqPquJzuPq5uavpDnqneGmay7eoMRBBcjsEukH6u2QQPgM++sFmu1XVVW7kOWkaclOWJrW5CfaV1S7J4OrnIlOFcq2sraK1HeoFH0CT59+M+qqssFsN3vcK27ZQJDobKwMlI8px7MmnduWuHwcXdw/RTPnMx0evYBWqo/a7jLtU5ubAd4uQ3nZXsg4yMHcQfITXYpKURGcw8C48O79kqpzs4ypRrvRDelokaUzcFSEPOFsocbCSDjORg7x/2rdwS3F2BfJuVHwbwFx55Ocj/Z4IPtGSPfSJ+XqHV8xKXFSrk80NyEIyEA+XCRgZ85qZM6be0hoO9T7gUi4zGExwhKgQ0lSgNnI5yc5OPMKqncWUgpqp4dI4gd5/CYGXbTRwVaOOKdcU64crWorUfWTk/fVr8CL48BuzBONl1tz2ZSR/pquLbbDMtt3lAHEFhCwfWXEp+7ardZb+/Z7bdYsbaDk9pDRWDjYAJ2viCR761XCn88pnQM55H05H7JMOy7K7+ELUR1BqBxbC8wo2WowzuIB3r95+QFbeC+Ol7WMV5wDi4rbkhRPkCUkD5kfCkkW1qXY5l1dBSy04hhrybbit5HuSCT7RUh0NmFYdU3bmLcER0H+04SP6D41GZscNE6GLqw36nA/KQJLslRSS85PnvPglTkh5Sx61KOfvNfSrCG7ZbW21YDURgA+pKE/9q+fNGQxO1Xao5GUmShSvYn6R+Qq7dfTfAtH3V79ZTBbTjzrIT/qrjeUI3k8FM3/M4Cth4BzlQP8AtblcPO9Ke/xLV2mpdwuPJ/KZiE3/AOnChttJHmzk/cU0q4PYRnaytbWMpQ9xp9iAVf0Fc+s5vhuq7rIBykyVJT7E/RH+UV3HAOrWtHJjSe/A/Cq/4K2uCWH4No5pwjCpL7jvtAOyP8tJOG2ZiHaoST9dxbyh6kgJH+Y/Cp1peFyfpu1xMYLUZsK/vEAn5k1UvDDM8I1WI4OUxYyEYHnUSo/eK8tbf9zeHSHkCT+AtEnqxLm0LosaqYlvOzFxUMLShJS1t7RIJPlGMAD41YOmeD2PYXpjvKD0hUmMY+eJCCgKIJIOTv3VVds0hqC5wW5tvty3Y7udlYWgZwcHnIPkq1+C+wzbFZpSbkwWZL8jaKSoE7ISAnm9e1XQvU8jGPcyoGOWyAM9/NRh5jhx1Unt1uh2qPxURlLSBznyn1k+WqgnPeEzX3yc8a4pfxOaty/SPBbPNfzgpZVg+sjA+dU5zbqx2AOfvJXcScBersoJL5HcymWnI/hV9gtYyOOCj7E/S/pVv1WvB7H42/KexuZZUfecAf1qy6w3+XaqAzQLLeX7U4boEHmpNZv0nSf4Ij8ZVOfJSazfpOk/wRH4yql5Nfzh8iuFUewsLb+eWrf3iN+AmnlI7b+eWrf3iN+AmnlZ79/YSfT7BSh9gIxnd591fNWpJvKGoLlLByl6S4oHPkzgfLFfSpGRg0rOnLGeezwM/uyOypWa5R0Dnue0knHJKWMvHBUjwcxPDdaWxBGUtOF9Xl3ISVD5gfGvoEVxQ7PbIT3HQrdEju4KdtplKVYPkyBXdULvcRXyh7RgAYTjj2BhRvX2n16i085GjjMtlYdYB3AqG4j3gn34qjbZcLhp+6CRGUuPMYUUqStPuKVA/MV9K0qvGm7NeyFXO3svOAYDu9KwP7ySD861Wq8tpYzBM3LCoyRFxyFVsjhXvjsfimosFl0pxxwSpRB84BOPvqNWW0XXVd2WhjbdecXtvyXMkIzzqUfP6vL5PVcTPBzpZpe1ycpz1OSHFD4bVSOFCiwI6Y8GO1HZTzIaQEj4CtpvdHTMIo4sE9ahuXOPrFVJwpRo9ltdhsEMktsIceUVc6icDaPrJ2qV6R0qb9pi9yGm8ymFN+CnzqSCpSfeCB7cVdc2022e6l2dAiyXEjZCnmUrIHmBIrZDgxIDRahRmY7albRSy2EAnz7vLuFZ2X4x0oiYDt5yT9cnvUjDl2V896Pvq9O36PNyeJzxchI8rZ+tu845/aKsfhlno/JyAw04kplyA4FJO5SEpyD8VJNTJenrItZWu0QFKUckmOjefhW5+0WyS0y1It8V1tgbLSFspUGx5kgjdRPeKaWqjqd2QW/LjokInNaW5VXcH9r8J0Fqd0p3yEKbQf8A62yr7yKr2BEeuM1iHERxjz6whCfOT/SvpiLCiRGCxFjMssnOW20BKTnn3CtEWy2qG8l6JbYbDqQQlbbCUqGd24gVbD5RCN8r9k+scj4cMIMGccVWHCbEYsOnbDYIyhspUt5w8xcUABtH2lSqz01Y5E7gouaYiSuRKfLyEJ51hsp+iPbsn31Z8y12+etK50GNIWgbKVPNJWQPMMit8aOxEYSxFZbZZR9VDaQlKd+dwFZTesUzIw31g7aJPXxynufWJXzZZbnJsl1YuEQJ45hRISsZByCCD7iRTvVWurnqWMmJIaYjxkqCy20D9MjmKiTzeqreu+jdP3h5T823N8ev6zrSlNqUfOdkjPvzXLA4PtMwnQ4i3ccoHI8IcU4PgTj5V1HX63yOEz4ztjl/mVDcvHAHgoZwVWh6AzN1NMQUMNRVhjaG9ePpKUPVhOM+XJqty6pThccIK1K2lZPOec5+Jr6fdYadYVHdbQphSdhTZSCkp5sY83qpf+Tdi3/+TW/qyOystP5QsZLJLIwkuxy6gP8A1MwHAAKrqxcJN7ul5g25MS3pEl9DX0UL+iknfj6XkGfhUM1nNE/Vd1kA7SVSVJT/AHU/RHySKv2NY7RFeQ/GtcJp1BylaGEpUk+ogVgrTtkUSVWiASTkkx0ZPypQXqigmMkUJHDHDGuU3QucMEqnrPwj3W0WuNb40WAWo6NlJWleTzkk4V7auSwS5E6yQJkxKEvyGEurSgEJG0MgDPqIrX+Tdixjka39WR2UyQhKEJQhISlICQlIwABzDFc6511LUgGGPZdnJOqnGxzeZUd1/JDOn1t5wX3UI92cn7qrHPnq65UWPLQESmG3kpOQFpCgD765+R7X6Oi/Yp7Kut11jpId2WknK7dDcWU0ewW5OcqM8GkfDE2SR9ZaUA+oAn+tTWtMaMxFRxcZltpGc7KEhIz7q3Vy66o85ndLqsNTNv5XSaoPNSazfpOk/wAER+MqnJ5qTWb9J0n+CI/GVXV8mv5w+RWGo9hRS/azj6V1zqJqRCekGQ6woFtaU7OGUjy+2tPjegeiJf2yKb6y4K5eo9STLs3dmGESCjDamFKIwgJ59r1Ul8R8707G6srvV66os1HUSGWRuSfiVlbK5owCs/G9A9ES/tkUDhegH/hEv7ZFYeI+d6djdWV3qPEhNBB5djdWV3qp6PW/seJT379VKIGoL1cYTE2FpC4Oxn0BbTglxxtJPMcFWa6OVNRdC7j1yP36jcbhMY0cyjTT1qeluWoeCqkIeShLhRu2gDvANbPHjE9Ayeso7KOj1v7B7ynvn6qQcqaj6F3Hrkfv0cqaj6F3Drsfv0g8eMT0BJ6yjsrw8OMQAnkCTu/6lHZR0et/YPeUt+/Vcz/CzEjvOMvWaYhxtZQtJeRuUDgj4itfjegeiJf2yKxVwQS7wtV0bvLDSJxMlLao6iUBZ2sE7XkzivPEfO9OxurK71HR639jxKN+/VZ+N6B6Il/bIr0cLsA/8ImfbIrX4j53p2N1ZXeoHAjOSQrl2MQDn/dld6jo9b+x4lG/fqpeLrqIjI0ZccH/AKyP3695U1F0LuHXI/fqPjhviJGzyDJ3bv8AeUdlHjxiegZPWUdlHR639g95Rv36qQcqaj6F3Hrkfv1rkXq/R2HH3tG3BDTSCtavDI5wAMk/WpH48YnoCT1lHZXi+F+NeUG1Isz7Kp3/AIYOKfSQgufRyRjfjOaOj1v7B7ynvn6rj8b0DAItEvf/APMijxvQPREv7ZFaxwHzcAC+xtwx/uqu9XviPnenY3Vld6jo9b+x4lLfv1WfjegeiJf2yK3wOFJi4TGIcOxzHZD6whttL7Y2lHyZO6uXxHzvTsbqyu9WTfBpJ0a4nUr9zZlN2o+FKYQyUKcCd+ASTijo9b+x4lG/fqpdypqLoXceuR+/RypqLoXceuR+/Uf8eMT0DJ6yjso8eMT0BJ6yjso6PW/sHvKN8/VSDlTUXQu49cj9+uS66mu9ogOz7jpK4MRWsbbhlsEJyQBuCiecjyUq8eMT0BJ6yjsrXI101wjMq0nGt7kB24YCZLriXEo2Dxm9IwTnYx76Oj1v7B7yjfP1XN43oHoiX9sijxvQPREv7ZFYDgPnenY3Vld6jxHzvTsbqyu9R0et/Y8Sjfv1WfjegeiJf2yK77NwjG+TBCtWn5smSUFfFpkND6Ixk5UQPKKW+I+d6djdWV3q2xtMu8FT35Sy5SLk2B4N4Oyji1ZXjfkkjds0dHrf2PEo3z9VK+VNR9C7j1yP36OVNRdC7j1yP36j/jxiegJPWUdlHjxiegJPWUdlHR639g95Rvn6qQcqaj6F3Drkfv1npWNeH9ZybtcbNIt0c21MZPHPNL2lBwq/UUfIflUd8eMT0BJ6yjsqS6E4Q2dYXKRDZtrsUss8aVreSrO8DG4eutFLaaSlk3kTcH5lJ0jnDBTS6W7U7851226gixIqiNhldvDik7gDlW0M78muXknWfSqF/Kh36KK6arRyTrPpVC/lQ79HJGsvLqqF/KR36KKEKHXLgcmXS4SJ8vULSn5LhccKYJSCo8+7brn8RrvSBvqZ79FFJCPEa70gb6me/Xh4DXMb9QI6me/RRQhTWLYdXxYrMdnVUMNNIShANqH1QMD9f1Vt5J1n0qhfyod+iimhHJOs+lUL+VDv0G0ayI36qhfykd+iihCg3iOdVv8AygRv/wCjPfo8RrvSBvqZ79FFCEeI13pA31M9+tkbgUkRZLMlnULYdZcS4gmESApJBH6/nFFFJCmvJGs+lUH+Ujv0ck6z6VQv5UO/RRTQjknWfSqF/Kh365rnpnVd0t8iBL1TDUxIbLbgTawCUndz7e6iihCh/iNd6QN9TPfo8RrvSBvqZ79FFJCPEa70gb6me/XbZeCS4WK5s3K3ajZRJZ2thS4G0BlJB3FfmJoopoUs5I1mP+aoX8qHfo5J1n0qhfyod+iihCOSdZ9KoX8qHfpXqLRWo9SW/k+66mirjlaXMItgScjm3hdFFCFGvEa70gR1M9+jxGu9IG+pnv0UUkI8RrvSBHUz36lHB7weL0dc5UxVzTL49jigkMFGz9IHOdo+aiihC//Z"/>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31750" name="Picture 9" descr="http://t2.gstatic.com/images?q=tbn:ANd9GcRvYCGi-rp0d76p4O4YloEP6yIauF6t1053ld8YpuxxR24_qTOvH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828800"/>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 y="4724400"/>
            <a:ext cx="2562225"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752" name="Picture 12" descr="http://t2.gstatic.com/images?q=tbn:ANd9GcRwFUBq-65MqzIB7TmXEEMiFPfXl_8VpM0QCHBJUca3fgJyu2K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4191000"/>
            <a:ext cx="27527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661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eaLnBrk="1" fontAlgn="auto" hangingPunct="1">
              <a:spcAft>
                <a:spcPts val="0"/>
              </a:spcAft>
              <a:defRPr/>
            </a:pPr>
            <a:r>
              <a:rPr lang="en-US" dirty="0" err="1" smtClean="0"/>
              <a:t>Formule</a:t>
            </a:r>
            <a:r>
              <a:rPr lang="en-US" dirty="0" smtClean="0"/>
              <a:t> 1 Value Curve </a:t>
            </a:r>
            <a:endParaRPr lang="en-US" dirty="0"/>
          </a:p>
        </p:txBody>
      </p:sp>
      <p:pic>
        <p:nvPicPr>
          <p:cNvPr id="3277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295400"/>
            <a:ext cx="66294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4209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solidFill>
            <a:schemeClr val="bg2"/>
          </a:solidFill>
        </p:spPr>
        <p:txBody>
          <a:bodyPr/>
          <a:lstStyle/>
          <a:p>
            <a:r>
              <a:rPr lang="en-US" dirty="0"/>
              <a:t>Key Decisions</a:t>
            </a:r>
          </a:p>
        </p:txBody>
      </p:sp>
      <p:sp>
        <p:nvSpPr>
          <p:cNvPr id="450563" name="Rectangle 3"/>
          <p:cNvSpPr>
            <a:spLocks noGrp="1" noChangeArrowheads="1"/>
          </p:cNvSpPr>
          <p:nvPr>
            <p:ph type="body" idx="1"/>
          </p:nvPr>
        </p:nvSpPr>
        <p:spPr/>
        <p:txBody>
          <a:bodyPr/>
          <a:lstStyle/>
          <a:p>
            <a:pPr>
              <a:buFont typeface="Wingdings" pitchFamily="2" charset="2"/>
              <a:buNone/>
            </a:pPr>
            <a:r>
              <a:rPr lang="en-US" dirty="0"/>
              <a:t>How are key people:</a:t>
            </a:r>
          </a:p>
          <a:p>
            <a:r>
              <a:rPr lang="en-US" dirty="0"/>
              <a:t>Selected?</a:t>
            </a:r>
          </a:p>
          <a:p>
            <a:r>
              <a:rPr lang="en-US" dirty="0"/>
              <a:t>Trained?</a:t>
            </a:r>
          </a:p>
          <a:p>
            <a:r>
              <a:rPr lang="en-US" dirty="0"/>
              <a:t>Compensated?</a:t>
            </a:r>
          </a:p>
          <a:p>
            <a:r>
              <a:rPr lang="en-US" dirty="0"/>
              <a:t>Measured?</a:t>
            </a:r>
          </a:p>
          <a:p>
            <a:pPr>
              <a:buFont typeface="Wingdings" pitchFamily="2" charset="2"/>
              <a:buNone/>
            </a:pPr>
            <a:endParaRPr lang="en-US" dirty="0"/>
          </a:p>
        </p:txBody>
      </p:sp>
    </p:spTree>
    <p:extLst>
      <p:ext uri="{BB962C8B-B14F-4D97-AF65-F5344CB8AC3E}">
        <p14:creationId xmlns:p14="http://schemas.microsoft.com/office/powerpoint/2010/main" xmlns="" val="403733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solidFill>
            <a:schemeClr val="bg2"/>
          </a:solidFill>
        </p:spPr>
        <p:txBody>
          <a:bodyPr>
            <a:normAutofit fontScale="90000"/>
          </a:bodyPr>
          <a:lstStyle/>
          <a:p>
            <a:r>
              <a:rPr lang="en-US" sz="3800" dirty="0"/>
              <a:t>Evolution of the HR function and of </a:t>
            </a:r>
            <a:r>
              <a:rPr lang="en-US" sz="3800" dirty="0" smtClean="0"/>
              <a:t>HR/HRD </a:t>
            </a:r>
            <a:r>
              <a:rPr lang="en-US" sz="3800" dirty="0"/>
              <a:t>professional’s KSAs</a:t>
            </a:r>
          </a:p>
        </p:txBody>
      </p:sp>
      <p:sp>
        <p:nvSpPr>
          <p:cNvPr id="439299" name="Rectangle 3"/>
          <p:cNvSpPr>
            <a:spLocks noGrp="1" noChangeArrowheads="1"/>
          </p:cNvSpPr>
          <p:nvPr>
            <p:ph type="body" idx="1"/>
          </p:nvPr>
        </p:nvSpPr>
        <p:spPr/>
        <p:txBody>
          <a:bodyPr/>
          <a:lstStyle/>
          <a:p>
            <a:r>
              <a:rPr lang="en-US" dirty="0"/>
              <a:t>Control (technical skills)</a:t>
            </a:r>
          </a:p>
          <a:p>
            <a:r>
              <a:rPr lang="en-US" dirty="0"/>
              <a:t>Service (technical plus credibility and people skills) </a:t>
            </a:r>
          </a:p>
          <a:p>
            <a:r>
              <a:rPr lang="en-US" dirty="0"/>
              <a:t>Decision-making (strong analytic skills, knowledge of HC analysis theory and methods) </a:t>
            </a:r>
          </a:p>
        </p:txBody>
      </p:sp>
    </p:spTree>
    <p:extLst>
      <p:ext uri="{BB962C8B-B14F-4D97-AF65-F5344CB8AC3E}">
        <p14:creationId xmlns:p14="http://schemas.microsoft.com/office/powerpoint/2010/main" xmlns="" val="166626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tx2">
              <a:lumMod val="20000"/>
              <a:lumOff val="80000"/>
            </a:schemeClr>
          </a:solidFill>
          <a:ln>
            <a:solidFill>
              <a:schemeClr val="accent3"/>
            </a:solidFill>
          </a:ln>
        </p:spPr>
        <p:txBody>
          <a:bodyPr rtlCol="0">
            <a:normAutofit/>
          </a:bodyPr>
          <a:lstStyle/>
          <a:p>
            <a:pPr eaLnBrk="1" fontAlgn="auto" hangingPunct="1">
              <a:spcAft>
                <a:spcPts val="0"/>
              </a:spcAft>
              <a:defRPr/>
            </a:pPr>
            <a:r>
              <a:rPr lang="en-US" dirty="0" smtClean="0"/>
              <a:t>Introductions</a:t>
            </a:r>
          </a:p>
        </p:txBody>
      </p:sp>
      <p:sp>
        <p:nvSpPr>
          <p:cNvPr id="5123" name="Rectangle 3"/>
          <p:cNvSpPr>
            <a:spLocks noGrp="1" noChangeArrowheads="1"/>
          </p:cNvSpPr>
          <p:nvPr>
            <p:ph idx="1"/>
          </p:nvPr>
        </p:nvSpPr>
        <p:spPr>
          <a:solidFill>
            <a:schemeClr val="bg2"/>
          </a:solidFill>
        </p:spPr>
        <p:txBody>
          <a:bodyPr rtlCol="0">
            <a:normAutofit/>
          </a:bodyPr>
          <a:lstStyle/>
          <a:p>
            <a:pPr eaLnBrk="1" fontAlgn="auto" hangingPunct="1">
              <a:spcAft>
                <a:spcPts val="0"/>
              </a:spcAft>
              <a:buFont typeface="Wingdings" pitchFamily="2" charset="2"/>
              <a:buNone/>
              <a:defRPr/>
            </a:pPr>
            <a:r>
              <a:rPr lang="en-US" dirty="0" smtClean="0"/>
              <a:t>Briefly introduce yourself: </a:t>
            </a:r>
          </a:p>
          <a:p>
            <a:pPr marL="457200" indent="-457200" eaLnBrk="1" fontAlgn="auto" hangingPunct="1">
              <a:spcAft>
                <a:spcPts val="0"/>
              </a:spcAft>
              <a:buFont typeface="Arial" pitchFamily="34" charset="0"/>
              <a:buChar char="•"/>
              <a:defRPr/>
            </a:pPr>
            <a:r>
              <a:rPr lang="en-US" dirty="0" smtClean="0"/>
              <a:t>Your name </a:t>
            </a:r>
          </a:p>
          <a:p>
            <a:pPr marL="457200" indent="-457200" eaLnBrk="1" fontAlgn="auto" hangingPunct="1">
              <a:spcAft>
                <a:spcPts val="0"/>
              </a:spcAft>
              <a:buFont typeface="Arial" pitchFamily="34" charset="0"/>
              <a:buChar char="•"/>
              <a:defRPr/>
            </a:pPr>
            <a:r>
              <a:rPr lang="en-US" dirty="0" smtClean="0"/>
              <a:t>Your current program of study and stage in the program</a:t>
            </a:r>
          </a:p>
          <a:p>
            <a:pPr marL="457200" indent="-457200" eaLnBrk="1" fontAlgn="auto" hangingPunct="1">
              <a:spcAft>
                <a:spcPts val="0"/>
              </a:spcAft>
              <a:buFont typeface="Arial" pitchFamily="34" charset="0"/>
              <a:buChar char="•"/>
              <a:defRPr/>
            </a:pPr>
            <a:r>
              <a:rPr lang="en-US" dirty="0" smtClean="0"/>
              <a:t>Most relevant to this course experience </a:t>
            </a:r>
          </a:p>
          <a:p>
            <a:pPr marL="457200" indent="-457200" eaLnBrk="1" fontAlgn="auto" hangingPunct="1">
              <a:spcAft>
                <a:spcPts val="0"/>
              </a:spcAft>
              <a:buFont typeface="Arial" pitchFamily="34" charset="0"/>
              <a:buChar char="•"/>
              <a:defRPr/>
            </a:pPr>
            <a:r>
              <a:rPr lang="en-US" dirty="0" smtClean="0"/>
              <a:t>Anything else about yourself you would like to </a:t>
            </a:r>
            <a:r>
              <a:rPr lang="en-US" dirty="0" smtClean="0"/>
              <a:t>share</a:t>
            </a:r>
            <a:endParaRPr lang="en-US" dirty="0" smtClean="0"/>
          </a:p>
        </p:txBody>
      </p:sp>
    </p:spTree>
    <p:extLst>
      <p:ext uri="{BB962C8B-B14F-4D97-AF65-F5344CB8AC3E}">
        <p14:creationId xmlns:p14="http://schemas.microsoft.com/office/powerpoint/2010/main" xmlns="" val="813785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1524000"/>
            <a:ext cx="3733800" cy="5010150"/>
          </a:xfrm>
        </p:spPr>
        <p:txBody>
          <a:bodyPr>
            <a:normAutofit/>
          </a:bodyPr>
          <a:lstStyle/>
          <a:p>
            <a:pPr eaLnBrk="1" hangingPunct="1"/>
            <a:r>
              <a:rPr lang="en-US" sz="1800" b="1" dirty="0" smtClean="0"/>
              <a:t>At a Glance...</a:t>
            </a:r>
          </a:p>
          <a:p>
            <a:pPr eaLnBrk="1" hangingPunct="1"/>
            <a:r>
              <a:rPr lang="en-US" sz="1800" dirty="0" smtClean="0"/>
              <a:t>Established: 1851</a:t>
            </a:r>
          </a:p>
          <a:p>
            <a:pPr eaLnBrk="1" hangingPunct="1"/>
            <a:r>
              <a:rPr lang="en-US" sz="1800" dirty="0" smtClean="0"/>
              <a:t>One of “Big Ten” largest public universities </a:t>
            </a:r>
          </a:p>
          <a:p>
            <a:pPr eaLnBrk="1" hangingPunct="1"/>
            <a:r>
              <a:rPr lang="en-US" sz="1800" dirty="0" smtClean="0"/>
              <a:t>Students: 40,572 undergraduate students; 25,527 graduate, professional, and other students</a:t>
            </a:r>
          </a:p>
          <a:p>
            <a:pPr eaLnBrk="1" hangingPunct="1"/>
            <a:r>
              <a:rPr lang="en-US" sz="1800" dirty="0" smtClean="0"/>
              <a:t>Faculty: 4,088 full-time faculty</a:t>
            </a:r>
          </a:p>
          <a:p>
            <a:pPr eaLnBrk="1" hangingPunct="1"/>
            <a:r>
              <a:rPr lang="en-US" sz="1800" dirty="0" smtClean="0"/>
              <a:t>Alumni: 400,000 alumni</a:t>
            </a:r>
          </a:p>
          <a:p>
            <a:pPr eaLnBrk="1" hangingPunct="1"/>
            <a:r>
              <a:rPr lang="en-US" sz="1800" dirty="0" smtClean="0"/>
              <a:t>Research: $600 million/year in sponsored research awards</a:t>
            </a:r>
          </a:p>
          <a:p>
            <a:pPr eaLnBrk="1" hangingPunct="1"/>
            <a:r>
              <a:rPr lang="en-US" sz="1800" dirty="0" smtClean="0"/>
              <a:t>8 Nobel Prize laureates</a:t>
            </a:r>
          </a:p>
          <a:p>
            <a:pPr eaLnBrk="1" hangingPunct="1"/>
            <a:r>
              <a:rPr lang="en-US" sz="1800" dirty="0" smtClean="0"/>
              <a:t>HRD Program: top 5 program in the US according to the US News and World Report; more than 200 graduate and 300 UG students </a:t>
            </a:r>
          </a:p>
          <a:p>
            <a:pPr eaLnBrk="1" hangingPunct="1">
              <a:buFont typeface="Wingdings 3" pitchFamily="18" charset="2"/>
              <a:buNone/>
            </a:pPr>
            <a:endParaRPr lang="en-US" sz="1800" dirty="0" smtClean="0"/>
          </a:p>
          <a:p>
            <a:pPr eaLnBrk="1" hangingPunct="1"/>
            <a:endParaRPr lang="en-US" sz="1800" dirty="0" smtClean="0"/>
          </a:p>
          <a:p>
            <a:pPr eaLnBrk="1" hangingPunct="1"/>
            <a:endParaRPr lang="en-US" dirty="0" smtClean="0"/>
          </a:p>
        </p:txBody>
      </p:sp>
      <p:sp>
        <p:nvSpPr>
          <p:cNvPr id="13315" name="Title 2"/>
          <p:cNvSpPr>
            <a:spLocks noGrp="1"/>
          </p:cNvSpPr>
          <p:nvPr>
            <p:ph type="title"/>
          </p:nvPr>
        </p:nvSpPr>
        <p:spPr>
          <a:solidFill>
            <a:schemeClr val="bg2"/>
          </a:solidFill>
        </p:spPr>
        <p:txBody>
          <a:bodyPr/>
          <a:lstStyle/>
          <a:p>
            <a:pPr eaLnBrk="1" hangingPunct="1"/>
            <a:r>
              <a:rPr lang="en-US" dirty="0" smtClean="0"/>
              <a:t>University of Minnesota </a:t>
            </a:r>
          </a:p>
        </p:txBody>
      </p:sp>
      <p:pic>
        <p:nvPicPr>
          <p:cNvPr id="13316" name="Picture 3" descr="umnfalwellhall.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219200"/>
            <a:ext cx="364331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4" descr="umnweisma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3581400"/>
            <a:ext cx="39370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870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88" y="295275"/>
            <a:ext cx="8963025" cy="626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073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idx="4294967295"/>
          </p:nvPr>
        </p:nvSpPr>
        <p:spPr>
          <a:xfrm>
            <a:off x="1295401" y="2362200"/>
            <a:ext cx="7848600" cy="533400"/>
          </a:xfrm>
        </p:spPr>
        <p:txBody>
          <a:bodyPr>
            <a:noAutofit/>
          </a:bodyPr>
          <a:lstStyle/>
          <a:p>
            <a:pPr eaLnBrk="1" hangingPunct="1"/>
            <a:r>
              <a:rPr lang="en-US" sz="3600" dirty="0" smtClean="0"/>
              <a:t>Twin Cities: Minneapolis and St. Paul </a:t>
            </a:r>
          </a:p>
        </p:txBody>
      </p:sp>
      <p:sp>
        <p:nvSpPr>
          <p:cNvPr id="14339" name="Text Placeholder 4"/>
          <p:cNvSpPr>
            <a:spLocks noGrp="1"/>
          </p:cNvSpPr>
          <p:nvPr>
            <p:ph type="body" idx="4294967295"/>
          </p:nvPr>
        </p:nvSpPr>
        <p:spPr>
          <a:xfrm>
            <a:off x="0" y="2895600"/>
            <a:ext cx="4114800" cy="457200"/>
          </a:xfrm>
        </p:spPr>
        <p:txBody>
          <a:bodyPr>
            <a:normAutofit fontScale="47500" lnSpcReduction="20000"/>
          </a:bodyPr>
          <a:lstStyle/>
          <a:p>
            <a:pPr eaLnBrk="1" hangingPunct="1"/>
            <a:r>
              <a:rPr lang="en-US" dirty="0" smtClean="0"/>
              <a:t>Population: 3 million people (metro area)</a:t>
            </a:r>
          </a:p>
          <a:p>
            <a:pPr eaLnBrk="1" hangingPunct="1"/>
            <a:endParaRPr lang="en-US" dirty="0" smtClean="0"/>
          </a:p>
        </p:txBody>
      </p:sp>
      <p:pic>
        <p:nvPicPr>
          <p:cNvPr id="14340" name="Content Placeholder 3" descr="960x160_about.jpg"/>
          <p:cNvPicPr>
            <a:picLocks noGrp="1" noChangeAspect="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066800" y="533400"/>
            <a:ext cx="8077200" cy="1600200"/>
          </a:xfrm>
        </p:spPr>
      </p:pic>
      <p:pic>
        <p:nvPicPr>
          <p:cNvPr id="14342" name="Picture 5" descr="450px-Downtown_Minneapolis-20060526.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505200"/>
            <a:ext cx="20574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200" y="4267200"/>
            <a:ext cx="2743200" cy="2228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98115" y="3200400"/>
            <a:ext cx="2836285"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902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581025"/>
            <a:ext cx="8572500"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555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defRPr/>
            </a:pPr>
            <a:r>
              <a:rPr lang="en-US" dirty="0" smtClean="0"/>
              <a:t>Home to 19 Fortune 500 companies, among them: </a:t>
            </a:r>
            <a:endParaRPr lang="en-US" dirty="0"/>
          </a:p>
        </p:txBody>
      </p:sp>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76600" y="2209800"/>
            <a:ext cx="1828800" cy="2057400"/>
          </a:xfrm>
          <a:noFill/>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524000"/>
            <a:ext cx="1828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5029200"/>
            <a:ext cx="1143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3276600"/>
            <a:ext cx="2362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2000" y="1524000"/>
            <a:ext cx="1981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 y="4572000"/>
            <a:ext cx="42100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00800" y="4876800"/>
            <a:ext cx="1676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0" name="Picture 1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3400" y="3114675"/>
            <a:ext cx="23622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8479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1160</Words>
  <Application>Microsoft Office PowerPoint</Application>
  <PresentationFormat>Apresentação na tela (4:3)</PresentationFormat>
  <Paragraphs>165</Paragraphs>
  <Slides>36</Slides>
  <Notes>12</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Office Theme</vt:lpstr>
      <vt:lpstr>EAC 5858 Session 2: HRD  </vt:lpstr>
      <vt:lpstr>Course Overview </vt:lpstr>
      <vt:lpstr>Teaching and Learning Approaches </vt:lpstr>
      <vt:lpstr>Introductions</vt:lpstr>
      <vt:lpstr>University of Minnesota </vt:lpstr>
      <vt:lpstr>Slide 6</vt:lpstr>
      <vt:lpstr>Twin Cities: Minneapolis and St. Paul </vt:lpstr>
      <vt:lpstr>Slide 8</vt:lpstr>
      <vt:lpstr>Home to 19 Fortune 500 companies, among them: </vt:lpstr>
      <vt:lpstr>Twin Cities Businesses, Cont. </vt:lpstr>
      <vt:lpstr>Definitions of HRD</vt:lpstr>
      <vt:lpstr>Slide 12</vt:lpstr>
      <vt:lpstr>The Relationship Between HRD and other HR-Related Functions </vt:lpstr>
      <vt:lpstr>Historical Antecedents of HRD</vt:lpstr>
      <vt:lpstr>Five Stems of HRD and OD Practice</vt:lpstr>
      <vt:lpstr>Developments since the 1980s</vt:lpstr>
      <vt:lpstr>Strategic Role of HRD</vt:lpstr>
      <vt:lpstr>Slide 18</vt:lpstr>
      <vt:lpstr>Value Disciplines (Treacy and Wiersema, 1993)</vt:lpstr>
      <vt:lpstr>Operational Excellence </vt:lpstr>
      <vt:lpstr>Dell: Revenues: $61 billion; 103,000 employees  </vt:lpstr>
      <vt:lpstr>Wall-mart: Revenues: $422 billion; 2.1 million employees; 7,000 locations</vt:lpstr>
      <vt:lpstr>Fedex: Revenues: $32 bil.; Employees: 141,000</vt:lpstr>
      <vt:lpstr>Customer Focus </vt:lpstr>
      <vt:lpstr>Home depot: $68 billion; 320,000 employees</vt:lpstr>
      <vt:lpstr>Nordstrom: $8.5 billion; 52,000 employees</vt:lpstr>
      <vt:lpstr>Product Leadership</vt:lpstr>
      <vt:lpstr>Johnson and Johnson: $62 billion; 118,000 employees</vt:lpstr>
      <vt:lpstr>Apple: $65 billion; 50,000 employees </vt:lpstr>
      <vt:lpstr>Value Innovation: Blue Sky Strategy (Kim and Mauborgne) </vt:lpstr>
      <vt:lpstr> Four Questions </vt:lpstr>
      <vt:lpstr>Two Strategic Logics</vt:lpstr>
      <vt:lpstr>Formule 1 (Accor Hotels)</vt:lpstr>
      <vt:lpstr>Formule 1 Value Curve </vt:lpstr>
      <vt:lpstr>Key Decisions</vt:lpstr>
      <vt:lpstr>Evolution of the HR function and of HR/HRD professional’s KSAs</vt:lpstr>
    </vt:vector>
  </TitlesOfParts>
  <Company>University of Minnesota - College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EAC 5858 Session 2 </dc:title>
  <dc:creator>Sasha Ardichvili</dc:creator>
  <cp:lastModifiedBy>Luís Eduardo Afonso</cp:lastModifiedBy>
  <cp:revision>20</cp:revision>
  <dcterms:created xsi:type="dcterms:W3CDTF">2012-02-24T16:03:25Z</dcterms:created>
  <dcterms:modified xsi:type="dcterms:W3CDTF">2012-03-12T17:34:09Z</dcterms:modified>
</cp:coreProperties>
</file>