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688" r:id="rId2"/>
    <p:sldId id="775" r:id="rId3"/>
    <p:sldId id="739" r:id="rId4"/>
    <p:sldId id="738" r:id="rId5"/>
    <p:sldId id="762" r:id="rId6"/>
    <p:sldId id="740" r:id="rId7"/>
    <p:sldId id="691" r:id="rId8"/>
    <p:sldId id="692" r:id="rId9"/>
    <p:sldId id="693" r:id="rId10"/>
    <p:sldId id="694" r:id="rId11"/>
    <p:sldId id="695" r:id="rId12"/>
    <p:sldId id="696" r:id="rId13"/>
    <p:sldId id="697" r:id="rId14"/>
    <p:sldId id="698" r:id="rId15"/>
    <p:sldId id="699" r:id="rId16"/>
    <p:sldId id="700" r:id="rId17"/>
    <p:sldId id="745" r:id="rId18"/>
    <p:sldId id="748" r:id="rId19"/>
    <p:sldId id="760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6600"/>
    <a:srgbClr val="FFFFCC"/>
    <a:srgbClr val="CC3300"/>
    <a:srgbClr val="339933"/>
    <a:srgbClr val="FF9900"/>
    <a:srgbClr val="FFFF99"/>
    <a:srgbClr val="119F9F"/>
    <a:srgbClr val="3366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034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30AAFB-E11C-4F8A-8787-D13E079D5CB8}" type="datetimeFigureOut">
              <a:rPr lang="pt-BR"/>
              <a:pPr>
                <a:defRPr/>
              </a:pPr>
              <a:t>05/10/2018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0976A9-EC10-4F60-B127-25CC5AF37C1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2286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976A9-EC10-4F60-B127-25CC5AF37C13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842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48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A7786D-7A8D-491B-A284-59C7209F1008}" type="slidenum">
              <a:rPr lang="pt-BR" altLang="pt-BR" smtClean="0"/>
              <a:pPr/>
              <a:t>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6437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54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42D637-FB20-4A5E-8E3D-F1EAC2A92F7C}" type="slidenum">
              <a:rPr lang="pt-BR" altLang="pt-BR" smtClean="0"/>
              <a:pPr/>
              <a:t>14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803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59BB-9B77-45C9-8E28-90B26E82E8DA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B2E8-8BA9-4EC6-9746-2A117CC4966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5487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8AAA-DB7B-427E-A2C1-BAC6094E043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2404B-C0C9-4F52-88AB-F74547B8DFC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2564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A7D1-5CA6-475E-B2CB-33C895739535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D401-D906-4CF6-872A-9CA4910EA38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0793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59A8-4581-427B-BAEF-6C9B0E524B5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9ABF-8A91-4073-AB65-27C0DC36EE1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4952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9275-CFD0-4A33-8881-8A79BBC2754B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0691-3C6F-4149-B35C-CF0A5EDA491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4628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3605-E334-4518-8BAD-EC1D60033B5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01D6C-0BC2-4538-8D36-160B98A7D98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6598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ADE8-A84A-4038-8C2D-EB56AE6B2AB4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2AB1-460A-475B-B32B-968EDB2F082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9518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BDBE4-CC52-4810-9E68-096BBDF29DA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D505-8A56-47B0-9F49-7E9F93E4EB2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08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BAED-18CC-4F93-BB46-405DCF30FBA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96381-6437-4B26-ABB0-ABC2A6BFE9A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1499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CAAD6EC-27A4-4E44-8BF6-A0E31F33267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C3C358-EA4A-4568-B084-07AC489DD09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985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55AB-C802-4EF9-9C97-81C0A433CB36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FB91-435C-4C03-B03F-66AE3D252B6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9753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C16B534-65E9-4BED-9864-77D6C4790D8E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A0F007-7AAA-4DEC-BB48-3BCD4B8B9F3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8" r:id="rId2"/>
    <p:sldLayoutId id="2147483724" r:id="rId3"/>
    <p:sldLayoutId id="2147483719" r:id="rId4"/>
    <p:sldLayoutId id="2147483720" r:id="rId5"/>
    <p:sldLayoutId id="2147483721" r:id="rId6"/>
    <p:sldLayoutId id="2147483725" r:id="rId7"/>
    <p:sldLayoutId id="2147483726" r:id="rId8"/>
    <p:sldLayoutId id="2147483727" r:id="rId9"/>
    <p:sldLayoutId id="2147483722" r:id="rId10"/>
    <p:sldLayoutId id="2147483728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546" y="2847038"/>
            <a:ext cx="3200400" cy="144095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7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 de Equipe</a:t>
            </a:r>
            <a:endParaRPr lang="pt-BR" sz="7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01836" y="5595582"/>
            <a:ext cx="2764194" cy="1067141"/>
            <a:chOff x="55190" y="5236352"/>
            <a:chExt cx="2355991" cy="1130662"/>
          </a:xfrm>
        </p:grpSpPr>
        <p:pic>
          <p:nvPicPr>
            <p:cNvPr id="8" name="Imagem 6" descr="C:\Users\user\Downloads\nova_logo_gecin_de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39" y="5869739"/>
              <a:ext cx="1880279" cy="497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http://tnsolution.com.br/wp-content/uploads/2015/12/imagem-tn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38" y="5236352"/>
              <a:ext cx="1880280" cy="6333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55190" y="5236352"/>
              <a:ext cx="2355991" cy="633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doni MT Black" panose="02070A03080606020203" pitchFamily="18" charset="0"/>
                </a:rPr>
                <a:t>INCT </a:t>
              </a:r>
              <a:r>
                <a:rPr lang="pt-BR" dirty="0" err="1" smtClean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doni MT Black" panose="02070A03080606020203" pitchFamily="18" charset="0"/>
                </a:rPr>
                <a:t>Nanofarma</a:t>
              </a:r>
              <a:endParaRPr lang="pt-BR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endParaRP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80501" y="4479913"/>
            <a:ext cx="349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Profa. Dra. Vania Passarini Takahashi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23392" y="548681"/>
            <a:ext cx="94298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Projeto do trabalho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6211" y="1643050"/>
            <a:ext cx="1099388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08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a typeface="Calibri" pitchFamily="34" charset="0"/>
                <a:cs typeface="Arial" pitchFamily="34" charset="0"/>
              </a:rPr>
              <a:t>As equipes devem </a:t>
            </a:r>
            <a:r>
              <a:rPr lang="pt-BR" sz="2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Calibri" pitchFamily="34" charset="0"/>
                <a:cs typeface="Arial" pitchFamily="34" charset="0"/>
              </a:rPr>
              <a:t>trabalhar em conjunto </a:t>
            </a:r>
            <a:r>
              <a:rPr lang="pt-BR" sz="2000" dirty="0">
                <a:ea typeface="Calibri" pitchFamily="34" charset="0"/>
                <a:cs typeface="Arial" pitchFamily="34" charset="0"/>
              </a:rPr>
              <a:t>e assumir </a:t>
            </a:r>
            <a:r>
              <a:rPr lang="pt-BR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itchFamily="34" charset="0"/>
                <a:cs typeface="Arial" pitchFamily="34" charset="0"/>
              </a:rPr>
              <a:t>responsabilidade coletiva</a:t>
            </a:r>
            <a:r>
              <a:rPr lang="pt-BR" sz="2000" dirty="0">
                <a:ea typeface="Calibri" pitchFamily="34" charset="0"/>
                <a:cs typeface="Arial" pitchFamily="34" charset="0"/>
              </a:rPr>
              <a:t> pela realização de tarefas </a:t>
            </a:r>
            <a:r>
              <a:rPr lang="pt-BR" sz="2000" dirty="0" smtClean="0">
                <a:ea typeface="Calibri" pitchFamily="34" charset="0"/>
                <a:cs typeface="Arial" pitchFamily="34" charset="0"/>
              </a:rPr>
              <a:t>significantes.</a:t>
            </a:r>
            <a:endParaRPr lang="pt-BR" sz="2000" dirty="0"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421841" y="3010694"/>
            <a:ext cx="5048250" cy="16319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8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a typeface="Calibri" pitchFamily="34" charset="0"/>
                <a:cs typeface="Arial" pitchFamily="34" charset="0"/>
              </a:rPr>
              <a:t>“Corporações e organizações serão mais poderosas e bem-sucedidas apenas quando as pessoas que trabalham nelas puderem se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tornar coletivamente mais sensíveis ao impacto de suas ações</a:t>
            </a:r>
            <a:r>
              <a:rPr lang="pt-BR" sz="2000" dirty="0">
                <a:ea typeface="Calibri" pitchFamily="34" charset="0"/>
                <a:cs typeface="Arial" pitchFamily="34" charset="0"/>
              </a:rPr>
              <a:t>” </a:t>
            </a:r>
            <a:r>
              <a:rPr lang="pt-BR" sz="1200" dirty="0">
                <a:ea typeface="Calibri" pitchFamily="34" charset="0"/>
                <a:cs typeface="Arial" pitchFamily="34" charset="0"/>
              </a:rPr>
              <a:t>(FISHER, 2009)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66750" y="2857500"/>
            <a:ext cx="5429250" cy="19383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Variáveis a serem consideradas: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/>
              <a:t> Liberdade e autonomia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/>
              <a:t> Utilização de diferentes habilidades e talentos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/>
              <a:t> Realização completa de uma tarefa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/>
              <a:t> Impacto sobre os demais membros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78472" y="1"/>
            <a:ext cx="531352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Contexto  - Composição  -  Projeto de trabalho  -  Processo</a:t>
            </a:r>
          </a:p>
        </p:txBody>
      </p:sp>
    </p:spTree>
    <p:extLst>
      <p:ext uri="{BB962C8B-B14F-4D97-AF65-F5344CB8AC3E}">
        <p14:creationId xmlns:p14="http://schemas.microsoft.com/office/powerpoint/2010/main" val="9979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23392" y="548681"/>
            <a:ext cx="94298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processo</a:t>
            </a: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952464" y="1605211"/>
            <a:ext cx="10320587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Propósito comum</a:t>
            </a:r>
            <a:r>
              <a:rPr lang="pt-BR" sz="2000" dirty="0">
                <a:cs typeface="Arial" pitchFamily="34" charset="0"/>
              </a:rPr>
              <a:t>: oferece a direção, o impulso e o comprometimento dos membros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Metas específicas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pt-BR" sz="2000" dirty="0">
                <a:cs typeface="Arial" pitchFamily="34" charset="0"/>
              </a:rPr>
              <a:t>devem ser objetivas e desafiadoras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Eficácia da equipe</a:t>
            </a:r>
            <a:r>
              <a:rPr lang="pt-BR" sz="2000" dirty="0">
                <a:cs typeface="Arial" pitchFamily="34" charset="0"/>
              </a:rPr>
              <a:t> e direção são determinadas pela concentração, energia e confiança, os quais são resultados da visão de </a:t>
            </a:r>
            <a:r>
              <a:rPr lang="pt-BR" sz="2000" dirty="0" smtClean="0">
                <a:cs typeface="Arial" pitchFamily="34" charset="0"/>
              </a:rPr>
              <a:t>futuro (estratégia)</a:t>
            </a:r>
            <a:endParaRPr lang="pt-BR" sz="2000" dirty="0"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pt-BR" sz="2000" dirty="0"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Níveis de conflito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pt-BR" sz="2000" dirty="0">
                <a:cs typeface="Arial" pitchFamily="34" charset="0"/>
              </a:rPr>
              <a:t>podem ser </a:t>
            </a:r>
            <a:r>
              <a:rPr lang="pt-BR" sz="2000" dirty="0" smtClean="0">
                <a:cs typeface="Arial" pitchFamily="34" charset="0"/>
              </a:rPr>
              <a:t>benéficos, desde que bem gerenciados</a:t>
            </a:r>
            <a:endParaRPr lang="pt-BR" sz="2000" dirty="0"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“</a:t>
            </a:r>
            <a:r>
              <a:rPr lang="pt-BR" sz="2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Folga” social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pt-BR" sz="2000" dirty="0">
                <a:cs typeface="Arial" pitchFamily="34" charset="0"/>
              </a:rPr>
              <a:t>compromete a coesão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769290" y="1"/>
            <a:ext cx="542271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Contexto  - Composição  -  Projeto de trabalho  -  Processo</a:t>
            </a:r>
          </a:p>
        </p:txBody>
      </p:sp>
    </p:spTree>
    <p:extLst>
      <p:ext uri="{BB962C8B-B14F-4D97-AF65-F5344CB8AC3E}">
        <p14:creationId xmlns:p14="http://schemas.microsoft.com/office/powerpoint/2010/main" val="22576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571501" y="1573933"/>
            <a:ext cx="11187112" cy="15942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b="1" dirty="0"/>
              <a:t>Resistência Pessoal:</a:t>
            </a:r>
            <a:r>
              <a:rPr lang="pt-BR" sz="2000" dirty="0"/>
              <a:t> </a:t>
            </a:r>
          </a:p>
          <a:p>
            <a:pPr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/>
              <a:t>O membro da equipe deve </a:t>
            </a:r>
            <a:r>
              <a:rPr lang="pt-BR" sz="2000" dirty="0" smtClean="0"/>
              <a:t>saber se comunicar, </a:t>
            </a:r>
            <a:r>
              <a:rPr lang="pt-BR" sz="2000" dirty="0"/>
              <a:t>confrontar diferenças, resolver conflitos e </a:t>
            </a:r>
            <a:r>
              <a:rPr lang="pt-BR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priorizar as metas do grupo</a:t>
            </a:r>
            <a:r>
              <a:rPr lang="pt-BR" sz="2000" dirty="0"/>
              <a:t>. </a:t>
            </a:r>
          </a:p>
          <a:p>
            <a:pPr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dirty="0"/>
              <a:t>Pessoas do tipo solitário e que almejam o reconhecimento individual são entraves ao funcionamento da equipe</a:t>
            </a:r>
            <a:r>
              <a:rPr lang="pt-BR" dirty="0" smtClean="0"/>
              <a:t>.</a:t>
            </a:r>
          </a:p>
          <a:p>
            <a:pPr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dirty="0" smtClean="0"/>
              <a:t>Síndrome de Gabriela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390650" y="333375"/>
            <a:ext cx="9525000" cy="1071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285729"/>
            <a:ext cx="1166462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Barreiras para a utilização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de equipes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57213" y="3524081"/>
            <a:ext cx="11201400" cy="13271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Resistência Histórica:</a:t>
            </a:r>
          </a:p>
          <a:p>
            <a:pPr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/>
                </a:solidFill>
              </a:rPr>
              <a:t>Organizações: valorizavam as realizações individuais, aguçando a </a:t>
            </a:r>
            <a:r>
              <a:rPr lang="pt-BR" sz="2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competição e as conquistas por mérito individual.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8638" y="5173241"/>
            <a:ext cx="11215686" cy="9848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b="1" dirty="0"/>
              <a:t>Resistência Cultural:</a:t>
            </a:r>
          </a:p>
          <a:p>
            <a:pPr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/>
              <a:t> As </a:t>
            </a:r>
            <a:r>
              <a:rPr lang="pt-BR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características individualistas ou coletivistas </a:t>
            </a:r>
            <a:r>
              <a:rPr lang="pt-BR" sz="2000" dirty="0"/>
              <a:t>marcam a dinâmica das interações sociais, os valores, as atitudes e as opções comportamentais.</a:t>
            </a:r>
          </a:p>
        </p:txBody>
      </p:sp>
    </p:spTree>
    <p:extLst>
      <p:ext uri="{BB962C8B-B14F-4D97-AF65-F5344CB8AC3E}">
        <p14:creationId xmlns:p14="http://schemas.microsoft.com/office/powerpoint/2010/main" val="20309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37595" y="315892"/>
            <a:ext cx="94298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Preparação para a implementação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35360" y="5373216"/>
            <a:ext cx="11380429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5. Preparação do plano preliminar: </a:t>
            </a:r>
            <a:r>
              <a:rPr lang="pt-BR" dirty="0"/>
              <a:t>é documento que norteia o trabalho contínuo das equipes, considerando  seleção, papéis e responsabilidades, formação dos grupos, processo de trabalho e  como a organização será afetada.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90459" y="1714488"/>
            <a:ext cx="1157017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. Esclarecimento da missão</a:t>
            </a:r>
            <a:r>
              <a:rPr lang="pt-BR" dirty="0"/>
              <a:t>: define os parâmetros e limites em que a mudança ocorrerá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9349" y="2348881"/>
            <a:ext cx="114764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2. </a:t>
            </a:r>
            <a:r>
              <a:rPr lang="pt-BR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Seleção do lugar: </a:t>
            </a:r>
            <a:r>
              <a:rPr lang="pt-BR" dirty="0"/>
              <a:t>o mais adequado é o que englobe </a:t>
            </a:r>
            <a:r>
              <a:rPr lang="pt-BR" dirty="0" smtClean="0"/>
              <a:t>colaboradores </a:t>
            </a:r>
            <a:r>
              <a:rPr lang="pt-BR" dirty="0"/>
              <a:t>de várias categorias profissionais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35360" y="3214687"/>
            <a:ext cx="1138038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3. Preparação da </a:t>
            </a:r>
            <a:r>
              <a:rPr lang="pt-BR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equipe: </a:t>
            </a:r>
            <a:r>
              <a:rPr lang="pt-BR" dirty="0"/>
              <a:t>devem traçar os detalhes operacionais para que as equipes resultem um bom desempenho - seleção e preparação dos membros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35360" y="4293097"/>
            <a:ext cx="1142526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4. Preparação do plano de transferência de autoridade: </a:t>
            </a:r>
            <a:r>
              <a:rPr lang="pt-BR" dirty="0"/>
              <a:t>processo gradual, as equipes devem aprender novas habilidades e fazer novas decisões relacionadas ao seu trabalho</a:t>
            </a:r>
          </a:p>
        </p:txBody>
      </p:sp>
    </p:spTree>
    <p:extLst>
      <p:ext uri="{BB962C8B-B14F-4D97-AF65-F5344CB8AC3E}">
        <p14:creationId xmlns:p14="http://schemas.microsoft.com/office/powerpoint/2010/main" val="301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23392" y="332657"/>
            <a:ext cx="94298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Fases da implementação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35360" y="1412776"/>
            <a:ext cx="418191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pt-BR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pt-BR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t-BR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Start-up</a:t>
            </a:r>
            <a:r>
              <a:rPr lang="pt-BR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t-BR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treinamento/ </a:t>
            </a:r>
            <a:r>
              <a:rPr lang="pt-BR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Empolgação</a:t>
            </a:r>
            <a:endParaRPr lang="pt-BR" sz="2000" dirty="0"/>
          </a:p>
        </p:txBody>
      </p:sp>
      <p:sp>
        <p:nvSpPr>
          <p:cNvPr id="15" name="Retângulo 14"/>
          <p:cNvSpPr/>
          <p:nvPr/>
        </p:nvSpPr>
        <p:spPr>
          <a:xfrm>
            <a:off x="335359" y="2116237"/>
            <a:ext cx="3826625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2. </a:t>
            </a:r>
            <a:r>
              <a:rPr lang="pt-BR" sz="2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Realidade </a:t>
            </a:r>
            <a:r>
              <a:rPr lang="pt-BR" sz="20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/Agitação/ Frustração</a:t>
            </a:r>
            <a:endParaRPr lang="pt-BR" sz="2000" dirty="0"/>
          </a:p>
        </p:txBody>
      </p:sp>
      <p:sp>
        <p:nvSpPr>
          <p:cNvPr id="18" name="Retângulo 17"/>
          <p:cNvSpPr/>
          <p:nvPr/>
        </p:nvSpPr>
        <p:spPr>
          <a:xfrm>
            <a:off x="335359" y="2934237"/>
            <a:ext cx="712996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3. </a:t>
            </a:r>
            <a:r>
              <a:rPr lang="pt-BR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Equipes </a:t>
            </a:r>
            <a:r>
              <a:rPr lang="pt-BR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Centradas no Líder/  desenvolver identidade da </a:t>
            </a:r>
            <a:r>
              <a:rPr lang="pt-BR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equipe </a:t>
            </a:r>
            <a:endParaRPr lang="pt-BR" sz="2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(logomarca/ nome)</a:t>
            </a:r>
            <a:endParaRPr lang="pt-BR" sz="2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35359" y="3996143"/>
            <a:ext cx="9941403" cy="6924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9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4</a:t>
            </a:r>
            <a:r>
              <a:rPr lang="pt-BR" sz="2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pt-BR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t-BR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Equipes </a:t>
            </a:r>
            <a:r>
              <a:rPr lang="pt-BR" sz="2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Formadas Firmemente: </a:t>
            </a:r>
            <a:r>
              <a:rPr lang="pt-BR" sz="1900" dirty="0"/>
              <a:t>equipes estão confiantes, resolvendo problemas, assumindo responsabilidade, gerenciando seu cronograma e recursos e resolvendo conflitos internos.  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35359" y="4991991"/>
            <a:ext cx="11285221" cy="9848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900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5.  </a:t>
            </a:r>
            <a:r>
              <a:rPr lang="pt-BR" sz="2000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Auto-Gerenciamento de Equipes: </a:t>
            </a:r>
            <a:r>
              <a:rPr lang="pt-BR" sz="1900" dirty="0"/>
              <a:t>cada equipe está atendendo ou excedendo suas metas de desempenho,  são flexíveis, fazem alterações necessárias para adesão e o que for preciso para cumprir os objetivos estratégicos da organização. </a:t>
            </a:r>
            <a:endParaRPr lang="pt-BR" sz="19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571500" y="209550"/>
            <a:ext cx="10460038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66712" y="285729"/>
            <a:ext cx="1036508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Táticas Para estimular o trabalho em equipe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8718" y="1730697"/>
            <a:ext cx="9048813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Compartilhar</a:t>
            </a:r>
            <a:r>
              <a:rPr lang="pt-BR" sz="3200" dirty="0"/>
              <a:t> informações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Pedir</a:t>
            </a:r>
            <a:r>
              <a:rPr lang="pt-BR" sz="3200" dirty="0"/>
              <a:t> contribuições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/>
              <a:t> </a:t>
            </a:r>
            <a:r>
              <a:rPr lang="pt-BR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Estimular</a:t>
            </a:r>
            <a:r>
              <a:rPr lang="pt-BR" sz="3200" dirty="0"/>
              <a:t> a equipe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/>
              <a:t> </a:t>
            </a:r>
            <a:r>
              <a:rPr lang="pt-BR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Valorizar</a:t>
            </a:r>
            <a:r>
              <a:rPr lang="pt-BR" sz="3200" dirty="0"/>
              <a:t> os resultados e a visibilidade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/>
              <a:t> </a:t>
            </a:r>
            <a:r>
              <a:rPr lang="pt-BR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Auxiliar</a:t>
            </a:r>
            <a:r>
              <a:rPr lang="pt-BR" sz="3200" dirty="0" smtClean="0"/>
              <a:t> </a:t>
            </a:r>
            <a:r>
              <a:rPr lang="pt-BR" sz="3200" dirty="0"/>
              <a:t>as pessoas </a:t>
            </a:r>
          </a:p>
        </p:txBody>
      </p:sp>
    </p:spTree>
    <p:extLst>
      <p:ext uri="{BB962C8B-B14F-4D97-AF65-F5344CB8AC3E}">
        <p14:creationId xmlns:p14="http://schemas.microsoft.com/office/powerpoint/2010/main" val="37516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81000" y="357188"/>
            <a:ext cx="9525000" cy="1000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66712" y="285728"/>
            <a:ext cx="942981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Desvantagens do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trabalho em equipe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6750" y="5872163"/>
            <a:ext cx="5924550" cy="357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Os membros do grupo são interdependentes?</a:t>
            </a:r>
          </a:p>
        </p:txBody>
      </p:sp>
      <p:sp>
        <p:nvSpPr>
          <p:cNvPr id="7" name="Retângulo 6"/>
          <p:cNvSpPr/>
          <p:nvPr/>
        </p:nvSpPr>
        <p:spPr>
          <a:xfrm>
            <a:off x="4286238" y="2019301"/>
            <a:ext cx="7334285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/>
              <a:t>- Maior </a:t>
            </a:r>
            <a:r>
              <a:rPr lang="pt-BR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dependência de comunicação</a:t>
            </a:r>
            <a:r>
              <a:rPr lang="pt-BR" sz="2000" dirty="0"/>
              <a:t>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/>
              <a:t>- Maior número de </a:t>
            </a:r>
            <a:r>
              <a:rPr lang="pt-BR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conflitos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/>
              <a:t>a serem resolvidos.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/>
              <a:t>- Maior número de </a:t>
            </a:r>
            <a:r>
              <a:rPr lang="pt-BR" sz="2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reuniões</a:t>
            </a:r>
            <a:r>
              <a:rPr lang="pt-BR" sz="2000" dirty="0"/>
              <a:t> a serem realizadas.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/>
              <a:t>- Nomeação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incorreta</a:t>
            </a:r>
            <a:r>
              <a:rPr lang="pt-BR" sz="2000" dirty="0"/>
              <a:t> de membros – </a:t>
            </a:r>
            <a:r>
              <a:rPr lang="pt-BR" sz="20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“Folga Social” </a:t>
            </a:r>
            <a:r>
              <a:rPr lang="pt-BR" sz="2000" dirty="0"/>
              <a:t>tensão dentro da equipe e comprometimento das execução de tarefas.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0960" y="4114798"/>
            <a:ext cx="1143008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bg2">
                    <a:lumMod val="10000"/>
                  </a:schemeClr>
                </a:solidFill>
                <a:latin typeface="+mj-lt"/>
              </a:rPr>
              <a:t>Teste para determinar a adequação das equipes ao trabalho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66750" y="4729163"/>
            <a:ext cx="8096250" cy="369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 trabalho pode ser melhor realizado por mais de uma pessoa?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66750" y="5183188"/>
            <a:ext cx="10858500" cy="646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dirty="0"/>
              <a:t>A tarefa cria um propósito comum ou conjunto de metas para os membros da equipe maior do que a soma de seus objetivos individuais?</a:t>
            </a:r>
          </a:p>
        </p:txBody>
      </p:sp>
    </p:spTree>
    <p:extLst>
      <p:ext uri="{BB962C8B-B14F-4D97-AF65-F5344CB8AC3E}">
        <p14:creationId xmlns:p14="http://schemas.microsoft.com/office/powerpoint/2010/main" val="317132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42604" y="222562"/>
            <a:ext cx="6786562" cy="6429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282355"/>
            <a:ext cx="6858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VALORES DO </a:t>
            </a:r>
            <a:r>
              <a:rPr lang="pt-BR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CIRQUE DU SOLEIL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38313" y="1071563"/>
            <a:ext cx="7715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+mn-lt"/>
              </a:rPr>
              <a:t>Segundo </a:t>
            </a:r>
            <a:r>
              <a:rPr lang="pt-BR" sz="1600" dirty="0" smtClean="0">
                <a:latin typeface="+mn-lt"/>
              </a:rPr>
              <a:t>Daniel </a:t>
            </a:r>
            <a:r>
              <a:rPr lang="pt-BR" sz="1600" dirty="0" err="1" smtClean="0">
                <a:latin typeface="+mn-lt"/>
              </a:rPr>
              <a:t>Lamarre</a:t>
            </a:r>
            <a:r>
              <a:rPr lang="pt-BR" sz="1600" dirty="0" smtClean="0">
                <a:latin typeface="+mn-lt"/>
              </a:rPr>
              <a:t>, CEO do </a:t>
            </a:r>
            <a:r>
              <a:rPr lang="pt-BR" sz="1600" i="1" dirty="0" err="1">
                <a:latin typeface="+mn-lt"/>
              </a:rPr>
              <a:t>Cirque</a:t>
            </a:r>
            <a:r>
              <a:rPr lang="pt-BR" sz="1600" i="1" dirty="0">
                <a:latin typeface="+mn-lt"/>
              </a:rPr>
              <a:t> </a:t>
            </a:r>
            <a:r>
              <a:rPr lang="pt-BR" sz="1600" i="1" dirty="0" err="1">
                <a:latin typeface="+mn-lt"/>
              </a:rPr>
              <a:t>du</a:t>
            </a:r>
            <a:r>
              <a:rPr lang="pt-BR" sz="1600" i="1" dirty="0">
                <a:latin typeface="+mn-lt"/>
              </a:rPr>
              <a:t> </a:t>
            </a:r>
            <a:r>
              <a:rPr lang="pt-BR" sz="1600" i="1" dirty="0" smtClean="0">
                <a:latin typeface="+mn-lt"/>
              </a:rPr>
              <a:t>Soleil, 2017 </a:t>
            </a:r>
            <a:endParaRPr lang="pt-BR" sz="16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i="1" dirty="0">
                <a:latin typeface="+mn-lt"/>
              </a:rPr>
              <a:t>                                                                                                                                            </a:t>
            </a:r>
            <a:endParaRPr lang="pt-BR" sz="1200" dirty="0"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09688" y="6114498"/>
            <a:ext cx="857259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cs typeface="Arial" pitchFamily="34" charset="0"/>
              </a:rPr>
              <a:t>5.</a:t>
            </a:r>
            <a:r>
              <a:rPr lang="pt-BR" dirty="0">
                <a:cs typeface="Arial" pitchFamily="34" charset="0"/>
              </a:rPr>
              <a:t> </a:t>
            </a:r>
            <a:r>
              <a:rPr lang="pt-BR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Visar a excelência</a:t>
            </a:r>
            <a:r>
              <a:rPr lang="pt-BR" dirty="0">
                <a:cs typeface="Arial" pitchFamily="34" charset="0"/>
              </a:rPr>
              <a:t>, propondo e praticando ações que permitam à empresa ser mais ágil e eficiente.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809720" y="1613904"/>
            <a:ext cx="857256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cs typeface="Arial" pitchFamily="34" charset="0"/>
              </a:rPr>
              <a:t>1.</a:t>
            </a:r>
            <a:r>
              <a:rPr lang="pt-BR" dirty="0">
                <a:cs typeface="Arial" pitchFamily="34" charset="0"/>
              </a:rPr>
              <a:t> Demonstrar, por meio de </a:t>
            </a:r>
            <a:r>
              <a:rPr lang="pt-BR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paixão e ações</a:t>
            </a:r>
            <a:r>
              <a:rPr lang="pt-BR" dirty="0">
                <a:cs typeface="Arial" pitchFamily="34" charset="0"/>
              </a:rPr>
              <a:t>, o desejo de contribuir para o </a:t>
            </a:r>
            <a:r>
              <a:rPr lang="pt-BR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sucesso da empresa</a:t>
            </a:r>
            <a:r>
              <a:rPr lang="pt-BR" dirty="0">
                <a:cs typeface="Arial" pitchFamily="34" charset="0"/>
              </a:rPr>
              <a:t>. </a:t>
            </a:r>
            <a:r>
              <a:rPr lang="pt-BR" dirty="0" smtClean="0">
                <a:cs typeface="Arial" pitchFamily="34" charset="0"/>
              </a:rPr>
              <a:t> </a:t>
            </a:r>
            <a:endParaRPr lang="pt-BR" dirty="0"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09720" y="2399722"/>
            <a:ext cx="857256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cs typeface="Arial" pitchFamily="34" charset="0"/>
              </a:rPr>
              <a:t>2.</a:t>
            </a:r>
            <a:r>
              <a:rPr lang="pt-BR" dirty="0">
                <a:cs typeface="Arial" pitchFamily="34" charset="0"/>
              </a:rPr>
              <a:t> Ser </a:t>
            </a:r>
            <a:r>
              <a:rPr lang="pt-BR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responsável</a:t>
            </a:r>
            <a:r>
              <a:rPr lang="pt-BR" dirty="0">
                <a:cs typeface="Arial" pitchFamily="34" charset="0"/>
              </a:rPr>
              <a:t> pelos seus resultados e pelo </a:t>
            </a:r>
            <a:r>
              <a:rPr lang="pt-BR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impacto do seu trabalho</a:t>
            </a:r>
            <a:r>
              <a:rPr lang="pt-BR" dirty="0">
                <a:cs typeface="Arial" pitchFamily="34" charset="0"/>
              </a:rPr>
              <a:t> sobre o resultado dos outros.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809720" y="3185539"/>
            <a:ext cx="857256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cs typeface="Arial" pitchFamily="34" charset="0"/>
              </a:rPr>
              <a:t>3.</a:t>
            </a:r>
            <a:r>
              <a:rPr lang="pt-BR" dirty="0">
                <a:cs typeface="Arial" pitchFamily="34" charset="0"/>
              </a:rPr>
              <a:t> Mostrar, por suas ações e relacionamento com os outros, que está </a:t>
            </a:r>
            <a:r>
              <a:rPr lang="pt-BR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comprometido e respeita </a:t>
            </a:r>
            <a:r>
              <a:rPr lang="pt-BR" dirty="0">
                <a:cs typeface="Arial" pitchFamily="34" charset="0"/>
              </a:rPr>
              <a:t>a cultura e os valores da companhia. “Queremos que cada um se comprometa na mesma proporção da confiança que o</a:t>
            </a:r>
            <a:r>
              <a:rPr lang="pt-BR" i="1" dirty="0">
                <a:cs typeface="Arial" pitchFamily="34" charset="0"/>
              </a:rPr>
              <a:t> </a:t>
            </a:r>
            <a:r>
              <a:rPr lang="pt-BR" i="1" dirty="0" err="1">
                <a:cs typeface="Arial" pitchFamily="34" charset="0"/>
              </a:rPr>
              <a:t>Cirque</a:t>
            </a:r>
            <a:r>
              <a:rPr lang="pt-BR" dirty="0">
                <a:cs typeface="Arial" pitchFamily="34" charset="0"/>
              </a:rPr>
              <a:t> deposita em cada colaborador”.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809720" y="4217295"/>
            <a:ext cx="857256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cs typeface="Arial" pitchFamily="34" charset="0"/>
              </a:rPr>
              <a:t>4.</a:t>
            </a:r>
            <a:r>
              <a:rPr lang="pt-BR" dirty="0">
                <a:cs typeface="Arial" pitchFamily="34" charset="0"/>
              </a:rPr>
              <a:t> Construir e manter uma relação de </a:t>
            </a:r>
            <a:r>
              <a:rPr lang="pt-BR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confiança e colaboração com seus colegas</a:t>
            </a:r>
            <a:r>
              <a:rPr lang="pt-BR" dirty="0">
                <a:cs typeface="Arial" pitchFamily="34" charset="0"/>
              </a:rPr>
              <a:t>. Para vencer os desafios que ainda estão por vir, é preciso mais que nunca combinar as forças, estabelecer pontes e sempre manter os canais de comunicação abertos para que a </a:t>
            </a:r>
            <a:r>
              <a:rPr lang="pt-BR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diversidade</a:t>
            </a:r>
            <a:r>
              <a:rPr lang="pt-BR" dirty="0">
                <a:cs typeface="Arial" pitchFamily="34" charset="0"/>
              </a:rPr>
              <a:t> continue sendo um </a:t>
            </a:r>
            <a:r>
              <a:rPr lang="pt-BR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diferencial competitivo</a:t>
            </a:r>
            <a:r>
              <a:rPr lang="pt-BR" dirty="0">
                <a:cs typeface="Arial" pitchFamily="34" charset="0"/>
              </a:rPr>
              <a:t>. “Se ainda conseguimos fazer com que os espectadores do mundo todo vibrem com nossos espetáculos, é porque somos capazes de unir nossas forças e idéias em torno dos objetivos que nos unem”. </a:t>
            </a:r>
          </a:p>
        </p:txBody>
      </p:sp>
    </p:spTree>
    <p:extLst>
      <p:ext uri="{BB962C8B-B14F-4D97-AF65-F5344CB8AC3E}">
        <p14:creationId xmlns:p14="http://schemas.microsoft.com/office/powerpoint/2010/main" val="2518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881188" y="357189"/>
            <a:ext cx="7072312" cy="6429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024034" y="285729"/>
            <a:ext cx="707236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Walt </a:t>
            </a:r>
            <a:r>
              <a:rPr lang="pt-BR" sz="4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disney</a:t>
            </a:r>
            <a:r>
              <a:rPr lang="pt-BR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pt-BR" sz="4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company</a:t>
            </a:r>
            <a:endParaRPr lang="pt-BR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96" y="142853"/>
            <a:ext cx="1357322" cy="1292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57" name="Retângulo 7"/>
          <p:cNvSpPr>
            <a:spLocks noChangeArrowheads="1"/>
          </p:cNvSpPr>
          <p:nvPr/>
        </p:nvSpPr>
        <p:spPr bwMode="auto">
          <a:xfrm>
            <a:off x="3355147" y="1745182"/>
            <a:ext cx="8143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dirty="0">
                <a:latin typeface="Calibri" panose="020F0502020204030204" pitchFamily="34" charset="0"/>
              </a:rPr>
              <a:t>- Maior indústria de mídia e entretenimento do mundo</a:t>
            </a:r>
          </a:p>
          <a:p>
            <a:pPr algn="just" eaLnBrk="1" hangingPunct="1"/>
            <a:r>
              <a:rPr lang="pt-BR" altLang="pt-BR" dirty="0">
                <a:latin typeface="Calibri" panose="020F0502020204030204" pitchFamily="34" charset="0"/>
              </a:rPr>
              <a:t>- Mais de 150.000 funcionários</a:t>
            </a:r>
          </a:p>
          <a:p>
            <a:pPr algn="just" eaLnBrk="1" hangingPunct="1"/>
            <a:r>
              <a:rPr lang="pt-BR" altLang="pt-BR" dirty="0">
                <a:latin typeface="Calibri" panose="020F0502020204030204" pitchFamily="34" charset="0"/>
              </a:rPr>
              <a:t>- Sucesso: equipe bem treinada e cuidadosamente selecionada que sempre supera as expectativas dos clientes </a:t>
            </a:r>
            <a:r>
              <a:rPr lang="pt-BR" altLang="pt-BR" sz="1200" dirty="0">
                <a:latin typeface="Calibri" panose="020F0502020204030204" pitchFamily="34" charset="0"/>
              </a:rPr>
              <a:t>(</a:t>
            </a:r>
            <a:r>
              <a:rPr lang="pt-BR" altLang="pt-BR" sz="1200" i="1" dirty="0">
                <a:latin typeface="Calibri" panose="020F0502020204030204" pitchFamily="34" charset="0"/>
              </a:rPr>
              <a:t>Walt</a:t>
            </a:r>
            <a:r>
              <a:rPr lang="pt-BR" altLang="pt-BR" sz="1200" dirty="0">
                <a:latin typeface="Calibri" panose="020F0502020204030204" pitchFamily="34" charset="0"/>
              </a:rPr>
              <a:t> </a:t>
            </a:r>
            <a:r>
              <a:rPr lang="pt-BR" altLang="pt-BR" sz="1200" i="1" dirty="0">
                <a:latin typeface="Calibri" panose="020F0502020204030204" pitchFamily="34" charset="0"/>
              </a:rPr>
              <a:t>Disney </a:t>
            </a:r>
            <a:r>
              <a:rPr lang="pt-BR" altLang="pt-BR" sz="1200" i="1" dirty="0" err="1">
                <a:latin typeface="Calibri" panose="020F0502020204030204" pitchFamily="34" charset="0"/>
              </a:rPr>
              <a:t>Company</a:t>
            </a:r>
            <a:r>
              <a:rPr lang="pt-BR" altLang="pt-BR" sz="1200" i="1" dirty="0">
                <a:latin typeface="Calibri" panose="020F0502020204030204" pitchFamily="34" charset="0"/>
              </a:rPr>
              <a:t> </a:t>
            </a:r>
            <a:r>
              <a:rPr lang="pt-BR" altLang="pt-BR" sz="1200" i="1" dirty="0" err="1">
                <a:latin typeface="Calibri" panose="020F0502020204030204" pitchFamily="34" charset="0"/>
              </a:rPr>
              <a:t>Official</a:t>
            </a:r>
            <a:r>
              <a:rPr lang="pt-BR" altLang="pt-BR" sz="1200" i="1" dirty="0">
                <a:latin typeface="Calibri" panose="020F0502020204030204" pitchFamily="34" charset="0"/>
              </a:rPr>
              <a:t> Website</a:t>
            </a:r>
            <a:r>
              <a:rPr lang="pt-BR" altLang="pt-BR" sz="12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711450" y="3074286"/>
            <a:ext cx="2500312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Walt Disney World</a:t>
            </a:r>
            <a:endParaRPr lang="pt-B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450" y="3904516"/>
            <a:ext cx="79565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2472" name="Retângulo 10"/>
          <p:cNvSpPr>
            <a:spLocks noChangeArrowheads="1"/>
          </p:cNvSpPr>
          <p:nvPr/>
        </p:nvSpPr>
        <p:spPr bwMode="auto">
          <a:xfrm>
            <a:off x="3095604" y="4179102"/>
            <a:ext cx="67675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dirty="0">
                <a:latin typeface="Calibri" panose="020F0502020204030204" pitchFamily="34" charset="0"/>
              </a:rPr>
              <a:t>“Os funcionários selecionados desejam fazer um bom trabalho e, se grandes expectativas são colocadas diante deles, se são bem treinados e se sentem responsáveis pela excelência, farão mais do que se espera. Ao fazer com que as pessoas tenham orgulho de pertencer a uma organização, em que todos se sentem importantes e valiosos, elas entregam um bom serviço, mesmo quando ninguém está olhando</a:t>
            </a:r>
            <a:r>
              <a:rPr lang="pt-BR" altLang="pt-BR" dirty="0" smtClean="0">
                <a:latin typeface="Calibri" panose="020F0502020204030204" pitchFamily="34" charset="0"/>
              </a:rPr>
              <a:t>”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pic>
        <p:nvPicPr>
          <p:cNvPr id="14" name="Picture 4" descr="http://andrewalma.files.wordpress.com/2009/02/kingdom.jpg"/>
          <p:cNvPicPr>
            <a:picLocks noChangeAspect="1" noChangeArrowheads="1"/>
          </p:cNvPicPr>
          <p:nvPr/>
        </p:nvPicPr>
        <p:blipFill>
          <a:blip r:embed="rId4" cstate="print"/>
          <a:srcRect t="14490"/>
          <a:stretch>
            <a:fillRect/>
          </a:stretch>
        </p:blipFill>
        <p:spPr bwMode="auto">
          <a:xfrm>
            <a:off x="775906" y="2115102"/>
            <a:ext cx="1935544" cy="191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15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24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881188" y="357189"/>
            <a:ext cx="6225582" cy="6429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024034" y="285729"/>
            <a:ext cx="60827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em resumo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452662" y="2028758"/>
            <a:ext cx="642942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000" dirty="0"/>
              <a:t>Precisa de pessoas que </a:t>
            </a:r>
            <a:r>
              <a:rPr lang="pt-BR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busquem o autoconhecimento</a:t>
            </a:r>
            <a:r>
              <a:rPr lang="pt-BR" sz="2000" dirty="0"/>
              <a:t>;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452662" y="2611039"/>
            <a:ext cx="778674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/>
              <a:t>Deve ser composta de pessoas que tenham </a:t>
            </a:r>
            <a:r>
              <a:rPr lang="pt-BR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diversidade de estilos </a:t>
            </a:r>
            <a:r>
              <a:rPr lang="pt-BR" sz="2000" dirty="0"/>
              <a:t>de personalidade;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452662" y="3474681"/>
            <a:ext cx="785818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/>
              <a:t>Ser composta por pessoas que possuam conhecimentos, habilidades e comportamentos que possam </a:t>
            </a:r>
            <a:r>
              <a:rPr lang="pt-BR" sz="2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atender às necessidades</a:t>
            </a:r>
            <a:r>
              <a:rPr lang="pt-BR" sz="2000" dirty="0"/>
              <a:t> das demandas da equipe;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452662" y="4643446"/>
            <a:ext cx="785818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/>
              <a:t>Não deve ter uma liderança centralizada numa pessoa, mas uma </a:t>
            </a:r>
            <a:r>
              <a:rPr lang="pt-BR" sz="2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liderança flexível</a:t>
            </a:r>
            <a:r>
              <a:rPr lang="pt-BR" sz="2000" dirty="0"/>
              <a:t>;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452662" y="5529426"/>
            <a:ext cx="785818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/>
              <a:t>Precisa que as pessoas estejam </a:t>
            </a:r>
            <a:r>
              <a:rPr lang="pt-BR" sz="20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motivadas e comprometidas </a:t>
            </a:r>
            <a:r>
              <a:rPr lang="pt-BR" sz="2000" dirty="0"/>
              <a:t>com os resultados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881189" y="1285876"/>
            <a:ext cx="5500687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latin typeface="+mj-lt"/>
              </a:rPr>
              <a:t>A equipe:</a:t>
            </a:r>
          </a:p>
        </p:txBody>
      </p:sp>
    </p:spTree>
    <p:extLst>
      <p:ext uri="{BB962C8B-B14F-4D97-AF65-F5344CB8AC3E}">
        <p14:creationId xmlns:p14="http://schemas.microsoft.com/office/powerpoint/2010/main" val="20709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912813" y="333375"/>
            <a:ext cx="9429750" cy="6429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66712" y="285729"/>
            <a:ext cx="942981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GRUPOS E EQUIPES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35360" y="2132856"/>
            <a:ext cx="5524539" cy="34509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Grupos de trabalho:</a:t>
            </a: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850" dirty="0"/>
              <a:t>conjunto de </a:t>
            </a:r>
            <a:r>
              <a:rPr lang="pt-BR" sz="185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interações entre duas ou mais pessoas</a:t>
            </a:r>
            <a:r>
              <a:rPr lang="pt-BR" sz="1850" dirty="0"/>
              <a:t> que se diferenciam pela força do uso do poder, crenças, valores e tipo de tomada de decisão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sz="1850" dirty="0"/>
              <a:t> o trabalho não é coletivo, não requer esforço conjunto, é uma </a:t>
            </a:r>
            <a:r>
              <a:rPr lang="pt-BR" sz="185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somatória do trabalho individual de cada membro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sz="1850" dirty="0"/>
              <a:t> os membros possuem forte interdependência, compartilham informações e tomada de decisões para auxiliar o </a:t>
            </a:r>
            <a:r>
              <a:rPr lang="pt-BR" sz="185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 individual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161754" y="1848162"/>
            <a:ext cx="5715040" cy="4020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Equipes de trabalho: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dirty="0"/>
              <a:t> </a:t>
            </a:r>
            <a:r>
              <a:rPr lang="pt-BR" sz="1850" dirty="0"/>
              <a:t>conjunto de interações entre duas ou mais pessoas onde as habilidades complementares dos membros leva ao </a:t>
            </a:r>
            <a:r>
              <a:rPr lang="pt-BR" sz="185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 coletivo do trabalho</a:t>
            </a:r>
            <a:r>
              <a:rPr lang="pt-BR" sz="18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850" dirty="0"/>
              <a:t>gerando resultados mais eficientes do que a simples soma de contribuições individuais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sz="1850" dirty="0"/>
              <a:t> é dirigida por uma ou mais pessoas, e os </a:t>
            </a:r>
            <a:r>
              <a:rPr lang="pt-BR" sz="185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membros são interdependentes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sz="1850" dirty="0"/>
              <a:t> os membros estão envolvidos no planejamento e na tomada de decisões, mantém relações de cooperação estabelecendo </a:t>
            </a:r>
            <a:r>
              <a:rPr lang="pt-BR" sz="185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mútuos compartilhados</a:t>
            </a:r>
            <a:r>
              <a:rPr lang="pt-BR" sz="1850" dirty="0"/>
              <a:t>, comunicação aberta, reconhecimento e apoio recíprocos </a:t>
            </a:r>
            <a:endParaRPr lang="pt-BR" sz="1850" b="1" dirty="0"/>
          </a:p>
        </p:txBody>
      </p:sp>
    </p:spTree>
    <p:extLst>
      <p:ext uri="{BB962C8B-B14F-4D97-AF65-F5344CB8AC3E}">
        <p14:creationId xmlns:p14="http://schemas.microsoft.com/office/powerpoint/2010/main" val="36569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731576" y="4212849"/>
            <a:ext cx="7525319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Equipes de Trabalho Autogerenciadas:</a:t>
            </a:r>
            <a:r>
              <a:rPr lang="pt-BR" sz="24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Possuem </a:t>
            </a:r>
            <a:r>
              <a:rPr lang="pt-BR" sz="2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autonomia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400" dirty="0"/>
              <a:t>implementam soluções e assumem total responsabilidade pelos seus  resultados.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381376" y="1928814"/>
            <a:ext cx="7000875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Equipes de Solução de Problemas:</a:t>
            </a:r>
            <a:r>
              <a:rPr lang="pt-BR" sz="2400" dirty="0"/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Suficientemente pequenas, possuem </a:t>
            </a:r>
            <a:r>
              <a:rPr lang="pt-BR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habilidades abrangentes</a:t>
            </a:r>
            <a:r>
              <a:rPr lang="pt-BR" sz="2400" dirty="0"/>
              <a:t>, possuem autonomia.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881188" y="357189"/>
            <a:ext cx="7072312" cy="6429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024034" y="285729"/>
            <a:ext cx="65194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TIPOS DE EQUIPES</a:t>
            </a:r>
          </a:p>
        </p:txBody>
      </p:sp>
      <p:sp>
        <p:nvSpPr>
          <p:cNvPr id="7174" name="Rectangle 3"/>
          <p:cNvSpPr txBox="1">
            <a:spLocks noChangeArrowheads="1"/>
          </p:cNvSpPr>
          <p:nvPr/>
        </p:nvSpPr>
        <p:spPr bwMode="auto">
          <a:xfrm>
            <a:off x="1738314" y="1214439"/>
            <a:ext cx="71770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-"/>
            </a:pPr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881188" y="357189"/>
            <a:ext cx="7072312" cy="6429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024034" y="285729"/>
            <a:ext cx="61919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TIPOS DE EQUIPES</a:t>
            </a:r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1738314" y="1214439"/>
            <a:ext cx="71770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-"/>
            </a:pP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223626" y="1857189"/>
            <a:ext cx="7000875" cy="164352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b="1" dirty="0"/>
              <a:t>Equipes Multifuncionais:</a:t>
            </a:r>
            <a:r>
              <a:rPr lang="pt-BR" sz="2400" dirty="0"/>
              <a:t>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dirty="0"/>
              <a:t>Compostas por </a:t>
            </a:r>
            <a:r>
              <a:rPr lang="pt-BR" sz="2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membros de diferentes áreas</a:t>
            </a:r>
            <a:r>
              <a:rPr lang="pt-BR" sz="2400" dirty="0"/>
              <a:t>, mas de mesmo nível hierárquico que se juntam para cumprir uma tarefa.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04637" y="3802347"/>
            <a:ext cx="6500812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b="1" dirty="0"/>
              <a:t>Equipes Virtuais:</a:t>
            </a:r>
            <a:r>
              <a:rPr lang="pt-BR" sz="2400" dirty="0"/>
              <a:t> utilizam computadores e tecnologia da informação nos meios de comunicação, como redes internas e externas, videoconferências ou correio eletrônico, para </a:t>
            </a:r>
            <a:r>
              <a:rPr lang="pt-BR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reunir seus membros, fisicamente dispersos</a:t>
            </a:r>
            <a:r>
              <a:rPr lang="pt-BR" sz="2400" dirty="0"/>
              <a:t>, e permitir que eles atinjam um objetivo comum.</a:t>
            </a:r>
          </a:p>
        </p:txBody>
      </p:sp>
    </p:spTree>
    <p:extLst>
      <p:ext uri="{BB962C8B-B14F-4D97-AF65-F5344CB8AC3E}">
        <p14:creationId xmlns:p14="http://schemas.microsoft.com/office/powerpoint/2010/main" val="7693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102518" cy="4023360"/>
          </a:xfrm>
        </p:spPr>
        <p:txBody>
          <a:bodyPr/>
          <a:lstStyle/>
          <a:p>
            <a:r>
              <a:rPr lang="pt-BR" sz="2800" dirty="0" smtClean="0"/>
              <a:t>Qual  tipo de equipe empregar?</a:t>
            </a:r>
          </a:p>
          <a:p>
            <a:endParaRPr lang="pt-BR" sz="2800" dirty="0"/>
          </a:p>
          <a:p>
            <a:r>
              <a:rPr lang="pt-BR" sz="2800" dirty="0" smtClean="0"/>
              <a:t>Qual tipo de equipe será mais eficaz?</a:t>
            </a:r>
            <a:endParaRPr lang="pt-BR" sz="2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032310" y="1845735"/>
            <a:ext cx="5308980" cy="4023360"/>
          </a:xfrm>
        </p:spPr>
        <p:txBody>
          <a:bodyPr/>
          <a:lstStyle/>
          <a:p>
            <a:r>
              <a:rPr lang="pt-BR" sz="2800" dirty="0" smtClean="0"/>
              <a:t>Qual é o problema que quero resolver? </a:t>
            </a:r>
            <a:endParaRPr lang="pt-BR" sz="2800" dirty="0"/>
          </a:p>
          <a:p>
            <a:endParaRPr lang="pt-BR" sz="2800" dirty="0"/>
          </a:p>
          <a:p>
            <a:r>
              <a:rPr lang="pt-BR" sz="2800" dirty="0" smtClean="0"/>
              <a:t>Qual oportunidade quero identificar?</a:t>
            </a:r>
          </a:p>
          <a:p>
            <a:endParaRPr lang="pt-BR" sz="2800" dirty="0"/>
          </a:p>
          <a:p>
            <a:r>
              <a:rPr lang="pt-BR" sz="2800" dirty="0" smtClean="0"/>
              <a:t>Quanto tempo tenho disponível?</a:t>
            </a:r>
          </a:p>
          <a:p>
            <a:r>
              <a:rPr lang="pt-BR" sz="2800" dirty="0" smtClean="0"/>
              <a:t>..............</a:t>
            </a:r>
            <a:endParaRPr lang="pt-BR" sz="2800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168789" y="504967"/>
            <a:ext cx="3807724" cy="945790"/>
          </a:xfrm>
        </p:spPr>
        <p:txBody>
          <a:bodyPr/>
          <a:lstStyle/>
          <a:p>
            <a:r>
              <a:rPr lang="pt-BR" dirty="0" smtClean="0"/>
              <a:t>Depende: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59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881187" y="357189"/>
            <a:ext cx="7317403" cy="6429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075155" y="285748"/>
            <a:ext cx="69294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criando equipes eficazes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298" y="2285992"/>
            <a:ext cx="3929070" cy="392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ângulo de cantos arredondados 8"/>
          <p:cNvSpPr/>
          <p:nvPr/>
        </p:nvSpPr>
        <p:spPr>
          <a:xfrm>
            <a:off x="1952596" y="3643314"/>
            <a:ext cx="1857388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Composição da equipe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881950" y="3571876"/>
            <a:ext cx="1785950" cy="6429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Projeto do trabalho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238744" y="6143644"/>
            <a:ext cx="1571636" cy="500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Processo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167306" y="1643050"/>
            <a:ext cx="1571636" cy="500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Contexto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752" y="2276872"/>
            <a:ext cx="3960440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00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35360" y="620689"/>
            <a:ext cx="94298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contexto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23620" y="3483075"/>
            <a:ext cx="8748743" cy="4154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Estrutura</a:t>
            </a:r>
            <a:r>
              <a:rPr lang="pt-BR" sz="2100" dirty="0">
                <a:latin typeface="+mj-lt"/>
                <a:cs typeface="Arial" pitchFamily="34" charset="0"/>
              </a:rPr>
              <a:t>: divisão de tarefas, desenvolvimento de novas habilidades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35360" y="5456798"/>
            <a:ext cx="10358438" cy="4154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Sistema de Avaliação e </a:t>
            </a:r>
            <a:r>
              <a:rPr lang="pt-BR" sz="21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Recompensas</a:t>
            </a:r>
            <a:endParaRPr lang="pt-BR" sz="2100" dirty="0"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15679" y="4474029"/>
            <a:ext cx="8763061" cy="4154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Clima de confiança </a:t>
            </a:r>
            <a:r>
              <a:rPr lang="pt-BR" sz="2100" dirty="0">
                <a:cs typeface="Arial" pitchFamily="34" charset="0"/>
              </a:rPr>
              <a:t>no líder e entre os membros da equipe</a:t>
            </a:r>
            <a:endParaRPr lang="pt-BR" sz="21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52115" y="1545071"/>
            <a:ext cx="9320248" cy="41549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Recursos</a:t>
            </a:r>
            <a:r>
              <a:rPr lang="pt-BR" sz="2100" dirty="0">
                <a:cs typeface="Arial" pitchFamily="34" charset="0"/>
              </a:rPr>
              <a:t> adequados para sustentação da equipe</a:t>
            </a:r>
            <a:endParaRPr lang="pt-BR" sz="21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66712" y="2500306"/>
            <a:ext cx="8858312" cy="4154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Liderança</a:t>
            </a:r>
            <a:r>
              <a:rPr lang="pt-BR" sz="2100" dirty="0">
                <a:cs typeface="Arial" pitchFamily="34" charset="0"/>
              </a:rPr>
              <a:t>: Líder determinado X  Equipes auto-gerenciadas</a:t>
            </a:r>
            <a:endParaRPr lang="pt-BR" sz="21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960358" y="1"/>
            <a:ext cx="5231643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Contexto  - Composição  -  Projeto de trabalho  -  Processo</a:t>
            </a:r>
          </a:p>
        </p:txBody>
      </p:sp>
    </p:spTree>
    <p:extLst>
      <p:ext uri="{BB962C8B-B14F-4D97-AF65-F5344CB8AC3E}">
        <p14:creationId xmlns:p14="http://schemas.microsoft.com/office/powerpoint/2010/main" val="12682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31371" y="620689"/>
            <a:ext cx="94298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composição</a:t>
            </a:r>
          </a:p>
        </p:txBody>
      </p:sp>
      <p:sp>
        <p:nvSpPr>
          <p:cNvPr id="146435" name="CaixaDeTexto 4"/>
          <p:cNvSpPr txBox="1">
            <a:spLocks noChangeArrowheads="1"/>
          </p:cNvSpPr>
          <p:nvPr/>
        </p:nvSpPr>
        <p:spPr bwMode="auto">
          <a:xfrm>
            <a:off x="1333500" y="1714500"/>
            <a:ext cx="933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523968" y="1424076"/>
            <a:ext cx="8858312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Capacidade dos membros</a:t>
            </a:r>
            <a:r>
              <a:rPr lang="pt-BR" sz="2000" dirty="0">
                <a:cs typeface="Arial" pitchFamily="34" charset="0"/>
              </a:rPr>
              <a:t>:  equilíbrio entre as habilidades técnicas, interpessoais e de tomada de </a:t>
            </a:r>
            <a:r>
              <a:rPr lang="pt-BR" sz="2000" dirty="0" smtClean="0">
                <a:cs typeface="Arial" pitchFamily="34" charset="0"/>
              </a:rPr>
              <a:t>decisões e de competências </a:t>
            </a:r>
            <a:endParaRPr lang="pt-BR" sz="2000" dirty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Personalidade individual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cs typeface="Arial" pitchFamily="34" charset="0"/>
              </a:rPr>
              <a:t>“</a:t>
            </a:r>
            <a:r>
              <a:rPr lang="pt-BR" sz="2000" dirty="0" err="1">
                <a:cs typeface="Arial" pitchFamily="34" charset="0"/>
              </a:rPr>
              <a:t>Catalizadores</a:t>
            </a:r>
            <a:r>
              <a:rPr lang="pt-BR" sz="2000" dirty="0">
                <a:cs typeface="Arial" pitchFamily="34" charset="0"/>
              </a:rPr>
              <a:t>”: impulsionam a equipe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000485" y="3357563"/>
            <a:ext cx="7905763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Diversidade</a:t>
            </a:r>
            <a:r>
              <a:rPr lang="pt-BR" sz="2000" dirty="0">
                <a:cs typeface="Arial" pitchFamily="34" charset="0"/>
              </a:rPr>
              <a:t>: personalidade, sexo, idade, educação, especialização funcional e experiência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Preferência</a:t>
            </a:r>
            <a:r>
              <a:rPr lang="pt-BR" sz="2000" dirty="0">
                <a:cs typeface="Arial" pitchFamily="34" charset="0"/>
              </a:rPr>
              <a:t> entre trabalhar em equipe ou individualmente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Flexibilidade dos membros</a:t>
            </a:r>
            <a:r>
              <a:rPr lang="pt-BR" sz="2000" dirty="0">
                <a:cs typeface="Arial" pitchFamily="34" charset="0"/>
              </a:rPr>
              <a:t>: adaptabilidade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pt-BR" sz="2000" dirty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Tamanho das equipes</a:t>
            </a:r>
            <a:r>
              <a:rPr lang="pt-BR" sz="2000" dirty="0">
                <a:cs typeface="Arial" pitchFamily="34" charset="0"/>
              </a:rPr>
              <a:t>: garantir a diversidade sem prejudicar a coesão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728346" y="1"/>
            <a:ext cx="546365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Contexto  - Composição  -  Projeto de trabalho  -  Processo</a:t>
            </a:r>
          </a:p>
        </p:txBody>
      </p:sp>
    </p:spTree>
    <p:extLst>
      <p:ext uri="{BB962C8B-B14F-4D97-AF65-F5344CB8AC3E}">
        <p14:creationId xmlns:p14="http://schemas.microsoft.com/office/powerpoint/2010/main" val="3978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19403" y="404665"/>
            <a:ext cx="94298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composição</a:t>
            </a:r>
          </a:p>
        </p:txBody>
      </p:sp>
      <p:sp>
        <p:nvSpPr>
          <p:cNvPr id="147459" name="CaixaDeTexto 4"/>
          <p:cNvSpPr txBox="1">
            <a:spLocks noChangeArrowheads="1"/>
          </p:cNvSpPr>
          <p:nvPr/>
        </p:nvSpPr>
        <p:spPr bwMode="auto">
          <a:xfrm>
            <a:off x="527050" y="1052513"/>
            <a:ext cx="942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C00000"/>
                </a:solidFill>
              </a:rPr>
              <a:t>Alocação de Papéis 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762491" y="3857628"/>
            <a:ext cx="2381267" cy="57150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EQUIPE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8572518" y="3214686"/>
            <a:ext cx="3333773" cy="10001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PROMOTOR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667768" y="4572008"/>
            <a:ext cx="3238480" cy="10001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ASSESSOR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6211" y="1928802"/>
            <a:ext cx="2952771" cy="928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MANTENEDOR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524232" y="5857892"/>
            <a:ext cx="2667019" cy="8572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CRIADOR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76211" y="3357562"/>
            <a:ext cx="2762269" cy="10715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CONTROLADOR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6211" y="4857760"/>
            <a:ext cx="2762269" cy="10715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PRODUTOR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240" y="1785926"/>
            <a:ext cx="2762269" cy="10715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ELEMENTO DE LIGAÇÃO</a:t>
            </a: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667504" y="5857892"/>
            <a:ext cx="2762269" cy="8572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ORGANIZADOR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8572517" y="1857364"/>
            <a:ext cx="3238523" cy="10001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CONSELHEIRO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639" name="CaixaDeTexto 47"/>
          <p:cNvSpPr txBox="1">
            <a:spLocks noChangeArrowheads="1"/>
          </p:cNvSpPr>
          <p:nvPr/>
        </p:nvSpPr>
        <p:spPr bwMode="auto">
          <a:xfrm>
            <a:off x="4667250" y="2500313"/>
            <a:ext cx="2762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/>
              <a:t>Coordena e integra</a:t>
            </a:r>
          </a:p>
        </p:txBody>
      </p:sp>
      <p:sp>
        <p:nvSpPr>
          <p:cNvPr id="26640" name="CaixaDeTexto 48"/>
          <p:cNvSpPr txBox="1">
            <a:spLocks noChangeArrowheads="1"/>
          </p:cNvSpPr>
          <p:nvPr/>
        </p:nvSpPr>
        <p:spPr bwMode="auto">
          <a:xfrm>
            <a:off x="8667750" y="2286000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/>
              <a:t>Estimula a busca de informações adicionais</a:t>
            </a:r>
          </a:p>
        </p:txBody>
      </p:sp>
      <p:sp>
        <p:nvSpPr>
          <p:cNvPr id="26641" name="CaixaDeTexto 49"/>
          <p:cNvSpPr txBox="1">
            <a:spLocks noChangeArrowheads="1"/>
          </p:cNvSpPr>
          <p:nvPr/>
        </p:nvSpPr>
        <p:spPr bwMode="auto">
          <a:xfrm>
            <a:off x="571500" y="2286000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/>
              <a:t>Luta em batalhas externas</a:t>
            </a:r>
          </a:p>
        </p:txBody>
      </p:sp>
      <p:sp>
        <p:nvSpPr>
          <p:cNvPr id="26642" name="CaixaDeTexto 50"/>
          <p:cNvSpPr txBox="1">
            <a:spLocks noChangeArrowheads="1"/>
          </p:cNvSpPr>
          <p:nvPr/>
        </p:nvSpPr>
        <p:spPr bwMode="auto">
          <a:xfrm>
            <a:off x="571500" y="3762375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/>
              <a:t>Examina os detalhes e mantém as regras</a:t>
            </a:r>
          </a:p>
        </p:txBody>
      </p:sp>
      <p:sp>
        <p:nvSpPr>
          <p:cNvPr id="26643" name="CaixaDeTexto 51"/>
          <p:cNvSpPr txBox="1">
            <a:spLocks noChangeArrowheads="1"/>
          </p:cNvSpPr>
          <p:nvPr/>
        </p:nvSpPr>
        <p:spPr bwMode="auto">
          <a:xfrm>
            <a:off x="3429000" y="63357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dirty="0"/>
              <a:t>Oferece </a:t>
            </a:r>
            <a:r>
              <a:rPr lang="pt-BR" altLang="pt-BR" sz="1400" dirty="0" smtClean="0"/>
              <a:t>ideias </a:t>
            </a:r>
            <a:r>
              <a:rPr lang="pt-BR" altLang="pt-BR" sz="1400" dirty="0"/>
              <a:t>criativas</a:t>
            </a:r>
          </a:p>
        </p:txBody>
      </p:sp>
      <p:sp>
        <p:nvSpPr>
          <p:cNvPr id="26644" name="CaixaDeTexto 52"/>
          <p:cNvSpPr txBox="1">
            <a:spLocks noChangeArrowheads="1"/>
          </p:cNvSpPr>
          <p:nvPr/>
        </p:nvSpPr>
        <p:spPr bwMode="auto">
          <a:xfrm>
            <a:off x="8477250" y="3643313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dirty="0"/>
              <a:t>Defende as </a:t>
            </a:r>
            <a:r>
              <a:rPr lang="pt-BR" altLang="pt-BR" sz="1400" dirty="0" smtClean="0"/>
              <a:t>ideias </a:t>
            </a:r>
            <a:r>
              <a:rPr lang="pt-BR" altLang="pt-BR" sz="1400" dirty="0"/>
              <a:t>depois de iniciadas</a:t>
            </a:r>
          </a:p>
        </p:txBody>
      </p:sp>
      <p:sp>
        <p:nvSpPr>
          <p:cNvPr id="26645" name="CaixaDeTexto 53"/>
          <p:cNvSpPr txBox="1">
            <a:spLocks noChangeArrowheads="1"/>
          </p:cNvSpPr>
          <p:nvPr/>
        </p:nvSpPr>
        <p:spPr bwMode="auto">
          <a:xfrm>
            <a:off x="6762750" y="6335713"/>
            <a:ext cx="2762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/>
              <a:t>Fornece a estrutura</a:t>
            </a:r>
          </a:p>
        </p:txBody>
      </p:sp>
      <p:sp>
        <p:nvSpPr>
          <p:cNvPr id="26646" name="CaixaDeTexto 54"/>
          <p:cNvSpPr txBox="1">
            <a:spLocks noChangeArrowheads="1"/>
          </p:cNvSpPr>
          <p:nvPr/>
        </p:nvSpPr>
        <p:spPr bwMode="auto">
          <a:xfrm>
            <a:off x="8477250" y="5000625"/>
            <a:ext cx="371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/>
              <a:t>Oferece análises profundas</a:t>
            </a:r>
          </a:p>
          <a:p>
            <a:pPr algn="ctr" eaLnBrk="1" hangingPunct="1"/>
            <a:r>
              <a:rPr lang="pt-BR" altLang="pt-BR" sz="1400"/>
              <a:t> das opções</a:t>
            </a:r>
          </a:p>
        </p:txBody>
      </p:sp>
      <p:sp>
        <p:nvSpPr>
          <p:cNvPr id="26647" name="CaixaDeTexto 55"/>
          <p:cNvSpPr txBox="1">
            <a:spLocks noChangeArrowheads="1"/>
          </p:cNvSpPr>
          <p:nvPr/>
        </p:nvSpPr>
        <p:spPr bwMode="auto">
          <a:xfrm>
            <a:off x="381000" y="5286375"/>
            <a:ext cx="2762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/>
              <a:t>Mostra a direção para as ações</a:t>
            </a:r>
          </a:p>
        </p:txBody>
      </p:sp>
      <p:cxnSp>
        <p:nvCxnSpPr>
          <p:cNvPr id="61" name="Conector de seta reta 60"/>
          <p:cNvCxnSpPr/>
          <p:nvPr/>
        </p:nvCxnSpPr>
        <p:spPr>
          <a:xfrm rot="16200000" flipH="1">
            <a:off x="3690937" y="2690813"/>
            <a:ext cx="1000125" cy="13335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 flipV="1">
            <a:off x="3333750" y="4500563"/>
            <a:ext cx="1524000" cy="89376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>
            <a:off x="3333750" y="3929063"/>
            <a:ext cx="1333500" cy="11906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 rot="5400000" flipH="1" flipV="1">
            <a:off x="4405312" y="5024438"/>
            <a:ext cx="1285875" cy="3810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/>
          <p:nvPr/>
        </p:nvCxnSpPr>
        <p:spPr>
          <a:xfrm rot="16200000" flipV="1">
            <a:off x="6512719" y="4845844"/>
            <a:ext cx="1357312" cy="66675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/>
          <p:nvPr/>
        </p:nvCxnSpPr>
        <p:spPr>
          <a:xfrm rot="5400000">
            <a:off x="5536406" y="3393282"/>
            <a:ext cx="928687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/>
          <p:nvPr/>
        </p:nvCxnSpPr>
        <p:spPr>
          <a:xfrm rot="5400000">
            <a:off x="7227094" y="2607469"/>
            <a:ext cx="1071562" cy="142875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/>
          <p:cNvCxnSpPr/>
          <p:nvPr/>
        </p:nvCxnSpPr>
        <p:spPr>
          <a:xfrm rot="10800000">
            <a:off x="7239000" y="4357688"/>
            <a:ext cx="1333500" cy="64293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de seta reta 88"/>
          <p:cNvCxnSpPr/>
          <p:nvPr/>
        </p:nvCxnSpPr>
        <p:spPr>
          <a:xfrm rot="10800000" flipV="1">
            <a:off x="7239000" y="3714750"/>
            <a:ext cx="1238250" cy="42862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6857999" y="1"/>
            <a:ext cx="533400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Contexto  - Composição  -  Projeto de trabalho  -  Processo</a:t>
            </a:r>
          </a:p>
        </p:txBody>
      </p:sp>
    </p:spTree>
    <p:extLst>
      <p:ext uri="{BB962C8B-B14F-4D97-AF65-F5344CB8AC3E}">
        <p14:creationId xmlns:p14="http://schemas.microsoft.com/office/powerpoint/2010/main" val="24475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/>
      <p:bldP spid="26640" grpId="0"/>
      <p:bldP spid="26641" grpId="0"/>
      <p:bldP spid="26642" grpId="0"/>
      <p:bldP spid="26643" grpId="0"/>
      <p:bldP spid="26644" grpId="0"/>
      <p:bldP spid="26645" grpId="0"/>
      <p:bldP spid="26646" grpId="0"/>
      <p:bldP spid="26647" grpId="0"/>
    </p:bldLst>
  </p:timing>
</p:sld>
</file>

<file path=ppt/theme/theme1.xml><?xml version="1.0" encoding="utf-8"?>
<a:theme xmlns:a="http://schemas.openxmlformats.org/drawingml/2006/main" name="Retrospectiva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4840</TotalTime>
  <Words>1526</Words>
  <Application>Microsoft Office PowerPoint</Application>
  <PresentationFormat>Widescreen</PresentationFormat>
  <Paragraphs>170</Paragraphs>
  <Slides>19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Bodoni MT Black</vt:lpstr>
      <vt:lpstr>Calibri</vt:lpstr>
      <vt:lpstr>Calibri Light</vt:lpstr>
      <vt:lpstr>Retrospectiva</vt:lpstr>
      <vt:lpstr>Trabalho de Equipe</vt:lpstr>
      <vt:lpstr>Apresentação do PowerPoint</vt:lpstr>
      <vt:lpstr>Apresentação do PowerPoint</vt:lpstr>
      <vt:lpstr>Apresentação do PowerPoint</vt:lpstr>
      <vt:lpstr>Depende: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Takahashi</dc:creator>
  <cp:lastModifiedBy>Takahashi</cp:lastModifiedBy>
  <cp:revision>402</cp:revision>
  <dcterms:created xsi:type="dcterms:W3CDTF">2014-04-04T20:31:10Z</dcterms:created>
  <dcterms:modified xsi:type="dcterms:W3CDTF">2018-10-05T13:39:28Z</dcterms:modified>
</cp:coreProperties>
</file>