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31D92-3AEE-43A9-84A1-309C92779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B93B99-9360-483D-A4D0-FD8CE7ADAF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5FF825-40B2-496D-A984-C47F5F39C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32CA-870C-45F2-BBA9-B71F46A2B483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C8BB5F-5E2B-40EA-A698-2A6EAD244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355A84-60B5-41DE-AFE1-DE0D851B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E6D0-9544-4826-82D9-5E07B9490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18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C8A7E-FAC6-4EB7-A6FD-22B620234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ED75A81-AD56-41E8-A540-49B0D5DFE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C1801F-19E9-4622-8C16-2291668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32CA-870C-45F2-BBA9-B71F46A2B483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B58694-D586-4209-9CE4-91A67B628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E464C2-7591-44E3-BC1C-3F814F998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E6D0-9544-4826-82D9-5E07B9490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729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7F16DB-6AA5-4CDA-98F0-71FB0B7BCD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AC4466D-E100-4218-8230-16F29A118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7EF86F-E58E-469D-AB37-0DC0F7A41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32CA-870C-45F2-BBA9-B71F46A2B483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E457F5-E402-4BFF-8E56-9020E6CE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63C409-FBCE-41FE-9F3C-F1CB80D17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E6D0-9544-4826-82D9-5E07B9490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38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B1C70-C2FF-4214-990E-8F1B6FFC7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056C39-0A0A-49AE-9BAD-6B136B0D9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9CDD2C-1C9D-4D34-BCC8-1D08EA4B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32CA-870C-45F2-BBA9-B71F46A2B483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94AABB-99C4-4307-9F2F-5DECDC7BD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78CCD2-FC9E-46AF-8416-0E9C9198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E6D0-9544-4826-82D9-5E07B9490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1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B5C590-6B35-46F3-AED2-C7ECA2887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AAB145C-0D06-40E1-B93C-C5C5BAC63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616B41-8ED5-46FA-BE58-DE54A7CB5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32CA-870C-45F2-BBA9-B71F46A2B483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7C17C5-F222-40CA-95D6-8D08E46DA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781473-4AEA-4206-A301-08B3FF375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E6D0-9544-4826-82D9-5E07B9490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39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73A50-AC0C-4BC1-A7CF-D32C08144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3D640A-3F78-402F-A513-6E73FA73E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BB46D1D-0997-46D7-91C6-1E569276E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FCE535-7AE1-4115-876C-8D68C81F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32CA-870C-45F2-BBA9-B71F46A2B483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457648-9B28-48CC-949A-926608E75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F6ED8DB-9EF2-4569-818F-90C5386E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E6D0-9544-4826-82D9-5E07B9490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12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13B00-8532-47E5-9217-03402AD3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7D2152-B21D-4944-AF30-BB837826B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34D6C70-3046-404A-83EE-482094EA8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27FD6C3-3E95-4725-902D-440AA17719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84D8B9E-3D64-4664-923B-D3CEB46918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48114D4-0B5B-416E-B593-9FBBE2232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32CA-870C-45F2-BBA9-B71F46A2B483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6C6D85D-47C4-42C5-809E-C8E631AF5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46995CF-0E29-4D04-9136-AF49E18E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E6D0-9544-4826-82D9-5E07B9490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56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A0DCA-932E-401F-86F0-E7D4E6322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45D7AC2-C9AE-4801-B0E6-F1FB8E9F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32CA-870C-45F2-BBA9-B71F46A2B483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70CDE3B-CFEC-4E71-B022-52492234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5B7B7DB-10D7-403B-A70C-E1953F998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E6D0-9544-4826-82D9-5E07B9490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58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25B07C7-9535-4CB3-8211-08BD5EA0B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32CA-870C-45F2-BBA9-B71F46A2B483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E91F598-1AB0-4EAB-9657-7BFFD476C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64033A-93A4-42CD-A78B-FFE17A53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E6D0-9544-4826-82D9-5E07B9490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88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EF63ED-17FF-4094-80A2-F904EF7D8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51F19F-10AC-4B4A-B84F-AE8044F54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3C45035-3FFF-4919-AD2E-92F685172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5AEAEB3-CAC9-4EE5-86D3-749C765E1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32CA-870C-45F2-BBA9-B71F46A2B483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0DADF4-26D2-48FB-844E-3B888F368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C26B52-D0D4-4C89-948A-688D4D1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E6D0-9544-4826-82D9-5E07B9490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36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2C43C-1571-4602-A8F4-D34E59279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6E3AE44-3B26-4278-9E51-48300AC45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F3A5578-9014-489E-BC49-EE1CF9A18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DB4BAB-9218-49B0-8EA4-202AD9419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32CA-870C-45F2-BBA9-B71F46A2B483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696A918-6CAD-4622-B966-596539ED0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B9942DA-11F4-4CBD-B494-DA520A2B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E6D0-9544-4826-82D9-5E07B9490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45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E1D9425-F086-4B9D-AC24-498A94B6F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952632-DBF9-49A2-9054-4A50B5009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505444-B841-44C9-A091-E8A87BD559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032CA-870C-45F2-BBA9-B71F46A2B483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433361-F9DD-402C-A592-4364078F6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BD052C-794D-4158-92DC-034600E24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FE6D0-9544-4826-82D9-5E07B9490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71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4102F4-266F-4D61-9A05-F9AD2FC81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Contribuição de Melhoria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F705B5-B85E-42A7-8DB8-E7F0ED25C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Criada por LEI. Em decorrência de obra pública realizada que provoque valorização imobiliária; as duas condições devem estar presentes.</a:t>
            </a:r>
          </a:p>
          <a:p>
            <a:r>
              <a:rPr lang="pt-BR" dirty="0"/>
              <a:t>Obra pública: obra de engenharia civil (construção, restauração, demolição).</a:t>
            </a:r>
          </a:p>
          <a:p>
            <a:r>
              <a:rPr lang="pt-BR" dirty="0"/>
              <a:t>Valorização imobiliária: deve ser constatada por intermédio de laudo técnico que demonstre a valorização nas áreas respectivas.</a:t>
            </a:r>
          </a:p>
          <a:p>
            <a:r>
              <a:rPr lang="pt-BR" dirty="0"/>
              <a:t>Cobrada depois da obra concluída.</a:t>
            </a:r>
          </a:p>
          <a:p>
            <a:r>
              <a:rPr lang="pt-BR" dirty="0"/>
              <a:t>Cobrada uma única vez, quando da valorização imobiliária decorrente da obra pública.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341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F8214-E26F-4990-9C61-6721D1A0C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Empréstimos Compulsórios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BA714F-6192-4A6A-9554-319B0DE36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Criados por lei complementar</a:t>
            </a:r>
          </a:p>
          <a:p>
            <a:endParaRPr lang="pt-BR" dirty="0"/>
          </a:p>
          <a:p>
            <a:r>
              <a:rPr lang="pt-BR" dirty="0"/>
              <a:t>São restituíveis</a:t>
            </a:r>
          </a:p>
          <a:p>
            <a:endParaRPr lang="pt-BR" dirty="0"/>
          </a:p>
          <a:p>
            <a:r>
              <a:rPr lang="pt-BR" dirty="0"/>
              <a:t>Temos 2 tipos de empréstimo compulsório:</a:t>
            </a:r>
          </a:p>
          <a:p>
            <a:pPr lvl="1"/>
            <a:r>
              <a:rPr lang="pt-BR" dirty="0"/>
              <a:t>Para atender despesas extraordinárias em caso de calamidade pública, guerra ou sua iminência;</a:t>
            </a:r>
          </a:p>
          <a:p>
            <a:pPr lvl="1"/>
            <a:r>
              <a:rPr lang="pt-BR" dirty="0"/>
              <a:t>Para atender investimentos públicos de caráter urgente e de relevante interesse nacional</a:t>
            </a:r>
          </a:p>
          <a:p>
            <a:pPr lvl="1"/>
            <a:endParaRPr lang="pt-BR" dirty="0"/>
          </a:p>
          <a:p>
            <a:r>
              <a:rPr lang="pt-BR" dirty="0"/>
              <a:t>Como se define calamidade pública, estado de guerra externa ou sua iminência? O que são despesas extraordinárias? O que é investimento público de caráter urgente e de relevante interesse nacional?</a:t>
            </a:r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045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72E297-BB0C-4D8F-B14F-FFA9681F7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Contribuições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344413-6C36-41FE-82B8-D3DDEA279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contribuições são divididas em duas categorias: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Contribuições sociais</a:t>
            </a:r>
          </a:p>
          <a:p>
            <a:pPr lvl="1"/>
            <a:r>
              <a:rPr lang="pt-BR" dirty="0"/>
              <a:t>Contribuições especiais</a:t>
            </a:r>
          </a:p>
          <a:p>
            <a:pPr lvl="1"/>
            <a:endParaRPr lang="pt-BR" dirty="0"/>
          </a:p>
          <a:p>
            <a:r>
              <a:rPr lang="pt-BR" dirty="0"/>
              <a:t>Como característica das contribuições temos que elas têm DESTINAÇÃO ESPECÍFICA (o que não pode ocorrer com os impostos)</a:t>
            </a:r>
          </a:p>
        </p:txBody>
      </p:sp>
    </p:spTree>
    <p:extLst>
      <p:ext uri="{BB962C8B-B14F-4D97-AF65-F5344CB8AC3E}">
        <p14:creationId xmlns:p14="http://schemas.microsoft.com/office/powerpoint/2010/main" val="153968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1139B-6AEC-4C4B-94E5-91BE3B183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Contribuições Sociais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5B5DAB-8A6A-48E6-B21D-A819915E5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Criadas pela União</a:t>
            </a:r>
          </a:p>
          <a:p>
            <a:endParaRPr lang="pt-BR" dirty="0"/>
          </a:p>
          <a:p>
            <a:r>
              <a:rPr lang="pt-BR" dirty="0"/>
              <a:t>Criadas por lei ordinária</a:t>
            </a:r>
          </a:p>
          <a:p>
            <a:endParaRPr lang="pt-BR" dirty="0"/>
          </a:p>
          <a:p>
            <a:r>
              <a:rPr lang="pt-BR" dirty="0"/>
              <a:t>Destinadas a custear a seguridade social: saúde, previdência social e assistência social</a:t>
            </a:r>
          </a:p>
          <a:p>
            <a:endParaRPr lang="pt-BR" dirty="0"/>
          </a:p>
          <a:p>
            <a:r>
              <a:rPr lang="pt-BR" dirty="0"/>
              <a:t>Exemplos: COFINS, PIS, CSLL</a:t>
            </a:r>
          </a:p>
        </p:txBody>
      </p:sp>
    </p:spTree>
    <p:extLst>
      <p:ext uri="{BB962C8B-B14F-4D97-AF65-F5344CB8AC3E}">
        <p14:creationId xmlns:p14="http://schemas.microsoft.com/office/powerpoint/2010/main" val="32643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DC78E-AB63-43B1-9F17-4EA4F384B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Contribuições Especiais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C61A67-567F-4C33-9BA9-587EDBDE8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Contribuição de categorias profissionais e econômicas. Competência da União. Criadas por lei ordinária;</a:t>
            </a:r>
          </a:p>
          <a:p>
            <a:endParaRPr lang="pt-BR" dirty="0"/>
          </a:p>
          <a:p>
            <a:r>
              <a:rPr lang="pt-BR" dirty="0"/>
              <a:t>Contribuição de intervenção no domínio econômico (CIDE). Competência da União. Criadas por lei ordinária;</a:t>
            </a:r>
          </a:p>
          <a:p>
            <a:endParaRPr lang="pt-BR" dirty="0"/>
          </a:p>
          <a:p>
            <a:r>
              <a:rPr lang="pt-BR" dirty="0"/>
              <a:t>Contribuição de iluminação pública. Competência dos Municípios. Criadas por lei ordinária</a:t>
            </a:r>
          </a:p>
        </p:txBody>
      </p:sp>
    </p:spTree>
    <p:extLst>
      <p:ext uri="{BB962C8B-B14F-4D97-AF65-F5344CB8AC3E}">
        <p14:creationId xmlns:p14="http://schemas.microsoft.com/office/powerpoint/2010/main" val="8082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92208-A2DF-441D-A5A4-F8518F170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Contribuições – outras formas de custeio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3472C6-740E-41A1-A3DB-E2E454C11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Da mesma forma que os impostos “inominados”, ou seja, impostos na competência da União, esta poderá criar contribuições sociais, desde que obedeçam os seguintes requisitos:</a:t>
            </a:r>
          </a:p>
          <a:p>
            <a:endParaRPr lang="pt-BR" dirty="0"/>
          </a:p>
          <a:p>
            <a:pPr lvl="1"/>
            <a:r>
              <a:rPr lang="pt-BR" dirty="0"/>
              <a:t>Sejam criadas por lei complementar</a:t>
            </a:r>
          </a:p>
          <a:p>
            <a:pPr lvl="1"/>
            <a:r>
              <a:rPr lang="pt-BR" dirty="0"/>
              <a:t>Não tenham base de cálculo e fato gerador iguais às contribuições já existentes;</a:t>
            </a:r>
          </a:p>
          <a:p>
            <a:pPr lvl="1"/>
            <a:r>
              <a:rPr lang="pt-BR" dirty="0"/>
              <a:t>Não podem ser cumulativas</a:t>
            </a:r>
          </a:p>
        </p:txBody>
      </p:sp>
    </p:spTree>
    <p:extLst>
      <p:ext uri="{BB962C8B-B14F-4D97-AF65-F5344CB8AC3E}">
        <p14:creationId xmlns:p14="http://schemas.microsoft.com/office/powerpoint/2010/main" val="190568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AEE8BE-5BDF-46D4-BAF9-DC56B4A0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Categorias técnicas da tributação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C674C4-0F4C-45E0-9022-A87FB2DD7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Incidência tributária – são os fatos da vida escolhidos pelo legislador que geram o pagamento de tributos. </a:t>
            </a:r>
          </a:p>
          <a:p>
            <a:r>
              <a:rPr lang="pt-BR" dirty="0"/>
              <a:t>Não incidência tributária – são os fatos da vida que não foram escolhidos pelo legislador para pagar tributos.</a:t>
            </a:r>
          </a:p>
          <a:p>
            <a:r>
              <a:rPr lang="pt-BR" dirty="0"/>
              <a:t>Isenção – são fatos da vida que apesar de, em princípio, gerarem o pagamento do tributo, o fisco dispensa o pagamento por razões econômicas, sociais etc.</a:t>
            </a:r>
          </a:p>
          <a:p>
            <a:r>
              <a:rPr lang="pt-BR" dirty="0"/>
              <a:t>Imunidade – são fatos da vida sobre os quais a Constituição proíbe que se tributem.</a:t>
            </a:r>
          </a:p>
        </p:txBody>
      </p:sp>
    </p:spTree>
    <p:extLst>
      <p:ext uri="{BB962C8B-B14F-4D97-AF65-F5344CB8AC3E}">
        <p14:creationId xmlns:p14="http://schemas.microsoft.com/office/powerpoint/2010/main" val="242300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AEE8BE-5BDF-46D4-BAF9-DC56B4A0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Imunidades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C674C4-0F4C-45E0-9022-A87FB2DD7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Conjunto de normas jurídicas prevista no texto constitucional que proíbem o estado de tributar certos fatos, pessoas ou bens.</a:t>
            </a:r>
          </a:p>
          <a:p>
            <a:endParaRPr lang="pt-BR" dirty="0"/>
          </a:p>
          <a:p>
            <a:r>
              <a:rPr lang="pt-BR" dirty="0"/>
              <a:t>Espécies de imunidade:</a:t>
            </a:r>
          </a:p>
          <a:p>
            <a:pPr lvl="1"/>
            <a:r>
              <a:rPr lang="pt-BR" dirty="0"/>
              <a:t>Imunidade objetiva</a:t>
            </a:r>
          </a:p>
          <a:p>
            <a:pPr lvl="1"/>
            <a:r>
              <a:rPr lang="pt-BR" dirty="0"/>
              <a:t>Imunidade subjetiva</a:t>
            </a:r>
          </a:p>
          <a:p>
            <a:pPr lvl="1"/>
            <a:endParaRPr lang="pt-BR" dirty="0"/>
          </a:p>
          <a:p>
            <a:r>
              <a:rPr lang="pt-BR" dirty="0"/>
              <a:t>É uma regra de incompetência tributária, ou seja, um impedimento constitucional de se instituir tributo sobre algum fato, bem ou pessoa.</a:t>
            </a:r>
          </a:p>
        </p:txBody>
      </p:sp>
    </p:spTree>
    <p:extLst>
      <p:ext uri="{BB962C8B-B14F-4D97-AF65-F5344CB8AC3E}">
        <p14:creationId xmlns:p14="http://schemas.microsoft.com/office/powerpoint/2010/main" val="131140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AEE8BE-5BDF-46D4-BAF9-DC56B4A0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Imunidade Recíproca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C674C4-0F4C-45E0-9022-A87FB2DD7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pessoas jurídicas de direito público (União, Estados, DF e Municípios) não podem cobrar tributos uma das outras.</a:t>
            </a:r>
          </a:p>
          <a:p>
            <a:endParaRPr lang="pt-BR" dirty="0"/>
          </a:p>
          <a:p>
            <a:r>
              <a:rPr lang="pt-BR" dirty="0"/>
              <a:t>Assim, a União não pode cobrar IR dos Estados e Municípios; os Municípios não podem cobrar IPTU da União e Estados; os Estados não podem cobrar IPVA da União e dos Municípios.</a:t>
            </a:r>
          </a:p>
          <a:p>
            <a:endParaRPr lang="pt-BR" dirty="0"/>
          </a:p>
          <a:p>
            <a:r>
              <a:rPr lang="pt-BR" dirty="0"/>
              <a:t>A federação deve ser prestigiada.</a:t>
            </a:r>
          </a:p>
        </p:txBody>
      </p:sp>
    </p:spTree>
    <p:extLst>
      <p:ext uri="{BB962C8B-B14F-4D97-AF65-F5344CB8AC3E}">
        <p14:creationId xmlns:p14="http://schemas.microsoft.com/office/powerpoint/2010/main" val="285223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AEE8BE-5BDF-46D4-BAF9-DC56B4A0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Imunidade dos templos de qualquer culto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C674C4-0F4C-45E0-9022-A87FB2DD7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proibido tributar os templos de qualquer natureza, ou seja: é proibido tributar “as religiões”.</a:t>
            </a:r>
          </a:p>
          <a:p>
            <a:r>
              <a:rPr lang="pt-BR" dirty="0"/>
              <a:t>O que é um templo de qualquer natureza; o que é uma religião?</a:t>
            </a:r>
          </a:p>
          <a:p>
            <a:r>
              <a:rPr lang="pt-BR" dirty="0"/>
              <a:t>Quais fatos, bens e coisas não podem ser tributados?</a:t>
            </a:r>
          </a:p>
          <a:p>
            <a:r>
              <a:rPr lang="pt-BR" dirty="0"/>
              <a:t>A igreja, a sinagoga, a casa espírita deve pagar IPTU?</a:t>
            </a:r>
          </a:p>
          <a:p>
            <a:r>
              <a:rPr lang="pt-BR" dirty="0"/>
              <a:t>A renda no ofertório, a doação ou o dízimo pode ser tributada pelo IR?</a:t>
            </a:r>
          </a:p>
          <a:p>
            <a:r>
              <a:rPr lang="pt-BR" dirty="0"/>
              <a:t>Os santinhos, terços, velas </a:t>
            </a:r>
            <a:r>
              <a:rPr lang="pt-BR" dirty="0" err="1"/>
              <a:t>etc</a:t>
            </a:r>
            <a:r>
              <a:rPr lang="pt-BR" dirty="0"/>
              <a:t> podem ser tributados pelo ICMS?</a:t>
            </a:r>
          </a:p>
        </p:txBody>
      </p:sp>
    </p:spTree>
    <p:extLst>
      <p:ext uri="{BB962C8B-B14F-4D97-AF65-F5344CB8AC3E}">
        <p14:creationId xmlns:p14="http://schemas.microsoft.com/office/powerpoint/2010/main" val="237668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AEE8BE-5BDF-46D4-BAF9-DC56B4A0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Imunidade dos livros, jornais, periódicos e o papel destinado à sua impressão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C674C4-0F4C-45E0-9022-A87FB2DD7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proibido tributar os livros, jornais, periódicos e o jornal destinado à sua impressão.</a:t>
            </a:r>
          </a:p>
          <a:p>
            <a:r>
              <a:rPr lang="pt-BR" dirty="0"/>
              <a:t>O que são livros? </a:t>
            </a:r>
          </a:p>
          <a:p>
            <a:r>
              <a:rPr lang="pt-BR" dirty="0"/>
              <a:t>Qual o conteúdo que é imune, tem diferença?</a:t>
            </a:r>
          </a:p>
          <a:p>
            <a:r>
              <a:rPr lang="pt-BR" dirty="0"/>
              <a:t>Somente livros de papel são não tributáveis?</a:t>
            </a:r>
          </a:p>
          <a:p>
            <a:r>
              <a:rPr lang="pt-BR" dirty="0"/>
              <a:t>E livros de pano, de plástico?</a:t>
            </a:r>
          </a:p>
          <a:p>
            <a:r>
              <a:rPr lang="pt-BR" dirty="0"/>
              <a:t>Qual o conceito de periódico?</a:t>
            </a:r>
          </a:p>
        </p:txBody>
      </p:sp>
    </p:spTree>
    <p:extLst>
      <p:ext uri="{BB962C8B-B14F-4D97-AF65-F5344CB8AC3E}">
        <p14:creationId xmlns:p14="http://schemas.microsoft.com/office/powerpoint/2010/main" val="13361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9A102-2AE5-49BB-BD45-939016F0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Taxas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AA8ACB-656D-4258-981D-DDF93A46A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Criadas por lei ordinária.</a:t>
            </a:r>
          </a:p>
          <a:p>
            <a:r>
              <a:rPr lang="pt-BR" dirty="0"/>
              <a:t>2 tipos de taxas:</a:t>
            </a:r>
          </a:p>
          <a:p>
            <a:pPr lvl="1"/>
            <a:r>
              <a:rPr lang="pt-BR" dirty="0"/>
              <a:t>Em decorrência de prestação de serviços públicos, específicos e divisíveis, efetivos ou colocados à disposição (exemplo: taxa de coleta de lixo, taxa pela emissão de passaporte).</a:t>
            </a:r>
          </a:p>
          <a:p>
            <a:pPr lvl="1"/>
            <a:r>
              <a:rPr lang="pt-BR" dirty="0"/>
              <a:t>Em decorrência do exercício do poder de polícia (exemplo: licença para funcionamento – “alvará”).</a:t>
            </a:r>
          </a:p>
          <a:p>
            <a:r>
              <a:rPr lang="pt-BR" dirty="0"/>
              <a:t>Não podem existir no Brasil taxas para custear serviços gerais e universais (exemplo: proteção das fronteiras nacionais). Tais serviços gerais (“</a:t>
            </a:r>
            <a:r>
              <a:rPr lang="pt-BR" dirty="0" err="1"/>
              <a:t>free</a:t>
            </a:r>
            <a:r>
              <a:rPr lang="pt-BR" dirty="0"/>
              <a:t> </a:t>
            </a:r>
            <a:r>
              <a:rPr lang="pt-BR" dirty="0" err="1"/>
              <a:t>raiders</a:t>
            </a:r>
            <a:r>
              <a:rPr lang="pt-BR" dirty="0"/>
              <a:t>”, “carona) devem ser custeados por impostos.</a:t>
            </a:r>
          </a:p>
        </p:txBody>
      </p:sp>
    </p:spTree>
    <p:extLst>
      <p:ext uri="{BB962C8B-B14F-4D97-AF65-F5344CB8AC3E}">
        <p14:creationId xmlns:p14="http://schemas.microsoft.com/office/powerpoint/2010/main" val="54164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3294E-B2F8-47E9-86C3-3B7D7265F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Contribuição de melhoria e taxas - semelhanças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763B78-5D60-4A2E-A5A5-591A4B6BC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Esses dois tributos são denominados TRIBUTOS VINCULADOS. Vinculados a quê? Vinculados a um contraprestação estatal específica.</a:t>
            </a:r>
          </a:p>
          <a:p>
            <a:r>
              <a:rPr lang="pt-BR" dirty="0"/>
              <a:t>Ou seja: quando eu pago esses tributos eu consigo identificar o “benefício” recebido; nos caso das taxas de serviço: serviço público; no caso das taxas de polícia: exercício do poder de polícia.</a:t>
            </a:r>
          </a:p>
          <a:p>
            <a:r>
              <a:rPr lang="pt-BR" dirty="0"/>
              <a:t>Portanto: as contribuições de melhoria e as taxas são tributos VINCULADOS a uma prestação estatal específica, a um contribuinte ou a um determinado grupo de contribuintes.</a:t>
            </a:r>
          </a:p>
        </p:txBody>
      </p:sp>
    </p:spTree>
    <p:extLst>
      <p:ext uri="{BB962C8B-B14F-4D97-AF65-F5344CB8AC3E}">
        <p14:creationId xmlns:p14="http://schemas.microsoft.com/office/powerpoint/2010/main" val="270234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2D2234-273E-4B34-A43E-5C5379111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Impostos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16FCB1-460B-416F-8853-6C2605B6C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Impostos são tributos NÃO VINCULADOS a uma contraprestação estatal específica.</a:t>
            </a:r>
          </a:p>
          <a:p>
            <a:r>
              <a:rPr lang="pt-BR" dirty="0"/>
              <a:t>Ou seja: quando eu os pago, eu não consigo identificar uma contraprestação estatal específica para um contribuinte ou um grupo determinado de contribuintes (exemplo: imposto de renda - IR).</a:t>
            </a:r>
          </a:p>
          <a:p>
            <a:r>
              <a:rPr lang="pt-BR" dirty="0"/>
              <a:t>O dinheiro do IR vai para a conta do tesouro nacional e, posteriormente, via orçamento acorrem as denominadas dotações orçamentárias (exemplo: saúde, educação, poder legislativo, pagamento de servidores </a:t>
            </a:r>
            <a:r>
              <a:rPr lang="pt-BR" dirty="0" err="1"/>
              <a:t>etc</a:t>
            </a:r>
            <a:r>
              <a:rPr lang="pt-B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7796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8D4218-F832-47D9-A264-1D5DA5AA5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Impostos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E0F507-9517-4E9F-BCEA-08ED896E2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Destinam-se, primordialmente, a custear serviços públicos gerais e universais (exemplo: proteção das fronteiras nacionais).</a:t>
            </a:r>
          </a:p>
          <a:p>
            <a:r>
              <a:rPr lang="pt-BR" dirty="0"/>
              <a:t>Obviamente, podem ser usados para custear outros custos do Estado que não sejam supridos por outras espécies tributárias, MAS NÃO PODEM TER DESTINAÇÃO ESPECÍFICA PARA DETERMINADA ÁREA (seria inconstitucional).</a:t>
            </a:r>
          </a:p>
          <a:p>
            <a:r>
              <a:rPr lang="pt-BR" dirty="0"/>
              <a:t>Simbolicamente: os impostos são o “posto Ipiranga” – podem custear qualquer custo estatal, desde que o dinheiro entre inicialmente no tesouro nacional e, posteriormente, seja repartido via dotações orçamentárias.</a:t>
            </a:r>
          </a:p>
        </p:txBody>
      </p:sp>
    </p:spTree>
    <p:extLst>
      <p:ext uri="{BB962C8B-B14F-4D97-AF65-F5344CB8AC3E}">
        <p14:creationId xmlns:p14="http://schemas.microsoft.com/office/powerpoint/2010/main" val="76757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387D98-AB22-4D37-A816-8B033F320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Impostos – </a:t>
            </a:r>
            <a:r>
              <a:rPr lang="pt-BR" dirty="0" err="1"/>
              <a:t>sub-espécies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E214D1-4B84-48B8-A6B9-2BA52902A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Impostos previstos no texto constitucional – “impostos nominados”</a:t>
            </a:r>
          </a:p>
          <a:p>
            <a:endParaRPr lang="pt-BR" dirty="0"/>
          </a:p>
          <a:p>
            <a:r>
              <a:rPr lang="pt-BR" dirty="0"/>
              <a:t>Artigo 153, impostos da União: II, IE, IR, IPI, IOF, ITR,IGF. São criados por lei ordinária, com exceção do IGF que precisa de lei complementar.</a:t>
            </a:r>
          </a:p>
          <a:p>
            <a:r>
              <a:rPr lang="pt-BR" dirty="0"/>
              <a:t>Artigo 155, impostos dos Estados e Distrito Federal: ICMS, ITCMD e IPVA. São criados por lei ordinária.</a:t>
            </a:r>
          </a:p>
          <a:p>
            <a:r>
              <a:rPr lang="pt-BR" dirty="0"/>
              <a:t>Artigo 156, impostos dos Municípios: ISS, IPTU e ITBI. São criados por lei ordinária</a:t>
            </a:r>
          </a:p>
        </p:txBody>
      </p:sp>
    </p:spTree>
    <p:extLst>
      <p:ext uri="{BB962C8B-B14F-4D97-AF65-F5344CB8AC3E}">
        <p14:creationId xmlns:p14="http://schemas.microsoft.com/office/powerpoint/2010/main" val="84593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6DDDA6-EA28-45E2-A044-767EDA88D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Impostos – </a:t>
            </a:r>
            <a:r>
              <a:rPr lang="pt-BR" dirty="0" err="1"/>
              <a:t>sub-espécies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2EB55C-6C04-4566-88CC-31D2760CD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Impostos extraordinários: cobrados em decorrência de guerra externa ou iminência de guerra.</a:t>
            </a:r>
          </a:p>
          <a:p>
            <a:r>
              <a:rPr lang="pt-BR" dirty="0"/>
              <a:t>São tributos excepcionais, emergenciais.</a:t>
            </a:r>
          </a:p>
          <a:p>
            <a:r>
              <a:rPr lang="pt-BR" dirty="0"/>
              <a:t>No 1º ano de guerra ou iminência podem ser criados empréstimos compulsórios, uma vez que se tratam de “despesas extraordinárias”.</a:t>
            </a:r>
          </a:p>
          <a:p>
            <a:r>
              <a:rPr lang="pt-BR" dirty="0"/>
              <a:t>A partir do 2º ano de guerra ou sua iminência não se poderá falar mais de despesas extraordinárias, pois as despesas de guerra já devem constar do orçamento. A partir do 2º é que podem ser criados impostos extraordinários.</a:t>
            </a:r>
          </a:p>
        </p:txBody>
      </p:sp>
    </p:spTree>
    <p:extLst>
      <p:ext uri="{BB962C8B-B14F-4D97-AF65-F5344CB8AC3E}">
        <p14:creationId xmlns:p14="http://schemas.microsoft.com/office/powerpoint/2010/main" val="251149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F2113-AA7B-4C7C-882B-87C319825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Impostos – </a:t>
            </a:r>
            <a:r>
              <a:rPr lang="pt-BR" dirty="0" err="1"/>
              <a:t>sub-espécies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6E928B-E7F3-41D7-8862-BB409DA36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Impostos na competência residual da União – “impostos inominados”. Devem ser criados por lei complementar.</a:t>
            </a:r>
          </a:p>
          <a:p>
            <a:endParaRPr lang="pt-BR" dirty="0"/>
          </a:p>
          <a:p>
            <a:r>
              <a:rPr lang="pt-BR" dirty="0"/>
              <a:t>Tais impostos “novos” não poderão: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ter base de cálculo e fato gerador iguais aos já existentes (art. 153,155 e 156 da CF);</a:t>
            </a:r>
          </a:p>
          <a:p>
            <a:pPr lvl="1"/>
            <a:r>
              <a:rPr lang="pt-BR" dirty="0"/>
              <a:t>ser cumulativos</a:t>
            </a:r>
          </a:p>
        </p:txBody>
      </p:sp>
    </p:spTree>
    <p:extLst>
      <p:ext uri="{BB962C8B-B14F-4D97-AF65-F5344CB8AC3E}">
        <p14:creationId xmlns:p14="http://schemas.microsoft.com/office/powerpoint/2010/main" val="109154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80F8A-BFE7-4D2D-ADEE-8F9A26F9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Impostos “inominados”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16193B-5F76-4F3D-83A8-411B3FE5C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Exemplos: seria possível criar um imposto novo sobre:</a:t>
            </a:r>
          </a:p>
          <a:p>
            <a:endParaRPr lang="pt-BR" dirty="0"/>
          </a:p>
          <a:p>
            <a:pPr lvl="1"/>
            <a:r>
              <a:rPr lang="pt-BR" dirty="0"/>
              <a:t>Propriedade de veículos NÃO automotores?</a:t>
            </a:r>
          </a:p>
          <a:p>
            <a:pPr lvl="1"/>
            <a:r>
              <a:rPr lang="pt-BR" dirty="0"/>
              <a:t>Propriedade ou posse de animais domésticos</a:t>
            </a:r>
          </a:p>
          <a:p>
            <a:pPr lvl="1"/>
            <a:r>
              <a:rPr lang="pt-BR" dirty="0"/>
              <a:t>Filhos</a:t>
            </a:r>
          </a:p>
          <a:p>
            <a:pPr lvl="1"/>
            <a:r>
              <a:rPr lang="pt-BR" dirty="0"/>
              <a:t>Emissão de decibéis</a:t>
            </a:r>
          </a:p>
          <a:p>
            <a:pPr lvl="1"/>
            <a:r>
              <a:rPr lang="pt-BR" dirty="0"/>
              <a:t>Emissão de CO2</a:t>
            </a:r>
          </a:p>
          <a:p>
            <a:pPr lvl="1"/>
            <a:r>
              <a:rPr lang="pt-BR" dirty="0"/>
              <a:t>Outros?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TENTE CRIAR?</a:t>
            </a:r>
          </a:p>
        </p:txBody>
      </p:sp>
    </p:spTree>
    <p:extLst>
      <p:ext uri="{BB962C8B-B14F-4D97-AF65-F5344CB8AC3E}">
        <p14:creationId xmlns:p14="http://schemas.microsoft.com/office/powerpoint/2010/main" val="808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1328</Words>
  <Application>Microsoft Office PowerPoint</Application>
  <PresentationFormat>Widescreen</PresentationFormat>
  <Paragraphs>123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do Office</vt:lpstr>
      <vt:lpstr>Contribuição de Melhoria</vt:lpstr>
      <vt:lpstr>Taxas</vt:lpstr>
      <vt:lpstr>Contribuição de melhoria e taxas - semelhanças</vt:lpstr>
      <vt:lpstr>Impostos</vt:lpstr>
      <vt:lpstr>Impostos</vt:lpstr>
      <vt:lpstr>Impostos – sub-espécies</vt:lpstr>
      <vt:lpstr>Impostos – sub-espécies</vt:lpstr>
      <vt:lpstr>Impostos – sub-espécies</vt:lpstr>
      <vt:lpstr>Impostos “inominados”</vt:lpstr>
      <vt:lpstr>Empréstimos Compulsórios</vt:lpstr>
      <vt:lpstr>Contribuições</vt:lpstr>
      <vt:lpstr>Contribuições Sociais</vt:lpstr>
      <vt:lpstr>Contribuições Especiais</vt:lpstr>
      <vt:lpstr>Contribuições – outras formas de custeio</vt:lpstr>
      <vt:lpstr>Categorias técnicas da tributação</vt:lpstr>
      <vt:lpstr>Imunidades</vt:lpstr>
      <vt:lpstr>Imunidade Recíproca</vt:lpstr>
      <vt:lpstr>Imunidade dos templos de qualquer culto</vt:lpstr>
      <vt:lpstr>Imunidade dos livros, jornais, periódicos e o papel destinado à sua impressão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Contribuição de melhoria</dc:title>
  <dc:creator>Roberto Quiroga Mosquera</dc:creator>
  <cp:lastModifiedBy>Roberto Quiroga Mosquera</cp:lastModifiedBy>
  <cp:revision>13</cp:revision>
  <dcterms:created xsi:type="dcterms:W3CDTF">2020-03-21T22:06:02Z</dcterms:created>
  <dcterms:modified xsi:type="dcterms:W3CDTF">2020-03-31T21:46:32Z</dcterms:modified>
</cp:coreProperties>
</file>