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7FD65-784B-45FD-B4F0-12129769D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B7D155-BB27-4576-AD94-048B72AFD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1F7485-19DD-4A79-938F-27CFE3A1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B0F7A9-471E-4CE8-A8C8-823A4D25D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5BA7E2-DB22-4AAB-998F-FD2569CF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69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CC1BD-E881-427A-9D9E-5E0B8E00C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BEE565-29DD-48E8-B51F-5EBF87F8B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65462B-60C6-4B67-A213-B8745A77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F253B6-E3A3-4F25-9CBC-997C526F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DF292D-239D-4273-8A8F-3F6B04A80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20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6127D9-59D5-41C2-B575-EA1AC5F73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210FD-E0E2-4DA7-93F0-6864E2928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1F6691-2CCE-433E-BF7E-59A5E4C1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F3B26C-4F68-4197-9180-DF4448D0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600FE9-F400-4707-B18A-23C44B26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9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53F94-E00D-46A3-90DF-6F1C7409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EDA658-6314-4780-AE05-430AF3B1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72DC52-2834-4CED-BF5F-865B1E3B7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20FA8B-5FE3-4367-8941-581D2ED0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0AA4EE-0137-4DD8-BDE2-8E9EBE22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8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069D7-8DF2-4D3E-801D-0C46B329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C6CCF9-E40F-471E-81BF-10E547CAB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CF62F1-3AC7-40DB-9019-7914E69D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D59435-6E04-47C0-93B7-B1B5D773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07F8E6-C9CA-4A4A-AE1C-2049D43A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67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0AF17-23C0-4048-8689-96CCF03F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0A4502-4026-4A97-9E53-C74B5ADD5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BDC3B18-69BC-42FA-9DA7-6788D2F09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A761B2-ED96-488D-A168-4163F7D1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BF69C07-24CC-4448-8C2F-634C87CE2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8BDE11-CB42-4A1B-8672-2E671E3F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79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3C8E7-10FF-49F7-BC68-35414124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3A2777-125F-47CA-8E83-59CB0D706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C31B2F-7FF5-453F-95B1-A77022826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C4DB684-EE00-4AE0-947D-7ACFEB82D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BD10713-99F6-4054-8A21-65C038C67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F8B96E-520D-41FD-B06A-A4006AAA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EC611D-21B5-4D4F-ABC5-4193547B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69F2BBF-D8D4-461E-B0EC-0E660C0B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11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3577F-8583-4DDB-87E0-A60D7F1D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1AA2DB9-AB8A-4789-8256-EADE2F82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AA43E56-D7C8-4F26-A357-82465A2F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452EEB0-7E8D-4AB6-AFF6-239B945D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6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C8A136D-15B0-4792-87A0-3C807FFB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2D58083-D6E1-40D6-A8F0-D1C69412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5AFC22A-119A-489B-8732-0AE4D8E3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49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90531-194B-4ECA-A2F7-476A74B0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5AEAB9-2DC5-4C00-85B9-6224EDFB9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BB9573-C4A2-4653-9FA3-FFDE6A6C8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EA2281B-F000-42FE-AEC5-D9CE59FE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D2271E-720D-4A8F-B1E0-B9400CB1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E667C-C106-4563-BEC9-DBFABFA2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76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659AC-0482-4D51-AF58-CD184456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B185B52-13B9-4968-97E0-FBD42AAA2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6E9392A-3B5C-4F7A-975A-FA8FF3B22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81BFCE-FC74-4E29-9E46-CDB88F583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FFDC00-9EBB-4CDA-9410-1563479B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40E2E9-F0E8-4469-8C3D-E82C35ED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29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2C3D422-E478-4700-9120-FCAC3E3F2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51BEA1-4932-45B5-B557-8474DAD1D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501D09-BDE6-4E79-86B8-E58090615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70FB-5DD0-4E28-8D32-35F40040B791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D8B538-3D35-4C6A-8465-370BBC2B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F87BE5-8387-4B1F-9527-5F4D29F55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F6F4-1393-43E2-BB1B-24F9AFF49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3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3697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i="1" dirty="0"/>
              <a:t>Regulação do Ciclo de Krebs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93193" y="870673"/>
            <a:ext cx="6042887" cy="576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i="1" dirty="0"/>
              <a:t>Regulação simultânea Ciclo de Krebs e Glicólise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07175" y="1019772"/>
            <a:ext cx="139207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Glicose</a:t>
            </a:r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2103210" y="1542992"/>
            <a:ext cx="1" cy="392079"/>
          </a:xfrm>
          <a:prstGeom prst="straightConnector1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2962770" y="5134731"/>
            <a:ext cx="1013019" cy="6712"/>
          </a:xfrm>
          <a:prstGeom prst="straightConnector1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243651" y="2733086"/>
            <a:ext cx="1719119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Frutose-1,6- </a:t>
            </a:r>
            <a:r>
              <a:rPr lang="pt-BR" sz="2000" dirty="0" err="1"/>
              <a:t>Bifosfato</a:t>
            </a:r>
            <a:endParaRPr lang="pt-BR" sz="20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30002" y="4955571"/>
            <a:ext cx="171911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Piruvato</a:t>
            </a:r>
            <a:endParaRPr lang="pt-BR" sz="2000" dirty="0"/>
          </a:p>
        </p:txBody>
      </p:sp>
      <p:cxnSp>
        <p:nvCxnSpPr>
          <p:cNvPr id="26" name="Conector de Seta Reta 25"/>
          <p:cNvCxnSpPr/>
          <p:nvPr/>
        </p:nvCxnSpPr>
        <p:spPr>
          <a:xfrm>
            <a:off x="2104621" y="1916649"/>
            <a:ext cx="13650" cy="769880"/>
          </a:xfrm>
          <a:prstGeom prst="straightConnector1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>
            <a:off x="2094112" y="3440983"/>
            <a:ext cx="9098" cy="413183"/>
          </a:xfrm>
          <a:prstGeom prst="straightConnector1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2098661" y="3929442"/>
            <a:ext cx="4550" cy="458784"/>
          </a:xfrm>
          <a:prstGeom prst="straightConnector1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flipH="1">
            <a:off x="2089562" y="4388226"/>
            <a:ext cx="1" cy="534060"/>
          </a:xfrm>
          <a:prstGeom prst="straightConnector1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Elipse 34"/>
          <p:cNvSpPr/>
          <p:nvPr/>
        </p:nvSpPr>
        <p:spPr>
          <a:xfrm>
            <a:off x="6274210" y="2909523"/>
            <a:ext cx="3882682" cy="37280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D6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3941579" y="4894152"/>
            <a:ext cx="149169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Acetil-CoA</a:t>
            </a:r>
            <a:endParaRPr lang="pt-BR" sz="2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6286690" y="3212885"/>
            <a:ext cx="144353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Citrato</a:t>
            </a:r>
            <a:endParaRPr lang="pt-BR" sz="200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8410041" y="3069874"/>
            <a:ext cx="144353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Isocitrato</a:t>
            </a:r>
            <a:endParaRPr lang="pt-BR" sz="2000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5466094" y="5489282"/>
            <a:ext cx="187867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Oxaloacetato</a:t>
            </a:r>
            <a:endParaRPr lang="pt-BR" sz="2000" dirty="0"/>
          </a:p>
        </p:txBody>
      </p:sp>
      <p:cxnSp>
        <p:nvCxnSpPr>
          <p:cNvPr id="41" name="Conector em Curva 40"/>
          <p:cNvCxnSpPr>
            <a:stCxn id="34" idx="3"/>
          </p:cNvCxnSpPr>
          <p:nvPr/>
        </p:nvCxnSpPr>
        <p:spPr>
          <a:xfrm flipV="1">
            <a:off x="5433269" y="4449297"/>
            <a:ext cx="853421" cy="644910"/>
          </a:xfrm>
          <a:prstGeom prst="curvedConnector3">
            <a:avLst>
              <a:gd name="adj1" fmla="val 99452"/>
            </a:avLst>
          </a:prstGeom>
          <a:ln w="57150">
            <a:solidFill>
              <a:srgbClr val="FFD6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riângulo isósceles 44"/>
          <p:cNvSpPr/>
          <p:nvPr/>
        </p:nvSpPr>
        <p:spPr>
          <a:xfrm rot="20665600">
            <a:off x="6197066" y="5009573"/>
            <a:ext cx="234451" cy="231422"/>
          </a:xfrm>
          <a:prstGeom prst="triangle">
            <a:avLst/>
          </a:prstGeom>
          <a:solidFill>
            <a:srgbClr val="FFD658"/>
          </a:solidFill>
          <a:ln>
            <a:solidFill>
              <a:srgbClr val="FFD6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Triângulo isósceles 45"/>
          <p:cNvSpPr/>
          <p:nvPr/>
        </p:nvSpPr>
        <p:spPr>
          <a:xfrm rot="7366429">
            <a:off x="8863995" y="2960911"/>
            <a:ext cx="234451" cy="207247"/>
          </a:xfrm>
          <a:prstGeom prst="triangle">
            <a:avLst/>
          </a:prstGeom>
          <a:solidFill>
            <a:srgbClr val="FFD658"/>
          </a:solidFill>
          <a:ln>
            <a:solidFill>
              <a:srgbClr val="FFD6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Triângulo isósceles 48"/>
          <p:cNvSpPr/>
          <p:nvPr/>
        </p:nvSpPr>
        <p:spPr>
          <a:xfrm rot="10129691">
            <a:off x="10039667" y="4510911"/>
            <a:ext cx="234451" cy="207247"/>
          </a:xfrm>
          <a:prstGeom prst="triangle">
            <a:avLst/>
          </a:prstGeom>
          <a:solidFill>
            <a:srgbClr val="FFD658"/>
          </a:solidFill>
          <a:ln>
            <a:solidFill>
              <a:srgbClr val="FFD6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Triângulo isósceles 49"/>
          <p:cNvSpPr/>
          <p:nvPr/>
        </p:nvSpPr>
        <p:spPr>
          <a:xfrm rot="13016402">
            <a:off x="9504090" y="5935601"/>
            <a:ext cx="234451" cy="207247"/>
          </a:xfrm>
          <a:prstGeom prst="triangle">
            <a:avLst/>
          </a:prstGeom>
          <a:solidFill>
            <a:srgbClr val="FFD658"/>
          </a:solidFill>
          <a:ln>
            <a:solidFill>
              <a:srgbClr val="FFD6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Triângulo isósceles 50"/>
          <p:cNvSpPr/>
          <p:nvPr/>
        </p:nvSpPr>
        <p:spPr>
          <a:xfrm rot="16873805">
            <a:off x="7973856" y="6533950"/>
            <a:ext cx="234451" cy="207247"/>
          </a:xfrm>
          <a:prstGeom prst="triangle">
            <a:avLst/>
          </a:prstGeom>
          <a:solidFill>
            <a:srgbClr val="FFD658"/>
          </a:solidFill>
          <a:ln>
            <a:solidFill>
              <a:srgbClr val="FFD6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Triângulo isósceles 51"/>
          <p:cNvSpPr/>
          <p:nvPr/>
        </p:nvSpPr>
        <p:spPr>
          <a:xfrm rot="18457153">
            <a:off x="6918401" y="6136538"/>
            <a:ext cx="234451" cy="207247"/>
          </a:xfrm>
          <a:prstGeom prst="triangle">
            <a:avLst/>
          </a:prstGeom>
          <a:solidFill>
            <a:srgbClr val="FFD658"/>
          </a:solidFill>
          <a:ln>
            <a:solidFill>
              <a:srgbClr val="FFD6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/>
          <p:cNvSpPr txBox="1"/>
          <p:nvPr/>
        </p:nvSpPr>
        <p:spPr>
          <a:xfrm>
            <a:off x="8239581" y="3718573"/>
            <a:ext cx="1576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i="1" dirty="0" err="1">
                <a:solidFill>
                  <a:srgbClr val="FFC000"/>
                </a:solidFill>
              </a:rPr>
              <a:t>Isocitrato</a:t>
            </a:r>
            <a:r>
              <a:rPr lang="pt-BR" sz="1400" i="1" dirty="0">
                <a:solidFill>
                  <a:srgbClr val="FFC000"/>
                </a:solidFill>
              </a:rPr>
              <a:t> </a:t>
            </a:r>
          </a:p>
          <a:p>
            <a:pPr algn="r"/>
            <a:r>
              <a:rPr lang="pt-BR" sz="1400" i="1" dirty="0" err="1">
                <a:solidFill>
                  <a:srgbClr val="FFC000"/>
                </a:solidFill>
              </a:rPr>
              <a:t>Desidrogenase</a:t>
            </a:r>
            <a:endParaRPr lang="pt-BR" sz="1400" i="1" dirty="0">
              <a:solidFill>
                <a:srgbClr val="FFC000"/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44378" y="2003717"/>
            <a:ext cx="205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>
                <a:solidFill>
                  <a:srgbClr val="FFC000"/>
                </a:solidFill>
              </a:rPr>
              <a:t>Fosfofrutoquinase-1 </a:t>
            </a:r>
          </a:p>
          <a:p>
            <a:r>
              <a:rPr lang="pt-BR" sz="1600" i="1" dirty="0">
                <a:solidFill>
                  <a:srgbClr val="FFC000"/>
                </a:solidFill>
              </a:rPr>
              <a:t> (PFK-1)</a:t>
            </a:r>
          </a:p>
        </p:txBody>
      </p:sp>
      <p:sp>
        <p:nvSpPr>
          <p:cNvPr id="59" name="Símbolo de 'Não' 58"/>
          <p:cNvSpPr/>
          <p:nvPr/>
        </p:nvSpPr>
        <p:spPr>
          <a:xfrm>
            <a:off x="9799210" y="3580414"/>
            <a:ext cx="784192" cy="799538"/>
          </a:xfrm>
          <a:prstGeom prst="noSmoking">
            <a:avLst/>
          </a:prstGeom>
          <a:solidFill>
            <a:srgbClr val="ED1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3" name="Triângulo isósceles 62"/>
          <p:cNvSpPr/>
          <p:nvPr/>
        </p:nvSpPr>
        <p:spPr>
          <a:xfrm rot="7366429">
            <a:off x="7127938" y="3109261"/>
            <a:ext cx="234451" cy="207247"/>
          </a:xfrm>
          <a:prstGeom prst="triangle">
            <a:avLst/>
          </a:prstGeom>
          <a:solidFill>
            <a:srgbClr val="FFD658"/>
          </a:solidFill>
          <a:ln>
            <a:solidFill>
              <a:srgbClr val="FFD6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de Seta Reta 63"/>
          <p:cNvCxnSpPr/>
          <p:nvPr/>
        </p:nvCxnSpPr>
        <p:spPr>
          <a:xfrm flipH="1" flipV="1">
            <a:off x="6069492" y="3180850"/>
            <a:ext cx="10794" cy="520266"/>
          </a:xfrm>
          <a:prstGeom prst="straightConnector1">
            <a:avLst/>
          </a:prstGeom>
          <a:ln w="38100" cap="flat" cmpd="sng" algn="ctr">
            <a:solidFill>
              <a:srgbClr val="ED15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ector Angulado 67"/>
          <p:cNvCxnSpPr>
            <a:stCxn id="36" idx="0"/>
            <a:endCxn id="58" idx="3"/>
          </p:cNvCxnSpPr>
          <p:nvPr/>
        </p:nvCxnSpPr>
        <p:spPr>
          <a:xfrm rot="16200000" flipV="1">
            <a:off x="4097443" y="301872"/>
            <a:ext cx="916780" cy="4905245"/>
          </a:xfrm>
          <a:prstGeom prst="bentConnector2">
            <a:avLst/>
          </a:prstGeom>
          <a:ln w="38100">
            <a:solidFill>
              <a:srgbClr val="ED15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ixaDeTexto 68"/>
          <p:cNvSpPr txBox="1"/>
          <p:nvPr/>
        </p:nvSpPr>
        <p:spPr>
          <a:xfrm>
            <a:off x="4406669" y="1903467"/>
            <a:ext cx="167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ED1550"/>
                </a:solidFill>
              </a:rPr>
              <a:t>Efetor negativo</a:t>
            </a:r>
          </a:p>
        </p:txBody>
      </p:sp>
      <p:sp>
        <p:nvSpPr>
          <p:cNvPr id="70" name="Símbolo de 'Não' 69"/>
          <p:cNvSpPr/>
          <p:nvPr/>
        </p:nvSpPr>
        <p:spPr>
          <a:xfrm>
            <a:off x="1878126" y="2355285"/>
            <a:ext cx="480290" cy="516129"/>
          </a:xfrm>
          <a:prstGeom prst="noSmoking">
            <a:avLst/>
          </a:prstGeom>
          <a:solidFill>
            <a:srgbClr val="ED1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6" name="Símbolo de 'Não' 75"/>
          <p:cNvSpPr/>
          <p:nvPr/>
        </p:nvSpPr>
        <p:spPr>
          <a:xfrm>
            <a:off x="926885" y="3771722"/>
            <a:ext cx="480290" cy="516129"/>
          </a:xfrm>
          <a:prstGeom prst="noSmoking">
            <a:avLst/>
          </a:prstGeom>
          <a:solidFill>
            <a:srgbClr val="ED1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10457689" y="4771752"/>
            <a:ext cx="1489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Ciclo de Krebs </a:t>
            </a:r>
          </a:p>
          <a:p>
            <a:r>
              <a:rPr lang="pt-BR" i="1" dirty="0"/>
              <a:t>É Inibido</a:t>
            </a:r>
          </a:p>
        </p:txBody>
      </p:sp>
      <p:sp>
        <p:nvSpPr>
          <p:cNvPr id="79" name="CaixaDeTexto 78"/>
          <p:cNvSpPr txBox="1"/>
          <p:nvPr/>
        </p:nvSpPr>
        <p:spPr>
          <a:xfrm>
            <a:off x="328959" y="5418083"/>
            <a:ext cx="1489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Glicólise é </a:t>
            </a:r>
          </a:p>
          <a:p>
            <a:r>
              <a:rPr lang="pt-BR" i="1" dirty="0"/>
              <a:t>Inibida</a:t>
            </a:r>
          </a:p>
        </p:txBody>
      </p:sp>
    </p:spTree>
    <p:extLst>
      <p:ext uri="{BB962C8B-B14F-4D97-AF65-F5344CB8AC3E}">
        <p14:creationId xmlns:p14="http://schemas.microsoft.com/office/powerpoint/2010/main" val="9398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22" grpId="0" animBg="1"/>
      <p:bldP spid="35" grpId="0" animBg="1"/>
      <p:bldP spid="34" grpId="0" animBg="1"/>
      <p:bldP spid="36" grpId="0" animBg="1"/>
      <p:bldP spid="37" grpId="0" animBg="1"/>
      <p:bldP spid="39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52" grpId="0" animBg="1"/>
      <p:bldP spid="53" grpId="0"/>
      <p:bldP spid="58" grpId="0"/>
      <p:bldP spid="59" grpId="0" animBg="1"/>
      <p:bldP spid="63" grpId="0" animBg="1"/>
      <p:bldP spid="69" grpId="0"/>
      <p:bldP spid="70" grpId="0" animBg="1"/>
      <p:bldP spid="76" grpId="0" animBg="1"/>
      <p:bldP spid="78" grpId="0"/>
      <p:bldP spid="79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Regulação do Ciclo de Krebs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Regulação do Ciclo de Krebs</dc:title>
  <dc:creator>Paulo Cuevas</dc:creator>
  <cp:lastModifiedBy>Paulo Cuevas</cp:lastModifiedBy>
  <cp:revision>1</cp:revision>
  <dcterms:created xsi:type="dcterms:W3CDTF">2020-10-14T18:34:27Z</dcterms:created>
  <dcterms:modified xsi:type="dcterms:W3CDTF">2020-10-14T18:35:18Z</dcterms:modified>
</cp:coreProperties>
</file>