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385" r:id="rId3"/>
    <p:sldId id="400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418" r:id="rId22"/>
    <p:sldId id="419" r:id="rId23"/>
    <p:sldId id="270" r:id="rId2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84" userDrawn="1">
          <p15:clr>
            <a:srgbClr val="A4A3A4"/>
          </p15:clr>
        </p15:guide>
        <p15:guide id="2" pos="2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2F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6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365" y="72"/>
      </p:cViewPr>
      <p:guideLst>
        <p:guide orient="horz" pos="1684"/>
        <p:guide pos="2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037AE-1B82-4212-A145-AF59F899320D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BC30D-47F6-4816-9012-EC06FF935C4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410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3249EA-5242-439F-8755-F198CF0958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FBE62CB-694C-4A9A-9EA9-F2CE44E29D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4593C-8571-49F3-8322-63E7B56F6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ADB9D3-877A-40F0-916C-4E8FF3AD5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E031D1-CEFC-40D3-B8F4-417540400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5576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8EFC44-F83D-4D86-8DFB-8BAA8237A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A2FF812-B6E1-4106-B7F5-4877C531E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B69FF9-9D3A-413A-BF18-32DA11EFE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192788C-75FF-4212-9169-D7CDC2676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84E4D2-E1D0-48EB-A9E5-78999926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310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0ECE36-60A4-49C3-80C4-2183EF3A5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39801AE-C238-4D51-B8EB-EADC48F2C7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639297E-AFF1-49D2-9A52-615774B8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A6760B-93ED-4A1A-A1DE-F3B2CCF71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85FD16B-CB1D-4EC2-80DF-6CDC2BDFC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778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33A5-6FA3-476D-9563-564C2E97C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BB11C6-300A-4C25-8285-5E9E1DC29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511391-79A0-45FD-9348-A1395C84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04EEDDB-EB85-4CCD-A4CB-7B9707B4A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92A520-F72A-495A-B544-F8E25127F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5211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E200FF-E9CC-46DD-AD72-82F9692C1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2B2059-5C83-4ECF-BDC0-F9F62A759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0013E2D-249D-44F8-9354-312D5A90A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EC69194-A365-4529-836C-2A5437E4C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DC1A3D-A1B7-43FB-8A62-5DF8C71D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145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6484FA-B121-4BF2-8A8A-2E40D49C1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E4A8A1-EFE7-40B1-987F-2D9C6AA6EE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54EEE62-7DAA-4AA2-97AD-01DCBC216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09107FF-7D05-4586-9743-91E9524C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FFC110-1FEB-494D-A42F-11C5B120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069138-14F9-4712-B9CC-7B559FAD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49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7695BB-F8AF-4017-8FA8-647250A12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85A5AD4-181A-4DE5-89BA-B503ED71D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031988D-7544-4172-BDAD-0BBCCDA3E7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BD76C23-FDD3-44DF-9235-433C7971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DDCADE0-288A-47CB-9316-3B333E39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C0F2260-3A73-4546-AF82-001A11E81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6DA440D-FD36-480E-982D-5BB7E99B7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4D567EA-9C21-4AF7-A547-C394E10D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3561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32A3C-1BB0-4916-A395-9B2C8778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F617A3D-FB31-416F-A061-1CF55487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C6A675-3042-448E-8672-3C94F5293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19A5D27-4725-4D74-9B87-5A26E872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6B6AD0B-C20B-4234-A757-9111F70F6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85D17A8-9FE5-4FA3-9A1D-6A80345E2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41C97F-A28B-42A9-8021-F1D5CD10D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25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29EADB-5B68-4A85-9F04-37F1697D2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3929F9-34F8-4502-8530-BC5F698BC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269E65-17D8-4C67-96FF-9CBA25406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D5CFE2A-F828-4D25-B41F-905D88232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705202-770E-4BD9-92CC-AEB615AD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1954A3-9848-4B00-B629-A010CA2A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717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B2DF3F-28C1-40D5-AC0F-86806B91F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AE569F6-D856-4187-96A5-2A35881C83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85D288-312B-405E-AA07-1FCA71EC6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44E19DB-BF30-4C78-B54B-92FB3A9B5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E1BD97-B53D-4B38-97B0-50F859F31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E68347-A7CA-4142-9E36-4939BC1C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4217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776CF459-7A2E-4ADA-94B4-9686FA8C1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426DFF6-9518-4AE0-BEE5-5EC745717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D8592A7-4308-46A4-A055-398881A4EE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68B1-019F-4049-82DF-25B7BC2686B5}" type="datetimeFigureOut">
              <a:rPr lang="pt-BR" smtClean="0"/>
              <a:t>07/08/2023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8E101BF-E4B5-4FCD-AF4A-62AEE7FB20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F88D23-3EBF-4F5D-8D66-546B1CA28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F84B8-CBC5-40D1-9F5E-1EE9BD1C474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5618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.png"/><Relationship Id="rId4" Type="http://schemas.openxmlformats.org/officeDocument/2006/relationships/image" Target="../media/image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372EF43-3E06-4A38-BFA5-324845121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4" y="0"/>
            <a:ext cx="12202847" cy="6857999"/>
          </a:xfrm>
          <a:prstGeom prst="rect">
            <a:avLst/>
          </a:prstGeom>
        </p:spPr>
      </p:pic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761B338D-1166-4B42-983F-9EB4C80A4245}"/>
              </a:ext>
            </a:extLst>
          </p:cNvPr>
          <p:cNvSpPr/>
          <p:nvPr/>
        </p:nvSpPr>
        <p:spPr>
          <a:xfrm>
            <a:off x="1119116" y="1088869"/>
            <a:ext cx="10072048" cy="2215991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C2DA112-DEB7-44D1-AC76-3F94D67FE042}"/>
              </a:ext>
            </a:extLst>
          </p:cNvPr>
          <p:cNvSpPr txBox="1"/>
          <p:nvPr/>
        </p:nvSpPr>
        <p:spPr>
          <a:xfrm>
            <a:off x="477231" y="1549182"/>
            <a:ext cx="11354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>
                <a:solidFill>
                  <a:schemeClr val="bg1"/>
                </a:solidFill>
              </a:rPr>
              <a:t>Técnicas de Pesquisa I</a:t>
            </a:r>
          </a:p>
          <a:p>
            <a:endParaRPr lang="pt-BR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6936376" y="4532061"/>
            <a:ext cx="4493623" cy="51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Prof. Alexandre Dias</a:t>
            </a:r>
          </a:p>
        </p:txBody>
      </p:sp>
    </p:spTree>
    <p:extLst>
      <p:ext uri="{BB962C8B-B14F-4D97-AF65-F5344CB8AC3E}">
        <p14:creationId xmlns:p14="http://schemas.microsoft.com/office/powerpoint/2010/main" val="1842645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Elementos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Estudo de fenômenos, concentra-se em: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600" dirty="0">
                <a:solidFill>
                  <a:srgbClr val="0070C0"/>
                </a:solidFill>
              </a:rPr>
              <a:t>Pessoas (funcionários, consumidores, supervisores, </a:t>
            </a:r>
            <a:r>
              <a:rPr lang="pt-BR" altLang="pt-BR" sz="2600" dirty="0" err="1">
                <a:solidFill>
                  <a:srgbClr val="0070C0"/>
                </a:solidFill>
              </a:rPr>
              <a:t>etc</a:t>
            </a:r>
            <a:r>
              <a:rPr lang="pt-BR" altLang="pt-BR" sz="2600" dirty="0">
                <a:solidFill>
                  <a:srgbClr val="0070C0"/>
                </a:solidFill>
              </a:rPr>
              <a:t>);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600" dirty="0">
                <a:solidFill>
                  <a:srgbClr val="0070C0"/>
                </a:solidFill>
              </a:rPr>
              <a:t>Sistemas ou grupos de pessoas (UE  estratégicas, culturas, comunidades, empresas, </a:t>
            </a:r>
            <a:r>
              <a:rPr lang="pt-BR" altLang="pt-BR" sz="2600" dirty="0" err="1">
                <a:solidFill>
                  <a:srgbClr val="0070C0"/>
                </a:solidFill>
              </a:rPr>
              <a:t>etc</a:t>
            </a:r>
            <a:r>
              <a:rPr lang="pt-BR" altLang="pt-BR" sz="2600" dirty="0">
                <a:solidFill>
                  <a:srgbClr val="0070C0"/>
                </a:solidFill>
              </a:rPr>
              <a:t>);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600" dirty="0">
                <a:solidFill>
                  <a:srgbClr val="0070C0"/>
                </a:solidFill>
              </a:rPr>
              <a:t>Interação de pessoas com sistemas (sistemas legais, práticas administrativas, processos de produção, </a:t>
            </a:r>
            <a:r>
              <a:rPr lang="pt-BR" altLang="pt-BR" sz="2600" dirty="0" err="1">
                <a:solidFill>
                  <a:srgbClr val="0070C0"/>
                </a:solidFill>
              </a:rPr>
              <a:t>etc</a:t>
            </a:r>
            <a:r>
              <a:rPr lang="pt-BR" altLang="pt-BR" sz="2600" dirty="0">
                <a:solidFill>
                  <a:srgbClr val="0070C0"/>
                </a:solidFill>
              </a:rPr>
              <a:t>);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reproduzível: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600" dirty="0">
                <a:solidFill>
                  <a:srgbClr val="0070C0"/>
                </a:solidFill>
              </a:rPr>
              <a:t>O mais objetiva possível;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Oferece mais benefícios que custos: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600" dirty="0">
                <a:solidFill>
                  <a:srgbClr val="0070C0"/>
                </a:solidFill>
              </a:rPr>
              <a:t>Limitar os custos em função dos benefícios da decisão.</a:t>
            </a:r>
          </a:p>
        </p:txBody>
      </p:sp>
    </p:spTree>
    <p:extLst>
      <p:ext uri="{BB962C8B-B14F-4D97-AF65-F5344CB8AC3E}">
        <p14:creationId xmlns:p14="http://schemas.microsoft.com/office/powerpoint/2010/main" val="315564321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Elementos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de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Formal: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solidFill>
                  <a:srgbClr val="0070C0"/>
                </a:solidFill>
              </a:rPr>
              <a:t>Projeto sistemático - abordam uma única questão em um ponto específico no tempo.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solidFill>
                  <a:srgbClr val="0070C0"/>
                </a:solidFill>
              </a:rPr>
              <a:t>O sistema de preço único vai afetar a venda de carros?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Informal: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>
                <a:solidFill>
                  <a:srgbClr val="0070C0"/>
                </a:solidFill>
              </a:rPr>
              <a:t>Contínua, não direcionada a uma questão específica.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400" dirty="0" err="1">
                <a:solidFill>
                  <a:srgbClr val="0070C0"/>
                </a:solidFill>
              </a:rPr>
              <a:t>Ex</a:t>
            </a:r>
            <a:r>
              <a:rPr lang="pt-BR" altLang="pt-BR" sz="2400" dirty="0">
                <a:solidFill>
                  <a:srgbClr val="0070C0"/>
                </a:solidFill>
              </a:rPr>
              <a:t>: Gerente que passam a noite circulando e perguntando aos clientes se está tudo bem.</a:t>
            </a:r>
          </a:p>
        </p:txBody>
      </p:sp>
    </p:spTree>
    <p:extLst>
      <p:ext uri="{BB962C8B-B14F-4D97-AF65-F5344CB8AC3E}">
        <p14:creationId xmlns:p14="http://schemas.microsoft.com/office/powerpoint/2010/main" val="205523012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973955" y="691741"/>
            <a:ext cx="8483405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Tendências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com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impacto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5363" y="1511642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Expansão da liberdade de mercado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Mercados livres e competitivos estimulam a realização de pesquisas</a:t>
            </a:r>
            <a:endParaRPr kumimoji="1" lang="pt-BR" altLang="pt-BR" sz="1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Pesquisa internacional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Internacionalização da Produção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Internacionalização da P&amp;D (pesquisa e desenvolvimento)  </a:t>
            </a:r>
            <a:endParaRPr kumimoji="1" lang="pt-BR" altLang="pt-BR" sz="1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de relacionamento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Interação entre as empresas e seus acionistas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Marketing digital </a:t>
            </a:r>
            <a:endParaRPr kumimoji="1" lang="pt-BR" altLang="pt-BR" sz="1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Sustentabilidade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Energias limpas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Economia de baixo carbono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Gestão da Inovação 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Inovação aberta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6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Identificação de tendências tecnológicas 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Revolução da Informação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Internet das coisas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Empresas de plataforma</a:t>
            </a:r>
          </a:p>
          <a:p>
            <a:pPr marL="742950" marR="0" lvl="1" indent="-28575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Aprendizagem organizacional</a:t>
            </a:r>
          </a:p>
        </p:txBody>
      </p:sp>
    </p:spTree>
    <p:extLst>
      <p:ext uri="{BB962C8B-B14F-4D97-AF65-F5344CB8AC3E}">
        <p14:creationId xmlns:p14="http://schemas.microsoft.com/office/powerpoint/2010/main" val="3026272634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267487" y="522827"/>
            <a:ext cx="9276813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relacionamento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Gestor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Pesquisador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5363" y="1511642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Gestor: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1" lang="pt-BR" altLang="pt-B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especificar seus problemas e fornecer aos pesquisadores informações adequadas e acesso aos controladores de informações da empresa.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Pesquisador: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sz="2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1" lang="pt-BR" altLang="pt-B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desenvolver um planejamento de pesquisa criativo, que forneça respostas a questões empresariais importantes;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endParaRPr kumimoji="1" lang="pt-BR" altLang="pt-BR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panose="05000000000000000000" pitchFamily="2" charset="2"/>
              <a:buChar char="v"/>
              <a:tabLst/>
              <a:defRPr/>
            </a:pPr>
            <a:r>
              <a:rPr kumimoji="1" lang="pt-BR" altLang="pt-BR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não apenas fornecer dados analisados em termos do problema especificado, mas também destacar as implicações que podem surgir a partir dos resultados</a:t>
            </a:r>
            <a:r>
              <a:rPr kumimoji="1" lang="pt-BR" altLang="pt-BR" sz="20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328649095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267487" y="522827"/>
            <a:ext cx="9276813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relacionamento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Gestor –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Pesquisador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5363" y="1511642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Conflito: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tomador de decisão quer certeza e recomendações simples e explícitas, enquanto o pesquisador pode oferecer os resultados produzidos sob determinadas limitações.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E92D7D1-8F97-91C9-6840-E1C0BC5CCB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293" y="4350541"/>
            <a:ext cx="2133785" cy="181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084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267487" y="522827"/>
            <a:ext cx="9276813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 que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constitui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uma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boa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5363" y="1511642"/>
            <a:ext cx="11006683" cy="5092555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Propósito claramente definido: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foco, escopo e limitações.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Processo de pesquisa detalhado: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compreensão, detalhes suficientes para permitir a outro pesquisador repetir a pesquisa.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Planejamento de pesquisa completo: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planejamento para gerar resultados objetivos.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Altos padrões éticos aplicados: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cuidados referentes à possibilidade de dano físico ou psicológico, exploração, invasão de privacidade etc.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5) Limitações reveladas francamente: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pesquisador    deve relatar os pontos fracos da pesquisa em seu relatório (validade e confiabilidade).</a:t>
            </a:r>
          </a:p>
        </p:txBody>
      </p:sp>
    </p:spTree>
    <p:extLst>
      <p:ext uri="{BB962C8B-B14F-4D97-AF65-F5344CB8AC3E}">
        <p14:creationId xmlns:p14="http://schemas.microsoft.com/office/powerpoint/2010/main" val="3732619866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2267487" y="522827"/>
            <a:ext cx="9276813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 que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constitui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uma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boa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385363" y="1511642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Font typeface="Wingdings" charset="2"/>
              <a:buChar char="l"/>
              <a:tabLst/>
              <a:defRPr/>
            </a:pPr>
            <a:endParaRPr kumimoji="1" lang="pt-BR" altLang="pt-BR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6) Análise adequada às necessidades do tomador de decisão: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análise e métodos apropriados.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7) Resultados apresentados de forma não ambígua: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linguagem concisa e clara, afirmações cuidadosas.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8) Conclusões justificadas: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deve se limitar àquelas para os quais os dados forneceram uma base adequada.</a:t>
            </a:r>
          </a:p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buNone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9) Experiência refletida do pesquisador: </a:t>
            </a:r>
          </a:p>
          <a:p>
            <a:pPr marR="0" lvl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60000"/>
                  <a:lumOff val="40000"/>
                </a:schemeClr>
              </a:buClr>
              <a:buSzPct val="75000"/>
              <a:tabLst/>
              <a:defRPr/>
            </a:pPr>
            <a:r>
              <a:rPr kumimoji="1" lang="pt-BR" altLang="pt-BR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experiência e reputação.</a:t>
            </a:r>
          </a:p>
        </p:txBody>
      </p:sp>
    </p:spTree>
    <p:extLst>
      <p:ext uri="{BB962C8B-B14F-4D97-AF65-F5344CB8AC3E}">
        <p14:creationId xmlns:p14="http://schemas.microsoft.com/office/powerpoint/2010/main" val="6458729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75553" y="-12560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553" y="-12560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644979" y="2361390"/>
            <a:ext cx="11078534" cy="424815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altLang="pt-BR" b="1" dirty="0"/>
              <a:t>Título VI - Disposições Específicas, CAPÍTULO III que trata das </a:t>
            </a:r>
            <a:r>
              <a:rPr lang="pt-BR" altLang="en-US" b="1" dirty="0"/>
              <a:t>“</a:t>
            </a:r>
            <a:r>
              <a:rPr lang="pt-BR" altLang="pt-BR" b="1" dirty="0"/>
              <a:t>Das Publicações</a:t>
            </a:r>
            <a:r>
              <a:rPr lang="pt-BR" altLang="en-US" b="1" dirty="0"/>
              <a:t>”</a:t>
            </a:r>
            <a:r>
              <a:rPr lang="pt-BR" altLang="pt-BR" b="1" dirty="0"/>
              <a:t>: </a:t>
            </a:r>
          </a:p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Font typeface="Arial" panose="020B0604020202020204" pitchFamily="34" charset="0"/>
              <a:buNone/>
              <a:defRPr/>
            </a:pPr>
            <a:r>
              <a:rPr lang="pt-BR" altLang="en-US" b="1" dirty="0"/>
              <a:t>“</a:t>
            </a:r>
            <a:r>
              <a:rPr lang="pt-BR" altLang="pt-BR" b="1" dirty="0"/>
              <a:t>Artigo 28 - É vedado aos membros da Universidade:</a:t>
            </a: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I. na elaboração de artigos e relatórios, falsear dados sobre suas publicações;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II. nas suas publicações, não dar crédito a colaboradores e outros que tenham contribuído para obtenção dos resultados nelas contidos;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III. utilizar, sem referência ao autor ou sem a sua autorização expressa, informações, opiniões ou dados ainda não publicados;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IV. apresentar como originais quaisquer ideias, descobertas ou ilustrações, sob a forma de texto, imagens, representações gráficas ou qualquer outro meio, que na realidade não o sejam;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V. falsear dados ou deturpar sua interpretação científica;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VI. falsear dados sobre sua vida acadêmica pregressa</a:t>
            </a:r>
            <a:r>
              <a:rPr lang="pt-BR" altLang="en-US" dirty="0"/>
              <a:t>”</a:t>
            </a:r>
            <a:r>
              <a:rPr lang="pt-BR" altLang="pt-BR" dirty="0"/>
              <a:t>. (USP, 2001)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B0AE664-B4A2-6105-C94A-AB717EED189C}"/>
              </a:ext>
            </a:extLst>
          </p:cNvPr>
          <p:cNvSpPr txBox="1"/>
          <p:nvPr/>
        </p:nvSpPr>
        <p:spPr>
          <a:xfrm>
            <a:off x="710293" y="1634106"/>
            <a:ext cx="103744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pt-BR" sz="2400" b="1" dirty="0">
                <a:solidFill>
                  <a:srgbClr val="0070C0"/>
                </a:solidFill>
              </a:rPr>
              <a:t>Código de Ética da USP - Aprovado pelo Conselho Universitário, em 09/10/2001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90370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75553" y="-12560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5553" y="-12560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843762" y="53416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72303" y="2075688"/>
            <a:ext cx="11078534" cy="42481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Ética: normas ou padrões de comportamento que guiam nossa conduta e nossa relação com as outras pessoas.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Objetivo da ética na pesquisa: assegurar que ninguém seja prejudicado ou sofra consequências adversas devido às atividades de pesquisa.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Atividades antiéticas: violação de acordos de não revelação e não identificação, irregularidades de orçamento, má interpretação dos resultados, falta de respeito com as pessoas etc.</a:t>
            </a:r>
          </a:p>
        </p:txBody>
      </p:sp>
    </p:spTree>
    <p:extLst>
      <p:ext uri="{BB962C8B-B14F-4D97-AF65-F5344CB8AC3E}">
        <p14:creationId xmlns:p14="http://schemas.microsoft.com/office/powerpoint/2010/main" val="59943254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77511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0797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chemeClr val="accent1">
                  <a:lumMod val="60000"/>
                  <a:lumOff val="40000"/>
                </a:schemeClr>
              </a:buClr>
              <a:buNone/>
              <a:defRPr/>
            </a:pPr>
            <a:r>
              <a:rPr lang="pt-BR" altLang="pt-BR" b="1" dirty="0"/>
              <a:t>Comportamentos Inapropriados: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Utilização de material de terceiros sem a devida citação;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Violação da confidencialidade do respondente;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Alteração de dados ou criação de dados falsos para atender a um determinado objetivo;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Alteração na apresentação ou interpretação dos dados;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Interpretação de dados de uma perspectiva tendenciosa;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Omissão de sessões da análise de dados e conclusões;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Recomendações além do escopo dos dados coletados;</a:t>
            </a:r>
          </a:p>
        </p:txBody>
      </p:sp>
    </p:spTree>
    <p:extLst>
      <p:ext uri="{BB962C8B-B14F-4D97-AF65-F5344CB8AC3E}">
        <p14:creationId xmlns:p14="http://schemas.microsoft.com/office/powerpoint/2010/main" val="299506457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7026326"/>
              </p:ext>
            </p:extLst>
          </p:nvPr>
        </p:nvGraphicFramePr>
        <p:xfrm>
          <a:off x="13251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51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560339" y="3113013"/>
            <a:ext cx="7080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/>
              <a:t>Plano de Ensino</a:t>
            </a:r>
          </a:p>
        </p:txBody>
      </p:sp>
    </p:spTree>
    <p:extLst>
      <p:ext uri="{BB962C8B-B14F-4D97-AF65-F5344CB8AC3E}">
        <p14:creationId xmlns:p14="http://schemas.microsoft.com/office/powerpoint/2010/main" val="17993716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77511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0797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Muitos problemas éticos do projeto podem ser eliminados com planejamento cuidadoso e vigilância constante.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Uma pesquisa responsável antecipa problemas éticos.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Pesquisa ética: exige integridade pessoal do pesquisador e do patrocinador da pesquisa.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Deve ser conduzida de forma que o respondente não sofra dano físico, desconforto, dor, embaraço ou perda de privacidade.</a:t>
            </a:r>
          </a:p>
        </p:txBody>
      </p:sp>
    </p:spTree>
    <p:extLst>
      <p:ext uri="{BB962C8B-B14F-4D97-AF65-F5344CB8AC3E}">
        <p14:creationId xmlns:p14="http://schemas.microsoft.com/office/powerpoint/2010/main" val="954523459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77511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0797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Ações do pesquisador: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Explicar os objetivos e os benefícios do estudo: apresentação, propósito do estudo, explicação de por que a pessoa está respondendo as perguntas, exposição dos benefícios reais.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Explicar os direitos e as defesas do respondente: os direitos e o bem estar dos respondentes devem ser adequadamente protegidos; garantir a privacidade (preservar a validade da pesquisa, proteger os respondentes, respeitar a recusa à entrevista).</a:t>
            </a:r>
          </a:p>
        </p:txBody>
      </p:sp>
    </p:spTree>
    <p:extLst>
      <p:ext uri="{BB962C8B-B14F-4D97-AF65-F5344CB8AC3E}">
        <p14:creationId xmlns:p14="http://schemas.microsoft.com/office/powerpoint/2010/main" val="688302046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994619" y="775118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Ética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0797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Ações do pesquisador: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Obter consentimento expresso:  permissão para o desenvolvimento do estudo; oral ou por escrito;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Compartilhar resultados pós-estudo: feedback aos respondentes, divulgação na mídia;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Esclarecer o tempo de duração da participação do entrevistado.</a:t>
            </a:r>
          </a:p>
        </p:txBody>
      </p:sp>
    </p:spTree>
    <p:extLst>
      <p:ext uri="{BB962C8B-B14F-4D97-AF65-F5344CB8AC3E}">
        <p14:creationId xmlns:p14="http://schemas.microsoft.com/office/powerpoint/2010/main" val="2746569649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895F218F-794F-4215-B460-A452D7705C38}"/>
              </a:ext>
            </a:extLst>
          </p:cNvPr>
          <p:cNvSpPr/>
          <p:nvPr/>
        </p:nvSpPr>
        <p:spPr>
          <a:xfrm>
            <a:off x="2662989" y="1801270"/>
            <a:ext cx="6513095" cy="1627730"/>
          </a:xfrm>
          <a:prstGeom prst="roundRect">
            <a:avLst/>
          </a:prstGeom>
          <a:solidFill>
            <a:srgbClr val="14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574757" y="2211178"/>
            <a:ext cx="668955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</a:rPr>
              <a:t>Obrigado.</a:t>
            </a:r>
          </a:p>
          <a:p>
            <a:endParaRPr lang="pt-BR" sz="1050" dirty="0"/>
          </a:p>
        </p:txBody>
      </p:sp>
    </p:spTree>
    <p:extLst>
      <p:ext uri="{BB962C8B-B14F-4D97-AF65-F5344CB8AC3E}">
        <p14:creationId xmlns:p14="http://schemas.microsoft.com/office/powerpoint/2010/main" val="228399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651719" y="84043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Ciência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Metodologia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0797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O que é a Ciência?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 É a aquisição sistemática do conhecimento sobre a natureza;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uma das formas de se obter conhecimento;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Busca oferecer explicações acerca de um fenômeno;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Utiliza métodos objetivos e confiáveis para se chegar à “verdade”;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 A “verdade” em ciência nunca é absoluta ou final, pode sempre ser modificada ou substituída.</a:t>
            </a:r>
          </a:p>
        </p:txBody>
      </p:sp>
    </p:spTree>
    <p:extLst>
      <p:ext uri="{BB962C8B-B14F-4D97-AF65-F5344CB8AC3E}">
        <p14:creationId xmlns:p14="http://schemas.microsoft.com/office/powerpoint/2010/main" val="250821847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651719" y="840432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38907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 Uma atividade para a solução de problemas teóricos ou práticos com o emprego de métodos científicos;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Sempre parte de um problema, de uma interrogação;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Procura encontrar respostas;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pode encontrá-las ou não;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Toda pesquisa deve basear-se em uma teoria, que serve como ponto de partida para a investigação bem sucedida de um problema;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importante verificar a veracidade ou falsidade do método e da análise crítica do pesquisador.</a:t>
            </a:r>
          </a:p>
        </p:txBody>
      </p:sp>
    </p:spTree>
    <p:extLst>
      <p:ext uri="{BB962C8B-B14F-4D97-AF65-F5344CB8AC3E}">
        <p14:creationId xmlns:p14="http://schemas.microsoft.com/office/powerpoint/2010/main" val="320023811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Por que é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importante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saber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como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se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faz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a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838907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 Para julgar se um estudo foi realizado de forma adequada, poder ter confiança nos resultados e saber se estes são aplicáveis à situação que enfrentamos;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 pesquisa não é somente utilizada para trabalhos acadêmicos;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Aplicação da pesquisa: ensino, administração do governo, empresas particulares, aconselhamento na comunidade, opinião pública.</a:t>
            </a:r>
          </a:p>
        </p:txBody>
      </p:sp>
    </p:spTree>
    <p:extLst>
      <p:ext uri="{BB962C8B-B14F-4D97-AF65-F5344CB8AC3E}">
        <p14:creationId xmlns:p14="http://schemas.microsoft.com/office/powerpoint/2010/main" val="161490570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33104" y="0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33104" y="0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Método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o caminho pelo qual se chega a determinado resultado;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É um procedimento regular, explícito e passível de ser repetido para conseguir-se alguma coisa, seja material ou conceitual;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Não existe trabalho científico sem a obediência de um plano e a aplicação de um método;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 ciência só aceita como verdadeiro o que é confirmável mediante comprovação compatível com o método científico. </a:t>
            </a:r>
          </a:p>
        </p:txBody>
      </p:sp>
    </p:spTree>
    <p:extLst>
      <p:ext uri="{BB962C8B-B14F-4D97-AF65-F5344CB8AC3E}">
        <p14:creationId xmlns:p14="http://schemas.microsoft.com/office/powerpoint/2010/main" val="108072317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94434"/>
              </p:ext>
            </p:extLst>
          </p:nvPr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Método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X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Metodologia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X Técnica 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b="1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Metodologia: </a:t>
            </a:r>
            <a:r>
              <a:rPr lang="pt-BR" altLang="pt-BR" dirty="0"/>
              <a:t>estudo científico dos métodos;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Método: </a:t>
            </a:r>
            <a:r>
              <a:rPr lang="pt-BR" altLang="pt-BR" dirty="0"/>
              <a:t>caminho ou a maneira para chegar a determinado fim ou objetivo;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b="1" dirty="0"/>
              <a:t>Técnica:  </a:t>
            </a:r>
            <a:r>
              <a:rPr lang="pt-BR" altLang="pt-BR" dirty="0"/>
              <a:t>o modo de fazer de forma mais hábil, mais segura, mais perfeita, algum tipo de atividade, arte ou ofício; aplicação do plano metodológico; subordinada ao método, sendo sua auxiliar imprescindível;</a:t>
            </a:r>
          </a:p>
        </p:txBody>
      </p:sp>
    </p:spTree>
    <p:extLst>
      <p:ext uri="{BB962C8B-B14F-4D97-AF65-F5344CB8AC3E}">
        <p14:creationId xmlns:p14="http://schemas.microsoft.com/office/powerpoint/2010/main" val="281416970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 pesquisa básica é normalmente conduzida sob condições controladas em laboratórios; raramente ocorre na pesquisa em administração;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A pesquisa em administração normalmente lida com atitudes humanas, comportamento e desempenho;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solidFill>
                  <a:srgbClr val="0070C0"/>
                </a:solidFill>
              </a:rPr>
              <a:t>Uma investigação sistemática que visa fornecer informações para resolver problemas e orientar as decisões empresariais;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solidFill>
                  <a:srgbClr val="0070C0"/>
                </a:solidFill>
              </a:rPr>
              <a:t>Tem origem recente, e muitas vezes é patrocinada pelas organizações que esperam atingir alguma vantagem competitiva;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solidFill>
                  <a:srgbClr val="0070C0"/>
                </a:solidFill>
              </a:rPr>
              <a:t>Comparativamente as áreas de ciências experimentais tendem a receber menor apoio, porem crescente;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85169494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Objeto 28">
            <a:extLst>
              <a:ext uri="{FF2B5EF4-FFF2-40B4-BE49-F238E27FC236}">
                <a16:creationId xmlns:a16="http://schemas.microsoft.com/office/drawing/2014/main" id="{95A46D52-3D03-46D3-AC13-22FC365C1E9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98418" y="14359"/>
          <a:ext cx="12174247" cy="68436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age" r:id="rId3" imgW="16253640" imgH="9333000" progId="Photoshop.Image.16">
                  <p:embed/>
                </p:oleObj>
              </mc:Choice>
              <mc:Fallback>
                <p:oleObj name="Image" r:id="rId3" imgW="16253640" imgH="9333000" progId="Photoshop.Image.16">
                  <p:embed/>
                  <p:pic>
                    <p:nvPicPr>
                      <p:cNvPr id="29" name="Objeto 28">
                        <a:extLst>
                          <a:ext uri="{FF2B5EF4-FFF2-40B4-BE49-F238E27FC236}">
                            <a16:creationId xmlns:a16="http://schemas.microsoft.com/office/drawing/2014/main" id="{95A46D52-3D03-46D3-AC13-22FC365C1E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98418" y="14359"/>
                        <a:ext cx="12174247" cy="68436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4F4DE870-00C2-4B18-BDB7-778A58D1767A}"/>
              </a:ext>
            </a:extLst>
          </p:cNvPr>
          <p:cNvSpPr txBox="1">
            <a:spLocks/>
          </p:cNvSpPr>
          <p:nvPr/>
        </p:nvSpPr>
        <p:spPr>
          <a:xfrm>
            <a:off x="497309" y="873089"/>
            <a:ext cx="11197381" cy="7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Pesquisa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em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4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Administração</a:t>
            </a:r>
            <a:r>
              <a:rPr lang="en-US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C01BD4-D460-6F2A-FF07-19A44033017E}"/>
              </a:ext>
            </a:extLst>
          </p:cNvPr>
          <p:cNvSpPr txBox="1">
            <a:spLocks noChangeArrowheads="1"/>
          </p:cNvSpPr>
          <p:nvPr/>
        </p:nvSpPr>
        <p:spPr>
          <a:xfrm>
            <a:off x="450677" y="1679593"/>
            <a:ext cx="11006683" cy="50925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endParaRPr lang="pt-BR" altLang="pt-BR" dirty="0"/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defRPr/>
            </a:pPr>
            <a:r>
              <a:rPr lang="pt-BR" altLang="pt-BR" dirty="0"/>
              <a:t>O compartilhamento dos resultados de uma pesquisa na área de administração: 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solidFill>
                  <a:srgbClr val="0070C0"/>
                </a:solidFill>
              </a:rPr>
              <a:t>de organizações podem gerar perda de vantagem competitiva para esta organização ;</a:t>
            </a:r>
          </a:p>
          <a:p>
            <a:pPr algn="just"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solidFill>
                  <a:srgbClr val="0070C0"/>
                </a:solidFill>
              </a:rPr>
              <a:t>projetos acadêmicos podem contribuir para a criação conhecimento que ao ser utilizado pelas organizações gere vantagem competitiva; 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79085114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</TotalTime>
  <Words>1489</Words>
  <Application>Microsoft Office PowerPoint</Application>
  <PresentationFormat>Widescreen</PresentationFormat>
  <Paragraphs>176</Paragraphs>
  <Slides>23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Tema do Office</vt:lpstr>
      <vt:lpstr>Image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db</dc:creator>
  <cp:lastModifiedBy>Alexandre Dias</cp:lastModifiedBy>
  <cp:revision>404</cp:revision>
  <dcterms:created xsi:type="dcterms:W3CDTF">2018-01-25T22:05:53Z</dcterms:created>
  <dcterms:modified xsi:type="dcterms:W3CDTF">2023-08-07T18:00:41Z</dcterms:modified>
</cp:coreProperties>
</file>