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  <p:sldMasterId id="2147483665" r:id="rId2"/>
  </p:sldMasterIdLst>
  <p:notesMasterIdLst>
    <p:notesMasterId r:id="rId45"/>
  </p:notesMasterIdLst>
  <p:sldIdLst>
    <p:sldId id="256" r:id="rId3"/>
    <p:sldId id="309" r:id="rId4"/>
    <p:sldId id="310" r:id="rId5"/>
    <p:sldId id="258" r:id="rId6"/>
    <p:sldId id="259" r:id="rId7"/>
    <p:sldId id="260" r:id="rId8"/>
    <p:sldId id="307" r:id="rId9"/>
    <p:sldId id="261" r:id="rId10"/>
    <p:sldId id="257" r:id="rId11"/>
    <p:sldId id="277" r:id="rId12"/>
    <p:sldId id="282" r:id="rId13"/>
    <p:sldId id="304" r:id="rId14"/>
    <p:sldId id="306" r:id="rId15"/>
    <p:sldId id="290" r:id="rId16"/>
    <p:sldId id="291" r:id="rId17"/>
    <p:sldId id="292" r:id="rId18"/>
    <p:sldId id="293" r:id="rId19"/>
    <p:sldId id="295" r:id="rId20"/>
    <p:sldId id="303" r:id="rId21"/>
    <p:sldId id="302" r:id="rId22"/>
    <p:sldId id="301" r:id="rId23"/>
    <p:sldId id="267" r:id="rId24"/>
    <p:sldId id="265" r:id="rId25"/>
    <p:sldId id="266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84" r:id="rId36"/>
    <p:sldId id="278" r:id="rId37"/>
    <p:sldId id="279" r:id="rId38"/>
    <p:sldId id="280" r:id="rId39"/>
    <p:sldId id="281" r:id="rId40"/>
    <p:sldId id="286" r:id="rId41"/>
    <p:sldId id="313" r:id="rId42"/>
    <p:sldId id="312" r:id="rId43"/>
    <p:sldId id="311" r:id="rId4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830"/>
  </p:normalViewPr>
  <p:slideViewPr>
    <p:cSldViewPr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41732A-21AE-2547-96B8-5589033C78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C6C9CA-25D3-3746-BD96-8D6629FB681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501C73-03A1-7449-911F-5199C636BA35}" type="datetimeFigureOut">
              <a:rPr lang="en-US" altLang="en-BR"/>
              <a:pPr/>
              <a:t>7/11/24</a:t>
            </a:fld>
            <a:endParaRPr lang="en-US" altLang="en-B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E0D84DA-FB19-D948-A749-E88D23FBE1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42A7157-A704-A64B-A8D9-45586D0AB2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2FB63-DBAA-AB41-9819-CBC8E7BA1E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A7485-EDAF-A146-BF5B-C3435FE820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8F9D69-B071-3F46-B34C-1167070AB03B}" type="slidenum">
              <a:rPr lang="en-US" altLang="en-BR"/>
              <a:pPr/>
              <a:t>‹#›</a:t>
            </a:fld>
            <a:endParaRPr lang="en-US" altLang="en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F9D69-B071-3F46-B34C-1167070AB03B}" type="slidenum">
              <a:rPr lang="en-US" altLang="en-BR" smtClean="0"/>
              <a:pPr/>
              <a:t>7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315392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>
            <a:extLst>
              <a:ext uri="{FF2B5EF4-FFF2-40B4-BE49-F238E27FC236}">
                <a16:creationId xmlns:a16="http://schemas.microsoft.com/office/drawing/2014/main" id="{45FAD288-F97F-FE4B-B419-5C580A6A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Espaço Reservado para Anotações 2">
            <a:extLst>
              <a:ext uri="{FF2B5EF4-FFF2-40B4-BE49-F238E27FC236}">
                <a16:creationId xmlns:a16="http://schemas.microsoft.com/office/drawing/2014/main" id="{8BA6428B-C884-414C-8FE4-C7EF5E0A22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en-BR">
              <a:ea typeface="ＭＳ Ｐゴシック" panose="020B0600070205080204" pitchFamily="34" charset="-128"/>
            </a:endParaRPr>
          </a:p>
        </p:txBody>
      </p:sp>
      <p:sp>
        <p:nvSpPr>
          <p:cNvPr id="26627" name="Espaço Reservado para Número de Slide 3">
            <a:extLst>
              <a:ext uri="{FF2B5EF4-FFF2-40B4-BE49-F238E27FC236}">
                <a16:creationId xmlns:a16="http://schemas.microsoft.com/office/drawing/2014/main" id="{B6DAEBFD-BBD2-6543-B07E-0C358B412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F0BD87C-F4A7-7F4B-8344-62C7EE6622DE}" type="slidenum">
              <a:rPr lang="pt-BR" altLang="en-BR" sz="1200"/>
              <a:pPr eaLnBrk="1" hangingPunct="1"/>
              <a:t>14</a:t>
            </a:fld>
            <a:endParaRPr lang="pt-BR" altLang="en-B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>
            <a:extLst>
              <a:ext uri="{FF2B5EF4-FFF2-40B4-BE49-F238E27FC236}">
                <a16:creationId xmlns:a16="http://schemas.microsoft.com/office/drawing/2014/main" id="{ACDA3EE6-573C-E542-B878-81E70C8CD9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Espaço Reservado para Anotações 2">
            <a:extLst>
              <a:ext uri="{FF2B5EF4-FFF2-40B4-BE49-F238E27FC236}">
                <a16:creationId xmlns:a16="http://schemas.microsoft.com/office/drawing/2014/main" id="{723DFEAB-DD03-8C40-A8FD-C473E6E1FC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en-BR">
              <a:ea typeface="ＭＳ Ｐゴシック" panose="020B0600070205080204" pitchFamily="34" charset="-128"/>
            </a:endParaRPr>
          </a:p>
        </p:txBody>
      </p:sp>
      <p:sp>
        <p:nvSpPr>
          <p:cNvPr id="28675" name="Espaço Reservado para Número de Slide 3">
            <a:extLst>
              <a:ext uri="{FF2B5EF4-FFF2-40B4-BE49-F238E27FC236}">
                <a16:creationId xmlns:a16="http://schemas.microsoft.com/office/drawing/2014/main" id="{5F7AAE10-E90E-9C4E-B61D-7614D71AB3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E01B38-543E-DE49-94E0-6767FDB15FFE}" type="slidenum">
              <a:rPr lang="pt-BR" altLang="en-BR" sz="1200"/>
              <a:pPr eaLnBrk="1" hangingPunct="1"/>
              <a:t>15</a:t>
            </a:fld>
            <a:endParaRPr lang="pt-BR" altLang="en-BR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ço Reservado para Imagem de Slide 1">
            <a:extLst>
              <a:ext uri="{FF2B5EF4-FFF2-40B4-BE49-F238E27FC236}">
                <a16:creationId xmlns:a16="http://schemas.microsoft.com/office/drawing/2014/main" id="{68CCD251-9507-9E46-AAF4-F6104798E0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Espaço Reservado para Anotações 2">
            <a:extLst>
              <a:ext uri="{FF2B5EF4-FFF2-40B4-BE49-F238E27FC236}">
                <a16:creationId xmlns:a16="http://schemas.microsoft.com/office/drawing/2014/main" id="{D047EED4-0749-D449-ACC5-67C3920837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en-BR">
              <a:ea typeface="ＭＳ Ｐゴシック" panose="020B0600070205080204" pitchFamily="34" charset="-128"/>
            </a:endParaRPr>
          </a:p>
        </p:txBody>
      </p:sp>
      <p:sp>
        <p:nvSpPr>
          <p:cNvPr id="30723" name="Espaço Reservado para Número de Slide 3">
            <a:extLst>
              <a:ext uri="{FF2B5EF4-FFF2-40B4-BE49-F238E27FC236}">
                <a16:creationId xmlns:a16="http://schemas.microsoft.com/office/drawing/2014/main" id="{23AEDCAA-BD02-4649-B32B-B8D04BE98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779831-39B2-1D4B-95BD-DB308DF89521}" type="slidenum">
              <a:rPr lang="pt-BR" altLang="en-BR" sz="1200"/>
              <a:pPr eaLnBrk="1" hangingPunct="1"/>
              <a:t>16</a:t>
            </a:fld>
            <a:endParaRPr lang="pt-BR" altLang="en-BR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>
            <a:extLst>
              <a:ext uri="{FF2B5EF4-FFF2-40B4-BE49-F238E27FC236}">
                <a16:creationId xmlns:a16="http://schemas.microsoft.com/office/drawing/2014/main" id="{224E692F-C40D-9B49-B0E8-E18986F20D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Espaço Reservado para Anotações 2">
            <a:extLst>
              <a:ext uri="{FF2B5EF4-FFF2-40B4-BE49-F238E27FC236}">
                <a16:creationId xmlns:a16="http://schemas.microsoft.com/office/drawing/2014/main" id="{763E814E-1986-B143-A2FF-E8136F8581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en-BR">
              <a:ea typeface="ＭＳ Ｐゴシック" panose="020B0600070205080204" pitchFamily="34" charset="-128"/>
            </a:endParaRPr>
          </a:p>
        </p:txBody>
      </p:sp>
      <p:sp>
        <p:nvSpPr>
          <p:cNvPr id="32771" name="Espaço Reservado para Número de Slide 3">
            <a:extLst>
              <a:ext uri="{FF2B5EF4-FFF2-40B4-BE49-F238E27FC236}">
                <a16:creationId xmlns:a16="http://schemas.microsoft.com/office/drawing/2014/main" id="{A3765D96-0DCE-6E41-9DFA-C38C5EF830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E63DAA-DBAF-BA43-9CE6-E9F89991507E}" type="slidenum">
              <a:rPr lang="pt-BR" altLang="en-BR" sz="1200"/>
              <a:pPr eaLnBrk="1" hangingPunct="1"/>
              <a:t>17</a:t>
            </a:fld>
            <a:endParaRPr lang="pt-BR" altLang="en-BR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ço Reservado para Imagem de Slide 1">
            <a:extLst>
              <a:ext uri="{FF2B5EF4-FFF2-40B4-BE49-F238E27FC236}">
                <a16:creationId xmlns:a16="http://schemas.microsoft.com/office/drawing/2014/main" id="{B805B0EC-90B8-8A4C-8311-7981EEA207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Espaço Reservado para Anotações 2">
            <a:extLst>
              <a:ext uri="{FF2B5EF4-FFF2-40B4-BE49-F238E27FC236}">
                <a16:creationId xmlns:a16="http://schemas.microsoft.com/office/drawing/2014/main" id="{11979213-203B-3B4E-8299-1A67AD3538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en-BR">
              <a:ea typeface="ＭＳ Ｐゴシック" panose="020B0600070205080204" pitchFamily="34" charset="-128"/>
            </a:endParaRPr>
          </a:p>
        </p:txBody>
      </p:sp>
      <p:sp>
        <p:nvSpPr>
          <p:cNvPr id="34819" name="Espaço Reservado para Número de Slide 3">
            <a:extLst>
              <a:ext uri="{FF2B5EF4-FFF2-40B4-BE49-F238E27FC236}">
                <a16:creationId xmlns:a16="http://schemas.microsoft.com/office/drawing/2014/main" id="{88E69EA3-E2D8-D84B-82CC-A3A4D85F92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EE8A44-5259-4B41-914A-7174FC67919B}" type="slidenum">
              <a:rPr lang="pt-BR" altLang="en-BR" sz="1200"/>
              <a:pPr eaLnBrk="1" hangingPunct="1"/>
              <a:t>18</a:t>
            </a:fld>
            <a:endParaRPr lang="pt-BR" altLang="en-BR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</a:t>
            </a:r>
            <a:r>
              <a:rPr lang="en-BR" sz="1200" dirty="0"/>
              <a:t>or isto Base Monetária = Papel Moeda + Reservas Bancárias </a:t>
            </a:r>
          </a:p>
          <a:p>
            <a:endParaRPr lang="en-BR" dirty="0"/>
          </a:p>
          <a:p>
            <a:r>
              <a:rPr lang="en-US" dirty="0"/>
              <a:t>N</a:t>
            </a:r>
            <a:r>
              <a:rPr lang="en-BR" dirty="0"/>
              <a:t>ao inclui depósitos à vista….!!!!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F9D69-B071-3F46-B34C-1167070AB03B}" type="slidenum">
              <a:rPr lang="en-US" altLang="en-BR" smtClean="0"/>
              <a:pPr/>
              <a:t>28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309694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B0B2A4-78B1-9547-9917-DD6653318A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11/2/20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AA7CFB-3F56-2148-A0A6-252270EC2A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771800" y="6248400"/>
            <a:ext cx="3248000" cy="457200"/>
          </a:xfrm>
          <a:ln/>
        </p:spPr>
        <p:txBody>
          <a:bodyPr/>
          <a:lstStyle>
            <a:lvl1pPr>
              <a:defRPr sz="1100" b="0" baseline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654D6D-8BE3-6A4F-A10F-4E2009757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5DAD-1C48-5B4C-B1C6-198DC059115C}" type="slidenum">
              <a:rPr lang="en-US" altLang="en-BR"/>
              <a:pPr/>
              <a:t>‹#›</a:t>
            </a:fld>
            <a:endParaRPr lang="en-US" altLang="en-BR" dirty="0"/>
          </a:p>
        </p:txBody>
      </p:sp>
    </p:spTree>
    <p:extLst>
      <p:ext uri="{BB962C8B-B14F-4D97-AF65-F5344CB8AC3E}">
        <p14:creationId xmlns:p14="http://schemas.microsoft.com/office/powerpoint/2010/main" val="350467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9F6027-3715-3341-9C39-CAD00294E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90ABA3-F15A-6F4E-A296-AA22D9DB7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C665EC-C41A-554C-B69F-81504B6C14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B7514-A308-1E48-AB55-5C26EB9C46B5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242672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8E3B77-2376-2A42-B8E5-4C50AED3B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AFC952-62F2-3541-A95D-9457215AA3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355AD9-2D48-7040-AA6E-F9292FEC0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E749B-9CEB-F541-BA62-82D234424559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3155132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98E673-289B-5146-8F30-C19C27431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14436E-0222-2046-9416-9FC7801EC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E17F48-7D1F-884A-BE94-65A393D112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20B64-CB17-534E-BEC5-B9B276C4A249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3944964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30FCF-B78C-8E43-8FDC-08BE0B657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88320-12D7-F74D-9400-73B0E8C08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55500-EE61-BC4E-A43A-2B402A89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4E067-3D22-FC4F-B264-C2F63FB6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0A0E5-CD29-9946-A1C2-69210397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209915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4A8F-BF69-494F-B2C9-BBE242A19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1ED6F-84BB-0940-82EA-8DBF27EEB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3BA81-8D42-5C48-8FF1-00C5C6AAB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7A989-3F57-EC4D-AFC4-4ADD47CA9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A951-A09C-F54B-8E09-9F55FF4E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2218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FA671-4344-E149-8E16-82C662D6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B60B3-68DE-9744-AE80-AB9D74271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51EBC-5036-F545-9C60-DE0519601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F7774-7CE6-CA4F-8A29-C8E5E837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01436-A99F-0643-86BC-F6AD465C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283177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030D5-E58F-0749-ACB6-5F016A9F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E3E55-25AF-D14D-A4BF-70BD4A708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9A3600-228C-3A40-9ED7-EE0B9A00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41F99-7E2E-1940-8F66-1BAB10448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45B08-E83F-EA47-B0D8-C72C199F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ACAB8-BC1F-5B4A-B494-1BC73E71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324718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9DD5-F268-2649-9653-38D4DB141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7601E-236A-8442-861C-78F2CCBDC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39D6E-BC41-B544-AFC0-9464F8519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6C0E1-2B25-6541-8342-88D682689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9C0113-4ACB-184D-B7CB-015E4E948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04257-728F-BC47-BCE2-616673E58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203AE-E042-3649-8EE6-7C9E63E3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0A1B3-1000-154B-AF21-A770CDB9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948652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F07DA-0C21-6146-8D8E-36947E04C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F541CB-925D-0D41-B771-B9772FAA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10F78E-5B15-284F-A0A2-824E6549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77279-651A-F443-90D6-FEBDFC0A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624062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F1DDF-BD9C-DA41-AA4C-A443CA2D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52CF8-372F-0249-A555-87C77C6D9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BD74A-3584-EC44-A265-5E4547BC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4998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712B9-9E6A-7344-A9A2-ECCB9E0A9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71BEC3-44F8-5D49-8D47-FEDF3192B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9D16E-5C5F-1B4E-A299-CB73D5B1A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09AE5F-481C-CA44-AD0E-1A526FBC2CC9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2975514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DB8E9-7FBB-E041-91B9-228E5178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2484A-C8AC-3940-9745-2F9BCBAA1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AA7BA-61C2-044C-AC4F-CCB631A83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BA3FE-FA67-114B-8FAE-13D06EE2D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590B4-F8B4-E747-A73E-79EF8CCB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BF706-1E18-3245-9120-6D8EEE0C2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341791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65627-4A36-554E-910D-72DAC603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425F3-1B16-2F49-BE60-771623E96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854FE-6479-E44D-9FE6-0A27F404F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86287-F2E7-4A4D-98A0-D32DFA79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4CBBF-281D-584C-87A5-6C07CFDB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84163-5347-4C4C-8771-3FF382D7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046590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2CB17-01D0-2B41-B89D-24D88D40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8CDA3-55D1-F34A-BD96-025C18F27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82944-0B4A-224D-A765-5CC89DF0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F5F5D-8863-6E4E-B5CE-AE9C6EDA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95B94-FE93-484C-81BA-07664996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152320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0CAB1B-52FE-0646-A056-6F8CF69AB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1E001-80B7-684E-A5B5-120F288B3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153F6-F59E-8048-9A52-33034E29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BB420-2EBF-F144-A547-A277566E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ABA28-2E30-7E4E-BDE8-9CDB3BE3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6233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9C76C2-78C4-E94E-ADDA-67FE24B68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7AC43-1E4C-2F4C-98B4-424473FA1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0F8B1-83D1-6948-9A89-F0C88F314E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EF570-DA76-B640-9928-F509F08AF8BD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193755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DEDC12-D733-0246-926E-60A10FF415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AD1F49-484B-CC4F-85F1-F90F5BAB7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CE5E26-709F-EE42-819D-6F09A158E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D573F-EB81-BA4A-B6F3-08DE51A0F42B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289589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CF52B1-2ADA-4C4B-A62E-927DD42CA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3951AA-8E2E-E544-965A-D25D4CCB4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5CEBDA-37B2-364C-AD5F-D703EEF93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B6ADC-0D04-2A45-9338-6D0E766991D8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91883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67B17E6-40F6-2C49-B4B7-1FCD26A15A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1CF5AD-00E3-244E-8A55-F0498C1D75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0B3DB7-654B-B840-A30D-68D92428CA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4FB88-062C-A042-A182-DAFA9CBD1C7A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274483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96AB4A-4BAA-CE43-B4F8-4EA0C5927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62ED384-6386-BD4B-BAEE-153B2FEFD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2D6329-7B8D-0B49-A648-12468DC873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69E7E-50C8-AF45-B72A-8A0E35CD07EC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343736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239C7-9872-AA4B-AD1C-6DCB6BDD7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E50135-43BD-DA4C-A86A-20A4CA2568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47EEB3-40CD-9349-902B-12F52E4CFD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DB88B-DB32-AF47-B882-5C1E9164B36C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127172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A4F7-8E32-E046-AC3E-471400BAE8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B75EE-200A-9B43-B4B0-3B36F09CE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1A8474-92FE-7A40-A6D6-3298430AA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0D32D-9611-C140-B67D-B651605EAD3A}" type="slidenum">
              <a:rPr lang="en-US" altLang="en-BR"/>
              <a:pPr/>
              <a:t>‹#›</a:t>
            </a:fld>
            <a:endParaRPr lang="en-US" altLang="en-BR"/>
          </a:p>
        </p:txBody>
      </p:sp>
    </p:spTree>
    <p:extLst>
      <p:ext uri="{BB962C8B-B14F-4D97-AF65-F5344CB8AC3E}">
        <p14:creationId xmlns:p14="http://schemas.microsoft.com/office/powerpoint/2010/main" val="30962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32EBD55-A421-F94A-90E3-382F7A5E4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DAAAF4-6A4B-5149-BF90-DA5A4562C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93F64D1-D57A-2E48-8F10-AE58162089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1B30334-FBF9-D44E-A4CE-B07C60854D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b="0" dirty="0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D9FE568-3EC6-1643-B3FD-0AEE8B7504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6EF49CC5-82CC-C64E-9BEF-CA52F5836531}" type="slidenum">
              <a:rPr lang="en-US" altLang="en-BR"/>
              <a:pPr/>
              <a:t>‹#›</a:t>
            </a:fld>
            <a:endParaRPr lang="en-US" altLang="en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33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33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333333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33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9162E1-F8C3-C74C-A5AF-104CE0B99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A4C01-1150-7942-A988-31789A7CC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60E8-DCA0-064B-9F19-915DCC487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CF6B-2793-1348-97A0-8F15455795B2}" type="datetimeFigureOut">
              <a:rPr lang="en-BR" smtClean="0"/>
              <a:t>11/07/24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38722-3C4B-DC41-AA7D-8ECC87603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539FF-37F2-7B4F-828C-4FF5DD901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33DD-89BA-2749-9B51-4C56A176E0A0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91499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Nota_promiss%C3%B3ria" TargetMode="External"/><Relationship Id="rId3" Type="http://schemas.openxmlformats.org/officeDocument/2006/relationships/hyperlink" Target="https://pt.wikipedia.org/wiki/Conta_poupan%C3%A7a" TargetMode="External"/><Relationship Id="rId7" Type="http://schemas.openxmlformats.org/officeDocument/2006/relationships/hyperlink" Target="https://pt.wikipedia.org/wiki/Eurod%C3%B3lar" TargetMode="External"/><Relationship Id="rId2" Type="http://schemas.openxmlformats.org/officeDocument/2006/relationships/hyperlink" Target="https://pt.wikipedia.org/wiki/Moeda_escritura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t.wikipedia.org/wiki/Infla%C3%A7%C3%A3o" TargetMode="External"/><Relationship Id="rId5" Type="http://schemas.openxmlformats.org/officeDocument/2006/relationships/hyperlink" Target="https://pt.wikipedia.org/wiki/Velocidade_da_moeda" TargetMode="External"/><Relationship Id="rId4" Type="http://schemas.openxmlformats.org/officeDocument/2006/relationships/hyperlink" Target="https://pt.wikipedia.org/wiki/Certificado_de_dep%C3%B3sito_banc%C3%A1rio" TargetMode="External"/><Relationship Id="rId9" Type="http://schemas.openxmlformats.org/officeDocument/2006/relationships/hyperlink" Target="https://pt.wikipedia.org/wiki/Dinheiro_circulante#cite_note-29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Dinheiro_circulante#cite_note-26" TargetMode="External"/><Relationship Id="rId2" Type="http://schemas.openxmlformats.org/officeDocument/2006/relationships/hyperlink" Target="https://pt.wikipedia.org/wiki/Dinheiro_circulante#cite_note-25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Dinheiro_circulante#cite_note-26" TargetMode="External"/><Relationship Id="rId2" Type="http://schemas.openxmlformats.org/officeDocument/2006/relationships/hyperlink" Target="https://pt.wikipedia.org/wiki/Dinheiro_circulante#cite_note-25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brasildebate.com.br/keynes-ensaios-sobre-os-80-anos-da-teoria-geral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Infla%C3%A7%C3%A3o" TargetMode="External"/><Relationship Id="rId13" Type="http://schemas.openxmlformats.org/officeDocument/2006/relationships/hyperlink" Target="https://pt.wikipedia.org/wiki/Zimbabwe" TargetMode="External"/><Relationship Id="rId18" Type="http://schemas.openxmlformats.org/officeDocument/2006/relationships/hyperlink" Target="https://pt.wikipedia.org/wiki/Economista" TargetMode="External"/><Relationship Id="rId3" Type="http://schemas.openxmlformats.org/officeDocument/2006/relationships/hyperlink" Target="https://pt.wikipedia.org/wiki/Economia" TargetMode="External"/><Relationship Id="rId7" Type="http://schemas.openxmlformats.org/officeDocument/2006/relationships/hyperlink" Target="https://pt.wikipedia.org/wiki/N%C3%ADvel_de_pre%C3%A7os" TargetMode="External"/><Relationship Id="rId12" Type="http://schemas.openxmlformats.org/officeDocument/2006/relationships/hyperlink" Target="https://pt.wikipedia.org/wiki/Evid%C3%AAncia_emp%C3%ADrica" TargetMode="External"/><Relationship Id="rId17" Type="http://schemas.openxmlformats.org/officeDocument/2006/relationships/hyperlink" Target="https://pt.wikipedia.org/wiki/Dinheiro_circulante#cite_note-7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pt.wikipedia.org/wiki/Economia_heterodoxa" TargetMode="External"/><Relationship Id="rId20" Type="http://schemas.openxmlformats.org/officeDocument/2006/relationships/hyperlink" Target="https://pt.wikipedia.org/wiki/Produto_interno_bruto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t.wikipedia.org/wiki/Moeda_escritural" TargetMode="External"/><Relationship Id="rId11" Type="http://schemas.openxmlformats.org/officeDocument/2006/relationships/hyperlink" Target="https://pt.wikipedia.org/wiki/Teoria_quantitativa_da_moeda" TargetMode="External"/><Relationship Id="rId5" Type="http://schemas.openxmlformats.org/officeDocument/2006/relationships/hyperlink" Target="https://pt.wikipedia.org/wiki/Dinheiro_circulante#cite_note-1" TargetMode="External"/><Relationship Id="rId15" Type="http://schemas.openxmlformats.org/officeDocument/2006/relationships/hyperlink" Target="https://pt.wikipedia.org/wiki/Pol%C3%ADtica_monet%C3%A1ria" TargetMode="External"/><Relationship Id="rId10" Type="http://schemas.openxmlformats.org/officeDocument/2006/relationships/hyperlink" Target="https://pt.wikipedia.org/wiki/Ciclo_econ%C3%B4mico" TargetMode="External"/><Relationship Id="rId19" Type="http://schemas.openxmlformats.org/officeDocument/2006/relationships/hyperlink" Target="https://pt.wikipedia.org/wiki/Velocidade_da_moeda" TargetMode="External"/><Relationship Id="rId4" Type="http://schemas.openxmlformats.org/officeDocument/2006/relationships/hyperlink" Target="https://pt.wikipedia.org/wiki/Dinheiro" TargetMode="External"/><Relationship Id="rId9" Type="http://schemas.openxmlformats.org/officeDocument/2006/relationships/hyperlink" Target="https://pt.wikipedia.org/wiki/Taxa_de_c%C3%A2mbio" TargetMode="External"/><Relationship Id="rId14" Type="http://schemas.openxmlformats.org/officeDocument/2006/relationships/hyperlink" Target="https://pt.wikipedia.org/wiki/Hiperinfla%C3%A7%C3%A3o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cb.gov.br/estatisticas/estatisticasmonetariascredito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21910-2AAD-414D-B305-E61F4CFA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dirty="0"/>
              <a:t>Davi Nakano/Reinaldo Pacheco da Costa</a:t>
            </a:r>
            <a:endParaRPr lang="en-US" dirty="0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D72FBC82-1543-3E48-A45D-E3C04D0CAD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br>
              <a:rPr lang="pt-BR" altLang="en-BR"/>
            </a:br>
            <a:r>
              <a:rPr lang="pt-BR" altLang="en-BR"/>
              <a:t>Introdução à Economia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B8CAB17-A195-604E-A42F-49A34F9702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>
              <a:cs typeface="+mn-cs"/>
            </a:endParaRPr>
          </a:p>
          <a:p>
            <a:pPr eaLnBrk="1" hangingPunct="1">
              <a:defRPr/>
            </a:pPr>
            <a:r>
              <a:rPr lang="pt-BR" dirty="0">
                <a:cs typeface="+mn-cs"/>
              </a:rPr>
              <a:t>Moeda e Sistema Financeiro</a:t>
            </a:r>
          </a:p>
          <a:p>
            <a:pPr eaLnBrk="1" hangingPunct="1">
              <a:defRPr/>
            </a:pPr>
            <a:r>
              <a:rPr lang="pt-BR" dirty="0">
                <a:cs typeface="+mn-cs"/>
              </a:rPr>
              <a:t>(</a:t>
            </a:r>
            <a:r>
              <a:rPr lang="pt-BR" dirty="0" err="1">
                <a:cs typeface="+mn-cs"/>
              </a:rPr>
              <a:t>caps</a:t>
            </a:r>
            <a:r>
              <a:rPr lang="pt-BR" dirty="0">
                <a:cs typeface="+mn-cs"/>
              </a:rPr>
              <a:t> 29 e 30 </a:t>
            </a:r>
            <a:r>
              <a:rPr lang="pt-BR" dirty="0" err="1">
                <a:cs typeface="+mn-cs"/>
              </a:rPr>
              <a:t>Mankiw</a:t>
            </a:r>
            <a:r>
              <a:rPr lang="pt-BR" dirty="0">
                <a:cs typeface="+mn-cs"/>
              </a:rPr>
              <a:t>)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83C53054-8134-784B-A226-7D98E5E69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Agregados de Moeda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D5900D8C-9EFB-F346-8EBD-44ED434C4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12925"/>
            <a:ext cx="11430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M3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00395A82-D2AE-9845-98E6-85BBF12E5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181475"/>
            <a:ext cx="11430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M4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A4B2D72A-79E2-C34E-928A-5F4A24E8E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660525"/>
            <a:ext cx="5181600" cy="2000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 sz="2000" dirty="0"/>
              <a:t>M2 </a:t>
            </a:r>
            <a:r>
              <a:rPr lang="en-US" altLang="en-BR" sz="2000" dirty="0" err="1"/>
              <a:t>mais</a:t>
            </a:r>
            <a:r>
              <a:rPr lang="en-US" altLang="en-BR" sz="2000" dirty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BR" sz="2000" dirty="0"/>
              <a:t>Quotas de </a:t>
            </a:r>
            <a:r>
              <a:rPr lang="en-US" altLang="en-BR" sz="2000" dirty="0" err="1"/>
              <a:t>fundos</a:t>
            </a:r>
            <a:r>
              <a:rPr lang="en-US" altLang="en-BR" sz="2000" dirty="0"/>
              <a:t> de </a:t>
            </a:r>
            <a:r>
              <a:rPr lang="en-US" altLang="en-BR" sz="2000" dirty="0" err="1"/>
              <a:t>renda</a:t>
            </a:r>
            <a:r>
              <a:rPr lang="en-US" altLang="en-BR" sz="2000" dirty="0"/>
              <a:t> </a:t>
            </a:r>
            <a:r>
              <a:rPr lang="en-US" altLang="en-BR" sz="2000" dirty="0" err="1"/>
              <a:t>fixa</a:t>
            </a:r>
            <a:endParaRPr lang="en-US" altLang="en-BR" sz="2000" dirty="0"/>
          </a:p>
          <a:p>
            <a:pPr eaLnBrk="1" hangingPunct="1">
              <a:spcBef>
                <a:spcPct val="50000"/>
              </a:spcBef>
            </a:pPr>
            <a:r>
              <a:rPr lang="en-US" altLang="en-BR" sz="2000" dirty="0" err="1"/>
              <a:t>Operações</a:t>
            </a:r>
            <a:r>
              <a:rPr lang="en-US" altLang="en-BR" sz="2000" dirty="0"/>
              <a:t> </a:t>
            </a:r>
            <a:r>
              <a:rPr lang="en-US" altLang="en-BR" sz="2000" dirty="0" err="1"/>
              <a:t>compromissadas</a:t>
            </a:r>
            <a:r>
              <a:rPr lang="en-US" altLang="en-BR" sz="2000" dirty="0"/>
              <a:t> </a:t>
            </a:r>
            <a:r>
              <a:rPr lang="en-US" altLang="en-BR" sz="2000" dirty="0" err="1"/>
              <a:t>registradas</a:t>
            </a:r>
            <a:r>
              <a:rPr lang="en-US" altLang="en-BR" sz="2000" dirty="0"/>
              <a:t> </a:t>
            </a:r>
            <a:r>
              <a:rPr lang="en-US" altLang="en-BR" sz="2000" dirty="0" err="1"/>
              <a:t>na</a:t>
            </a:r>
            <a:r>
              <a:rPr lang="en-US" altLang="en-BR" sz="2000" dirty="0"/>
              <a:t> SELIC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/>
              <a:t>R$7,7 </a:t>
            </a:r>
            <a:r>
              <a:rPr lang="en-US" sz="1600" dirty="0" err="1"/>
              <a:t>trilhões</a:t>
            </a:r>
            <a:endParaRPr lang="en-US" altLang="en-BR" sz="1600" dirty="0"/>
          </a:p>
        </p:txBody>
      </p:sp>
      <p:sp>
        <p:nvSpPr>
          <p:cNvPr id="104454" name="Text Box 6">
            <a:extLst>
              <a:ext uri="{FF2B5EF4-FFF2-40B4-BE49-F238E27FC236}">
                <a16:creationId xmlns:a16="http://schemas.microsoft.com/office/drawing/2014/main" id="{7A94A812-8ADA-0E4D-B73A-0DCC28FED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038600"/>
            <a:ext cx="5181600" cy="12311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 sz="2000" dirty="0"/>
              <a:t>M3 </a:t>
            </a:r>
            <a:r>
              <a:rPr lang="en-US" altLang="en-BR" sz="2000" dirty="0" err="1"/>
              <a:t>mais</a:t>
            </a:r>
            <a:r>
              <a:rPr lang="en-US" altLang="en-BR" sz="2000" dirty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BR" sz="2000" dirty="0" err="1"/>
              <a:t>Títulos</a:t>
            </a:r>
            <a:r>
              <a:rPr lang="en-US" altLang="en-BR" sz="2000" dirty="0"/>
              <a:t> </a:t>
            </a:r>
            <a:r>
              <a:rPr lang="en-US" altLang="en-BR" sz="2000" dirty="0" err="1"/>
              <a:t>públicos</a:t>
            </a:r>
            <a:r>
              <a:rPr lang="en-US" altLang="en-BR" sz="2000" dirty="0"/>
              <a:t> de </a:t>
            </a:r>
            <a:r>
              <a:rPr lang="en-US" altLang="en-BR" sz="2000" dirty="0" err="1"/>
              <a:t>alta</a:t>
            </a:r>
            <a:r>
              <a:rPr lang="en-US" altLang="en-BR" sz="2000" dirty="0"/>
              <a:t> </a:t>
            </a:r>
            <a:r>
              <a:rPr lang="en-US" altLang="en-BR" sz="2000" dirty="0" err="1"/>
              <a:t>liquidez</a:t>
            </a:r>
            <a:endParaRPr lang="en-US" altLang="en-BR" sz="2000" dirty="0"/>
          </a:p>
          <a:p>
            <a:pPr eaLnBrk="1" hangingPunct="1">
              <a:spcBef>
                <a:spcPct val="50000"/>
              </a:spcBef>
            </a:pPr>
            <a:r>
              <a:rPr lang="en-US" sz="1600" dirty="0"/>
              <a:t>R$ 8,1 </a:t>
            </a:r>
            <a:r>
              <a:rPr lang="en-US" sz="1600" dirty="0" err="1"/>
              <a:t>trilhões</a:t>
            </a:r>
            <a:r>
              <a:rPr lang="en-US" sz="1600" dirty="0"/>
              <a:t>.</a:t>
            </a:r>
            <a:endParaRPr lang="pt-BR" altLang="en-B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DDFC64D-8411-B340-B3B3-73DE4DC78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Agregados</a:t>
            </a:r>
            <a:r>
              <a:rPr lang="en-US" dirty="0">
                <a:cs typeface="+mj-cs"/>
              </a:rPr>
              <a:t> de </a:t>
            </a:r>
            <a:r>
              <a:rPr lang="en-US" dirty="0" err="1">
                <a:cs typeface="+mj-cs"/>
              </a:rPr>
              <a:t>Moeda</a:t>
            </a:r>
            <a:r>
              <a:rPr lang="en-US" dirty="0">
                <a:cs typeface="+mj-cs"/>
              </a:rPr>
              <a:t>: M0 (20201102)</a:t>
            </a:r>
            <a:endParaRPr lang="pt-BR" dirty="0">
              <a:cs typeface="+mj-cs"/>
            </a:endParaRPr>
          </a:p>
        </p:txBody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4B7FB029-ECE4-F347-AC59-E59007E9F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0601" name="Rectangle 9">
            <a:extLst>
              <a:ext uri="{FF2B5EF4-FFF2-40B4-BE49-F238E27FC236}">
                <a16:creationId xmlns:a16="http://schemas.microsoft.com/office/drawing/2014/main" id="{FD1D37DE-74F4-C44C-8F04-FA44785B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86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br>
              <a:rPr lang="en-US" altLang="en-BR">
                <a:latin typeface="Times New Roman" panose="02020603050405020304" pitchFamily="18" charset="0"/>
              </a:rPr>
            </a:br>
            <a:endParaRPr lang="en-US" altLang="en-BR">
              <a:latin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B8F02D-32CB-2F45-8AAA-8E0B5D3886D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0126822"/>
              </p:ext>
            </p:extLst>
          </p:nvPr>
        </p:nvGraphicFramePr>
        <p:xfrm>
          <a:off x="685800" y="1844826"/>
          <a:ext cx="7486601" cy="3888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1910">
                  <a:extLst>
                    <a:ext uri="{9D8B030D-6E8A-4147-A177-3AD203B41FA5}">
                      <a16:colId xmlns:a16="http://schemas.microsoft.com/office/drawing/2014/main" val="1870940208"/>
                    </a:ext>
                  </a:extLst>
                </a:gridCol>
                <a:gridCol w="2349997">
                  <a:extLst>
                    <a:ext uri="{9D8B030D-6E8A-4147-A177-3AD203B41FA5}">
                      <a16:colId xmlns:a16="http://schemas.microsoft.com/office/drawing/2014/main" val="3140204149"/>
                    </a:ext>
                  </a:extLst>
                </a:gridCol>
                <a:gridCol w="3184694">
                  <a:extLst>
                    <a:ext uri="{9D8B030D-6E8A-4147-A177-3AD203B41FA5}">
                      <a16:colId xmlns:a16="http://schemas.microsoft.com/office/drawing/2014/main" val="672049180"/>
                    </a:ext>
                  </a:extLst>
                </a:gridCol>
              </a:tblGrid>
              <a:tr h="356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Denominação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Quantidade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Valor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3983326394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148.693.729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148.693.729,00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2632620314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2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1.487.992.553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2.975.985.106,00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1995439873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5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662.300.327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3.311.501.635,00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4015305720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702.076.916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7.020.769.160,00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238952862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20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972.929.050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19.458.581.000,00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98668959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50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2.578.631.056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128.931.552.800,00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257189316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1.828.184.523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182.818.452.300,00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2871343676"/>
                  </a:ext>
                </a:extLst>
              </a:tr>
              <a:tr h="356902"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200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24.539.742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4.907.948.400,00</a:t>
                      </a:r>
                      <a:endParaRPr lang="en-BR" sz="1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2785586272"/>
                  </a:ext>
                </a:extLst>
              </a:tr>
              <a:tr h="6763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TOTAL DE CÉDULAS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>
                          <a:effectLst/>
                        </a:rPr>
                        <a:t>8.405.347.896</a:t>
                      </a:r>
                      <a:endParaRPr lang="en-BR" sz="16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R" sz="1600" u="none" strike="noStrike" dirty="0">
                          <a:effectLst/>
                        </a:rPr>
                        <a:t>349.573.484.130,00</a:t>
                      </a:r>
                      <a:endParaRPr lang="en-BR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539" marR="6539" marT="6539" marB="0" anchor="b"/>
                </a:tc>
                <a:extLst>
                  <a:ext uri="{0D108BD9-81ED-4DB2-BD59-A6C34878D82A}">
                    <a16:rowId xmlns:a16="http://schemas.microsoft.com/office/drawing/2014/main" val="9083593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E096F7D-1817-EA4C-9AA5-DC6C1EC06806}"/>
              </a:ext>
            </a:extLst>
          </p:cNvPr>
          <p:cNvSpPr/>
          <p:nvPr/>
        </p:nvSpPr>
        <p:spPr>
          <a:xfrm>
            <a:off x="1115616" y="1330039"/>
            <a:ext cx="7128792" cy="522316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A base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monetária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atingiu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R$ 408,7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em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setembro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2020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Entre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fluxos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mensais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dos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fatores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condicionantes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da base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monetária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as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maiores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expansões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ocorreram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nas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operações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do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Tesouro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Nacional (R$75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),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nas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operações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com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derivativos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(R$12,9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) 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nos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depósitos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instituições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financeiras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(R$9,7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resultado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liberações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recolhimentos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sobre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depósitos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poupança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de R$12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).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As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operações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do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setor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externo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e da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Linha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Temporária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Especial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Liquidez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(LTEL)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também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promoveram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impacto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expansionista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respectivamente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R$7,7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e R$2,1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Em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sentido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contracionista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as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operações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com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Títulos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Públicos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Federais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totalizaram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R$100,4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bilhões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,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resultado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colocações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líquidas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de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títulos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nos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mercados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primário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 e 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Ubuntu"/>
              </a:rPr>
              <a:t>secundário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.</a:t>
            </a:r>
          </a:p>
          <a:p>
            <a:pPr>
              <a:lnSpc>
                <a:spcPct val="150000"/>
              </a:lnSpc>
            </a:pPr>
            <a:br>
              <a:rPr lang="en-US" sz="1600" dirty="0"/>
            </a:br>
            <a:r>
              <a:rPr lang="en-US" sz="1600" b="0" i="0" dirty="0">
                <a:solidFill>
                  <a:srgbClr val="212529"/>
                </a:solidFill>
                <a:effectLst/>
                <a:latin typeface="Ubuntu"/>
              </a:rPr>
              <a:t> </a:t>
            </a:r>
            <a:endParaRPr lang="en-BR" sz="1600" dirty="0"/>
          </a:p>
        </p:txBody>
      </p:sp>
    </p:spTree>
    <p:extLst>
      <p:ext uri="{BB962C8B-B14F-4D97-AF65-F5344CB8AC3E}">
        <p14:creationId xmlns:p14="http://schemas.microsoft.com/office/powerpoint/2010/main" val="1929936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9F9BF-FDE5-8A4E-93A8-7A2CF1E5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https://</a:t>
            </a:r>
            <a:r>
              <a:rPr lang="en-US" sz="1200" dirty="0" err="1"/>
              <a:t>pt.wikipedia.org</a:t>
            </a:r>
            <a:r>
              <a:rPr lang="en-US" sz="1200" dirty="0"/>
              <a:t>/wiki/Dinheiro_circulante#cite_note-11</a:t>
            </a:r>
            <a:endParaRPr lang="en-BR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D3DDC-7146-6040-A929-A7E99882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b="1"/>
              <a:t>PRO Reinaldo Pacheco da `Costa &amp; </a:t>
            </a:r>
            <a:r>
              <a:rPr lang="pt-BR"/>
              <a:t>Davi Nakano</a:t>
            </a:r>
            <a:endParaRPr lang="en-US" sz="110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7857B7-4CE1-2B41-877A-A5A9E72922A9}"/>
              </a:ext>
            </a:extLst>
          </p:cNvPr>
          <p:cNvSpPr/>
          <p:nvPr/>
        </p:nvSpPr>
        <p:spPr>
          <a:xfrm>
            <a:off x="685800" y="1628800"/>
            <a:ext cx="719856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M0</a:t>
            </a:r>
            <a:r>
              <a:rPr lang="en-US" sz="1200" dirty="0"/>
              <a:t> : O total de </a:t>
            </a:r>
            <a:r>
              <a:rPr lang="en-US" sz="1200" dirty="0" err="1"/>
              <a:t>todas</a:t>
            </a:r>
            <a:r>
              <a:rPr lang="en-US" sz="1200" dirty="0"/>
              <a:t> as </a:t>
            </a:r>
            <a:r>
              <a:rPr lang="en-US" sz="1200" dirty="0" err="1"/>
              <a:t>moedas</a:t>
            </a:r>
            <a:r>
              <a:rPr lang="en-US" sz="1200" dirty="0"/>
              <a:t> </a:t>
            </a:r>
            <a:r>
              <a:rPr lang="en-US" sz="1200" dirty="0" err="1"/>
              <a:t>físicas</a:t>
            </a:r>
            <a:r>
              <a:rPr lang="en-US" sz="1200" dirty="0"/>
              <a:t>, </a:t>
            </a:r>
            <a:r>
              <a:rPr lang="en-US" sz="1200" dirty="0" err="1"/>
              <a:t>incluindo</a:t>
            </a:r>
            <a:r>
              <a:rPr lang="en-US" sz="1200" dirty="0"/>
              <a:t> </a:t>
            </a:r>
            <a:r>
              <a:rPr lang="en-US" sz="1200" dirty="0" err="1"/>
              <a:t>moedas</a:t>
            </a:r>
            <a:r>
              <a:rPr lang="en-US" sz="1200" dirty="0"/>
              <a:t>. M0 = </a:t>
            </a:r>
            <a:r>
              <a:rPr lang="en-US" sz="1200" dirty="0" err="1"/>
              <a:t>Notas</a:t>
            </a:r>
            <a:r>
              <a:rPr lang="en-US" sz="1200" dirty="0"/>
              <a:t> da </a:t>
            </a:r>
            <a:r>
              <a:rPr lang="en-US" sz="1200" dirty="0" err="1"/>
              <a:t>Reserva</a:t>
            </a:r>
            <a:r>
              <a:rPr lang="en-US" sz="1200" dirty="0"/>
              <a:t> Federal + </a:t>
            </a:r>
            <a:r>
              <a:rPr lang="en-US" sz="1200" dirty="0" err="1"/>
              <a:t>Notas</a:t>
            </a:r>
            <a:r>
              <a:rPr lang="en-US" sz="1200" dirty="0"/>
              <a:t> dos EUA + Moedas. </a:t>
            </a:r>
            <a:r>
              <a:rPr lang="en-US" sz="1200" dirty="0" err="1"/>
              <a:t>Não</a:t>
            </a:r>
            <a:r>
              <a:rPr lang="en-US" sz="1200" dirty="0"/>
              <a:t> </a:t>
            </a:r>
            <a:r>
              <a:rPr lang="en-US" sz="1200" dirty="0" err="1"/>
              <a:t>é</a:t>
            </a:r>
            <a:r>
              <a:rPr lang="en-US" sz="1200" dirty="0"/>
              <a:t> </a:t>
            </a:r>
            <a:r>
              <a:rPr lang="en-US" sz="1200" dirty="0" err="1"/>
              <a:t>relevante</a:t>
            </a:r>
            <a:r>
              <a:rPr lang="en-US" sz="1200" dirty="0"/>
              <a:t> se a </a:t>
            </a:r>
            <a:r>
              <a:rPr lang="en-US" sz="1200" dirty="0" err="1"/>
              <a:t>moeda</a:t>
            </a:r>
            <a:r>
              <a:rPr lang="en-US" sz="1200" dirty="0"/>
              <a:t> </a:t>
            </a:r>
            <a:r>
              <a:rPr lang="en-US" sz="1200" dirty="0" err="1"/>
              <a:t>é</a:t>
            </a:r>
            <a:r>
              <a:rPr lang="en-US" sz="1200" dirty="0"/>
              <a:t> </a:t>
            </a:r>
            <a:r>
              <a:rPr lang="en-US" sz="1200" dirty="0" err="1"/>
              <a:t>mantida</a:t>
            </a:r>
            <a:r>
              <a:rPr lang="en-US" sz="1200" dirty="0"/>
              <a:t> dentro </a:t>
            </a:r>
            <a:r>
              <a:rPr lang="en-US" sz="1200" dirty="0" err="1"/>
              <a:t>ou</a:t>
            </a:r>
            <a:r>
              <a:rPr lang="en-US" sz="1200" dirty="0"/>
              <a:t> fora do </a:t>
            </a:r>
            <a:r>
              <a:rPr lang="en-US" sz="1200" dirty="0" err="1"/>
              <a:t>sistema</a:t>
            </a:r>
            <a:r>
              <a:rPr lang="en-US" sz="1200" dirty="0"/>
              <a:t> </a:t>
            </a:r>
            <a:r>
              <a:rPr lang="en-US" sz="1200" dirty="0" err="1"/>
              <a:t>bancário</a:t>
            </a:r>
            <a:r>
              <a:rPr lang="en-US" sz="1200" dirty="0"/>
              <a:t> privado </a:t>
            </a:r>
            <a:r>
              <a:rPr lang="en-US" sz="1200" dirty="0" err="1"/>
              <a:t>como</a:t>
            </a:r>
            <a:r>
              <a:rPr lang="en-US" sz="1200" dirty="0"/>
              <a:t> </a:t>
            </a:r>
            <a:r>
              <a:rPr lang="en-US" sz="1200" dirty="0" err="1"/>
              <a:t>reservas</a:t>
            </a:r>
            <a:r>
              <a:rPr lang="en-US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MB</a:t>
            </a:r>
            <a:r>
              <a:rPr lang="en-US" sz="1200" dirty="0"/>
              <a:t> : O total de </a:t>
            </a:r>
            <a:r>
              <a:rPr lang="en-US" sz="1200" dirty="0" err="1"/>
              <a:t>todas</a:t>
            </a:r>
            <a:r>
              <a:rPr lang="en-US" sz="1200" dirty="0"/>
              <a:t> as </a:t>
            </a:r>
            <a:r>
              <a:rPr lang="en-US" sz="1200" dirty="0" err="1"/>
              <a:t>moedas</a:t>
            </a:r>
            <a:r>
              <a:rPr lang="en-US" sz="1200" dirty="0"/>
              <a:t> </a:t>
            </a:r>
            <a:r>
              <a:rPr lang="en-US" sz="1200" dirty="0" err="1"/>
              <a:t>físicas</a:t>
            </a:r>
            <a:r>
              <a:rPr lang="en-US" sz="1200" dirty="0"/>
              <a:t> </a:t>
            </a:r>
            <a:r>
              <a:rPr lang="en-US" sz="1200" dirty="0" err="1"/>
              <a:t>mais</a:t>
            </a:r>
            <a:r>
              <a:rPr lang="en-US" sz="1200" dirty="0"/>
              <a:t> </a:t>
            </a:r>
            <a:r>
              <a:rPr lang="en-US" sz="1200" dirty="0" err="1"/>
              <a:t>Depósitos</a:t>
            </a:r>
            <a:r>
              <a:rPr lang="en-US" sz="1200" dirty="0"/>
              <a:t> de </a:t>
            </a:r>
            <a:r>
              <a:rPr lang="en-US" sz="1200" dirty="0" err="1"/>
              <a:t>Reserva</a:t>
            </a:r>
            <a:r>
              <a:rPr lang="en-US" sz="1200" dirty="0"/>
              <a:t> Federal (</a:t>
            </a:r>
            <a:r>
              <a:rPr lang="en-US" sz="1200" dirty="0" err="1"/>
              <a:t>depósitos</a:t>
            </a:r>
            <a:r>
              <a:rPr lang="en-US" sz="1200" dirty="0"/>
              <a:t> </a:t>
            </a:r>
            <a:r>
              <a:rPr lang="en-US" sz="1200" dirty="0" err="1"/>
              <a:t>especiais</a:t>
            </a:r>
            <a:r>
              <a:rPr lang="en-US" sz="1200" dirty="0"/>
              <a:t> que </a:t>
            </a:r>
            <a:r>
              <a:rPr lang="en-US" sz="1200" dirty="0" err="1"/>
              <a:t>somente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</a:t>
            </a:r>
            <a:r>
              <a:rPr lang="en-US" sz="1200" dirty="0" err="1"/>
              <a:t>bancos</a:t>
            </a:r>
            <a:r>
              <a:rPr lang="en-US" sz="1200" dirty="0"/>
              <a:t> </a:t>
            </a:r>
            <a:r>
              <a:rPr lang="en-US" sz="1200" dirty="0" err="1"/>
              <a:t>podem</a:t>
            </a:r>
            <a:r>
              <a:rPr lang="en-US" sz="1200" dirty="0"/>
              <a:t> </a:t>
            </a:r>
            <a:r>
              <a:rPr lang="en-US" sz="1200" dirty="0" err="1"/>
              <a:t>ter</a:t>
            </a:r>
            <a:r>
              <a:rPr lang="en-US" sz="1200" dirty="0"/>
              <a:t> no Fed). MB = Moedas + </a:t>
            </a:r>
            <a:r>
              <a:rPr lang="en-US" sz="1200" dirty="0" err="1"/>
              <a:t>Notas</a:t>
            </a:r>
            <a:r>
              <a:rPr lang="en-US" sz="1200" dirty="0"/>
              <a:t> dos EUA + </a:t>
            </a:r>
            <a:r>
              <a:rPr lang="en-US" sz="1200" dirty="0" err="1"/>
              <a:t>Notas</a:t>
            </a:r>
            <a:r>
              <a:rPr lang="en-US" sz="1200" dirty="0"/>
              <a:t> da </a:t>
            </a:r>
            <a:r>
              <a:rPr lang="en-US" sz="1200" dirty="0" err="1"/>
              <a:t>Reserva</a:t>
            </a:r>
            <a:r>
              <a:rPr lang="en-US" sz="1200" dirty="0"/>
              <a:t> Federal + </a:t>
            </a:r>
            <a:r>
              <a:rPr lang="en-US" sz="1200" dirty="0" err="1"/>
              <a:t>Depósitos</a:t>
            </a:r>
            <a:r>
              <a:rPr lang="en-US" sz="1200" dirty="0"/>
              <a:t> da </a:t>
            </a:r>
            <a:r>
              <a:rPr lang="en-US" sz="1200" dirty="0" err="1"/>
              <a:t>Reserva</a:t>
            </a:r>
            <a:r>
              <a:rPr lang="en-US" sz="1200" dirty="0"/>
              <a:t> Federal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M1</a:t>
            </a:r>
            <a:r>
              <a:rPr lang="en-US" sz="1200" dirty="0"/>
              <a:t> : O </a:t>
            </a:r>
            <a:r>
              <a:rPr lang="en-US" sz="1200" dirty="0" err="1"/>
              <a:t>montante</a:t>
            </a:r>
            <a:r>
              <a:rPr lang="en-US" sz="1200" dirty="0"/>
              <a:t> total de M0 (</a:t>
            </a:r>
            <a:r>
              <a:rPr lang="en-US" sz="1200" dirty="0" err="1"/>
              <a:t>numerário</a:t>
            </a:r>
            <a:r>
              <a:rPr lang="en-US" sz="1200" dirty="0"/>
              <a:t> / </a:t>
            </a:r>
            <a:r>
              <a:rPr lang="en-US" sz="1200" dirty="0" err="1"/>
              <a:t>moeda</a:t>
            </a:r>
            <a:r>
              <a:rPr lang="en-US" sz="1200" dirty="0"/>
              <a:t>) fora do </a:t>
            </a:r>
            <a:r>
              <a:rPr lang="en-US" sz="1200" dirty="0" err="1"/>
              <a:t>sistema</a:t>
            </a:r>
            <a:r>
              <a:rPr lang="en-US" sz="1200" dirty="0"/>
              <a:t> </a:t>
            </a:r>
            <a:r>
              <a:rPr lang="en-US" sz="1200" dirty="0" err="1"/>
              <a:t>bancário</a:t>
            </a:r>
            <a:r>
              <a:rPr lang="en-US" sz="1200" dirty="0"/>
              <a:t> privado </a:t>
            </a:r>
            <a:r>
              <a:rPr lang="en-US" sz="1200" dirty="0" err="1"/>
              <a:t>mais</a:t>
            </a:r>
            <a:r>
              <a:rPr lang="en-US" sz="1200" dirty="0"/>
              <a:t> o </a:t>
            </a:r>
            <a:r>
              <a:rPr lang="en-US" sz="1200" dirty="0" err="1"/>
              <a:t>montante</a:t>
            </a:r>
            <a:r>
              <a:rPr lang="en-US" sz="1200" dirty="0"/>
              <a:t> dos </a:t>
            </a:r>
            <a:r>
              <a:rPr lang="en-US" sz="1200" dirty="0">
                <a:hlinkClick r:id="rId2" tooltip="Moeda escritur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depósitos à ordem</a:t>
            </a:r>
            <a:r>
              <a:rPr lang="en-US" sz="1200" dirty="0"/>
              <a:t> , cheques de </a:t>
            </a:r>
            <a:r>
              <a:rPr lang="en-US" sz="1200" dirty="0" err="1"/>
              <a:t>viagem</a:t>
            </a:r>
            <a:r>
              <a:rPr lang="en-US" sz="1200" dirty="0"/>
              <a:t> e outros </a:t>
            </a:r>
            <a:r>
              <a:rPr lang="en-US" sz="1200" dirty="0" err="1"/>
              <a:t>depósitos</a:t>
            </a:r>
            <a:r>
              <a:rPr lang="en-US" sz="1200" dirty="0"/>
              <a:t> a </a:t>
            </a:r>
            <a:r>
              <a:rPr lang="en-US" sz="1200" dirty="0" err="1"/>
              <a:t>cobrar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M2</a:t>
            </a:r>
            <a:r>
              <a:rPr lang="en-US" sz="1200" dirty="0"/>
              <a:t> : M1 + a </a:t>
            </a:r>
            <a:r>
              <a:rPr lang="en-US" sz="1200" dirty="0" err="1"/>
              <a:t>maioria</a:t>
            </a:r>
            <a:r>
              <a:rPr lang="en-US" sz="1200" dirty="0"/>
              <a:t> das </a:t>
            </a:r>
            <a:r>
              <a:rPr lang="en-US" sz="1200" dirty="0">
                <a:hlinkClick r:id="rId3" tooltip="Conta poupanç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contas de poupança</a:t>
            </a:r>
            <a:r>
              <a:rPr lang="en-US" sz="1200" dirty="0"/>
              <a:t> , </a:t>
            </a:r>
            <a:r>
              <a:rPr lang="en-US" sz="1200" dirty="0" err="1"/>
              <a:t>contas</a:t>
            </a:r>
            <a:r>
              <a:rPr lang="en-US" sz="1200" dirty="0"/>
              <a:t> do mercado </a:t>
            </a:r>
            <a:r>
              <a:rPr lang="en-US" sz="1200" dirty="0" err="1"/>
              <a:t>monetário</a:t>
            </a:r>
            <a:r>
              <a:rPr lang="en-US" sz="1200" dirty="0"/>
              <a:t> , </a:t>
            </a:r>
            <a:r>
              <a:rPr lang="en-US" sz="1200" dirty="0" err="1"/>
              <a:t>fundos</a:t>
            </a:r>
            <a:r>
              <a:rPr lang="en-US" sz="1200" dirty="0"/>
              <a:t> </a:t>
            </a:r>
            <a:r>
              <a:rPr lang="en-US" sz="1200" dirty="0" err="1"/>
              <a:t>mútuos</a:t>
            </a:r>
            <a:r>
              <a:rPr lang="en-US" sz="1200" dirty="0"/>
              <a:t> de </a:t>
            </a:r>
            <a:r>
              <a:rPr lang="en-US" sz="1200" dirty="0" err="1"/>
              <a:t>varejo</a:t>
            </a:r>
            <a:r>
              <a:rPr lang="en-US" sz="1200" dirty="0"/>
              <a:t> do mercado </a:t>
            </a:r>
            <a:r>
              <a:rPr lang="en-US" sz="1200" dirty="0" err="1"/>
              <a:t>monetário</a:t>
            </a:r>
            <a:r>
              <a:rPr lang="en-US" sz="1200" dirty="0"/>
              <a:t> e </a:t>
            </a:r>
            <a:r>
              <a:rPr lang="en-US" sz="1200" dirty="0" err="1"/>
              <a:t>depósitos</a:t>
            </a:r>
            <a:r>
              <a:rPr lang="en-US" sz="1200" dirty="0"/>
              <a:t> a </a:t>
            </a:r>
            <a:r>
              <a:rPr lang="en-US" sz="1200" dirty="0" err="1"/>
              <a:t>prazo</a:t>
            </a:r>
            <a:r>
              <a:rPr lang="en-US" sz="1200" dirty="0"/>
              <a:t> de </a:t>
            </a:r>
            <a:r>
              <a:rPr lang="en-US" sz="1200" dirty="0" err="1"/>
              <a:t>pequena</a:t>
            </a:r>
            <a:r>
              <a:rPr lang="en-US" sz="1200" dirty="0"/>
              <a:t> </a:t>
            </a:r>
            <a:r>
              <a:rPr lang="en-US" sz="1200" dirty="0" err="1"/>
              <a:t>denominação</a:t>
            </a:r>
            <a:r>
              <a:rPr lang="en-US" sz="1200" dirty="0"/>
              <a:t> ( </a:t>
            </a:r>
            <a:r>
              <a:rPr lang="en-US" sz="1200" dirty="0">
                <a:hlinkClick r:id="rId4" tooltip="Certificado de depósito bancári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certificados de depósito</a:t>
            </a:r>
            <a:r>
              <a:rPr lang="en-US" sz="1200" dirty="0"/>
              <a:t> de valor inferior a US $ 100.000).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MZM</a:t>
            </a:r>
            <a:r>
              <a:rPr lang="en-US" sz="1200" dirty="0"/>
              <a:t> : 'Money Zero Maturity' </a:t>
            </a:r>
            <a:r>
              <a:rPr lang="en-US" sz="1200" dirty="0" err="1"/>
              <a:t>é</a:t>
            </a:r>
            <a:r>
              <a:rPr lang="en-US" sz="1200" dirty="0"/>
              <a:t> um dos </a:t>
            </a:r>
            <a:r>
              <a:rPr lang="en-US" sz="1200" dirty="0" err="1"/>
              <a:t>agregados</a:t>
            </a:r>
            <a:r>
              <a:rPr lang="en-US" sz="1200" dirty="0"/>
              <a:t> </a:t>
            </a:r>
            <a:r>
              <a:rPr lang="en-US" sz="1200" dirty="0" err="1"/>
              <a:t>mais</a:t>
            </a:r>
            <a:r>
              <a:rPr lang="en-US" sz="1200" dirty="0"/>
              <a:t> </a:t>
            </a:r>
            <a:r>
              <a:rPr lang="en-US" sz="1200" dirty="0" err="1"/>
              <a:t>populares</a:t>
            </a:r>
            <a:r>
              <a:rPr lang="en-US" sz="1200" dirty="0"/>
              <a:t> </a:t>
            </a:r>
            <a:r>
              <a:rPr lang="en-US" sz="1200" dirty="0" err="1"/>
              <a:t>em</a:t>
            </a:r>
            <a:r>
              <a:rPr lang="en-US" sz="1200" dirty="0"/>
              <a:t> </a:t>
            </a:r>
            <a:r>
              <a:rPr lang="en-US" sz="1200" dirty="0" err="1"/>
              <a:t>uso</a:t>
            </a:r>
            <a:r>
              <a:rPr lang="en-US" sz="1200" dirty="0"/>
              <a:t> </a:t>
            </a:r>
            <a:r>
              <a:rPr lang="en-US" sz="1200" dirty="0" err="1"/>
              <a:t>pelo</a:t>
            </a:r>
            <a:r>
              <a:rPr lang="en-US" sz="1200" dirty="0"/>
              <a:t> Fed </a:t>
            </a:r>
            <a:r>
              <a:rPr lang="en-US" sz="1200" dirty="0" err="1"/>
              <a:t>porque</a:t>
            </a:r>
            <a:r>
              <a:rPr lang="en-US" sz="1200" dirty="0"/>
              <a:t> </a:t>
            </a:r>
            <a:r>
              <a:rPr lang="en-US" sz="1200" dirty="0" err="1"/>
              <a:t>sua</a:t>
            </a:r>
            <a:r>
              <a:rPr lang="en-US" sz="1200" dirty="0"/>
              <a:t> </a:t>
            </a:r>
            <a:r>
              <a:rPr lang="en-US" sz="1200" dirty="0">
                <a:hlinkClick r:id="rId5" tooltip="Velocidade da moe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velocidade</a:t>
            </a:r>
            <a:r>
              <a:rPr lang="en-US" sz="1200" dirty="0"/>
              <a:t> </a:t>
            </a:r>
            <a:r>
              <a:rPr lang="en-US" sz="1200" dirty="0" err="1"/>
              <a:t>tem</a:t>
            </a:r>
            <a:r>
              <a:rPr lang="en-US" sz="1200" dirty="0"/>
              <a:t> </a:t>
            </a:r>
            <a:r>
              <a:rPr lang="en-US" sz="1200" dirty="0" err="1"/>
              <a:t>sido</a:t>
            </a:r>
            <a:r>
              <a:rPr lang="en-US" sz="1200" dirty="0"/>
              <a:t> </a:t>
            </a:r>
            <a:r>
              <a:rPr lang="en-US" sz="1200" dirty="0" err="1"/>
              <a:t>historicamente</a:t>
            </a:r>
            <a:r>
              <a:rPr lang="en-US" sz="1200" dirty="0"/>
              <a:t> o </a:t>
            </a:r>
            <a:r>
              <a:rPr lang="en-US" sz="1200" dirty="0" err="1"/>
              <a:t>preditor</a:t>
            </a:r>
            <a:r>
              <a:rPr lang="en-US" sz="1200" dirty="0"/>
              <a:t> </a:t>
            </a:r>
            <a:r>
              <a:rPr lang="en-US" sz="1200" dirty="0" err="1"/>
              <a:t>mais</a:t>
            </a:r>
            <a:r>
              <a:rPr lang="en-US" sz="1200" dirty="0"/>
              <a:t> </a:t>
            </a:r>
            <a:r>
              <a:rPr lang="en-US" sz="1200" dirty="0" err="1"/>
              <a:t>acurado</a:t>
            </a:r>
            <a:r>
              <a:rPr lang="en-US" sz="1200" dirty="0"/>
              <a:t> de </a:t>
            </a:r>
            <a:r>
              <a:rPr lang="en-US" sz="1200" dirty="0">
                <a:hlinkClick r:id="rId6" tooltip="Inflaçã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inflação</a:t>
            </a:r>
            <a:r>
              <a:rPr lang="en-US" sz="1200" dirty="0"/>
              <a:t>. </a:t>
            </a:r>
            <a:r>
              <a:rPr lang="en-US" sz="1200" dirty="0" err="1"/>
              <a:t>É</a:t>
            </a:r>
            <a:r>
              <a:rPr lang="en-US" sz="1200" dirty="0"/>
              <a:t> M2 - </a:t>
            </a:r>
            <a:r>
              <a:rPr lang="en-US" sz="1200" dirty="0" err="1"/>
              <a:t>depósitos</a:t>
            </a:r>
            <a:r>
              <a:rPr lang="en-US" sz="1200" dirty="0"/>
              <a:t> a </a:t>
            </a:r>
            <a:r>
              <a:rPr lang="en-US" sz="1200" dirty="0" err="1"/>
              <a:t>prazo</a:t>
            </a:r>
            <a:r>
              <a:rPr lang="en-US" sz="1200" dirty="0"/>
              <a:t> + </a:t>
            </a:r>
            <a:r>
              <a:rPr lang="en-US" sz="1200" dirty="0" err="1"/>
              <a:t>fundos</a:t>
            </a:r>
            <a:r>
              <a:rPr lang="en-US" sz="1200" dirty="0"/>
              <a:t> do mercado </a:t>
            </a:r>
            <a:r>
              <a:rPr lang="en-US" sz="1200" dirty="0" err="1"/>
              <a:t>monetário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M3</a:t>
            </a:r>
            <a:r>
              <a:rPr lang="en-US" sz="1200" dirty="0"/>
              <a:t> : M2 + </a:t>
            </a:r>
            <a:r>
              <a:rPr lang="en-US" sz="1200" dirty="0" err="1"/>
              <a:t>todos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outros </a:t>
            </a:r>
            <a:r>
              <a:rPr lang="en-US" sz="1200" dirty="0">
                <a:hlinkClick r:id="rId4" tooltip="Certificado de depósito bancári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CDs</a:t>
            </a:r>
            <a:r>
              <a:rPr lang="en-US" sz="1200" dirty="0"/>
              <a:t> (</a:t>
            </a:r>
            <a:r>
              <a:rPr lang="en-US" sz="1200" dirty="0" err="1"/>
              <a:t>grandes</a:t>
            </a:r>
            <a:r>
              <a:rPr lang="en-US" sz="1200" dirty="0"/>
              <a:t> </a:t>
            </a:r>
            <a:r>
              <a:rPr lang="en-US" sz="1200" dirty="0" err="1"/>
              <a:t>depósitos</a:t>
            </a:r>
            <a:r>
              <a:rPr lang="en-US" sz="1200" dirty="0"/>
              <a:t> a </a:t>
            </a:r>
            <a:r>
              <a:rPr lang="en-US" sz="1200" dirty="0" err="1"/>
              <a:t>prazo</a:t>
            </a:r>
            <a:r>
              <a:rPr lang="en-US" sz="1200" dirty="0"/>
              <a:t>, </a:t>
            </a:r>
            <a:r>
              <a:rPr lang="en-US" sz="1200" dirty="0" err="1"/>
              <a:t>saldos</a:t>
            </a:r>
            <a:r>
              <a:rPr lang="en-US" sz="1200" dirty="0"/>
              <a:t> de </a:t>
            </a:r>
            <a:r>
              <a:rPr lang="en-US" sz="1200" dirty="0" err="1"/>
              <a:t>fundos</a:t>
            </a:r>
            <a:r>
              <a:rPr lang="en-US" sz="1200" dirty="0"/>
              <a:t> </a:t>
            </a:r>
            <a:r>
              <a:rPr lang="en-US" sz="1200" dirty="0" err="1"/>
              <a:t>mútuos</a:t>
            </a:r>
            <a:r>
              <a:rPr lang="en-US" sz="1200" dirty="0"/>
              <a:t> do mercado </a:t>
            </a:r>
            <a:r>
              <a:rPr lang="en-US" sz="1200" dirty="0" err="1"/>
              <a:t>monetário</a:t>
            </a:r>
            <a:r>
              <a:rPr lang="en-US" sz="1200" dirty="0"/>
              <a:t> </a:t>
            </a:r>
            <a:r>
              <a:rPr lang="en-US" sz="1200" dirty="0" err="1"/>
              <a:t>institucional</a:t>
            </a:r>
            <a:r>
              <a:rPr lang="en-US" sz="1200" dirty="0"/>
              <a:t>), </a:t>
            </a:r>
            <a:r>
              <a:rPr lang="en-US" sz="1200" dirty="0" err="1"/>
              <a:t>depósitos</a:t>
            </a:r>
            <a:r>
              <a:rPr lang="en-US" sz="1200" dirty="0"/>
              <a:t> de </a:t>
            </a:r>
            <a:r>
              <a:rPr lang="en-US" sz="1200" dirty="0">
                <a:hlinkClick r:id="rId7" tooltip="Eurodól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eurodólares</a:t>
            </a:r>
            <a:r>
              <a:rPr lang="en-US" sz="1200" dirty="0"/>
              <a:t> e </a:t>
            </a:r>
            <a:r>
              <a:rPr lang="en-US" sz="1200" dirty="0" err="1"/>
              <a:t>acordos</a:t>
            </a:r>
            <a:r>
              <a:rPr lang="en-US" sz="1200" dirty="0"/>
              <a:t> de </a:t>
            </a:r>
            <a:r>
              <a:rPr lang="en-US" sz="1200" dirty="0" err="1"/>
              <a:t>recompra</a:t>
            </a:r>
            <a:r>
              <a:rPr lang="en-US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M4-</a:t>
            </a:r>
            <a:r>
              <a:rPr lang="en-US" sz="1200" dirty="0"/>
              <a:t> : M3 + </a:t>
            </a:r>
            <a:r>
              <a:rPr lang="en-US" sz="1200" dirty="0">
                <a:hlinkClick r:id="rId8" tooltip="Nota promissór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Commercial Paper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M4</a:t>
            </a:r>
            <a:r>
              <a:rPr lang="en-US" sz="1200" dirty="0"/>
              <a:t> : </a:t>
            </a:r>
            <a:r>
              <a:rPr lang="en-US" sz="1200" b="1" dirty="0"/>
              <a:t>M4</a:t>
            </a:r>
            <a:r>
              <a:rPr lang="en-US" sz="1200" dirty="0"/>
              <a:t> + T-Bills (</a:t>
            </a:r>
            <a:r>
              <a:rPr lang="en-US" sz="1200" dirty="0" err="1"/>
              <a:t>ou</a:t>
            </a:r>
            <a:r>
              <a:rPr lang="en-US" sz="1200" dirty="0"/>
              <a:t> M3 + Commercial Paper + T-Bills 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L</a:t>
            </a:r>
            <a:r>
              <a:rPr lang="en-US" sz="1200" dirty="0"/>
              <a:t> : A </a:t>
            </a:r>
            <a:r>
              <a:rPr lang="en-US" sz="1200" dirty="0" err="1"/>
              <a:t>maior</a:t>
            </a:r>
            <a:r>
              <a:rPr lang="en-US" sz="1200" dirty="0"/>
              <a:t> </a:t>
            </a:r>
            <a:r>
              <a:rPr lang="en-US" sz="1200" dirty="0" err="1"/>
              <a:t>medida</a:t>
            </a:r>
            <a:r>
              <a:rPr lang="en-US" sz="1200" dirty="0"/>
              <a:t> de </a:t>
            </a:r>
            <a:r>
              <a:rPr lang="en-US" sz="1200" dirty="0" err="1"/>
              <a:t>liquidez</a:t>
            </a:r>
            <a:r>
              <a:rPr lang="en-US" sz="1200" dirty="0"/>
              <a:t>, que o Federal Reserve </a:t>
            </a:r>
            <a:r>
              <a:rPr lang="en-US" sz="1200" dirty="0" err="1"/>
              <a:t>não</a:t>
            </a:r>
            <a:r>
              <a:rPr lang="en-US" sz="1200" dirty="0"/>
              <a:t> </a:t>
            </a:r>
            <a:r>
              <a:rPr lang="en-US" sz="1200" dirty="0" err="1"/>
              <a:t>rastreia</a:t>
            </a:r>
            <a:r>
              <a:rPr lang="en-US" sz="1200" dirty="0"/>
              <a:t> </a:t>
            </a:r>
            <a:r>
              <a:rPr lang="en-US" sz="1200" dirty="0" err="1"/>
              <a:t>mais</a:t>
            </a:r>
            <a:r>
              <a:rPr lang="en-US" sz="1200" dirty="0"/>
              <a:t>. L </a:t>
            </a:r>
            <a:r>
              <a:rPr lang="en-US" sz="1200" dirty="0" err="1"/>
              <a:t>está</a:t>
            </a:r>
            <a:r>
              <a:rPr lang="en-US" sz="1200" dirty="0"/>
              <a:t> </a:t>
            </a:r>
            <a:r>
              <a:rPr lang="en-US" sz="1200" dirty="0" err="1"/>
              <a:t>muito</a:t>
            </a:r>
            <a:r>
              <a:rPr lang="en-US" sz="1200" dirty="0"/>
              <a:t> </a:t>
            </a:r>
            <a:r>
              <a:rPr lang="en-US" sz="1200" dirty="0" err="1"/>
              <a:t>perto</a:t>
            </a:r>
            <a:r>
              <a:rPr lang="en-US" sz="1200" dirty="0"/>
              <a:t> da </a:t>
            </a:r>
            <a:r>
              <a:rPr lang="en-US" sz="1200" dirty="0" err="1"/>
              <a:t>aceitação</a:t>
            </a:r>
            <a:r>
              <a:rPr lang="en-US" sz="1200" dirty="0"/>
              <a:t> dos </a:t>
            </a:r>
            <a:r>
              <a:rPr lang="en-US" sz="1200" dirty="0" err="1"/>
              <a:t>banqueiros</a:t>
            </a:r>
            <a:r>
              <a:rPr lang="en-US" sz="1200" dirty="0"/>
              <a:t> M4 +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/>
              <a:t>Multiplicador</a:t>
            </a:r>
            <a:r>
              <a:rPr lang="en-US" sz="1200" b="1" dirty="0"/>
              <a:t> de </a:t>
            </a:r>
            <a:r>
              <a:rPr lang="en-US" sz="1200" b="1" dirty="0" err="1"/>
              <a:t>Dinheiro</a:t>
            </a:r>
            <a:r>
              <a:rPr lang="en-US" sz="1200" dirty="0"/>
              <a:t> : M1 / MB. </a:t>
            </a:r>
            <a:r>
              <a:rPr lang="en-US" sz="1200" dirty="0" err="1"/>
              <a:t>Em</a:t>
            </a:r>
            <a:r>
              <a:rPr lang="en-US" sz="1200" dirty="0"/>
              <a:t> 3 de </a:t>
            </a:r>
            <a:r>
              <a:rPr lang="en-US" sz="1200" dirty="0" err="1"/>
              <a:t>dezembro</a:t>
            </a:r>
            <a:r>
              <a:rPr lang="en-US" sz="1200" dirty="0"/>
              <a:t> de 2015, era 0,756.</a:t>
            </a:r>
            <a:r>
              <a:rPr lang="en-US" sz="1200" baseline="300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[29]</a:t>
            </a:r>
            <a:r>
              <a:rPr lang="en-US" sz="1200" dirty="0"/>
              <a:t> </a:t>
            </a:r>
            <a:r>
              <a:rPr lang="en-US" sz="1200" dirty="0" err="1"/>
              <a:t>Enquanto</a:t>
            </a:r>
            <a:r>
              <a:rPr lang="en-US" sz="1200" dirty="0"/>
              <a:t> um </a:t>
            </a:r>
            <a:r>
              <a:rPr lang="en-US" sz="1200" dirty="0" err="1"/>
              <a:t>multiplicador</a:t>
            </a:r>
            <a:r>
              <a:rPr lang="en-US" sz="1200" dirty="0"/>
              <a:t> </a:t>
            </a:r>
            <a:r>
              <a:rPr lang="en-US" sz="1200" dirty="0" err="1"/>
              <a:t>em</a:t>
            </a:r>
            <a:r>
              <a:rPr lang="en-US" sz="1200" dirty="0"/>
              <a:t> um </a:t>
            </a:r>
            <a:r>
              <a:rPr lang="en-US" sz="1200" dirty="0" err="1"/>
              <a:t>é</a:t>
            </a:r>
            <a:r>
              <a:rPr lang="en-US" sz="1200" dirty="0"/>
              <a:t> </a:t>
            </a:r>
            <a:r>
              <a:rPr lang="en-US" sz="1200" dirty="0" err="1"/>
              <a:t>historicamente</a:t>
            </a:r>
            <a:r>
              <a:rPr lang="en-US" sz="1200" dirty="0"/>
              <a:t> </a:t>
            </a:r>
            <a:r>
              <a:rPr lang="en-US" sz="1200" dirty="0" err="1"/>
              <a:t>uma</a:t>
            </a:r>
            <a:r>
              <a:rPr lang="en-US" sz="1200" dirty="0"/>
              <a:t> </a:t>
            </a:r>
            <a:r>
              <a:rPr lang="en-US" sz="1200" dirty="0" err="1"/>
              <a:t>esquisitice</a:t>
            </a:r>
            <a:r>
              <a:rPr lang="en-US" sz="1200" dirty="0"/>
              <a:t>, </a:t>
            </a:r>
            <a:r>
              <a:rPr lang="en-US" sz="1200" dirty="0" err="1"/>
              <a:t>isso</a:t>
            </a:r>
            <a:r>
              <a:rPr lang="en-US" sz="1200" dirty="0"/>
              <a:t> </a:t>
            </a:r>
            <a:r>
              <a:rPr lang="en-US" sz="1200" dirty="0" err="1"/>
              <a:t>é</a:t>
            </a:r>
            <a:r>
              <a:rPr lang="en-US" sz="1200" dirty="0"/>
              <a:t> um </a:t>
            </a:r>
            <a:r>
              <a:rPr lang="en-US" sz="1200" dirty="0" err="1"/>
              <a:t>reflexo</a:t>
            </a:r>
            <a:r>
              <a:rPr lang="en-US" sz="1200" dirty="0"/>
              <a:t> da </a:t>
            </a:r>
            <a:r>
              <a:rPr lang="en-US" sz="1200" dirty="0" err="1"/>
              <a:t>popularidade</a:t>
            </a:r>
            <a:r>
              <a:rPr lang="en-US" sz="1200" dirty="0"/>
              <a:t> do M2 </a:t>
            </a:r>
            <a:r>
              <a:rPr lang="en-US" sz="1200" dirty="0" err="1"/>
              <a:t>sobre</a:t>
            </a:r>
            <a:r>
              <a:rPr lang="en-US" sz="1200" dirty="0"/>
              <a:t> o M1 e da </a:t>
            </a:r>
            <a:r>
              <a:rPr lang="en-US" sz="1200" dirty="0" err="1"/>
              <a:t>enorme</a:t>
            </a:r>
            <a:r>
              <a:rPr lang="en-US" sz="1200" dirty="0"/>
              <a:t> </a:t>
            </a:r>
            <a:r>
              <a:rPr lang="en-US" sz="1200" dirty="0" err="1"/>
              <a:t>quantidade</a:t>
            </a:r>
            <a:r>
              <a:rPr lang="en-US" sz="1200" dirty="0"/>
              <a:t> de MB que o </a:t>
            </a:r>
            <a:r>
              <a:rPr lang="en-US" sz="1200" dirty="0" err="1"/>
              <a:t>governo</a:t>
            </a:r>
            <a:r>
              <a:rPr lang="en-US" sz="1200" dirty="0"/>
              <a:t> </a:t>
            </a:r>
            <a:r>
              <a:rPr lang="en-US" sz="1200" dirty="0" err="1"/>
              <a:t>criou</a:t>
            </a:r>
            <a:r>
              <a:rPr lang="en-US" sz="1200" dirty="0"/>
              <a:t> </a:t>
            </a:r>
            <a:r>
              <a:rPr lang="en-US" sz="1200" dirty="0" err="1"/>
              <a:t>desde</a:t>
            </a:r>
            <a:r>
              <a:rPr lang="en-US" sz="1200" dirty="0"/>
              <a:t> 2008.</a:t>
            </a:r>
          </a:p>
        </p:txBody>
      </p:sp>
    </p:spTree>
    <p:extLst>
      <p:ext uri="{BB962C8B-B14F-4D97-AF65-F5344CB8AC3E}">
        <p14:creationId xmlns:p14="http://schemas.microsoft.com/office/powerpoint/2010/main" val="214595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B9518A4E-69B8-564A-9D26-9CACC2A14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 dirty="0"/>
              <a:t>A Teoria (</a:t>
            </a:r>
            <a:r>
              <a:rPr lang="pt-BR" altLang="en-BR" dirty="0" err="1"/>
              <a:t>neo</a:t>
            </a:r>
            <a:r>
              <a:rPr lang="pt-BR" altLang="en-BR" dirty="0"/>
              <a:t>) Clássica da Inflação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F7F56302-F635-4545-A9D5-8939BD73F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666875"/>
            <a:ext cx="61198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Teoria Quantitativa da Moeda: a quantidade disponível de moeda em uma economia determina seu valor</a:t>
            </a: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E62D7E2F-25A8-E94D-A1AD-BB7D54419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525" y="3249613"/>
            <a:ext cx="4724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A inflação é causada pelo aumento de oferta de moeda</a:t>
            </a: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8A72D671-6BE5-CF44-8758-B054D9131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4475163"/>
            <a:ext cx="3529013" cy="4667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Inflação de Demanda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>
            <a:extLst>
              <a:ext uri="{FF2B5EF4-FFF2-40B4-BE49-F238E27FC236}">
                <a16:creationId xmlns:a16="http://schemas.microsoft.com/office/drawing/2014/main" id="{6CEC80E0-9D7C-E24E-9EC4-F224D1386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Velocidade da Moeda</a:t>
            </a:r>
          </a:p>
        </p:txBody>
      </p:sp>
      <p:sp>
        <p:nvSpPr>
          <p:cNvPr id="27650" name="Text Box 5">
            <a:extLst>
              <a:ext uri="{FF2B5EF4-FFF2-40B4-BE49-F238E27FC236}">
                <a16:creationId xmlns:a16="http://schemas.microsoft.com/office/drawing/2014/main" id="{C4EA128C-2E8D-5F46-94C7-5A1515A51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203325"/>
            <a:ext cx="5040312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Velocidade com que a moeda troca de mãos em uma economia</a:t>
            </a:r>
          </a:p>
        </p:txBody>
      </p:sp>
      <p:sp>
        <p:nvSpPr>
          <p:cNvPr id="27651" name="Text Box 6">
            <a:extLst>
              <a:ext uri="{FF2B5EF4-FFF2-40B4-BE49-F238E27FC236}">
                <a16:creationId xmlns:a16="http://schemas.microsoft.com/office/drawing/2014/main" id="{F3F105F9-8566-534A-92C5-7021F7D8F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838" y="2247900"/>
            <a:ext cx="352901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PIB: Y = C + G + I + EL</a:t>
            </a:r>
          </a:p>
        </p:txBody>
      </p:sp>
      <p:sp>
        <p:nvSpPr>
          <p:cNvPr id="27652" name="Text Box 7">
            <a:extLst>
              <a:ext uri="{FF2B5EF4-FFF2-40B4-BE49-F238E27FC236}">
                <a16:creationId xmlns:a16="http://schemas.microsoft.com/office/drawing/2014/main" id="{CD69F7FD-4029-0A4A-AD00-720C9F4B0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8" y="3041650"/>
            <a:ext cx="21590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V = (P . Y)/M</a:t>
            </a:r>
          </a:p>
        </p:txBody>
      </p:sp>
      <p:sp>
        <p:nvSpPr>
          <p:cNvPr id="27653" name="Text Box 8">
            <a:extLst>
              <a:ext uri="{FF2B5EF4-FFF2-40B4-BE49-F238E27FC236}">
                <a16:creationId xmlns:a16="http://schemas.microsoft.com/office/drawing/2014/main" id="{A6F1F741-025D-794C-AF54-ACA152C70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3121025"/>
            <a:ext cx="338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BR" sz="1800"/>
              <a:t>V – Velocidade da moeda</a:t>
            </a:r>
          </a:p>
        </p:txBody>
      </p:sp>
      <p:sp>
        <p:nvSpPr>
          <p:cNvPr id="27654" name="Text Box 9">
            <a:extLst>
              <a:ext uri="{FF2B5EF4-FFF2-40B4-BE49-F238E27FC236}">
                <a16:creationId xmlns:a16="http://schemas.microsoft.com/office/drawing/2014/main" id="{783D4AE0-C750-894E-8A66-F118847DD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363" y="3973513"/>
            <a:ext cx="3767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BR" sz="1800"/>
              <a:t>M – Quant de moeda na economia</a:t>
            </a:r>
          </a:p>
        </p:txBody>
      </p:sp>
      <p:sp>
        <p:nvSpPr>
          <p:cNvPr id="27655" name="Text Box 10">
            <a:extLst>
              <a:ext uri="{FF2B5EF4-FFF2-40B4-BE49-F238E27FC236}">
                <a16:creationId xmlns:a16="http://schemas.microsoft.com/office/drawing/2014/main" id="{0E93FD7A-FE99-E441-B8A2-E9B5240C8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513" y="3689350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M.V = P. Y </a:t>
            </a:r>
          </a:p>
        </p:txBody>
      </p:sp>
      <p:sp>
        <p:nvSpPr>
          <p:cNvPr id="27656" name="Text Box 11">
            <a:extLst>
              <a:ext uri="{FF2B5EF4-FFF2-40B4-BE49-F238E27FC236}">
                <a16:creationId xmlns:a16="http://schemas.microsoft.com/office/drawing/2014/main" id="{07EF4726-E9D5-F04A-86CA-F87B9DD75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3535363"/>
            <a:ext cx="338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BR" sz="1800"/>
              <a:t>P – Nível de preços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>
            <a:extLst>
              <a:ext uri="{FF2B5EF4-FFF2-40B4-BE49-F238E27FC236}">
                <a16:creationId xmlns:a16="http://schemas.microsoft.com/office/drawing/2014/main" id="{E1FE0C4E-151A-7343-B0C9-DDF9DBA7D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Equação Quantitativa da Moeda</a:t>
            </a:r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7B8E3416-2109-BF4D-A31C-E24FF63B0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1449388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M.V = P. Y </a:t>
            </a:r>
          </a:p>
        </p:txBody>
      </p:sp>
      <p:sp>
        <p:nvSpPr>
          <p:cNvPr id="29700" name="Text Box 6">
            <a:extLst>
              <a:ext uri="{FF2B5EF4-FFF2-40B4-BE49-F238E27FC236}">
                <a16:creationId xmlns:a16="http://schemas.microsoft.com/office/drawing/2014/main" id="{2F126613-D26E-DF4D-BEA9-D8E6AF958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205038"/>
            <a:ext cx="864235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Para uma mesma quantidade de moeda (M),se o Produto (Y) crescer, a velocidade de circulação da moeda (V) deve crescer</a:t>
            </a:r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id="{D64CB8FB-D736-2A43-90A8-F03308856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887788"/>
            <a:ext cx="79930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Se em uma economia onde a velocidade da moeda é grande, as pessoas convertem moeda em outros ativos com rapidez, e guardam pouca quantidade de moeda.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ED212067-2EA6-1E48-8E51-05EEA825B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Equação Quantitativa da Moeda</a:t>
            </a:r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94C7A3B1-75A1-6449-B1DE-7612362C1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557338"/>
            <a:ext cx="76327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Considere que: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en-BR"/>
              <a:t>V é constante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en-BR"/>
              <a:t>Y é constante (capital,tecnologia constantes e pleno emprego)</a:t>
            </a: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00741B4A-F4AB-0447-96BF-7B119E38C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005263"/>
            <a:ext cx="6913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en-BR"/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08130ABA-E459-A94A-856B-DB9EDED12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3825875"/>
            <a:ext cx="1944688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M.V = P. Y </a:t>
            </a:r>
          </a:p>
        </p:txBody>
      </p:sp>
      <p:sp>
        <p:nvSpPr>
          <p:cNvPr id="31750" name="Text Box 7">
            <a:extLst>
              <a:ext uri="{FF2B5EF4-FFF2-40B4-BE49-F238E27FC236}">
                <a16:creationId xmlns:a16="http://schemas.microsoft.com/office/drawing/2014/main" id="{735F35E2-BFEB-F849-AA65-1E69A1F2A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652963"/>
            <a:ext cx="7272337" cy="1379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Se houver aumento de M, haverá aumento de P,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en-BR"/>
              <a:t>Isto é, o aumento da quantidade de moeda faz com que o nível de preços suba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>
            <a:extLst>
              <a:ext uri="{FF2B5EF4-FFF2-40B4-BE49-F238E27FC236}">
                <a16:creationId xmlns:a16="http://schemas.microsoft.com/office/drawing/2014/main" id="{74F7B273-9A73-D540-A93E-BA7EBAB8B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O efeito de uma Injeção de Moeda</a:t>
            </a:r>
          </a:p>
        </p:txBody>
      </p:sp>
      <p:sp>
        <p:nvSpPr>
          <p:cNvPr id="33794" name="Rectangle 5">
            <a:extLst>
              <a:ext uri="{FF2B5EF4-FFF2-40B4-BE49-F238E27FC236}">
                <a16:creationId xmlns:a16="http://schemas.microsoft.com/office/drawing/2014/main" id="{47273718-8B52-0742-81A5-84335AE9D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13" y="1304925"/>
            <a:ext cx="5337175" cy="4565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pt-BR" altLang="en-BR"/>
          </a:p>
        </p:txBody>
      </p:sp>
      <p:sp>
        <p:nvSpPr>
          <p:cNvPr id="33795" name="Rectangle 6">
            <a:extLst>
              <a:ext uri="{FF2B5EF4-FFF2-40B4-BE49-F238E27FC236}">
                <a16:creationId xmlns:a16="http://schemas.microsoft.com/office/drawing/2014/main" id="{0FE95C99-284B-2F46-A9B5-1E8356735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13" y="1304925"/>
            <a:ext cx="5337175" cy="45656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pt-BR" altLang="en-BR"/>
          </a:p>
        </p:txBody>
      </p:sp>
      <p:sp>
        <p:nvSpPr>
          <p:cNvPr id="33796" name="Line 7">
            <a:extLst>
              <a:ext uri="{FF2B5EF4-FFF2-40B4-BE49-F238E27FC236}">
                <a16:creationId xmlns:a16="http://schemas.microsoft.com/office/drawing/2014/main" id="{AAA3810D-81D4-7E4C-82CC-4F91690470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6113" y="49498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797" name="Line 8">
            <a:extLst>
              <a:ext uri="{FF2B5EF4-FFF2-40B4-BE49-F238E27FC236}">
                <a16:creationId xmlns:a16="http://schemas.microsoft.com/office/drawing/2014/main" id="{E37700E8-2DD4-A14A-AEDE-81F8C24B83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6113" y="401002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798" name="Line 9">
            <a:extLst>
              <a:ext uri="{FF2B5EF4-FFF2-40B4-BE49-F238E27FC236}">
                <a16:creationId xmlns:a16="http://schemas.microsoft.com/office/drawing/2014/main" id="{2F11AEF7-5D82-7E42-81AF-41E7C74E74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6113" y="308768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799" name="Line 10">
            <a:extLst>
              <a:ext uri="{FF2B5EF4-FFF2-40B4-BE49-F238E27FC236}">
                <a16:creationId xmlns:a16="http://schemas.microsoft.com/office/drawing/2014/main" id="{DCEAF9F1-C1F5-E94D-91F6-466D27B4AE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6113" y="2166938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00" name="Line 11">
            <a:extLst>
              <a:ext uri="{FF2B5EF4-FFF2-40B4-BE49-F238E27FC236}">
                <a16:creationId xmlns:a16="http://schemas.microsoft.com/office/drawing/2014/main" id="{F193AAAF-9B5A-854A-AF4A-F491EE4BB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4949825"/>
            <a:ext cx="1492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01" name="Line 12">
            <a:extLst>
              <a:ext uri="{FF2B5EF4-FFF2-40B4-BE49-F238E27FC236}">
                <a16:creationId xmlns:a16="http://schemas.microsoft.com/office/drawing/2014/main" id="{E8B6BFEB-67AF-674C-9532-91DA7DEEF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4010025"/>
            <a:ext cx="1492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02" name="Line 13">
            <a:extLst>
              <a:ext uri="{FF2B5EF4-FFF2-40B4-BE49-F238E27FC236}">
                <a16:creationId xmlns:a16="http://schemas.microsoft.com/office/drawing/2014/main" id="{9D348E04-EDB9-674C-ADC4-8D48F0FE1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3087688"/>
            <a:ext cx="1492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03" name="Line 14">
            <a:extLst>
              <a:ext uri="{FF2B5EF4-FFF2-40B4-BE49-F238E27FC236}">
                <a16:creationId xmlns:a16="http://schemas.microsoft.com/office/drawing/2014/main" id="{29E1B404-1CC6-1847-923F-B35BB281B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2166938"/>
            <a:ext cx="14922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04" name="Rectangle 15">
            <a:extLst>
              <a:ext uri="{FF2B5EF4-FFF2-40B4-BE49-F238E27FC236}">
                <a16:creationId xmlns:a16="http://schemas.microsoft.com/office/drawing/2014/main" id="{0F1D2923-AFB0-DB48-84BC-431D1E269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288" y="5876925"/>
            <a:ext cx="11604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Quantidade de Moeda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05" name="Rectangle 16">
            <a:extLst>
              <a:ext uri="{FF2B5EF4-FFF2-40B4-BE49-F238E27FC236}">
                <a16:creationId xmlns:a16="http://schemas.microsoft.com/office/drawing/2014/main" id="{A6D02832-1BA6-1748-B5AE-868B12B60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196975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Valor da Moeda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06" name="Rectangle 17">
            <a:extLst>
              <a:ext uri="{FF2B5EF4-FFF2-40B4-BE49-F238E27FC236}">
                <a16:creationId xmlns:a16="http://schemas.microsoft.com/office/drawing/2014/main" id="{00ACE59A-7122-E742-8328-384FD322B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038" y="1600200"/>
            <a:ext cx="155575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200" b="1">
                <a:solidFill>
                  <a:srgbClr val="000000"/>
                </a:solidFill>
              </a:rPr>
              <a:t>1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07" name="Rectangle 18">
            <a:extLst>
              <a:ext uri="{FF2B5EF4-FFF2-40B4-BE49-F238E27FC236}">
                <a16:creationId xmlns:a16="http://schemas.microsoft.com/office/drawing/2014/main" id="{B66D63C5-EBF4-5448-814A-7C73A2452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1600200"/>
            <a:ext cx="112712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200" b="1">
                <a:solidFill>
                  <a:srgbClr val="000000"/>
                </a:solidFill>
              </a:rPr>
              <a:t>/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08" name="Rectangle 19">
            <a:extLst>
              <a:ext uri="{FF2B5EF4-FFF2-40B4-BE49-F238E27FC236}">
                <a16:creationId xmlns:a16="http://schemas.microsoft.com/office/drawing/2014/main" id="{F25FD7E6-875C-454C-9F03-616A9BA60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863" y="1606550"/>
            <a:ext cx="174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200" b="1" i="1">
                <a:solidFill>
                  <a:srgbClr val="000000"/>
                </a:solidFill>
              </a:rPr>
              <a:t>P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09" name="Rectangle 20">
            <a:extLst>
              <a:ext uri="{FF2B5EF4-FFF2-40B4-BE49-F238E27FC236}">
                <a16:creationId xmlns:a16="http://schemas.microsoft.com/office/drawing/2014/main" id="{A1FC355B-192F-1D4B-9CB9-58989200E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4563" y="1295400"/>
            <a:ext cx="15700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Nível de Preços 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0" name="Rectangle 21">
            <a:extLst>
              <a:ext uri="{FF2B5EF4-FFF2-40B4-BE49-F238E27FC236}">
                <a16:creationId xmlns:a16="http://schemas.microsoft.com/office/drawing/2014/main" id="{398CDEA8-D4E4-8048-8861-998664DF0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6863" y="1560513"/>
            <a:ext cx="236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 i="1">
                <a:solidFill>
                  <a:srgbClr val="000000"/>
                </a:solidFill>
              </a:rPr>
              <a:t>P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1" name="Line 22">
            <a:extLst>
              <a:ext uri="{FF2B5EF4-FFF2-40B4-BE49-F238E27FC236}">
                <a16:creationId xmlns:a16="http://schemas.microsoft.com/office/drawing/2014/main" id="{2FCBF904-CFB9-8144-8E76-1EE290CFE9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5000" y="1755775"/>
            <a:ext cx="1588" cy="4114800"/>
          </a:xfrm>
          <a:prstGeom prst="line">
            <a:avLst/>
          </a:prstGeom>
          <a:noFill/>
          <a:ln w="57150">
            <a:solidFill>
              <a:srgbClr val="003F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12" name="Rectangle 23">
            <a:extLst>
              <a:ext uri="{FF2B5EF4-FFF2-40B4-BE49-F238E27FC236}">
                <a16:creationId xmlns:a16="http://schemas.microsoft.com/office/drawing/2014/main" id="{FFC9B01E-8190-524F-B694-3B2457DA5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5922963"/>
            <a:ext cx="13652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Quantidade fixada pelo BC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3" name="Rectangle 24">
            <a:extLst>
              <a:ext uri="{FF2B5EF4-FFF2-40B4-BE49-F238E27FC236}">
                <a16:creationId xmlns:a16="http://schemas.microsoft.com/office/drawing/2014/main" id="{34B8AFBC-95DA-214A-8C22-1265F4853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8" y="1501775"/>
            <a:ext cx="15271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Oferta de Moeda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4" name="Rectangle 25">
            <a:extLst>
              <a:ext uri="{FF2B5EF4-FFF2-40B4-BE49-F238E27FC236}">
                <a16:creationId xmlns:a16="http://schemas.microsoft.com/office/drawing/2014/main" id="{B86043CD-6DEE-B14B-8EC5-0FB560553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5748338"/>
            <a:ext cx="206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0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5" name="Rectangle 26">
            <a:extLst>
              <a:ext uri="{FF2B5EF4-FFF2-40B4-BE49-F238E27FC236}">
                <a16:creationId xmlns:a16="http://schemas.microsoft.com/office/drawing/2014/main" id="{3D77F792-3758-D142-8BD0-2D3A1BD7B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2054225"/>
            <a:ext cx="206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1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6" name="Rectangle 27">
            <a:extLst>
              <a:ext uri="{FF2B5EF4-FFF2-40B4-BE49-F238E27FC236}">
                <a16:creationId xmlns:a16="http://schemas.microsoft.com/office/drawing/2014/main" id="{CBE13778-B4A6-754E-B7AF-234BA008F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450" y="5741988"/>
            <a:ext cx="688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(Baixo)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7" name="Rectangle 28">
            <a:extLst>
              <a:ext uri="{FF2B5EF4-FFF2-40B4-BE49-F238E27FC236}">
                <a16:creationId xmlns:a16="http://schemas.microsoft.com/office/drawing/2014/main" id="{2402617A-9EDF-E74B-84D0-A19A49DE4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2047875"/>
            <a:ext cx="498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(alto)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8" name="Rectangle 29">
            <a:extLst>
              <a:ext uri="{FF2B5EF4-FFF2-40B4-BE49-F238E27FC236}">
                <a16:creationId xmlns:a16="http://schemas.microsoft.com/office/drawing/2014/main" id="{D58E6207-84EE-E04E-AFEE-6E592535D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3" y="5741988"/>
            <a:ext cx="5318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(Alto)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19" name="Rectangle 30">
            <a:extLst>
              <a:ext uri="{FF2B5EF4-FFF2-40B4-BE49-F238E27FC236}">
                <a16:creationId xmlns:a16="http://schemas.microsoft.com/office/drawing/2014/main" id="{4A6FE7D4-4EF1-6649-BAFC-6073D2EB1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3" y="2047875"/>
            <a:ext cx="666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 b="1">
                <a:solidFill>
                  <a:srgbClr val="000000"/>
                </a:solidFill>
              </a:rPr>
              <a:t>(baixo)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0" name="Rectangle 31">
            <a:extLst>
              <a:ext uri="{FF2B5EF4-FFF2-40B4-BE49-F238E27FC236}">
                <a16:creationId xmlns:a16="http://schemas.microsoft.com/office/drawing/2014/main" id="{3986FFE5-4E0E-A147-8C4D-41F74D2FC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3910013"/>
            <a:ext cx="13017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000">
                <a:solidFill>
                  <a:srgbClr val="000000"/>
                </a:solidFill>
              </a:rPr>
              <a:t>1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1" name="Rectangle 32">
            <a:extLst>
              <a:ext uri="{FF2B5EF4-FFF2-40B4-BE49-F238E27FC236}">
                <a16:creationId xmlns:a16="http://schemas.microsoft.com/office/drawing/2014/main" id="{39046224-B8C7-1A47-9AA3-BB374CFBF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3903663"/>
            <a:ext cx="1428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/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2" name="Rectangle 33">
            <a:extLst>
              <a:ext uri="{FF2B5EF4-FFF2-40B4-BE49-F238E27FC236}">
                <a16:creationId xmlns:a16="http://schemas.microsoft.com/office/drawing/2014/main" id="{308B0C7A-0D9B-814E-BC54-770AB0630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3968750"/>
            <a:ext cx="1301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000">
                <a:solidFill>
                  <a:srgbClr val="000000"/>
                </a:solidFill>
              </a:rPr>
              <a:t>2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3" name="Rectangle 34">
            <a:extLst>
              <a:ext uri="{FF2B5EF4-FFF2-40B4-BE49-F238E27FC236}">
                <a16:creationId xmlns:a16="http://schemas.microsoft.com/office/drawing/2014/main" id="{4C6EDF3C-A71A-6C43-9878-48F449302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4832350"/>
            <a:ext cx="1301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000">
                <a:solidFill>
                  <a:srgbClr val="000000"/>
                </a:solidFill>
              </a:rPr>
              <a:t>1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4" name="Rectangle 35">
            <a:extLst>
              <a:ext uri="{FF2B5EF4-FFF2-40B4-BE49-F238E27FC236}">
                <a16:creationId xmlns:a16="http://schemas.microsoft.com/office/drawing/2014/main" id="{1BF84034-1404-4642-96AA-0723B4930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4826000"/>
            <a:ext cx="1428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/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5" name="Rectangle 36">
            <a:extLst>
              <a:ext uri="{FF2B5EF4-FFF2-40B4-BE49-F238E27FC236}">
                <a16:creationId xmlns:a16="http://schemas.microsoft.com/office/drawing/2014/main" id="{EE19066F-3997-EB4D-920E-7BF68A269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4891088"/>
            <a:ext cx="13017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000">
                <a:solidFill>
                  <a:srgbClr val="000000"/>
                </a:solidFill>
              </a:rPr>
              <a:t>4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6" name="Rectangle 37">
            <a:extLst>
              <a:ext uri="{FF2B5EF4-FFF2-40B4-BE49-F238E27FC236}">
                <a16:creationId xmlns:a16="http://schemas.microsoft.com/office/drawing/2014/main" id="{E2E680D3-E3C5-514B-A19E-A3CDA77D7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2982913"/>
            <a:ext cx="13017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000">
                <a:solidFill>
                  <a:srgbClr val="000000"/>
                </a:solidFill>
              </a:rPr>
              <a:t>3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7" name="Rectangle 38">
            <a:extLst>
              <a:ext uri="{FF2B5EF4-FFF2-40B4-BE49-F238E27FC236}">
                <a16:creationId xmlns:a16="http://schemas.microsoft.com/office/drawing/2014/main" id="{17B0099A-B6CB-8C4B-9707-71E40C5DE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2982913"/>
            <a:ext cx="1428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/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8" name="Rectangle 39">
            <a:extLst>
              <a:ext uri="{FF2B5EF4-FFF2-40B4-BE49-F238E27FC236}">
                <a16:creationId xmlns:a16="http://schemas.microsoft.com/office/drawing/2014/main" id="{D4589E4B-E191-FA4F-80E7-EE4766813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3048000"/>
            <a:ext cx="1301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000">
                <a:solidFill>
                  <a:srgbClr val="000000"/>
                </a:solidFill>
              </a:rPr>
              <a:t>4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29" name="Rectangle 40">
            <a:extLst>
              <a:ext uri="{FF2B5EF4-FFF2-40B4-BE49-F238E27FC236}">
                <a16:creationId xmlns:a16="http://schemas.microsoft.com/office/drawing/2014/main" id="{BC4C21A7-24C3-D94A-95ED-ECE5A2163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213" y="2047875"/>
            <a:ext cx="206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1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30" name="Rectangle 41">
            <a:extLst>
              <a:ext uri="{FF2B5EF4-FFF2-40B4-BE49-F238E27FC236}">
                <a16:creationId xmlns:a16="http://schemas.microsoft.com/office/drawing/2014/main" id="{50B86A3D-73CC-1640-B24B-641332C2A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213" y="2968625"/>
            <a:ext cx="4857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1.33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31" name="Rectangle 42">
            <a:extLst>
              <a:ext uri="{FF2B5EF4-FFF2-40B4-BE49-F238E27FC236}">
                <a16:creationId xmlns:a16="http://schemas.microsoft.com/office/drawing/2014/main" id="{0B1B134E-7DC2-D849-BA6F-A3411E9DF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213" y="3890963"/>
            <a:ext cx="206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2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32" name="Rectangle 43">
            <a:extLst>
              <a:ext uri="{FF2B5EF4-FFF2-40B4-BE49-F238E27FC236}">
                <a16:creationId xmlns:a16="http://schemas.microsoft.com/office/drawing/2014/main" id="{CB5CABE1-9232-8C4D-8ADA-1B178C439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213" y="4819650"/>
            <a:ext cx="206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4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33" name="Rectangle 45">
            <a:extLst>
              <a:ext uri="{FF2B5EF4-FFF2-40B4-BE49-F238E27FC236}">
                <a16:creationId xmlns:a16="http://schemas.microsoft.com/office/drawing/2014/main" id="{FF386200-4DD1-6E41-AC13-2EF75E15D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13100"/>
            <a:ext cx="936625" cy="7334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BR" sz="1600">
                <a:solidFill>
                  <a:srgbClr val="000000"/>
                </a:solidFill>
              </a:rPr>
              <a:t>Diminui o Valor da moeda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34" name="Rectangle 47">
            <a:extLst>
              <a:ext uri="{FF2B5EF4-FFF2-40B4-BE49-F238E27FC236}">
                <a16:creationId xmlns:a16="http://schemas.microsoft.com/office/drawing/2014/main" id="{CE05FD8E-6E8C-D64F-8B76-068CBB645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3357563"/>
            <a:ext cx="1000125" cy="7334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BR" sz="1600">
                <a:solidFill>
                  <a:srgbClr val="000000"/>
                </a:solidFill>
              </a:rPr>
              <a:t>Aumenta o nível  de equilíbrio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sp>
        <p:nvSpPr>
          <p:cNvPr id="33835" name="Freeform 48">
            <a:extLst>
              <a:ext uri="{FF2B5EF4-FFF2-40B4-BE49-F238E27FC236}">
                <a16:creationId xmlns:a16="http://schemas.microsoft.com/office/drawing/2014/main" id="{C81F4AC9-D988-244A-961A-6FC9113FEA69}"/>
              </a:ext>
            </a:extLst>
          </p:cNvPr>
          <p:cNvSpPr>
            <a:spLocks/>
          </p:cNvSpPr>
          <p:nvPr/>
        </p:nvSpPr>
        <p:spPr bwMode="auto">
          <a:xfrm>
            <a:off x="2309813" y="2089150"/>
            <a:ext cx="3629025" cy="3389313"/>
          </a:xfrm>
          <a:custGeom>
            <a:avLst/>
            <a:gdLst>
              <a:gd name="T0" fmla="*/ 0 w 193"/>
              <a:gd name="T1" fmla="*/ 0 h 173"/>
              <a:gd name="T2" fmla="*/ 3629025 w 193"/>
              <a:gd name="T3" fmla="*/ 3389313 h 17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" h="173">
                <a:moveTo>
                  <a:pt x="0" y="0"/>
                </a:moveTo>
                <a:cubicBezTo>
                  <a:pt x="0" y="6"/>
                  <a:pt x="3" y="130"/>
                  <a:pt x="193" y="173"/>
                </a:cubicBezTo>
              </a:path>
            </a:pathLst>
          </a:custGeom>
          <a:noFill/>
          <a:ln w="57150">
            <a:solidFill>
              <a:srgbClr val="003F9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BR"/>
          </a:p>
        </p:txBody>
      </p:sp>
      <p:sp>
        <p:nvSpPr>
          <p:cNvPr id="33836" name="Rectangle 49">
            <a:extLst>
              <a:ext uri="{FF2B5EF4-FFF2-40B4-BE49-F238E27FC236}">
                <a16:creationId xmlns:a16="http://schemas.microsoft.com/office/drawing/2014/main" id="{318A50BD-1FBE-1C4E-995D-362171D6E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5084763"/>
            <a:ext cx="11938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BR" sz="1600">
                <a:solidFill>
                  <a:srgbClr val="000000"/>
                </a:solidFill>
              </a:rPr>
              <a:t>Demanda por Moeda</a:t>
            </a:r>
            <a:endParaRPr lang="en-US" altLang="en-BR">
              <a:latin typeface="Times New Roman" panose="02020603050405020304" pitchFamily="18" charset="0"/>
            </a:endParaRPr>
          </a:p>
        </p:txBody>
      </p:sp>
      <p:grpSp>
        <p:nvGrpSpPr>
          <p:cNvPr id="2" name="Group 50">
            <a:extLst>
              <a:ext uri="{FF2B5EF4-FFF2-40B4-BE49-F238E27FC236}">
                <a16:creationId xmlns:a16="http://schemas.microsoft.com/office/drawing/2014/main" id="{795CF5E8-DE7A-3940-B3D0-7B2CB43A63FD}"/>
              </a:ext>
            </a:extLst>
          </p:cNvPr>
          <p:cNvGrpSpPr>
            <a:grpSpLocks/>
          </p:cNvGrpSpPr>
          <p:nvPr/>
        </p:nvGrpSpPr>
        <p:grpSpPr bwMode="auto">
          <a:xfrm>
            <a:off x="2103438" y="3735388"/>
            <a:ext cx="4981575" cy="352425"/>
            <a:chOff x="1325" y="2353"/>
            <a:chExt cx="3138" cy="222"/>
          </a:xfrm>
        </p:grpSpPr>
        <p:sp>
          <p:nvSpPr>
            <p:cNvPr id="33847" name="Line 51">
              <a:extLst>
                <a:ext uri="{FF2B5EF4-FFF2-40B4-BE49-F238E27FC236}">
                  <a16:creationId xmlns:a16="http://schemas.microsoft.com/office/drawing/2014/main" id="{E15624EF-EFC7-F142-A06D-CF8D39CCD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5" y="2526"/>
              <a:ext cx="31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BR"/>
            </a:p>
          </p:txBody>
        </p:sp>
        <p:grpSp>
          <p:nvGrpSpPr>
            <p:cNvPr id="33848" name="Group 52">
              <a:extLst>
                <a:ext uri="{FF2B5EF4-FFF2-40B4-BE49-F238E27FC236}">
                  <a16:creationId xmlns:a16="http://schemas.microsoft.com/office/drawing/2014/main" id="{3870B190-CAD8-154B-942A-03C3A3C3F4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5" y="2353"/>
              <a:ext cx="205" cy="222"/>
              <a:chOff x="1965" y="2353"/>
              <a:chExt cx="205" cy="222"/>
            </a:xfrm>
          </p:grpSpPr>
          <p:sp>
            <p:nvSpPr>
              <p:cNvPr id="33849" name="Oval 53">
                <a:extLst>
                  <a:ext uri="{FF2B5EF4-FFF2-40B4-BE49-F238E27FC236}">
                    <a16:creationId xmlns:a16="http://schemas.microsoft.com/office/drawing/2014/main" id="{13B04846-74DF-E748-B49F-70D655FAD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5" y="2489"/>
                <a:ext cx="82" cy="8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pt-BR" altLang="en-BR"/>
              </a:p>
            </p:txBody>
          </p:sp>
          <p:sp>
            <p:nvSpPr>
              <p:cNvPr id="33850" name="Rectangle 54">
                <a:extLst>
                  <a:ext uri="{FF2B5EF4-FFF2-40B4-BE49-F238E27FC236}">
                    <a16:creationId xmlns:a16="http://schemas.microsoft.com/office/drawing/2014/main" id="{F49C656A-B59C-7949-924E-699F58F72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" y="2353"/>
                <a:ext cx="145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BR" sz="1600">
                    <a:solidFill>
                      <a:srgbClr val="000000"/>
                    </a:solidFill>
                  </a:rPr>
                  <a:t>A</a:t>
                </a:r>
                <a:endParaRPr lang="en-US" altLang="en-BR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3838" name="Line 55">
            <a:extLst>
              <a:ext uri="{FF2B5EF4-FFF2-40B4-BE49-F238E27FC236}">
                <a16:creationId xmlns:a16="http://schemas.microsoft.com/office/drawing/2014/main" id="{F19D2798-46E8-E446-BE39-011F1C2AFF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1700213"/>
            <a:ext cx="0" cy="4176712"/>
          </a:xfrm>
          <a:prstGeom prst="line">
            <a:avLst/>
          </a:prstGeom>
          <a:noFill/>
          <a:ln w="57150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BR"/>
          </a:p>
        </p:txBody>
      </p:sp>
      <p:sp>
        <p:nvSpPr>
          <p:cNvPr id="33839" name="Line 57">
            <a:extLst>
              <a:ext uri="{FF2B5EF4-FFF2-40B4-BE49-F238E27FC236}">
                <a16:creationId xmlns:a16="http://schemas.microsoft.com/office/drawing/2014/main" id="{1EB50614-35A4-2C4B-A4FC-E390C093B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4935538"/>
            <a:ext cx="5327650" cy="1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BR"/>
          </a:p>
        </p:txBody>
      </p:sp>
      <p:grpSp>
        <p:nvGrpSpPr>
          <p:cNvPr id="33840" name="Group 58">
            <a:extLst>
              <a:ext uri="{FF2B5EF4-FFF2-40B4-BE49-F238E27FC236}">
                <a16:creationId xmlns:a16="http://schemas.microsoft.com/office/drawing/2014/main" id="{16092BE8-1D5A-2749-B34E-2B70D9EAA8C2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4660900"/>
            <a:ext cx="236538" cy="352425"/>
            <a:chOff x="1965" y="2353"/>
            <a:chExt cx="139" cy="222"/>
          </a:xfrm>
        </p:grpSpPr>
        <p:sp>
          <p:nvSpPr>
            <p:cNvPr id="33845" name="Oval 59">
              <a:extLst>
                <a:ext uri="{FF2B5EF4-FFF2-40B4-BE49-F238E27FC236}">
                  <a16:creationId xmlns:a16="http://schemas.microsoft.com/office/drawing/2014/main" id="{9B3FCB42-28F0-5846-91D0-0F9A91160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2489"/>
              <a:ext cx="82" cy="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pt-BR" altLang="en-BR"/>
            </a:p>
          </p:txBody>
        </p:sp>
        <p:sp>
          <p:nvSpPr>
            <p:cNvPr id="33846" name="Rectangle 60">
              <a:extLst>
                <a:ext uri="{FF2B5EF4-FFF2-40B4-BE49-F238E27FC236}">
                  <a16:creationId xmlns:a16="http://schemas.microsoft.com/office/drawing/2014/main" id="{EC2A001F-A56F-B645-9E8E-49E605D69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5" y="2353"/>
              <a:ext cx="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BR" sz="1600">
                  <a:solidFill>
                    <a:srgbClr val="000000"/>
                  </a:solidFill>
                </a:rPr>
                <a:t>B</a:t>
              </a:r>
              <a:endParaRPr lang="en-US" altLang="en-BR">
                <a:latin typeface="Times New Roman" panose="02020603050405020304" pitchFamily="18" charset="0"/>
              </a:endParaRPr>
            </a:p>
          </p:txBody>
        </p:sp>
      </p:grpSp>
      <p:sp>
        <p:nvSpPr>
          <p:cNvPr id="33841" name="Line 61">
            <a:extLst>
              <a:ext uri="{FF2B5EF4-FFF2-40B4-BE49-F238E27FC236}">
                <a16:creationId xmlns:a16="http://schemas.microsoft.com/office/drawing/2014/main" id="{C384508E-015A-6E4C-A73B-1760A30E3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41497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BR"/>
          </a:p>
        </p:txBody>
      </p:sp>
      <p:sp>
        <p:nvSpPr>
          <p:cNvPr id="33842" name="Line 62">
            <a:extLst>
              <a:ext uri="{FF2B5EF4-FFF2-40B4-BE49-F238E27FC236}">
                <a16:creationId xmlns:a16="http://schemas.microsoft.com/office/drawing/2014/main" id="{74DCAEE7-8EB8-5741-953D-BC171F7CD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4750" y="40767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BR"/>
          </a:p>
        </p:txBody>
      </p:sp>
      <p:sp>
        <p:nvSpPr>
          <p:cNvPr id="33843" name="Line 63">
            <a:extLst>
              <a:ext uri="{FF2B5EF4-FFF2-40B4-BE49-F238E27FC236}">
                <a16:creationId xmlns:a16="http://schemas.microsoft.com/office/drawing/2014/main" id="{0FA93649-91DD-A34F-A102-8A9AA0E61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8038" y="31416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BR"/>
          </a:p>
        </p:txBody>
      </p:sp>
      <p:sp>
        <p:nvSpPr>
          <p:cNvPr id="33844" name="Rectangle 65">
            <a:extLst>
              <a:ext uri="{FF2B5EF4-FFF2-40B4-BE49-F238E27FC236}">
                <a16:creationId xmlns:a16="http://schemas.microsoft.com/office/drawing/2014/main" id="{0932A126-6744-524F-9FB5-46167EA79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1844675"/>
            <a:ext cx="1584325" cy="7334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BR" sz="1600">
                <a:solidFill>
                  <a:srgbClr val="000000"/>
                </a:solidFill>
              </a:rPr>
              <a:t>Um aumento na quantidade de moeda</a:t>
            </a:r>
            <a:endParaRPr lang="en-US" altLang="en-B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9F3FF-D4DF-204D-8AF4-BAD163EE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j-cs"/>
            </a:endParaRPr>
          </a:p>
        </p:txBody>
      </p:sp>
      <p:pic>
        <p:nvPicPr>
          <p:cNvPr id="35842" name="Picture 3">
            <a:extLst>
              <a:ext uri="{FF2B5EF4-FFF2-40B4-BE49-F238E27FC236}">
                <a16:creationId xmlns:a16="http://schemas.microsoft.com/office/drawing/2014/main" id="{EBAEA758-B93B-024C-B4BA-51030E96F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0"/>
            <a:ext cx="9144000" cy="658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22BA6C-A9B1-804F-A378-5F6ED42D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b="1"/>
              <a:t>PRO Reinaldo Pacheco da `Costa &amp; </a:t>
            </a:r>
            <a:r>
              <a:rPr lang="pt-BR"/>
              <a:t>Davi Nakano</a:t>
            </a:r>
            <a:endParaRPr lang="en-US" sz="1100"/>
          </a:p>
          <a:p>
            <a:pPr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BEC516-74E8-0945-A4C8-6FD395FCADD0}"/>
              </a:ext>
            </a:extLst>
          </p:cNvPr>
          <p:cNvSpPr txBox="1"/>
          <p:nvPr/>
        </p:nvSpPr>
        <p:spPr>
          <a:xfrm>
            <a:off x="1547664" y="2348880"/>
            <a:ext cx="64087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dirty="0"/>
              <a:t>MOEDA - </a:t>
            </a:r>
            <a:r>
              <a:rPr lang="en-BR" i="1" dirty="0"/>
              <a:t>GELD</a:t>
            </a:r>
          </a:p>
          <a:p>
            <a:endParaRPr lang="en-BR" dirty="0"/>
          </a:p>
          <a:p>
            <a:r>
              <a:rPr lang="en-BR" dirty="0"/>
              <a:t>DINHEIRO – </a:t>
            </a:r>
            <a:r>
              <a:rPr lang="en-BR" i="1" dirty="0"/>
              <a:t>MÜNZE</a:t>
            </a:r>
          </a:p>
          <a:p>
            <a:endParaRPr lang="en-BR" dirty="0"/>
          </a:p>
          <a:p>
            <a:endParaRPr lang="en-BR" dirty="0"/>
          </a:p>
          <a:p>
            <a:r>
              <a:rPr lang="pt-BR" sz="180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Na língua </a:t>
            </a:r>
            <a:r>
              <a:rPr lang="pt-BR" sz="180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Kayapó</a:t>
            </a:r>
            <a:r>
              <a:rPr lang="pt-BR" sz="180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, chamamos seu dinheiro de </a:t>
            </a:r>
            <a:r>
              <a:rPr lang="pt-BR" sz="180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piu</a:t>
            </a:r>
            <a:r>
              <a:rPr lang="pt-BR" sz="180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 </a:t>
            </a:r>
            <a:r>
              <a:rPr lang="pt-BR" sz="180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caprim</a:t>
            </a:r>
            <a:r>
              <a:rPr lang="pt-BR" sz="180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, “folhas tristes”, porque é uma coisa morta e inútil, e traz apenas danos e tristeza. </a:t>
            </a:r>
            <a:r>
              <a:rPr lang="pt-BR" sz="180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Raoni</a:t>
            </a:r>
            <a:endParaRPr lang="en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BR" dirty="0"/>
          </a:p>
          <a:p>
            <a:endParaRPr lang="en-BR" dirty="0"/>
          </a:p>
          <a:p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23499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rupo 78">
            <a:extLst>
              <a:ext uri="{FF2B5EF4-FFF2-40B4-BE49-F238E27FC236}">
                <a16:creationId xmlns:a16="http://schemas.microsoft.com/office/drawing/2014/main" id="{5373D1D5-31E3-304C-9DDD-344C6A6E8655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981075"/>
            <a:ext cx="6696075" cy="4176713"/>
            <a:chOff x="1115616" y="1196752"/>
            <a:chExt cx="6696744" cy="4176464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A700ED9A-B9A2-304F-8544-DFF68D357133}"/>
                </a:ext>
              </a:extLst>
            </p:cNvPr>
            <p:cNvSpPr/>
            <p:nvPr/>
          </p:nvSpPr>
          <p:spPr>
            <a:xfrm>
              <a:off x="1115616" y="1196752"/>
              <a:ext cx="1295529" cy="6476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BANCOS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458F5DAE-8ACD-6948-A7BE-ABAA53FDCC38}"/>
                </a:ext>
              </a:extLst>
            </p:cNvPr>
            <p:cNvSpPr/>
            <p:nvPr/>
          </p:nvSpPr>
          <p:spPr>
            <a:xfrm>
              <a:off x="1331538" y="2709550"/>
              <a:ext cx="1224084" cy="64766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EMPRESA</a:t>
              </a:r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C6229DFF-5C5B-BA48-9E7D-754D173051C2}"/>
                </a:ext>
              </a:extLst>
            </p:cNvPr>
            <p:cNvSpPr/>
            <p:nvPr/>
          </p:nvSpPr>
          <p:spPr>
            <a:xfrm>
              <a:off x="4140105" y="2780983"/>
              <a:ext cx="1224085" cy="576229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RENDA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BE2E70FE-1071-694C-AA2F-5F2B38C5741A}"/>
                </a:ext>
              </a:extLst>
            </p:cNvPr>
            <p:cNvSpPr/>
            <p:nvPr/>
          </p:nvSpPr>
          <p:spPr>
            <a:xfrm>
              <a:off x="6443798" y="2780983"/>
              <a:ext cx="1297117" cy="64766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LUCROS</a:t>
              </a:r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23BEC138-4A7D-E740-BACE-3DAEEC90BBDB}"/>
                </a:ext>
              </a:extLst>
            </p:cNvPr>
            <p:cNvSpPr/>
            <p:nvPr/>
          </p:nvSpPr>
          <p:spPr>
            <a:xfrm>
              <a:off x="6443798" y="1484073"/>
              <a:ext cx="1368562" cy="649248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Lucros retidos</a:t>
              </a: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36A55B1A-BE21-794D-B6A6-C2289398229B}"/>
                </a:ext>
              </a:extLst>
            </p:cNvPr>
            <p:cNvSpPr/>
            <p:nvPr/>
          </p:nvSpPr>
          <p:spPr>
            <a:xfrm>
              <a:off x="2916021" y="3501665"/>
              <a:ext cx="1511451" cy="503208"/>
            </a:xfrm>
            <a:prstGeom prst="ellipse">
              <a:avLst/>
            </a:prstGeom>
            <a:solidFill>
              <a:srgbClr val="CC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err="1">
                  <a:solidFill>
                    <a:schemeClr val="tx1"/>
                  </a:solidFill>
                </a:rPr>
                <a:t>Multiplicador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78DDFDD0-6AAA-7942-9050-516593DA4A37}"/>
                </a:ext>
              </a:extLst>
            </p:cNvPr>
            <p:cNvSpPr/>
            <p:nvPr/>
          </p:nvSpPr>
          <p:spPr>
            <a:xfrm>
              <a:off x="2771543" y="5012874"/>
              <a:ext cx="1513039" cy="360342"/>
            </a:xfrm>
            <a:prstGeom prst="ellipse">
              <a:avLst/>
            </a:prstGeom>
            <a:solidFill>
              <a:srgbClr val="CC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1000" dirty="0" err="1">
                  <a:solidFill>
                    <a:schemeClr val="tx1"/>
                  </a:solidFill>
                </a:rPr>
                <a:t>Funding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6D851A22-88DF-EB47-8C3D-BD07EB6E93A3}"/>
                </a:ext>
              </a:extLst>
            </p:cNvPr>
            <p:cNvSpPr/>
            <p:nvPr/>
          </p:nvSpPr>
          <p:spPr>
            <a:xfrm>
              <a:off x="2484178" y="1196752"/>
              <a:ext cx="1151052" cy="431774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Finance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65" name="Retângulo 64">
            <a:extLst>
              <a:ext uri="{FF2B5EF4-FFF2-40B4-BE49-F238E27FC236}">
                <a16:creationId xmlns:a16="http://schemas.microsoft.com/office/drawing/2014/main" id="{6D2B3CCB-680E-F846-A677-09A1B6D7E59C}"/>
              </a:ext>
            </a:extLst>
          </p:cNvPr>
          <p:cNvSpPr/>
          <p:nvPr/>
        </p:nvSpPr>
        <p:spPr>
          <a:xfrm>
            <a:off x="1258888" y="4437063"/>
            <a:ext cx="1225550" cy="576262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pt-BR" altLang="en-BR" sz="1000"/>
          </a:p>
          <a:p>
            <a:pPr algn="ctr" eaLnBrk="1" hangingPunct="1"/>
            <a:r>
              <a:rPr lang="pt-BR" altLang="en-BR" sz="1000"/>
              <a:t>MERCADO DE CAPITAIS (primário)</a:t>
            </a:r>
          </a:p>
          <a:p>
            <a:pPr algn="ctr" eaLnBrk="1" hangingPunct="1"/>
            <a:endParaRPr lang="pt-BR" altLang="en-BR" sz="1000"/>
          </a:p>
        </p:txBody>
      </p:sp>
      <p:sp>
        <p:nvSpPr>
          <p:cNvPr id="67" name="Retângulo 66">
            <a:extLst>
              <a:ext uri="{FF2B5EF4-FFF2-40B4-BE49-F238E27FC236}">
                <a16:creationId xmlns:a16="http://schemas.microsoft.com/office/drawing/2014/main" id="{5BFA48C8-44A8-9F43-9739-D59EAF584B65}"/>
              </a:ext>
            </a:extLst>
          </p:cNvPr>
          <p:cNvSpPr/>
          <p:nvPr/>
        </p:nvSpPr>
        <p:spPr>
          <a:xfrm>
            <a:off x="4427538" y="1341438"/>
            <a:ext cx="1223962" cy="574675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000" dirty="0">
                <a:solidFill>
                  <a:schemeClr val="tx1"/>
                </a:solidFill>
              </a:rPr>
              <a:t>AUTOFINANCIAMENTO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9EEB5D3D-FB74-6146-A366-70FCCF5DFA81}"/>
              </a:ext>
            </a:extLst>
          </p:cNvPr>
          <p:cNvSpPr/>
          <p:nvPr/>
        </p:nvSpPr>
        <p:spPr>
          <a:xfrm>
            <a:off x="6156325" y="4149725"/>
            <a:ext cx="1728788" cy="574675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BR" sz="1000"/>
              <a:t>SALÁRIOS</a:t>
            </a:r>
            <a:endParaRPr lang="pt-BR" altLang="en-BR" sz="1000"/>
          </a:p>
        </p:txBody>
      </p:sp>
      <p:cxnSp>
        <p:nvCxnSpPr>
          <p:cNvPr id="70" name="Conector de seta reta 69">
            <a:extLst>
              <a:ext uri="{FF2B5EF4-FFF2-40B4-BE49-F238E27FC236}">
                <a16:creationId xmlns:a16="http://schemas.microsoft.com/office/drawing/2014/main" id="{3BB92117-5454-934A-ACA7-18D70287F05A}"/>
              </a:ext>
            </a:extLst>
          </p:cNvPr>
          <p:cNvCxnSpPr>
            <a:stCxn id="10" idx="1"/>
            <a:endCxn id="67" idx="3"/>
          </p:cNvCxnSpPr>
          <p:nvPr/>
        </p:nvCxnSpPr>
        <p:spPr>
          <a:xfrm flipH="1">
            <a:off x="5651500" y="1592263"/>
            <a:ext cx="792163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do 71">
            <a:extLst>
              <a:ext uri="{FF2B5EF4-FFF2-40B4-BE49-F238E27FC236}">
                <a16:creationId xmlns:a16="http://schemas.microsoft.com/office/drawing/2014/main" id="{D2DDFF7E-41EB-5B40-8DCD-E9D3072A91A4}"/>
              </a:ext>
            </a:extLst>
          </p:cNvPr>
          <p:cNvCxnSpPr>
            <a:stCxn id="67" idx="1"/>
          </p:cNvCxnSpPr>
          <p:nvPr/>
        </p:nvCxnSpPr>
        <p:spPr>
          <a:xfrm rot="10800000" flipV="1">
            <a:off x="2555875" y="1628775"/>
            <a:ext cx="1871663" cy="12239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do 77">
            <a:extLst>
              <a:ext uri="{FF2B5EF4-FFF2-40B4-BE49-F238E27FC236}">
                <a16:creationId xmlns:a16="http://schemas.microsoft.com/office/drawing/2014/main" id="{36E51CF3-043C-9C40-A252-B27A37356D4D}"/>
              </a:ext>
            </a:extLst>
          </p:cNvPr>
          <p:cNvCxnSpPr>
            <a:stCxn id="65" idx="0"/>
          </p:cNvCxnSpPr>
          <p:nvPr/>
        </p:nvCxnSpPr>
        <p:spPr>
          <a:xfrm rot="16200000" flipV="1">
            <a:off x="1169194" y="3734594"/>
            <a:ext cx="1152525" cy="25241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de seta reta 85">
            <a:extLst>
              <a:ext uri="{FF2B5EF4-FFF2-40B4-BE49-F238E27FC236}">
                <a16:creationId xmlns:a16="http://schemas.microsoft.com/office/drawing/2014/main" id="{A9F6997A-386E-FF42-BAE8-00AA1DC122B1}"/>
              </a:ext>
            </a:extLst>
          </p:cNvPr>
          <p:cNvCxnSpPr>
            <a:stCxn id="8" idx="3"/>
          </p:cNvCxnSpPr>
          <p:nvPr/>
        </p:nvCxnSpPr>
        <p:spPr>
          <a:xfrm>
            <a:off x="5364163" y="2852738"/>
            <a:ext cx="1223962" cy="1081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de seta reta 89">
            <a:extLst>
              <a:ext uri="{FF2B5EF4-FFF2-40B4-BE49-F238E27FC236}">
                <a16:creationId xmlns:a16="http://schemas.microsoft.com/office/drawing/2014/main" id="{D2F09AEF-EA8A-424D-A3A1-A9C31765138E}"/>
              </a:ext>
            </a:extLst>
          </p:cNvPr>
          <p:cNvCxnSpPr>
            <a:stCxn id="8" idx="3"/>
            <a:endCxn id="9" idx="1"/>
          </p:cNvCxnSpPr>
          <p:nvPr/>
        </p:nvCxnSpPr>
        <p:spPr>
          <a:xfrm>
            <a:off x="5364163" y="2852738"/>
            <a:ext cx="1079500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angulado 95">
            <a:extLst>
              <a:ext uri="{FF2B5EF4-FFF2-40B4-BE49-F238E27FC236}">
                <a16:creationId xmlns:a16="http://schemas.microsoft.com/office/drawing/2014/main" id="{5CF2CCBA-0018-DD4F-8982-966F3E9E5AC0}"/>
              </a:ext>
            </a:extLst>
          </p:cNvPr>
          <p:cNvCxnSpPr/>
          <p:nvPr/>
        </p:nvCxnSpPr>
        <p:spPr>
          <a:xfrm rot="5400000" flipH="1" flipV="1">
            <a:off x="2117725" y="1773238"/>
            <a:ext cx="1158875" cy="4381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de seta reta 98">
            <a:extLst>
              <a:ext uri="{FF2B5EF4-FFF2-40B4-BE49-F238E27FC236}">
                <a16:creationId xmlns:a16="http://schemas.microsoft.com/office/drawing/2014/main" id="{D9A229FB-9493-FE46-9A71-9FC683783496}"/>
              </a:ext>
            </a:extLst>
          </p:cNvPr>
          <p:cNvCxnSpPr/>
          <p:nvPr/>
        </p:nvCxnSpPr>
        <p:spPr>
          <a:xfrm flipH="1" flipV="1">
            <a:off x="2484438" y="1557338"/>
            <a:ext cx="35877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de seta reta 102">
            <a:extLst>
              <a:ext uri="{FF2B5EF4-FFF2-40B4-BE49-F238E27FC236}">
                <a16:creationId xmlns:a16="http://schemas.microsoft.com/office/drawing/2014/main" id="{4A004B2D-1D27-7645-BB1D-E1569B6E4711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2555875" y="2816225"/>
            <a:ext cx="1584325" cy="36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ipse 103">
            <a:extLst>
              <a:ext uri="{FF2B5EF4-FFF2-40B4-BE49-F238E27FC236}">
                <a16:creationId xmlns:a16="http://schemas.microsoft.com/office/drawing/2014/main" id="{A0F67F6B-6300-254B-BA64-CAF21E53FC91}"/>
              </a:ext>
            </a:extLst>
          </p:cNvPr>
          <p:cNvSpPr/>
          <p:nvPr/>
        </p:nvSpPr>
        <p:spPr>
          <a:xfrm>
            <a:off x="323850" y="1844675"/>
            <a:ext cx="1152525" cy="9366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BR" sz="1000"/>
              <a:t>Fundo rotativo ou criação de moeda</a:t>
            </a:r>
            <a:endParaRPr lang="pt-BR" altLang="en-BR" sz="1000"/>
          </a:p>
        </p:txBody>
      </p:sp>
      <p:cxnSp>
        <p:nvCxnSpPr>
          <p:cNvPr id="108" name="Forma 107">
            <a:extLst>
              <a:ext uri="{FF2B5EF4-FFF2-40B4-BE49-F238E27FC236}">
                <a16:creationId xmlns:a16="http://schemas.microsoft.com/office/drawing/2014/main" id="{0F1823BA-A82C-794F-913F-E549407D5C00}"/>
              </a:ext>
            </a:extLst>
          </p:cNvPr>
          <p:cNvCxnSpPr>
            <a:stCxn id="104" idx="0"/>
            <a:endCxn id="6" idx="1"/>
          </p:cNvCxnSpPr>
          <p:nvPr/>
        </p:nvCxnSpPr>
        <p:spPr>
          <a:xfrm rot="5400000" flipH="1" flipV="1">
            <a:off x="738188" y="1466850"/>
            <a:ext cx="539750" cy="215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do 109">
            <a:extLst>
              <a:ext uri="{FF2B5EF4-FFF2-40B4-BE49-F238E27FC236}">
                <a16:creationId xmlns:a16="http://schemas.microsoft.com/office/drawing/2014/main" id="{40146FFB-CD9B-6141-A407-D9DC88C34BF6}"/>
              </a:ext>
            </a:extLst>
          </p:cNvPr>
          <p:cNvCxnSpPr/>
          <p:nvPr/>
        </p:nvCxnSpPr>
        <p:spPr>
          <a:xfrm rot="5400000">
            <a:off x="1331913" y="1844675"/>
            <a:ext cx="287337" cy="14446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Forma 111">
            <a:extLst>
              <a:ext uri="{FF2B5EF4-FFF2-40B4-BE49-F238E27FC236}">
                <a16:creationId xmlns:a16="http://schemas.microsoft.com/office/drawing/2014/main" id="{FACE739D-C954-414B-83A1-29CF4CA0E60F}"/>
              </a:ext>
            </a:extLst>
          </p:cNvPr>
          <p:cNvCxnSpPr>
            <a:stCxn id="104" idx="4"/>
            <a:endCxn id="7" idx="1"/>
          </p:cNvCxnSpPr>
          <p:nvPr/>
        </p:nvCxnSpPr>
        <p:spPr>
          <a:xfrm rot="16200000" flipH="1">
            <a:off x="1098550" y="2582863"/>
            <a:ext cx="34925" cy="431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1" name="CaixaDeTexto 113">
            <a:extLst>
              <a:ext uri="{FF2B5EF4-FFF2-40B4-BE49-F238E27FC236}">
                <a16:creationId xmlns:a16="http://schemas.microsoft.com/office/drawing/2014/main" id="{E4DE191C-77D4-8842-A403-3354DCCAE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949950"/>
            <a:ext cx="6553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200" i="1" dirty="0"/>
              <a:t>CIRCUITO: FINANCE </a:t>
            </a:r>
            <a:r>
              <a:rPr lang="en-US" altLang="en-BR" sz="1200" dirty="0"/>
              <a:t>- INVESTIMENTO - POUPANÇA - </a:t>
            </a:r>
            <a:r>
              <a:rPr lang="en-US" altLang="en-BR" sz="1200" i="1" dirty="0"/>
              <a:t>FUNDING</a:t>
            </a:r>
          </a:p>
          <a:p>
            <a:pPr eaLnBrk="1" hangingPunct="1"/>
            <a:r>
              <a:rPr lang="en-US" altLang="en-BR" sz="1200" dirty="0"/>
              <a:t>Oliveira, G. C.  O mercado de </a:t>
            </a:r>
            <a:r>
              <a:rPr lang="en-US" altLang="en-BR" sz="1200" dirty="0" err="1"/>
              <a:t>capitais</a:t>
            </a:r>
            <a:r>
              <a:rPr lang="en-US" altLang="en-BR" sz="1200" dirty="0"/>
              <a:t> </a:t>
            </a:r>
            <a:r>
              <a:rPr lang="en-US" altLang="en-BR" sz="1200" dirty="0" err="1"/>
              <a:t>brasileiro</a:t>
            </a:r>
            <a:r>
              <a:rPr lang="en-US" altLang="en-BR" sz="1200" dirty="0"/>
              <a:t> no </a:t>
            </a:r>
            <a:r>
              <a:rPr lang="en-US" altLang="en-BR" sz="1200" dirty="0" err="1"/>
              <a:t>período</a:t>
            </a:r>
            <a:r>
              <a:rPr lang="en-US" altLang="en-BR" sz="1200" dirty="0"/>
              <a:t> </a:t>
            </a:r>
            <a:r>
              <a:rPr lang="en-US" altLang="en-BR" sz="1200" dirty="0" err="1"/>
              <a:t>recente</a:t>
            </a:r>
            <a:r>
              <a:rPr lang="en-US" altLang="en-BR" sz="1200" dirty="0"/>
              <a:t>: </a:t>
            </a:r>
            <a:r>
              <a:rPr lang="en-US" altLang="en-BR" sz="1200" dirty="0" err="1"/>
              <a:t>evolução</a:t>
            </a:r>
            <a:r>
              <a:rPr lang="en-US" altLang="en-BR" sz="1200" dirty="0"/>
              <a:t> e </a:t>
            </a:r>
            <a:r>
              <a:rPr lang="en-US" altLang="en-BR" sz="1200" dirty="0" err="1"/>
              <a:t>singularidades</a:t>
            </a:r>
            <a:r>
              <a:rPr lang="en-US" altLang="en-BR" sz="1200" dirty="0"/>
              <a:t>; </a:t>
            </a:r>
            <a:r>
              <a:rPr lang="en-US" altLang="en-BR" sz="1200" i="1" dirty="0"/>
              <a:t>in</a:t>
            </a:r>
            <a:r>
              <a:rPr lang="en-US" altLang="en-BR" sz="1200" dirty="0"/>
              <a:t> Sistema </a:t>
            </a:r>
            <a:r>
              <a:rPr lang="en-US" altLang="en-BR" sz="1200" dirty="0" err="1"/>
              <a:t>Financeiro</a:t>
            </a:r>
            <a:r>
              <a:rPr lang="en-US" altLang="en-BR" sz="1200" dirty="0"/>
              <a:t> e </a:t>
            </a:r>
            <a:r>
              <a:rPr lang="en-US" altLang="en-BR" sz="1200" dirty="0" err="1"/>
              <a:t>desenvolvimento</a:t>
            </a:r>
            <a:r>
              <a:rPr lang="en-US" altLang="en-BR" sz="1200" dirty="0"/>
              <a:t> no </a:t>
            </a:r>
            <a:r>
              <a:rPr lang="en-US" altLang="en-BR" sz="1200" dirty="0" err="1"/>
              <a:t>Brasil</a:t>
            </a:r>
            <a:r>
              <a:rPr lang="en-US" altLang="en-BR" sz="1200" dirty="0"/>
              <a:t>: do Plano real </a:t>
            </a:r>
            <a:r>
              <a:rPr lang="en-US" altLang="en-BR" sz="1200" dirty="0" err="1"/>
              <a:t>à</a:t>
            </a:r>
            <a:r>
              <a:rPr lang="en-US" altLang="en-BR" sz="1200" dirty="0"/>
              <a:t> crise </a:t>
            </a:r>
            <a:r>
              <a:rPr lang="en-US" altLang="en-BR" sz="1200" dirty="0" err="1"/>
              <a:t>financeira</a:t>
            </a:r>
            <a:r>
              <a:rPr lang="en-US" altLang="en-BR" sz="1200" dirty="0"/>
              <a:t>. </a:t>
            </a:r>
            <a:r>
              <a:rPr lang="en-US" altLang="en-BR" sz="1200" dirty="0" err="1"/>
              <a:t>Atitude</a:t>
            </a:r>
            <a:r>
              <a:rPr lang="en-US" altLang="en-BR" sz="1200" dirty="0"/>
              <a:t>, 2010. </a:t>
            </a:r>
            <a:r>
              <a:rPr lang="en-US" altLang="en-BR" sz="1200" dirty="0" err="1"/>
              <a:t>Spaulo</a:t>
            </a:r>
            <a:r>
              <a:rPr lang="en-US" altLang="en-BR" sz="1200" dirty="0"/>
              <a:t> (Orgs. Luiz </a:t>
            </a:r>
            <a:r>
              <a:rPr lang="en-US" altLang="en-BR" sz="1200" dirty="0" err="1"/>
              <a:t>Cláudio</a:t>
            </a:r>
            <a:r>
              <a:rPr lang="en-US" altLang="en-BR" sz="1200" dirty="0"/>
              <a:t> </a:t>
            </a:r>
            <a:r>
              <a:rPr lang="en-US" altLang="en-BR" sz="1200" dirty="0" err="1"/>
              <a:t>Marcolno</a:t>
            </a:r>
            <a:r>
              <a:rPr lang="en-US" altLang="en-BR" sz="1200" dirty="0"/>
              <a:t> e Ricardo Carneiro. </a:t>
            </a:r>
            <a:endParaRPr lang="pt-BR" altLang="en-BR" sz="1200" dirty="0"/>
          </a:p>
        </p:txBody>
      </p:sp>
      <p:cxnSp>
        <p:nvCxnSpPr>
          <p:cNvPr id="120" name="Conector de seta reta 119">
            <a:extLst>
              <a:ext uri="{FF2B5EF4-FFF2-40B4-BE49-F238E27FC236}">
                <a16:creationId xmlns:a16="http://schemas.microsoft.com/office/drawing/2014/main" id="{29FF1066-3A71-9E4C-9120-3766DFACC6C9}"/>
              </a:ext>
            </a:extLst>
          </p:cNvPr>
          <p:cNvCxnSpPr>
            <a:stCxn id="9" idx="0"/>
            <a:endCxn id="10" idx="2"/>
          </p:cNvCxnSpPr>
          <p:nvPr/>
        </p:nvCxnSpPr>
        <p:spPr>
          <a:xfrm flipV="1">
            <a:off x="7092950" y="1916113"/>
            <a:ext cx="34925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3" name="CaixaDeTexto 120">
            <a:extLst>
              <a:ext uri="{FF2B5EF4-FFF2-40B4-BE49-F238E27FC236}">
                <a16:creationId xmlns:a16="http://schemas.microsoft.com/office/drawing/2014/main" id="{F562AC40-A7C1-4E4A-8064-79CFDFD3E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20713"/>
            <a:ext cx="792162" cy="2460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000"/>
              <a:t>fluxo</a:t>
            </a:r>
            <a:endParaRPr lang="pt-BR" altLang="en-BR" sz="1000"/>
          </a:p>
        </p:txBody>
      </p:sp>
      <p:sp>
        <p:nvSpPr>
          <p:cNvPr id="123" name="Forma livre 122">
            <a:extLst>
              <a:ext uri="{FF2B5EF4-FFF2-40B4-BE49-F238E27FC236}">
                <a16:creationId xmlns:a16="http://schemas.microsoft.com/office/drawing/2014/main" id="{70C29472-C447-454A-B594-ADA2F09DD5D5}"/>
              </a:ext>
            </a:extLst>
          </p:cNvPr>
          <p:cNvSpPr/>
          <p:nvPr/>
        </p:nvSpPr>
        <p:spPr>
          <a:xfrm>
            <a:off x="3119438" y="608013"/>
            <a:ext cx="658812" cy="508000"/>
          </a:xfrm>
          <a:custGeom>
            <a:avLst/>
            <a:gdLst>
              <a:gd name="connsiteX0" fmla="*/ 658906 w 658906"/>
              <a:gd name="connsiteY0" fmla="*/ 159123 h 508747"/>
              <a:gd name="connsiteX1" fmla="*/ 228600 w 658906"/>
              <a:gd name="connsiteY1" fmla="*/ 51547 h 508747"/>
              <a:gd name="connsiteX2" fmla="*/ 13447 w 658906"/>
              <a:gd name="connsiteY2" fmla="*/ 468406 h 508747"/>
              <a:gd name="connsiteX3" fmla="*/ 13447 w 658906"/>
              <a:gd name="connsiteY3" fmla="*/ 468406 h 508747"/>
              <a:gd name="connsiteX4" fmla="*/ 0 w 658906"/>
              <a:gd name="connsiteY4" fmla="*/ 508747 h 508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906" h="508747">
                <a:moveTo>
                  <a:pt x="658906" y="159123"/>
                </a:moveTo>
                <a:cubicBezTo>
                  <a:pt x="497541" y="79561"/>
                  <a:pt x="336176" y="0"/>
                  <a:pt x="228600" y="51547"/>
                </a:cubicBezTo>
                <a:cubicBezTo>
                  <a:pt x="121024" y="103094"/>
                  <a:pt x="13447" y="468406"/>
                  <a:pt x="13447" y="468406"/>
                </a:cubicBezTo>
                <a:lnTo>
                  <a:pt x="13447" y="468406"/>
                </a:lnTo>
                <a:lnTo>
                  <a:pt x="0" y="50874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sz="1000"/>
          </a:p>
        </p:txBody>
      </p:sp>
      <p:sp>
        <p:nvSpPr>
          <p:cNvPr id="36885" name="CaixaDeTexto 123">
            <a:extLst>
              <a:ext uri="{FF2B5EF4-FFF2-40B4-BE49-F238E27FC236}">
                <a16:creationId xmlns:a16="http://schemas.microsoft.com/office/drawing/2014/main" id="{0477DEC8-F31D-3544-BD25-D63C4A178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300663"/>
            <a:ext cx="1081088" cy="2460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000"/>
              <a:t>estoque</a:t>
            </a:r>
            <a:endParaRPr lang="pt-BR" altLang="en-BR" sz="1000"/>
          </a:p>
        </p:txBody>
      </p:sp>
      <p:sp>
        <p:nvSpPr>
          <p:cNvPr id="126" name="Forma livre 125">
            <a:extLst>
              <a:ext uri="{FF2B5EF4-FFF2-40B4-BE49-F238E27FC236}">
                <a16:creationId xmlns:a16="http://schemas.microsoft.com/office/drawing/2014/main" id="{C700428C-A511-7B48-A444-FD8D8AA28FBF}"/>
              </a:ext>
            </a:extLst>
          </p:cNvPr>
          <p:cNvSpPr/>
          <p:nvPr/>
        </p:nvSpPr>
        <p:spPr>
          <a:xfrm flipH="1">
            <a:off x="2916238" y="5311775"/>
            <a:ext cx="795337" cy="204788"/>
          </a:xfrm>
          <a:custGeom>
            <a:avLst/>
            <a:gdLst>
              <a:gd name="connsiteX0" fmla="*/ 847165 w 847165"/>
              <a:gd name="connsiteY0" fmla="*/ 255494 h 389965"/>
              <a:gd name="connsiteX1" fmla="*/ 336177 w 847165"/>
              <a:gd name="connsiteY1" fmla="*/ 389965 h 389965"/>
              <a:gd name="connsiteX2" fmla="*/ 336177 w 847165"/>
              <a:gd name="connsiteY2" fmla="*/ 389965 h 389965"/>
              <a:gd name="connsiteX3" fmla="*/ 0 w 847165"/>
              <a:gd name="connsiteY3" fmla="*/ 0 h 389965"/>
              <a:gd name="connsiteX4" fmla="*/ 0 w 847165"/>
              <a:gd name="connsiteY4" fmla="*/ 0 h 3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7165" h="389965">
                <a:moveTo>
                  <a:pt x="847165" y="255494"/>
                </a:moveTo>
                <a:lnTo>
                  <a:pt x="336177" y="389965"/>
                </a:lnTo>
                <a:lnTo>
                  <a:pt x="336177" y="389965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sz="1000"/>
          </a:p>
        </p:txBody>
      </p:sp>
      <p:sp>
        <p:nvSpPr>
          <p:cNvPr id="36887" name="CaixaDeTexto 129">
            <a:extLst>
              <a:ext uri="{FF2B5EF4-FFF2-40B4-BE49-F238E27FC236}">
                <a16:creationId xmlns:a16="http://schemas.microsoft.com/office/drawing/2014/main" id="{4B67919A-9284-0245-8299-8D7F7DEAD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260350"/>
            <a:ext cx="381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/>
              <a:t>Nível financeiro</a:t>
            </a:r>
            <a:endParaRPr lang="pt-BR" altLang="en-BR"/>
          </a:p>
        </p:txBody>
      </p:sp>
      <p:cxnSp>
        <p:nvCxnSpPr>
          <p:cNvPr id="135" name="Conector de seta reta 134">
            <a:extLst>
              <a:ext uri="{FF2B5EF4-FFF2-40B4-BE49-F238E27FC236}">
                <a16:creationId xmlns:a16="http://schemas.microsoft.com/office/drawing/2014/main" id="{2F6DE8DB-2173-B042-AAAE-C1E9B5AED057}"/>
              </a:ext>
            </a:extLst>
          </p:cNvPr>
          <p:cNvCxnSpPr/>
          <p:nvPr/>
        </p:nvCxnSpPr>
        <p:spPr>
          <a:xfrm flipV="1">
            <a:off x="7885113" y="3644900"/>
            <a:ext cx="358775" cy="504825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de seta reta 135">
            <a:extLst>
              <a:ext uri="{FF2B5EF4-FFF2-40B4-BE49-F238E27FC236}">
                <a16:creationId xmlns:a16="http://schemas.microsoft.com/office/drawing/2014/main" id="{4EF607AA-56AB-8D4F-930C-82E7D16390F3}"/>
              </a:ext>
            </a:extLst>
          </p:cNvPr>
          <p:cNvCxnSpPr/>
          <p:nvPr/>
        </p:nvCxnSpPr>
        <p:spPr>
          <a:xfrm>
            <a:off x="7164388" y="4724400"/>
            <a:ext cx="360362" cy="57626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90" name="CaixaDeTexto 138">
            <a:extLst>
              <a:ext uri="{FF2B5EF4-FFF2-40B4-BE49-F238E27FC236}">
                <a16:creationId xmlns:a16="http://schemas.microsoft.com/office/drawing/2014/main" id="{D5774925-4E40-B446-9E66-48ECE043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3429000"/>
            <a:ext cx="792162" cy="2301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900"/>
              <a:t>Consumo</a:t>
            </a:r>
            <a:endParaRPr lang="pt-BR" altLang="en-BR" sz="900"/>
          </a:p>
        </p:txBody>
      </p:sp>
      <p:sp>
        <p:nvSpPr>
          <p:cNvPr id="36891" name="CaixaDeTexto 139">
            <a:extLst>
              <a:ext uri="{FF2B5EF4-FFF2-40B4-BE49-F238E27FC236}">
                <a16:creationId xmlns:a16="http://schemas.microsoft.com/office/drawing/2014/main" id="{204298E1-7C1B-8845-991E-805F8FD7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373688"/>
            <a:ext cx="936625" cy="2460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000"/>
              <a:t>Poupança</a:t>
            </a:r>
            <a:endParaRPr lang="pt-BR" altLang="en-BR" sz="1000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4EC6AF5E-88F6-3143-B15B-594334A2E139}"/>
              </a:ext>
            </a:extLst>
          </p:cNvPr>
          <p:cNvSpPr/>
          <p:nvPr/>
        </p:nvSpPr>
        <p:spPr>
          <a:xfrm>
            <a:off x="7812088" y="1989138"/>
            <a:ext cx="1152525" cy="4318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dividendos</a:t>
            </a:r>
          </a:p>
        </p:txBody>
      </p:sp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701E6983-26C9-A84D-96D7-B4F4F06A0667}"/>
              </a:ext>
            </a:extLst>
          </p:cNvPr>
          <p:cNvCxnSpPr>
            <a:stCxn id="9" idx="3"/>
            <a:endCxn id="38" idx="2"/>
          </p:cNvCxnSpPr>
          <p:nvPr/>
        </p:nvCxnSpPr>
        <p:spPr>
          <a:xfrm flipV="1">
            <a:off x="7740650" y="2420938"/>
            <a:ext cx="647700" cy="46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>
            <a:extLst>
              <a:ext uri="{FF2B5EF4-FFF2-40B4-BE49-F238E27FC236}">
                <a16:creationId xmlns:a16="http://schemas.microsoft.com/office/drawing/2014/main" id="{0D8B3D79-5EB6-2841-9825-3E0613CE2D8D}"/>
              </a:ext>
            </a:extLst>
          </p:cNvPr>
          <p:cNvCxnSpPr>
            <a:stCxn id="38" idx="2"/>
          </p:cNvCxnSpPr>
          <p:nvPr/>
        </p:nvCxnSpPr>
        <p:spPr>
          <a:xfrm>
            <a:off x="8388350" y="2420938"/>
            <a:ext cx="0" cy="936625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orma livre 49">
            <a:extLst>
              <a:ext uri="{FF2B5EF4-FFF2-40B4-BE49-F238E27FC236}">
                <a16:creationId xmlns:a16="http://schemas.microsoft.com/office/drawing/2014/main" id="{FA598B80-C651-BA40-8750-40EE03A7BA53}"/>
              </a:ext>
            </a:extLst>
          </p:cNvPr>
          <p:cNvSpPr/>
          <p:nvPr/>
        </p:nvSpPr>
        <p:spPr>
          <a:xfrm>
            <a:off x="7875588" y="2460625"/>
            <a:ext cx="1012825" cy="2971800"/>
          </a:xfrm>
          <a:custGeom>
            <a:avLst/>
            <a:gdLst>
              <a:gd name="connsiteX0" fmla="*/ 918877 w 1013007"/>
              <a:gd name="connsiteY0" fmla="*/ 0 h 2971800"/>
              <a:gd name="connsiteX1" fmla="*/ 932325 w 1013007"/>
              <a:gd name="connsiteY1" fmla="*/ 161364 h 2971800"/>
              <a:gd name="connsiteX2" fmla="*/ 945772 w 1013007"/>
              <a:gd name="connsiteY2" fmla="*/ 215153 h 2971800"/>
              <a:gd name="connsiteX3" fmla="*/ 959219 w 1013007"/>
              <a:gd name="connsiteY3" fmla="*/ 309282 h 2971800"/>
              <a:gd name="connsiteX4" fmla="*/ 972666 w 1013007"/>
              <a:gd name="connsiteY4" fmla="*/ 349623 h 2971800"/>
              <a:gd name="connsiteX5" fmla="*/ 986113 w 1013007"/>
              <a:gd name="connsiteY5" fmla="*/ 403412 h 2971800"/>
              <a:gd name="connsiteX6" fmla="*/ 1013007 w 1013007"/>
              <a:gd name="connsiteY6" fmla="*/ 524435 h 2971800"/>
              <a:gd name="connsiteX7" fmla="*/ 999560 w 1013007"/>
              <a:gd name="connsiteY7" fmla="*/ 1976717 h 2971800"/>
              <a:gd name="connsiteX8" fmla="*/ 972666 w 1013007"/>
              <a:gd name="connsiteY8" fmla="*/ 2043953 h 2971800"/>
              <a:gd name="connsiteX9" fmla="*/ 959219 w 1013007"/>
              <a:gd name="connsiteY9" fmla="*/ 2138082 h 2971800"/>
              <a:gd name="connsiteX10" fmla="*/ 932325 w 1013007"/>
              <a:gd name="connsiteY10" fmla="*/ 2259106 h 2971800"/>
              <a:gd name="connsiteX11" fmla="*/ 918877 w 1013007"/>
              <a:gd name="connsiteY11" fmla="*/ 2339788 h 2971800"/>
              <a:gd name="connsiteX12" fmla="*/ 865089 w 1013007"/>
              <a:gd name="connsiteY12" fmla="*/ 2501153 h 2971800"/>
              <a:gd name="connsiteX13" fmla="*/ 784407 w 1013007"/>
              <a:gd name="connsiteY13" fmla="*/ 2581835 h 2971800"/>
              <a:gd name="connsiteX14" fmla="*/ 676830 w 1013007"/>
              <a:gd name="connsiteY14" fmla="*/ 2689412 h 2971800"/>
              <a:gd name="connsiteX15" fmla="*/ 636489 w 1013007"/>
              <a:gd name="connsiteY15" fmla="*/ 2729753 h 2971800"/>
              <a:gd name="connsiteX16" fmla="*/ 515466 w 1013007"/>
              <a:gd name="connsiteY16" fmla="*/ 2810435 h 2971800"/>
              <a:gd name="connsiteX17" fmla="*/ 475125 w 1013007"/>
              <a:gd name="connsiteY17" fmla="*/ 2837329 h 2971800"/>
              <a:gd name="connsiteX18" fmla="*/ 407889 w 1013007"/>
              <a:gd name="connsiteY18" fmla="*/ 2904564 h 2971800"/>
              <a:gd name="connsiteX19" fmla="*/ 327207 w 1013007"/>
              <a:gd name="connsiteY19" fmla="*/ 2931459 h 2971800"/>
              <a:gd name="connsiteX20" fmla="*/ 286866 w 1013007"/>
              <a:gd name="connsiteY20" fmla="*/ 2944906 h 2971800"/>
              <a:gd name="connsiteX21" fmla="*/ 4477 w 1013007"/>
              <a:gd name="connsiteY21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13007" h="2971800">
                <a:moveTo>
                  <a:pt x="918877" y="0"/>
                </a:moveTo>
                <a:cubicBezTo>
                  <a:pt x="923360" y="53788"/>
                  <a:pt x="925630" y="107806"/>
                  <a:pt x="932325" y="161364"/>
                </a:cubicBezTo>
                <a:cubicBezTo>
                  <a:pt x="934617" y="179703"/>
                  <a:pt x="942466" y="196970"/>
                  <a:pt x="945772" y="215153"/>
                </a:cubicBezTo>
                <a:cubicBezTo>
                  <a:pt x="951442" y="246337"/>
                  <a:pt x="953003" y="278203"/>
                  <a:pt x="959219" y="309282"/>
                </a:cubicBezTo>
                <a:cubicBezTo>
                  <a:pt x="961999" y="323181"/>
                  <a:pt x="968772" y="335994"/>
                  <a:pt x="972666" y="349623"/>
                </a:cubicBezTo>
                <a:cubicBezTo>
                  <a:pt x="977743" y="367393"/>
                  <a:pt x="982489" y="385289"/>
                  <a:pt x="986113" y="403412"/>
                </a:cubicBezTo>
                <a:cubicBezTo>
                  <a:pt x="1009778" y="521740"/>
                  <a:pt x="986837" y="445926"/>
                  <a:pt x="1013007" y="524435"/>
                </a:cubicBezTo>
                <a:cubicBezTo>
                  <a:pt x="1008525" y="1008529"/>
                  <a:pt x="1012408" y="1492773"/>
                  <a:pt x="999560" y="1976717"/>
                </a:cubicBezTo>
                <a:cubicBezTo>
                  <a:pt x="998919" y="2000847"/>
                  <a:pt x="978520" y="2020535"/>
                  <a:pt x="972666" y="2043953"/>
                </a:cubicBezTo>
                <a:cubicBezTo>
                  <a:pt x="964979" y="2074702"/>
                  <a:pt x="964038" y="2106756"/>
                  <a:pt x="959219" y="2138082"/>
                </a:cubicBezTo>
                <a:cubicBezTo>
                  <a:pt x="915555" y="2421896"/>
                  <a:pt x="968892" y="2094561"/>
                  <a:pt x="932325" y="2259106"/>
                </a:cubicBezTo>
                <a:cubicBezTo>
                  <a:pt x="926410" y="2285722"/>
                  <a:pt x="924590" y="2313128"/>
                  <a:pt x="918877" y="2339788"/>
                </a:cubicBezTo>
                <a:cubicBezTo>
                  <a:pt x="910894" y="2377042"/>
                  <a:pt x="895620" y="2462989"/>
                  <a:pt x="865089" y="2501153"/>
                </a:cubicBezTo>
                <a:cubicBezTo>
                  <a:pt x="841330" y="2530853"/>
                  <a:pt x="811301" y="2554941"/>
                  <a:pt x="784407" y="2581835"/>
                </a:cubicBezTo>
                <a:lnTo>
                  <a:pt x="676830" y="2689412"/>
                </a:lnTo>
                <a:cubicBezTo>
                  <a:pt x="663383" y="2702859"/>
                  <a:pt x="652312" y="2719204"/>
                  <a:pt x="636489" y="2729753"/>
                </a:cubicBezTo>
                <a:lnTo>
                  <a:pt x="515466" y="2810435"/>
                </a:lnTo>
                <a:cubicBezTo>
                  <a:pt x="502019" y="2819400"/>
                  <a:pt x="486553" y="2825901"/>
                  <a:pt x="475125" y="2837329"/>
                </a:cubicBezTo>
                <a:cubicBezTo>
                  <a:pt x="452713" y="2859741"/>
                  <a:pt x="437958" y="2894541"/>
                  <a:pt x="407889" y="2904564"/>
                </a:cubicBezTo>
                <a:lnTo>
                  <a:pt x="327207" y="2931459"/>
                </a:lnTo>
                <a:cubicBezTo>
                  <a:pt x="313760" y="2935941"/>
                  <a:pt x="301024" y="2944232"/>
                  <a:pt x="286866" y="2944906"/>
                </a:cubicBezTo>
                <a:cubicBezTo>
                  <a:pt x="0" y="2958566"/>
                  <a:pt x="4477" y="2864117"/>
                  <a:pt x="4477" y="29718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52" name="Conector angulado 51">
            <a:extLst>
              <a:ext uri="{FF2B5EF4-FFF2-40B4-BE49-F238E27FC236}">
                <a16:creationId xmlns:a16="http://schemas.microsoft.com/office/drawing/2014/main" id="{32DBB127-4C52-5A41-9C03-B754FE5584D4}"/>
              </a:ext>
            </a:extLst>
          </p:cNvPr>
          <p:cNvCxnSpPr>
            <a:stCxn id="36891" idx="1"/>
          </p:cNvCxnSpPr>
          <p:nvPr/>
        </p:nvCxnSpPr>
        <p:spPr>
          <a:xfrm rot="10800000">
            <a:off x="2555875" y="4652963"/>
            <a:ext cx="4392613" cy="8429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97" name="CaixaDeTexto 52">
            <a:extLst>
              <a:ext uri="{FF2B5EF4-FFF2-40B4-BE49-F238E27FC236}">
                <a16:creationId xmlns:a16="http://schemas.microsoft.com/office/drawing/2014/main" id="{DC242576-57B2-4E4D-BD7D-51A541BF7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5791200"/>
            <a:ext cx="936625" cy="4000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000"/>
              <a:t>Papéis Públicos</a:t>
            </a:r>
            <a:endParaRPr lang="pt-BR" altLang="en-BR" sz="1000"/>
          </a:p>
        </p:txBody>
      </p:sp>
      <p:sp>
        <p:nvSpPr>
          <p:cNvPr id="36898" name="CaixaDeTexto 53">
            <a:extLst>
              <a:ext uri="{FF2B5EF4-FFF2-40B4-BE49-F238E27FC236}">
                <a16:creationId xmlns:a16="http://schemas.microsoft.com/office/drawing/2014/main" id="{7D94347E-6D45-FB45-82D2-1AEEA8B75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5732463"/>
            <a:ext cx="936625" cy="401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000"/>
              <a:t>Papéis Privaods</a:t>
            </a:r>
            <a:endParaRPr lang="pt-BR" altLang="en-BR" sz="1000"/>
          </a:p>
        </p:txBody>
      </p:sp>
      <p:cxnSp>
        <p:nvCxnSpPr>
          <p:cNvPr id="56" name="Conector de seta reta 55">
            <a:extLst>
              <a:ext uri="{FF2B5EF4-FFF2-40B4-BE49-F238E27FC236}">
                <a16:creationId xmlns:a16="http://schemas.microsoft.com/office/drawing/2014/main" id="{C69F5A19-73DC-8B46-8690-85D53EEB66A4}"/>
              </a:ext>
            </a:extLst>
          </p:cNvPr>
          <p:cNvCxnSpPr>
            <a:stCxn id="36891" idx="1"/>
          </p:cNvCxnSpPr>
          <p:nvPr/>
        </p:nvCxnSpPr>
        <p:spPr>
          <a:xfrm flipH="1">
            <a:off x="6588125" y="5495925"/>
            <a:ext cx="360363" cy="23653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>
            <a:extLst>
              <a:ext uri="{FF2B5EF4-FFF2-40B4-BE49-F238E27FC236}">
                <a16:creationId xmlns:a16="http://schemas.microsoft.com/office/drawing/2014/main" id="{EF1AF0E2-5064-DB4D-B44B-8451186A84D7}"/>
              </a:ext>
            </a:extLst>
          </p:cNvPr>
          <p:cNvCxnSpPr>
            <a:stCxn id="36891" idx="3"/>
          </p:cNvCxnSpPr>
          <p:nvPr/>
        </p:nvCxnSpPr>
        <p:spPr>
          <a:xfrm>
            <a:off x="7885113" y="5495925"/>
            <a:ext cx="431800" cy="23653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aixaDeTexto 2">
            <a:extLst>
              <a:ext uri="{FF2B5EF4-FFF2-40B4-BE49-F238E27FC236}">
                <a16:creationId xmlns:a16="http://schemas.microsoft.com/office/drawing/2014/main" id="{1029171B-43BB-6A45-B0FE-D6442676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08050"/>
            <a:ext cx="6408738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BR" sz="1600"/>
              <a:t>Os bancos acomodam a demanda por </a:t>
            </a:r>
            <a:r>
              <a:rPr lang="en-US" altLang="en-BR" sz="1600" i="1"/>
              <a:t>finance </a:t>
            </a:r>
            <a:r>
              <a:rPr lang="en-US" altLang="en-BR" sz="1600"/>
              <a:t>das empresas, seja mediante o fundo rotativo seja a partir da criação de moeda.</a:t>
            </a:r>
          </a:p>
          <a:p>
            <a:pPr eaLnBrk="1" hangingPunct="1"/>
            <a:endParaRPr lang="en-US" altLang="en-BR" sz="1600"/>
          </a:p>
          <a:p>
            <a:pPr eaLnBrk="1" hangingPunct="1"/>
            <a:r>
              <a:rPr lang="en-US" altLang="en-BR" sz="1600"/>
              <a:t>As empresas ao adquirirem ativos instrumentais, viabilizam o processo  de multiplicação da renda, parte da qual não será consumida e resultará, por conseguinte, em poupança equivalente ao montante investido passível de viabilizar a consolidação financeira das dívidas empresariais.</a:t>
            </a:r>
          </a:p>
          <a:p>
            <a:pPr eaLnBrk="1" hangingPunct="1"/>
            <a:endParaRPr lang="en-US" altLang="en-BR" sz="1600"/>
          </a:p>
          <a:p>
            <a:pPr eaLnBrk="1" hangingPunct="1"/>
            <a:r>
              <a:rPr lang="pt-BR" altLang="en-BR" sz="1600"/>
              <a:t>A poupança total, portanto, teria duas aplicações. Primeiro poderia ser direcionada ao investimento (I), e tem como manifestação financeira a emissão de títulos (ações, debêntures), correspondentes à adição de estoque de capital nas empresas.  Em segundo lugar poderia também financiar o déficit fiscal do governo, que tem como correspondência a emissão de títulos da dívida pública. Qual a taxa destes empréstimos? A </a:t>
            </a:r>
            <a:r>
              <a:rPr lang="pt-BR" altLang="en-BR" sz="1600" i="1"/>
              <a:t>taxa básica de juros</a:t>
            </a:r>
            <a:r>
              <a:rPr lang="pt-BR" altLang="en-BR" sz="1600"/>
              <a:t>. A taxa atual de 13% a.a., conforme explicado acima na equação (3.3.). Costa</a:t>
            </a:r>
          </a:p>
          <a:p>
            <a:pPr eaLnBrk="1" hangingPunct="1"/>
            <a:endParaRPr lang="en-US" altLang="en-BR" sz="1600"/>
          </a:p>
          <a:p>
            <a:pPr eaLnBrk="1" hangingPunct="1"/>
            <a:endParaRPr lang="en-US" altLang="en-BR" sz="1600"/>
          </a:p>
          <a:p>
            <a:pPr eaLnBrk="1" hangingPunct="1"/>
            <a:endParaRPr lang="pt-BR" altLang="en-BR"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1106C9E2-6C13-5B4C-A2E8-E25BC854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A95CBC01-2A94-9F44-B599-2B5539237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Sistema Financeiro Nacional</a:t>
            </a:r>
            <a:endParaRPr lang="pt-BR">
              <a:cs typeface="+mj-cs"/>
            </a:endParaRP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43A952A3-E857-044E-B13F-8086501F5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524000"/>
            <a:ext cx="9906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SFN</a:t>
            </a:r>
            <a:endParaRPr lang="pt-BR" b="1">
              <a:latin typeface="Arial" charset="0"/>
              <a:ea typeface="ＭＳ Ｐゴシック" charset="0"/>
            </a:endParaRPr>
          </a:p>
        </p:txBody>
      </p:sp>
      <p:sp>
        <p:nvSpPr>
          <p:cNvPr id="94213" name="Text Box 5">
            <a:extLst>
              <a:ext uri="{FF2B5EF4-FFF2-40B4-BE49-F238E27FC236}">
                <a16:creationId xmlns:a16="http://schemas.microsoft.com/office/drawing/2014/main" id="{299567C7-5C5B-4F43-8E1A-2F0E22BFA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81300"/>
            <a:ext cx="1981200" cy="831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Subsistema Normativo</a:t>
            </a:r>
            <a:endParaRPr lang="pt-BR" b="1">
              <a:latin typeface="Arial" charset="0"/>
              <a:ea typeface="ＭＳ Ｐゴシック" charset="0"/>
            </a:endParaRPr>
          </a:p>
        </p:txBody>
      </p:sp>
      <p:sp>
        <p:nvSpPr>
          <p:cNvPr id="94214" name="Text Box 6">
            <a:extLst>
              <a:ext uri="{FF2B5EF4-FFF2-40B4-BE49-F238E27FC236}">
                <a16:creationId xmlns:a16="http://schemas.microsoft.com/office/drawing/2014/main" id="{EC44922D-D89C-4143-87D8-8DAF2AC8F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781300"/>
            <a:ext cx="2057400" cy="831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Subsistema Operativo</a:t>
            </a:r>
            <a:endParaRPr lang="pt-BR" b="1">
              <a:latin typeface="Arial" charset="0"/>
              <a:ea typeface="ＭＳ Ｐゴシック" charset="0"/>
            </a:endParaRPr>
          </a:p>
        </p:txBody>
      </p:sp>
      <p:sp>
        <p:nvSpPr>
          <p:cNvPr id="94215" name="Text Box 7">
            <a:extLst>
              <a:ext uri="{FF2B5EF4-FFF2-40B4-BE49-F238E27FC236}">
                <a16:creationId xmlns:a16="http://schemas.microsoft.com/office/drawing/2014/main" id="{84AD03AC-7856-2349-A4C3-E889C4A37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30480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Definição de diretrizes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Formulação de Políticas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Execução da Política Monetária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Fiscalização e Controle</a:t>
            </a:r>
            <a:endParaRPr lang="pt-BR" altLang="en-BR" sz="2000"/>
          </a:p>
        </p:txBody>
      </p:sp>
      <p:sp>
        <p:nvSpPr>
          <p:cNvPr id="94216" name="Text Box 8">
            <a:extLst>
              <a:ext uri="{FF2B5EF4-FFF2-40B4-BE49-F238E27FC236}">
                <a16:creationId xmlns:a16="http://schemas.microsoft.com/office/drawing/2014/main" id="{0C0B14FB-82DE-9C4C-A585-CB0B9DC5A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0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Operação dos Mercados Financeiros</a:t>
            </a:r>
            <a:endParaRPr lang="pt-BR" altLang="en-BR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79509014-59D6-F74D-B95B-3E4F50979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287E9349-77F9-FB49-8FB6-F62957C25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629400" cy="685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pt-BR" altLang="en-BR"/>
              <a:t>O subsistema Normativo do SFN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864AF80D-FAEB-264B-AF3F-5337D0C06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546225"/>
            <a:ext cx="3048000" cy="1196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en-BR" b="1"/>
              <a:t>Conselho Monetário Nacional (CMN)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2A4C8172-B408-4944-BBEF-F04D0D0CA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92463"/>
            <a:ext cx="2362200" cy="1196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pt-BR" b="1">
                <a:latin typeface="Arial" charset="0"/>
                <a:ea typeface="ＭＳ Ｐゴシック" charset="0"/>
              </a:rPr>
              <a:t>Banco Central do Brasil (BACEN)</a:t>
            </a: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23D171D9-C22C-784A-A524-F84105199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009900"/>
            <a:ext cx="2438400" cy="15621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en-BR" b="1"/>
              <a:t>Comissão de Valores Mobiliários (CVM)</a:t>
            </a:r>
          </a:p>
        </p:txBody>
      </p:sp>
      <p:sp>
        <p:nvSpPr>
          <p:cNvPr id="92166" name="AutoShape 6">
            <a:extLst>
              <a:ext uri="{FF2B5EF4-FFF2-40B4-BE49-F238E27FC236}">
                <a16:creationId xmlns:a16="http://schemas.microsoft.com/office/drawing/2014/main" id="{78FB5A59-91B3-DB4E-A23F-3EFC79C12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"/>
            <a:ext cx="2438400" cy="2362200"/>
          </a:xfrm>
          <a:prstGeom prst="wedgeRectCallout">
            <a:avLst>
              <a:gd name="adj1" fmla="val -63153"/>
              <a:gd name="adj2" fmla="val 1626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t-BR" altLang="en-BR" sz="2000"/>
              <a:t>Definição de diretrizes de funcionamento do SFN</a:t>
            </a:r>
          </a:p>
          <a:p>
            <a:pPr algn="ctr"/>
            <a:r>
              <a:rPr lang="pt-BR" altLang="en-BR" sz="2000"/>
              <a:t>Formulação da política de moeda e crédito</a:t>
            </a:r>
          </a:p>
        </p:txBody>
      </p:sp>
      <p:sp>
        <p:nvSpPr>
          <p:cNvPr id="92167" name="AutoShape 7">
            <a:extLst>
              <a:ext uri="{FF2B5EF4-FFF2-40B4-BE49-F238E27FC236}">
                <a16:creationId xmlns:a16="http://schemas.microsoft.com/office/drawing/2014/main" id="{863E4A23-3400-E54E-B3B8-246AA7E0C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3886200" cy="1447800"/>
          </a:xfrm>
          <a:prstGeom prst="wedgeRectCallout">
            <a:avLst>
              <a:gd name="adj1" fmla="val -42"/>
              <a:gd name="adj2" fmla="val -7061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t-BR" altLang="en-BR" sz="2000"/>
              <a:t>Fiscalização do mercado financeiro</a:t>
            </a:r>
          </a:p>
          <a:p>
            <a:pPr algn="ctr"/>
            <a:r>
              <a:rPr lang="pt-BR" altLang="en-BR" sz="2000"/>
              <a:t>Gestor do mercado financeiro</a:t>
            </a:r>
          </a:p>
          <a:p>
            <a:pPr algn="ctr"/>
            <a:r>
              <a:rPr lang="pt-BR" altLang="en-BR" sz="2000"/>
              <a:t>Executor da política monetária</a:t>
            </a:r>
          </a:p>
        </p:txBody>
      </p:sp>
      <p:sp>
        <p:nvSpPr>
          <p:cNvPr id="92168" name="AutoShape 8">
            <a:extLst>
              <a:ext uri="{FF2B5EF4-FFF2-40B4-BE49-F238E27FC236}">
                <a16:creationId xmlns:a16="http://schemas.microsoft.com/office/drawing/2014/main" id="{78568A8E-C8D4-9F48-A178-1C2F279D8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953000"/>
            <a:ext cx="3886200" cy="990600"/>
          </a:xfrm>
          <a:prstGeom prst="wedgeRectCallout">
            <a:avLst>
              <a:gd name="adj1" fmla="val -31370"/>
              <a:gd name="adj2" fmla="val -8878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t-BR" altLang="en-BR" sz="2000"/>
              <a:t>Controle e fomento do mercado de valores mobiliários</a:t>
            </a:r>
          </a:p>
        </p:txBody>
      </p:sp>
      <p:cxnSp>
        <p:nvCxnSpPr>
          <p:cNvPr id="92169" name="AutoShape 9">
            <a:extLst>
              <a:ext uri="{FF2B5EF4-FFF2-40B4-BE49-F238E27FC236}">
                <a16:creationId xmlns:a16="http://schemas.microsoft.com/office/drawing/2014/main" id="{94B0AD3B-C210-9947-B000-3902C751680E}"/>
              </a:ext>
            </a:extLst>
          </p:cNvPr>
          <p:cNvCxnSpPr>
            <a:cxnSpLocks noChangeShapeType="1"/>
            <a:stCxn id="92163" idx="2"/>
            <a:endCxn id="92164" idx="0"/>
          </p:cNvCxnSpPr>
          <p:nvPr/>
        </p:nvCxnSpPr>
        <p:spPr bwMode="auto">
          <a:xfrm rot="5400000">
            <a:off x="3490118" y="2034382"/>
            <a:ext cx="449263" cy="1866900"/>
          </a:xfrm>
          <a:prstGeom prst="bentConnector3">
            <a:avLst>
              <a:gd name="adj1" fmla="val 4982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2170" name="AutoShape 10">
            <a:extLst>
              <a:ext uri="{FF2B5EF4-FFF2-40B4-BE49-F238E27FC236}">
                <a16:creationId xmlns:a16="http://schemas.microsoft.com/office/drawing/2014/main" id="{505F9623-FF80-CD4D-BF15-5F5FEF2EDD21}"/>
              </a:ext>
            </a:extLst>
          </p:cNvPr>
          <p:cNvCxnSpPr>
            <a:cxnSpLocks noChangeShapeType="1"/>
            <a:stCxn id="92163" idx="2"/>
            <a:endCxn id="92165" idx="0"/>
          </p:cNvCxnSpPr>
          <p:nvPr/>
        </p:nvCxnSpPr>
        <p:spPr bwMode="auto">
          <a:xfrm rot="16200000" flipH="1">
            <a:off x="5391150" y="2000250"/>
            <a:ext cx="26670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C737B444-7AF0-704A-B040-25A56702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CB5A3E37-C7A9-9F40-8C14-FB75696B1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98500"/>
          </a:xfrm>
        </p:spPr>
        <p:txBody>
          <a:bodyPr/>
          <a:lstStyle/>
          <a:p>
            <a:pPr eaLnBrk="1" hangingPunct="1"/>
            <a:r>
              <a:rPr lang="pt-BR" altLang="en-BR"/>
              <a:t>O subsistema Operativo: Mercados Financeiros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B4DE68E0-5F5B-0148-99A8-E9A1C408B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36725"/>
            <a:ext cx="2895600" cy="831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en-BR" b="1"/>
              <a:t>Mercado Monetário</a:t>
            </a:r>
          </a:p>
        </p:txBody>
      </p:sp>
      <p:sp>
        <p:nvSpPr>
          <p:cNvPr id="93188" name="Text Box 4">
            <a:extLst>
              <a:ext uri="{FF2B5EF4-FFF2-40B4-BE49-F238E27FC236}">
                <a16:creationId xmlns:a16="http://schemas.microsoft.com/office/drawing/2014/main" id="{FBD88032-C15E-DF4B-9C3D-6DCDEE94E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881313"/>
            <a:ext cx="2895600" cy="831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en-BR" b="1"/>
              <a:t>Mercado de Crédito</a:t>
            </a:r>
          </a:p>
        </p:txBody>
      </p:sp>
      <p:sp>
        <p:nvSpPr>
          <p:cNvPr id="93189" name="Text Box 5">
            <a:extLst>
              <a:ext uri="{FF2B5EF4-FFF2-40B4-BE49-F238E27FC236}">
                <a16:creationId xmlns:a16="http://schemas.microsoft.com/office/drawing/2014/main" id="{FAA7AA0A-2921-974D-ADDF-A00D7F663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025900"/>
            <a:ext cx="2895600" cy="8318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pt-BR" b="1">
                <a:latin typeface="Arial" charset="0"/>
                <a:ea typeface="ＭＳ Ｐゴシック" charset="0"/>
              </a:rPr>
              <a:t>Mercado de capitais</a:t>
            </a:r>
          </a:p>
        </p:txBody>
      </p:sp>
      <p:sp>
        <p:nvSpPr>
          <p:cNvPr id="93190" name="Text Box 6">
            <a:extLst>
              <a:ext uri="{FF2B5EF4-FFF2-40B4-BE49-F238E27FC236}">
                <a16:creationId xmlns:a16="http://schemas.microsoft.com/office/drawing/2014/main" id="{E5FDC823-EC6A-5E41-895D-15FE5D7B0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172075"/>
            <a:ext cx="28956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pt-BR" b="1">
                <a:latin typeface="Arial" charset="0"/>
                <a:ea typeface="ＭＳ Ｐゴシック" charset="0"/>
              </a:rPr>
              <a:t>Mercado Cambial</a:t>
            </a:r>
          </a:p>
        </p:txBody>
      </p:sp>
      <p:sp>
        <p:nvSpPr>
          <p:cNvPr id="93191" name="AutoShape 7">
            <a:extLst>
              <a:ext uri="{FF2B5EF4-FFF2-40B4-BE49-F238E27FC236}">
                <a16:creationId xmlns:a16="http://schemas.microsoft.com/office/drawing/2014/main" id="{BF351B7B-43A1-1B48-8316-DF0D98B38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371600"/>
            <a:ext cx="2438400" cy="1219200"/>
          </a:xfrm>
          <a:prstGeom prst="wedgeRectCallout">
            <a:avLst>
              <a:gd name="adj1" fmla="val -71222"/>
              <a:gd name="adj2" fmla="val 109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t-BR" altLang="en-BR" sz="2000"/>
              <a:t>Títulos públicos</a:t>
            </a:r>
          </a:p>
          <a:p>
            <a:pPr algn="ctr"/>
            <a:r>
              <a:rPr lang="pt-BR" altLang="en-BR" sz="2000"/>
              <a:t>Controle da liquidez do mercado</a:t>
            </a:r>
          </a:p>
        </p:txBody>
      </p:sp>
      <p:sp>
        <p:nvSpPr>
          <p:cNvPr id="93192" name="AutoShape 8">
            <a:extLst>
              <a:ext uri="{FF2B5EF4-FFF2-40B4-BE49-F238E27FC236}">
                <a16:creationId xmlns:a16="http://schemas.microsoft.com/office/drawing/2014/main" id="{1425A998-C38B-6547-AC19-8E76D5953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819400"/>
            <a:ext cx="2438400" cy="838200"/>
          </a:xfrm>
          <a:prstGeom prst="wedgeRectCallout">
            <a:avLst>
              <a:gd name="adj1" fmla="val -71222"/>
              <a:gd name="adj2" fmla="val 38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t-BR" altLang="en-BR" sz="2000"/>
              <a:t>Bancos comerciais e múltiplos</a:t>
            </a:r>
          </a:p>
        </p:txBody>
      </p:sp>
      <p:sp>
        <p:nvSpPr>
          <p:cNvPr id="93193" name="AutoShape 9">
            <a:extLst>
              <a:ext uri="{FF2B5EF4-FFF2-40B4-BE49-F238E27FC236}">
                <a16:creationId xmlns:a16="http://schemas.microsoft.com/office/drawing/2014/main" id="{FA36C150-83E6-F840-86D7-1420D20A8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2438400" cy="685800"/>
          </a:xfrm>
          <a:prstGeom prst="wedgeRectCallout">
            <a:avLst>
              <a:gd name="adj1" fmla="val -70509"/>
              <a:gd name="adj2" fmla="val 21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pt-BR" sz="2000">
                <a:latin typeface="Arial" charset="0"/>
                <a:ea typeface="ＭＳ Ｐゴシック" charset="0"/>
              </a:rPr>
              <a:t>Investimentos</a:t>
            </a:r>
          </a:p>
        </p:txBody>
      </p:sp>
      <p:sp>
        <p:nvSpPr>
          <p:cNvPr id="93194" name="AutoShape 10">
            <a:extLst>
              <a:ext uri="{FF2B5EF4-FFF2-40B4-BE49-F238E27FC236}">
                <a16:creationId xmlns:a16="http://schemas.microsoft.com/office/drawing/2014/main" id="{7AB798C3-73AE-C941-83E7-2733C5947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181600"/>
            <a:ext cx="2438400" cy="762000"/>
          </a:xfrm>
          <a:prstGeom prst="wedgeRectCallout">
            <a:avLst>
              <a:gd name="adj1" fmla="val -71222"/>
              <a:gd name="adj2" fmla="val -17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pt-BR" altLang="en-BR" sz="2000"/>
              <a:t>Operações com moeda estrangeira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04DFB9F5-00EE-6643-B0E9-9669427BE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BACEN</a:t>
            </a:r>
            <a:endParaRPr lang="pt-BR">
              <a:cs typeface="+mj-cs"/>
            </a:endParaRP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E329DE4F-B416-3C4B-880E-6DEAC6FAD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76400"/>
            <a:ext cx="6934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Fiscalização dos bancos e manutenção do bom funcionamento do sistema</a:t>
            </a:r>
            <a:endParaRPr lang="pt-BR" altLang="en-BR"/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89DDCC3A-E7A8-EF4A-A37F-1157387C3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276600"/>
            <a:ext cx="6629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Execução da Política Monetária</a:t>
            </a:r>
            <a:endParaRPr lang="pt-BR" altLang="en-BR"/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01529050-84DE-7E48-BF81-61E12942A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3962400"/>
            <a:ext cx="51816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Controle da oferta de moeda</a:t>
            </a:r>
            <a:endParaRPr lang="pt-BR" sz="2000">
              <a:latin typeface="Arial" charset="0"/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193CCD-E79B-C44D-A6C9-754BB8BFB95A}"/>
              </a:ext>
            </a:extLst>
          </p:cNvPr>
          <p:cNvSpPr txBox="1"/>
          <p:nvPr/>
        </p:nvSpPr>
        <p:spPr>
          <a:xfrm>
            <a:off x="2019300" y="4869160"/>
            <a:ext cx="57930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Uma </a:t>
            </a:r>
            <a:r>
              <a:rPr lang="en-US" sz="1400" dirty="0" err="1"/>
              <a:t>exigência</a:t>
            </a:r>
            <a:r>
              <a:rPr lang="en-US" sz="1400" dirty="0"/>
              <a:t> de </a:t>
            </a:r>
            <a:r>
              <a:rPr lang="en-US" sz="1400" dirty="0" err="1"/>
              <a:t>reserva</a:t>
            </a:r>
            <a:r>
              <a:rPr lang="en-US" sz="1400" dirty="0"/>
              <a:t> </a:t>
            </a:r>
            <a:r>
              <a:rPr lang="en-US" sz="1400" dirty="0" err="1"/>
              <a:t>é</a:t>
            </a:r>
            <a:r>
              <a:rPr lang="en-US" sz="1400" dirty="0"/>
              <a:t> um </a:t>
            </a:r>
            <a:r>
              <a:rPr lang="en-US" sz="1400" dirty="0" err="1"/>
              <a:t>índice</a:t>
            </a:r>
            <a:r>
              <a:rPr lang="en-US" sz="1400" dirty="0"/>
              <a:t> que um banco </a:t>
            </a:r>
            <a:r>
              <a:rPr lang="en-US" sz="1400" dirty="0" err="1"/>
              <a:t>deve</a:t>
            </a:r>
            <a:r>
              <a:rPr lang="en-US" sz="1400" dirty="0"/>
              <a:t> </a:t>
            </a:r>
            <a:r>
              <a:rPr lang="en-US" sz="1400" dirty="0" err="1"/>
              <a:t>manter</a:t>
            </a:r>
            <a:r>
              <a:rPr lang="en-US" sz="1400" dirty="0"/>
              <a:t> entre </a:t>
            </a:r>
            <a:r>
              <a:rPr lang="en-US" sz="1400" dirty="0" err="1"/>
              <a:t>passivos</a:t>
            </a:r>
            <a:r>
              <a:rPr lang="en-US" sz="1400" dirty="0"/>
              <a:t> e </a:t>
            </a:r>
            <a:r>
              <a:rPr lang="en-US" sz="1400" dirty="0" err="1"/>
              <a:t>reservas</a:t>
            </a:r>
            <a:r>
              <a:rPr lang="en-US" sz="1400" dirty="0"/>
              <a:t> de </a:t>
            </a:r>
            <a:r>
              <a:rPr lang="en-US" sz="1400" dirty="0" err="1"/>
              <a:t>depósito</a:t>
            </a:r>
            <a:r>
              <a:rPr lang="en-US" sz="1400" dirty="0"/>
              <a:t>.</a:t>
            </a:r>
            <a:r>
              <a:rPr lang="en-US" sz="1400" baseline="30000" dirty="0">
                <a:hlinkClick r:id="rId2"/>
              </a:rPr>
              <a:t>[25]</a:t>
            </a:r>
            <a:r>
              <a:rPr lang="en-US" sz="1400" dirty="0"/>
              <a:t> </a:t>
            </a: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requisitos</a:t>
            </a:r>
            <a:r>
              <a:rPr lang="en-US" sz="1400" dirty="0"/>
              <a:t> de </a:t>
            </a:r>
            <a:r>
              <a:rPr lang="en-US" sz="1400" dirty="0" err="1"/>
              <a:t>reserva</a:t>
            </a:r>
            <a:r>
              <a:rPr lang="en-US" sz="1400" dirty="0"/>
              <a:t> </a:t>
            </a:r>
            <a:r>
              <a:rPr lang="en-US" sz="1400" dirty="0" err="1"/>
              <a:t>não</a:t>
            </a:r>
            <a:r>
              <a:rPr lang="en-US" sz="1400" dirty="0"/>
              <a:t> se </a:t>
            </a:r>
            <a:r>
              <a:rPr lang="en-US" sz="1400" dirty="0" err="1"/>
              <a:t>aplicam</a:t>
            </a:r>
            <a:r>
              <a:rPr lang="en-US" sz="1400" dirty="0"/>
              <a:t> </a:t>
            </a:r>
            <a:r>
              <a:rPr lang="en-US" sz="1400" dirty="0" err="1"/>
              <a:t>à</a:t>
            </a:r>
            <a:r>
              <a:rPr lang="en-US" sz="1400" dirty="0"/>
              <a:t> </a:t>
            </a:r>
            <a:r>
              <a:rPr lang="en-US" sz="1400" dirty="0" err="1"/>
              <a:t>quantidade</a:t>
            </a:r>
            <a:r>
              <a:rPr lang="en-US" sz="1400" dirty="0"/>
              <a:t> de </a:t>
            </a:r>
            <a:r>
              <a:rPr lang="en-US" sz="1400" dirty="0" err="1"/>
              <a:t>dinheiro</a:t>
            </a:r>
            <a:r>
              <a:rPr lang="en-US" sz="1400" dirty="0"/>
              <a:t> que um banco </a:t>
            </a:r>
            <a:r>
              <a:rPr lang="en-US" sz="1400" dirty="0" err="1"/>
              <a:t>pode</a:t>
            </a:r>
            <a:r>
              <a:rPr lang="en-US" sz="1400" dirty="0"/>
              <a:t> </a:t>
            </a:r>
            <a:r>
              <a:rPr lang="en-US" sz="1400" dirty="0" err="1"/>
              <a:t>emprestar</a:t>
            </a:r>
            <a:r>
              <a:rPr lang="en-US" sz="1400" dirty="0"/>
              <a:t>. A </a:t>
            </a:r>
            <a:r>
              <a:rPr lang="en-US" sz="1400" dirty="0" err="1"/>
              <a:t>relação</a:t>
            </a:r>
            <a:r>
              <a:rPr lang="en-US" sz="1400" dirty="0"/>
              <a:t> que se </a:t>
            </a:r>
            <a:r>
              <a:rPr lang="en-US" sz="1400" dirty="0" err="1"/>
              <a:t>aplica</a:t>
            </a:r>
            <a:r>
              <a:rPr lang="en-US" sz="1400" dirty="0"/>
              <a:t> </a:t>
            </a:r>
            <a:r>
              <a:rPr lang="en-US" sz="1400" dirty="0" err="1"/>
              <a:t>ao</a:t>
            </a:r>
            <a:r>
              <a:rPr lang="en-US" sz="1400" dirty="0"/>
              <a:t> </a:t>
            </a:r>
            <a:r>
              <a:rPr lang="en-US" sz="1400" dirty="0" err="1"/>
              <a:t>empréstimo</a:t>
            </a:r>
            <a:r>
              <a:rPr lang="en-US" sz="1400" dirty="0"/>
              <a:t> </a:t>
            </a:r>
            <a:r>
              <a:rPr lang="en-US" sz="1400" dirty="0" err="1"/>
              <a:t>bancário</a:t>
            </a:r>
            <a:r>
              <a:rPr lang="en-US" sz="1400" dirty="0"/>
              <a:t> </a:t>
            </a:r>
            <a:r>
              <a:rPr lang="en-US" sz="1400" dirty="0" err="1"/>
              <a:t>é</a:t>
            </a:r>
            <a:r>
              <a:rPr lang="en-US" sz="1400" dirty="0"/>
              <a:t> </a:t>
            </a:r>
            <a:r>
              <a:rPr lang="en-US" sz="1400" dirty="0" err="1"/>
              <a:t>sua</a:t>
            </a:r>
            <a:r>
              <a:rPr lang="en-US" sz="1400" dirty="0"/>
              <a:t> </a:t>
            </a:r>
            <a:r>
              <a:rPr lang="en-US" sz="1400" dirty="0" err="1"/>
              <a:t>exigência</a:t>
            </a:r>
            <a:r>
              <a:rPr lang="en-US" sz="1400" dirty="0"/>
              <a:t> de capital.</a:t>
            </a:r>
            <a:r>
              <a:rPr lang="en-US" sz="1400" baseline="30000" dirty="0">
                <a:hlinkClick r:id="rId3"/>
              </a:rPr>
              <a:t>[26]</a:t>
            </a:r>
            <a:endParaRPr lang="en-BR" sz="1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0F4F1919-96B1-F14E-A2AD-2C3BF341C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Oferta de Moeda</a:t>
            </a:r>
            <a:endParaRPr lang="pt-BR">
              <a:cs typeface="+mj-cs"/>
            </a:endParaRP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4EBB049A-8DC3-E14C-A224-5AAC8F027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29718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Oferta de Moeda: moeda corrente + depósitos bancários</a:t>
            </a:r>
            <a:endParaRPr lang="pt-BR" altLang="en-BR" sz="2000"/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7E8D4CD1-E262-FB47-B38A-8923F4F7C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447800"/>
            <a:ext cx="31242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Reserva: depósitos recebidos pelo banco e não emprestados</a:t>
            </a:r>
            <a:endParaRPr lang="pt-BR" altLang="en-BR" sz="2000"/>
          </a:p>
        </p:txBody>
      </p:sp>
      <p:sp>
        <p:nvSpPr>
          <p:cNvPr id="96261" name="Text Box 5">
            <a:extLst>
              <a:ext uri="{FF2B5EF4-FFF2-40B4-BE49-F238E27FC236}">
                <a16:creationId xmlns:a16="http://schemas.microsoft.com/office/drawing/2014/main" id="{F012E41D-FCAF-2B43-9FF4-DC0968DDC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76600"/>
            <a:ext cx="2362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Sistema de Cobertura Total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96262" name="Text Box 6">
            <a:extLst>
              <a:ext uri="{FF2B5EF4-FFF2-40B4-BE49-F238E27FC236}">
                <a16:creationId xmlns:a16="http://schemas.microsoft.com/office/drawing/2014/main" id="{DF510524-A7FF-7B42-9C61-AC89DE651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95600"/>
            <a:ext cx="43434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Bancos recebem depósitos mas não fazem empréstimos. Todos os depósitos estão disponíveis para saque</a:t>
            </a:r>
            <a:endParaRPr lang="pt-BR" altLang="en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AA00221E-6A64-494A-990A-5C8F558B0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Oferta de Moeda </a:t>
            </a:r>
            <a:endParaRPr lang="pt-BR">
              <a:cs typeface="+mj-cs"/>
            </a:endParaRPr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F9B77CB7-EE8C-5247-8D13-E3F383690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90700"/>
            <a:ext cx="23622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Sistema de Reservas Fracionadas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97284" name="Text Box 4">
            <a:extLst>
              <a:ext uri="{FF2B5EF4-FFF2-40B4-BE49-F238E27FC236}">
                <a16:creationId xmlns:a16="http://schemas.microsoft.com/office/drawing/2014/main" id="{05A6A9CA-F2E8-EC46-85F9-94AE471B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828800"/>
            <a:ext cx="4343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dirty="0" err="1"/>
              <a:t>Bancos</a:t>
            </a:r>
            <a:r>
              <a:rPr lang="en-US" altLang="en-BR" dirty="0"/>
              <a:t> </a:t>
            </a:r>
            <a:r>
              <a:rPr lang="en-US" altLang="en-BR" dirty="0" err="1"/>
              <a:t>recebem</a:t>
            </a:r>
            <a:r>
              <a:rPr lang="en-US" altLang="en-BR" dirty="0"/>
              <a:t> </a:t>
            </a:r>
            <a:r>
              <a:rPr lang="en-US" altLang="en-BR" dirty="0" err="1"/>
              <a:t>depósitos</a:t>
            </a:r>
            <a:r>
              <a:rPr lang="en-US" altLang="en-BR" dirty="0"/>
              <a:t> e </a:t>
            </a:r>
            <a:r>
              <a:rPr lang="en-US" altLang="en-BR" dirty="0" err="1"/>
              <a:t>utilizam</a:t>
            </a:r>
            <a:r>
              <a:rPr lang="en-US" altLang="en-BR" dirty="0"/>
              <a:t> </a:t>
            </a:r>
            <a:r>
              <a:rPr lang="en-US" altLang="en-BR" dirty="0" err="1"/>
              <a:t>parte</a:t>
            </a:r>
            <a:r>
              <a:rPr lang="en-US" altLang="en-BR" dirty="0"/>
              <a:t> deles para </a:t>
            </a:r>
            <a:r>
              <a:rPr lang="en-US" altLang="en-BR" dirty="0" err="1"/>
              <a:t>fazerem</a:t>
            </a:r>
            <a:r>
              <a:rPr lang="en-US" altLang="en-BR" dirty="0"/>
              <a:t> </a:t>
            </a:r>
            <a:r>
              <a:rPr lang="en-US" altLang="en-BR" dirty="0" err="1"/>
              <a:t>empréstimos</a:t>
            </a:r>
            <a:endParaRPr lang="pt-BR" altLang="en-BR" dirty="0"/>
          </a:p>
        </p:txBody>
      </p:sp>
      <p:sp>
        <p:nvSpPr>
          <p:cNvPr id="97285" name="Text Box 5">
            <a:extLst>
              <a:ext uri="{FF2B5EF4-FFF2-40B4-BE49-F238E27FC236}">
                <a16:creationId xmlns:a16="http://schemas.microsoft.com/office/drawing/2014/main" id="{5228BEE4-ED89-B546-9F4B-1FFE276B7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68750"/>
            <a:ext cx="1676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Razão de Reserva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97286" name="Text Box 6">
            <a:extLst>
              <a:ext uri="{FF2B5EF4-FFF2-40B4-BE49-F238E27FC236}">
                <a16:creationId xmlns:a16="http://schemas.microsoft.com/office/drawing/2014/main" id="{A40CBADD-FC2F-9B4F-9032-9BD3BEFE5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968750"/>
            <a:ext cx="4267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Fração dos depósitos que o banco mantém como reserva</a:t>
            </a:r>
            <a:endParaRPr lang="pt-BR" altLang="en-B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698BC4-B959-4046-A689-05132C953DB9}"/>
              </a:ext>
            </a:extLst>
          </p:cNvPr>
          <p:cNvSpPr/>
          <p:nvPr/>
        </p:nvSpPr>
        <p:spPr>
          <a:xfrm>
            <a:off x="2051720" y="49411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Uma </a:t>
            </a:r>
            <a:r>
              <a:rPr lang="en-US" sz="1200" dirty="0" err="1"/>
              <a:t>exigência</a:t>
            </a:r>
            <a:r>
              <a:rPr lang="en-US" sz="1200" dirty="0"/>
              <a:t> de </a:t>
            </a:r>
            <a:r>
              <a:rPr lang="en-US" sz="1200" dirty="0" err="1"/>
              <a:t>reserva</a:t>
            </a:r>
            <a:r>
              <a:rPr lang="en-US" sz="1200" dirty="0"/>
              <a:t> </a:t>
            </a:r>
            <a:r>
              <a:rPr lang="en-US" sz="1200" dirty="0" err="1"/>
              <a:t>é</a:t>
            </a:r>
            <a:r>
              <a:rPr lang="en-US" sz="1200" dirty="0"/>
              <a:t> um </a:t>
            </a:r>
            <a:r>
              <a:rPr lang="en-US" sz="1200" dirty="0" err="1"/>
              <a:t>índice</a:t>
            </a:r>
            <a:r>
              <a:rPr lang="en-US" sz="1200" dirty="0"/>
              <a:t> que um banco </a:t>
            </a:r>
            <a:r>
              <a:rPr lang="en-US" sz="1200" dirty="0" err="1"/>
              <a:t>deve</a:t>
            </a:r>
            <a:r>
              <a:rPr lang="en-US" sz="1200" dirty="0"/>
              <a:t> </a:t>
            </a:r>
            <a:r>
              <a:rPr lang="en-US" sz="1200" dirty="0" err="1"/>
              <a:t>manter</a:t>
            </a:r>
            <a:r>
              <a:rPr lang="en-US" sz="1200" dirty="0"/>
              <a:t> entre </a:t>
            </a:r>
            <a:r>
              <a:rPr lang="en-US" sz="1200" dirty="0" err="1"/>
              <a:t>passivos</a:t>
            </a:r>
            <a:r>
              <a:rPr lang="en-US" sz="1200" dirty="0"/>
              <a:t> e </a:t>
            </a:r>
            <a:r>
              <a:rPr lang="en-US" sz="1200" dirty="0" err="1"/>
              <a:t>reservas</a:t>
            </a:r>
            <a:r>
              <a:rPr lang="en-US" sz="1200" dirty="0"/>
              <a:t> de </a:t>
            </a:r>
            <a:r>
              <a:rPr lang="en-US" sz="1200" dirty="0" err="1"/>
              <a:t>depósito</a:t>
            </a:r>
            <a:r>
              <a:rPr lang="en-US" sz="1200" dirty="0"/>
              <a:t>.</a:t>
            </a:r>
            <a:r>
              <a:rPr lang="en-US" sz="1200" baseline="30000" dirty="0">
                <a:hlinkClick r:id="rId2"/>
              </a:rPr>
              <a:t>[25]</a:t>
            </a:r>
            <a:r>
              <a:rPr lang="en-US" sz="1200" dirty="0"/>
              <a:t> </a:t>
            </a:r>
            <a:r>
              <a:rPr lang="en-US" sz="1200" dirty="0" err="1"/>
              <a:t>Os</a:t>
            </a:r>
            <a:r>
              <a:rPr lang="en-US" sz="1200" dirty="0"/>
              <a:t> </a:t>
            </a:r>
            <a:r>
              <a:rPr lang="en-US" sz="1200" dirty="0" err="1"/>
              <a:t>requisitos</a:t>
            </a:r>
            <a:r>
              <a:rPr lang="en-US" sz="1200" dirty="0"/>
              <a:t> de </a:t>
            </a:r>
            <a:r>
              <a:rPr lang="en-US" sz="1200" dirty="0" err="1"/>
              <a:t>reserva</a:t>
            </a:r>
            <a:r>
              <a:rPr lang="en-US" sz="1200" dirty="0"/>
              <a:t> </a:t>
            </a:r>
            <a:r>
              <a:rPr lang="en-US" sz="1200" dirty="0" err="1"/>
              <a:t>não</a:t>
            </a:r>
            <a:r>
              <a:rPr lang="en-US" sz="1200" dirty="0"/>
              <a:t> se </a:t>
            </a:r>
            <a:r>
              <a:rPr lang="en-US" sz="1200" dirty="0" err="1"/>
              <a:t>aplicam</a:t>
            </a:r>
            <a:r>
              <a:rPr lang="en-US" sz="1200" dirty="0"/>
              <a:t> </a:t>
            </a:r>
            <a:r>
              <a:rPr lang="en-US" sz="1200" dirty="0" err="1"/>
              <a:t>à</a:t>
            </a:r>
            <a:r>
              <a:rPr lang="en-US" sz="1200" dirty="0"/>
              <a:t> </a:t>
            </a:r>
            <a:r>
              <a:rPr lang="en-US" sz="1200" dirty="0" err="1"/>
              <a:t>quantidade</a:t>
            </a:r>
            <a:r>
              <a:rPr lang="en-US" sz="1200" dirty="0"/>
              <a:t> de </a:t>
            </a:r>
            <a:r>
              <a:rPr lang="en-US" sz="1200" dirty="0" err="1"/>
              <a:t>dinheiro</a:t>
            </a:r>
            <a:r>
              <a:rPr lang="en-US" sz="1200" dirty="0"/>
              <a:t> que um banco </a:t>
            </a:r>
            <a:r>
              <a:rPr lang="en-US" sz="1200" dirty="0" err="1"/>
              <a:t>pode</a:t>
            </a:r>
            <a:r>
              <a:rPr lang="en-US" sz="1200" dirty="0"/>
              <a:t> </a:t>
            </a:r>
            <a:r>
              <a:rPr lang="en-US" sz="1200" dirty="0" err="1"/>
              <a:t>emprestar</a:t>
            </a:r>
            <a:r>
              <a:rPr lang="en-US" sz="1200" dirty="0"/>
              <a:t>. A </a:t>
            </a:r>
            <a:r>
              <a:rPr lang="en-US" sz="1200" dirty="0" err="1"/>
              <a:t>relação</a:t>
            </a:r>
            <a:r>
              <a:rPr lang="en-US" sz="1200" dirty="0"/>
              <a:t> que se </a:t>
            </a:r>
            <a:r>
              <a:rPr lang="en-US" sz="1200" dirty="0" err="1"/>
              <a:t>aplica</a:t>
            </a:r>
            <a:r>
              <a:rPr lang="en-US" sz="1200" dirty="0"/>
              <a:t> </a:t>
            </a:r>
            <a:r>
              <a:rPr lang="en-US" sz="1200" dirty="0" err="1"/>
              <a:t>ao</a:t>
            </a:r>
            <a:r>
              <a:rPr lang="en-US" sz="1200" dirty="0"/>
              <a:t> </a:t>
            </a:r>
            <a:r>
              <a:rPr lang="en-US" sz="1200" dirty="0" err="1"/>
              <a:t>empréstimo</a:t>
            </a:r>
            <a:r>
              <a:rPr lang="en-US" sz="1200" dirty="0"/>
              <a:t> </a:t>
            </a:r>
            <a:r>
              <a:rPr lang="en-US" sz="1200" dirty="0" err="1"/>
              <a:t>bancário</a:t>
            </a:r>
            <a:r>
              <a:rPr lang="en-US" sz="1200" dirty="0"/>
              <a:t> </a:t>
            </a:r>
            <a:r>
              <a:rPr lang="en-US" sz="1200" dirty="0" err="1"/>
              <a:t>é</a:t>
            </a:r>
            <a:r>
              <a:rPr lang="en-US" sz="1200" dirty="0"/>
              <a:t> </a:t>
            </a:r>
            <a:r>
              <a:rPr lang="en-US" sz="1200" dirty="0" err="1"/>
              <a:t>sua</a:t>
            </a:r>
            <a:r>
              <a:rPr lang="en-US" sz="1200" dirty="0"/>
              <a:t> </a:t>
            </a:r>
            <a:r>
              <a:rPr lang="en-US" sz="1200" dirty="0" err="1"/>
              <a:t>exigência</a:t>
            </a:r>
            <a:r>
              <a:rPr lang="en-US" sz="1200" dirty="0"/>
              <a:t> de capital.</a:t>
            </a:r>
            <a:r>
              <a:rPr lang="en-US" sz="1200" baseline="30000" dirty="0">
                <a:hlinkClick r:id="rId3"/>
              </a:rPr>
              <a:t>[</a:t>
            </a:r>
            <a:r>
              <a:rPr lang="en-US" baseline="30000" dirty="0">
                <a:hlinkClick r:id="rId3"/>
              </a:rPr>
              <a:t>26]</a:t>
            </a:r>
            <a:endParaRPr lang="en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F992662C-62D0-824F-9E43-441B45147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Oferta de Moeda: Reservas</a:t>
            </a:r>
            <a:endParaRPr lang="pt-BR">
              <a:cs typeface="+mj-cs"/>
            </a:endParaRP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9C211599-1C7C-604F-98FD-5984BCC52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06950"/>
            <a:ext cx="2133600" cy="83185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Exigência de Reservas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98309" name="Text Box 5">
            <a:extLst>
              <a:ext uri="{FF2B5EF4-FFF2-40B4-BE49-F238E27FC236}">
                <a16:creationId xmlns:a16="http://schemas.microsoft.com/office/drawing/2014/main" id="{80C0D47D-6C2F-9140-8CCA-8647E6288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08413"/>
            <a:ext cx="2133600" cy="8318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Reservas Excedentes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32210D0E-87CB-0C4C-993C-D21E1B309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11350"/>
            <a:ext cx="2133600" cy="1744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BR"/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Disponível para empréstimos</a:t>
            </a:r>
            <a:endParaRPr lang="pt-BR" altLang="en-BR"/>
          </a:p>
        </p:txBody>
      </p:sp>
      <p:sp>
        <p:nvSpPr>
          <p:cNvPr id="98311" name="AutoShape 7">
            <a:extLst>
              <a:ext uri="{FF2B5EF4-FFF2-40B4-BE49-F238E27FC236}">
                <a16:creationId xmlns:a16="http://schemas.microsoft.com/office/drawing/2014/main" id="{548E73BE-8CF4-E041-B0A6-49197C60A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334000"/>
            <a:ext cx="2514600" cy="1066800"/>
          </a:xfrm>
          <a:prstGeom prst="wedgeRectCallout">
            <a:avLst>
              <a:gd name="adj1" fmla="val -67801"/>
              <a:gd name="adj2" fmla="val -586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BR" sz="2000"/>
              <a:t>Estipulado pelo BACEN, parte da política monetária</a:t>
            </a:r>
            <a:endParaRPr lang="pt-BR" altLang="en-BR" sz="2000"/>
          </a:p>
        </p:txBody>
      </p:sp>
      <p:sp>
        <p:nvSpPr>
          <p:cNvPr id="98312" name="AutoShape 8">
            <a:extLst>
              <a:ext uri="{FF2B5EF4-FFF2-40B4-BE49-F238E27FC236}">
                <a16:creationId xmlns:a16="http://schemas.microsoft.com/office/drawing/2014/main" id="{3B7C8F47-BBDA-A64A-A867-594F5CF15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429000"/>
            <a:ext cx="2514600" cy="1600200"/>
          </a:xfrm>
          <a:prstGeom prst="wedgeRectCallout">
            <a:avLst>
              <a:gd name="adj1" fmla="val -69255"/>
              <a:gd name="adj2" fmla="val -119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BR" sz="2000"/>
              <a:t>Decisão do banco de manter reservas de segurança além das exigidas pelo BACEN</a:t>
            </a:r>
            <a:endParaRPr lang="pt-BR" altLang="en-BR" sz="2000"/>
          </a:p>
        </p:txBody>
      </p:sp>
      <p:sp>
        <p:nvSpPr>
          <p:cNvPr id="98313" name="AutoShape 9">
            <a:extLst>
              <a:ext uri="{FF2B5EF4-FFF2-40B4-BE49-F238E27FC236}">
                <a16:creationId xmlns:a16="http://schemas.microsoft.com/office/drawing/2014/main" id="{F53AA25F-F3E1-8D48-9180-41879E48C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514600"/>
            <a:ext cx="2286000" cy="2667000"/>
          </a:xfrm>
          <a:prstGeom prst="rightArrow">
            <a:avLst>
              <a:gd name="adj1" fmla="val 67500"/>
              <a:gd name="adj2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b="1"/>
              <a:t>Total de depósitos</a:t>
            </a:r>
            <a:endParaRPr lang="pt-BR" altLang="en-BR" b="1"/>
          </a:p>
        </p:txBody>
      </p:sp>
      <p:sp>
        <p:nvSpPr>
          <p:cNvPr id="98314" name="Rectangle 10">
            <a:extLst>
              <a:ext uri="{FF2B5EF4-FFF2-40B4-BE49-F238E27FC236}">
                <a16:creationId xmlns:a16="http://schemas.microsoft.com/office/drawing/2014/main" id="{DCF705DB-9E9A-D647-B0EF-CE39F252F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905000"/>
            <a:ext cx="76200" cy="381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12D91-1E42-C44E-B79A-2E2E2C9DD890}"/>
              </a:ext>
            </a:extLst>
          </p:cNvPr>
          <p:cNvSpPr txBox="1"/>
          <p:nvPr/>
        </p:nvSpPr>
        <p:spPr>
          <a:xfrm>
            <a:off x="6444208" y="1905000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BR" sz="1200" dirty="0"/>
              <a:t>or isto Base Monetária = Papel Moeda + Reservas Bancárias (ms não depósitos à vista)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3A6522F-681C-8446-81CB-CD46D5F2C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95B8F697-7E77-9842-A917-3D2C0C332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Sistema de Reservas Fracionadas: Exemplo</a:t>
            </a:r>
            <a:endParaRPr lang="pt-BR">
              <a:cs typeface="+mj-cs"/>
            </a:endParaRP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810D2BEF-F8E6-F64F-80E2-827C5F0A4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3716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/>
              <a:t>O Banco Zero estabeleceu que manterá reservas de 10% dos depósitos</a:t>
            </a:r>
            <a:endParaRPr lang="pt-BR" altLang="en-BR"/>
          </a:p>
        </p:txBody>
      </p:sp>
      <p:sp>
        <p:nvSpPr>
          <p:cNvPr id="99332" name="Text Box 4">
            <a:extLst>
              <a:ext uri="{FF2B5EF4-FFF2-40B4-BE49-F238E27FC236}">
                <a16:creationId xmlns:a16="http://schemas.microsoft.com/office/drawing/2014/main" id="{DCB60D7F-0F40-0D46-ABE5-5BFC7366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76600"/>
            <a:ext cx="27432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b="1"/>
              <a:t>Ativo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Reservas $10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Empréstimos $90</a:t>
            </a:r>
            <a:endParaRPr lang="pt-BR" altLang="en-BR"/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6F4EB14B-8144-4542-A286-D6B24325C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276600"/>
            <a:ext cx="26670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b="1"/>
              <a:t>Passivo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Depósitos $100</a:t>
            </a:r>
            <a:endParaRPr lang="pt-BR" altLang="en-BR"/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E62D895C-0DB2-2547-864E-8CF45BD58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u="sng"/>
              <a:t>Balanço Banco Zero</a:t>
            </a:r>
            <a:endParaRPr lang="pt-BR" altLang="en-BR" u="sng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5EFE07B5-6FF9-9D42-A00A-9E510603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514600"/>
            <a:ext cx="64770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21C5D3-CE93-314F-A65F-F9C19322B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392016" cy="457200"/>
          </a:xfrm>
        </p:spPr>
        <p:txBody>
          <a:bodyPr/>
          <a:lstStyle/>
          <a:p>
            <a:pPr>
              <a:defRPr/>
            </a:pPr>
            <a:r>
              <a:rPr lang="pt-BR" b="1" dirty="0"/>
              <a:t>PRO Reinaldo Pacheco da `Costa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3E6EA1-0C6C-E04C-B5DD-C8215DC8196D}"/>
              </a:ext>
            </a:extLst>
          </p:cNvPr>
          <p:cNvSpPr txBox="1"/>
          <p:nvPr/>
        </p:nvSpPr>
        <p:spPr>
          <a:xfrm>
            <a:off x="539552" y="1460476"/>
            <a:ext cx="849694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Marx chama o dinheiro de </a:t>
            </a:r>
            <a:r>
              <a:rPr lang="pt-BR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pt-BR" sz="20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Geld</a:t>
            </a:r>
            <a:r>
              <a:rPr lang="pt-BR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);</a:t>
            </a:r>
          </a:p>
          <a:p>
            <a:pPr algn="just"/>
            <a:endParaRPr lang="pt-BR" sz="2000" i="1" dirty="0">
              <a:ea typeface="Times New Roman" panose="02020603050405020304" pitchFamily="18" charset="0"/>
            </a:endParaRPr>
          </a:p>
          <a:p>
            <a:pPr algn="just"/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 Moeda de </a:t>
            </a:r>
            <a:r>
              <a:rPr lang="pt-BR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pt-BR" sz="20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Münze</a:t>
            </a:r>
            <a:r>
              <a:rPr lang="pt-BR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quando ele é simplesmente meio de circulação. </a:t>
            </a:r>
          </a:p>
          <a:p>
            <a:pPr algn="just"/>
            <a:endParaRPr lang="pt-BR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Dinheiro é conceito mais amplo e tem importância tanto histórica quanto corrente, e abrange funções primordiais para o sistema econômico, que incluem, principalmente: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Aumentar a eficiência da produção </a:t>
            </a:r>
            <a:r>
              <a:rPr lang="pt-BR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</a:t>
            </a: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 economia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Funções: Meio de troca, medida do valor, padrão de preços, reserva de valor e liquidez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Facilitar o desenvolvimento econômico local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Transferir recursos entre a poupança e os investidores (consumidores) 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Transferir recursos entre países ou áreas de comércio exterior.</a:t>
            </a:r>
            <a:endParaRPr lang="en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873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ACCB3469-76D7-4C4E-B854-0AE79B9E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72670EBB-7A2C-7A4D-9507-CF99C622A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Oferta de Moeda no Sistema de Reservas Fracionadas</a:t>
            </a:r>
            <a:endParaRPr lang="pt-BR">
              <a:cs typeface="+mj-cs"/>
            </a:endParaRP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F3088494-BEE6-AD42-96A7-EB1131A96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057400"/>
            <a:ext cx="27432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b="1"/>
              <a:t>Ativo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Reservas $10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Empréstimos $90</a:t>
            </a:r>
            <a:endParaRPr lang="pt-BR" altLang="en-BR"/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F2BC5AD3-E9B5-964C-AFD0-0BD3C69C9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057400"/>
            <a:ext cx="26670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b="1"/>
              <a:t>Passivo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Depósitos $100</a:t>
            </a:r>
            <a:endParaRPr lang="pt-BR" altLang="en-BR"/>
          </a:p>
        </p:txBody>
      </p:sp>
      <p:sp>
        <p:nvSpPr>
          <p:cNvPr id="100357" name="Text Box 5">
            <a:extLst>
              <a:ext uri="{FF2B5EF4-FFF2-40B4-BE49-F238E27FC236}">
                <a16:creationId xmlns:a16="http://schemas.microsoft.com/office/drawing/2014/main" id="{0E0230F0-D64B-5D4E-BDF1-1FE568385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371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u="sng"/>
              <a:t>Balanço Banco Zero</a:t>
            </a:r>
            <a:endParaRPr lang="pt-BR" altLang="en-BR" u="sng"/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826DEBAF-AFD1-3F42-836D-DC8A9BC54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295400"/>
            <a:ext cx="64770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0359" name="AutoShape 7">
            <a:extLst>
              <a:ext uri="{FF2B5EF4-FFF2-40B4-BE49-F238E27FC236}">
                <a16:creationId xmlns:a16="http://schemas.microsoft.com/office/drawing/2014/main" id="{3425F690-8646-E349-A523-342420F0B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038600"/>
            <a:ext cx="3505200" cy="762000"/>
          </a:xfrm>
          <a:prstGeom prst="wedgeRectCallout">
            <a:avLst>
              <a:gd name="adj1" fmla="val -14083"/>
              <a:gd name="adj2" fmla="val -18875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BR" sz="2000"/>
              <a:t>Os depositantes têm $100 disponíveis no Banco Zero</a:t>
            </a:r>
            <a:endParaRPr lang="pt-BR" altLang="en-BR" sz="2000"/>
          </a:p>
        </p:txBody>
      </p:sp>
      <p:sp>
        <p:nvSpPr>
          <p:cNvPr id="100360" name="AutoShape 8">
            <a:extLst>
              <a:ext uri="{FF2B5EF4-FFF2-40B4-BE49-F238E27FC236}">
                <a16:creationId xmlns:a16="http://schemas.microsoft.com/office/drawing/2014/main" id="{6093B4F6-A82A-0544-BF04-73960392C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038600"/>
            <a:ext cx="3505200" cy="762000"/>
          </a:xfrm>
          <a:prstGeom prst="wedgeRectCallout">
            <a:avLst>
              <a:gd name="adj1" fmla="val -1315"/>
              <a:gd name="adj2" fmla="val -113333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O Banco Zero empresta $90</a:t>
            </a:r>
            <a:endParaRPr lang="pt-BR" sz="2000">
              <a:latin typeface="Arial" charset="0"/>
              <a:ea typeface="ＭＳ Ｐゴシック" charset="0"/>
            </a:endParaRPr>
          </a:p>
        </p:txBody>
      </p:sp>
      <p:sp>
        <p:nvSpPr>
          <p:cNvPr id="100361" name="Text Box 9">
            <a:extLst>
              <a:ext uri="{FF2B5EF4-FFF2-40B4-BE49-F238E27FC236}">
                <a16:creationId xmlns:a16="http://schemas.microsoft.com/office/drawing/2014/main" id="{6E8E5C83-50D2-1E43-9A5D-CC35AE37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74676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/>
              <a:t>O total de moeda disponível é de $100 + $90 = $190</a:t>
            </a:r>
            <a:endParaRPr lang="pt-BR" altLang="en-B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FB5932C6-1E05-1E4F-9B02-80C8BFF5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3143D417-2993-0D4D-AEFE-AC8EEF6BF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Oferta de Moeda no Sistema de Reservas Fracionadas</a:t>
            </a:r>
            <a:endParaRPr lang="pt-BR">
              <a:cs typeface="+mj-cs"/>
            </a:endParaRP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BDFBAA38-86D6-FB4D-B8AD-554959E9D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59436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No Sistema de Reservas Fracionadas os bancos criam moeda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101380" name="Text Box 4">
            <a:extLst>
              <a:ext uri="{FF2B5EF4-FFF2-40B4-BE49-F238E27FC236}">
                <a16:creationId xmlns:a16="http://schemas.microsoft.com/office/drawing/2014/main" id="{EB971B80-FE78-754A-9489-8D3184897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67000"/>
            <a:ext cx="6019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Os bancos criam moeda, mas não criam riqueza. Os tomadores de empréstimo devem aos bancos</a:t>
            </a:r>
            <a:endParaRPr lang="pt-BR" altLang="en-BR"/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5ADC1DF6-73FC-FF46-B225-3AF828D91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67200"/>
            <a:ext cx="60960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Com o processo de criação de moeda pelos bancos, a economia fica mais líquida (tem mais dinheiro disponível) porém não fica mais rica </a:t>
            </a:r>
            <a:endParaRPr lang="pt-BR" altLang="en-B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735BA05-F5BE-1741-BBAD-58F252BA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122263BA-5A57-4E43-BADD-4760A827E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 Multiplicador de Moeda</a:t>
            </a:r>
            <a:endParaRPr lang="pt-BR">
              <a:cs typeface="+mj-cs"/>
            </a:endParaRP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67B0A839-3E15-C24B-B69E-4D2537C5C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1981200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1800" b="1"/>
              <a:t>Ativo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1800"/>
              <a:t>Reservas $10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1800"/>
              <a:t>Empréstimos $90</a:t>
            </a:r>
            <a:endParaRPr lang="pt-BR" altLang="en-BR" sz="1800"/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8493EC97-FB6B-2244-B433-0C3E59D13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1828800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1800" b="1"/>
              <a:t>Passivo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1800"/>
              <a:t>Depósitos $100</a:t>
            </a:r>
            <a:endParaRPr lang="pt-BR" altLang="en-BR" sz="1800"/>
          </a:p>
        </p:txBody>
      </p:sp>
      <p:sp>
        <p:nvSpPr>
          <p:cNvPr id="102405" name="Text Box 5">
            <a:extLst>
              <a:ext uri="{FF2B5EF4-FFF2-40B4-BE49-F238E27FC236}">
                <a16:creationId xmlns:a16="http://schemas.microsoft.com/office/drawing/2014/main" id="{1CA20FBF-B825-1744-82FE-9E755FD0D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1800" u="sng"/>
              <a:t>Balanço Banco Zero</a:t>
            </a:r>
            <a:endParaRPr lang="pt-BR" altLang="en-BR" sz="1800" u="sng"/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23036149-4DD9-7143-8292-724CD2CB1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95400"/>
            <a:ext cx="41148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08" name="Text Box 8">
            <a:extLst>
              <a:ext uri="{FF2B5EF4-FFF2-40B4-BE49-F238E27FC236}">
                <a16:creationId xmlns:a16="http://schemas.microsoft.com/office/drawing/2014/main" id="{31737FE7-60D1-454A-963F-B34E41921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962400"/>
            <a:ext cx="1981200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1800" b="1"/>
              <a:t>Ativo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1800"/>
              <a:t>Reservas $9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1800"/>
              <a:t>Empréstimos $81</a:t>
            </a:r>
            <a:endParaRPr lang="pt-BR" altLang="en-BR" sz="1800"/>
          </a:p>
        </p:txBody>
      </p:sp>
      <p:sp>
        <p:nvSpPr>
          <p:cNvPr id="102409" name="Text Box 9">
            <a:extLst>
              <a:ext uri="{FF2B5EF4-FFF2-40B4-BE49-F238E27FC236}">
                <a16:creationId xmlns:a16="http://schemas.microsoft.com/office/drawing/2014/main" id="{46EA6A75-9DBB-0A4A-882A-5E3C797F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962400"/>
            <a:ext cx="1828800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1800" b="1"/>
              <a:t>Passivo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 sz="1800"/>
              <a:t>Depósitos $90</a:t>
            </a:r>
            <a:endParaRPr lang="pt-BR" altLang="en-BR" sz="1800"/>
          </a:p>
        </p:txBody>
      </p:sp>
      <p:sp>
        <p:nvSpPr>
          <p:cNvPr id="102410" name="Text Box 10">
            <a:extLst>
              <a:ext uri="{FF2B5EF4-FFF2-40B4-BE49-F238E27FC236}">
                <a16:creationId xmlns:a16="http://schemas.microsoft.com/office/drawing/2014/main" id="{EFEBF990-A461-A546-AB35-DD954190E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429000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1800" u="sng"/>
              <a:t>Balanço Banco Um</a:t>
            </a:r>
            <a:endParaRPr lang="pt-BR" altLang="en-BR" sz="1800" u="sng"/>
          </a:p>
        </p:txBody>
      </p:sp>
      <p:sp>
        <p:nvSpPr>
          <p:cNvPr id="102411" name="Rectangle 11">
            <a:extLst>
              <a:ext uri="{FF2B5EF4-FFF2-40B4-BE49-F238E27FC236}">
                <a16:creationId xmlns:a16="http://schemas.microsoft.com/office/drawing/2014/main" id="{9C081DDD-520B-CC49-963F-F0202C5B7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429000"/>
            <a:ext cx="41148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13" name="AutoShape 13">
            <a:extLst>
              <a:ext uri="{FF2B5EF4-FFF2-40B4-BE49-F238E27FC236}">
                <a16:creationId xmlns:a16="http://schemas.microsoft.com/office/drawing/2014/main" id="{12BF0521-0FF7-C941-840C-AE0E14D943F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33600" y="3048000"/>
            <a:ext cx="2209800" cy="914400"/>
          </a:xfrm>
          <a:custGeom>
            <a:avLst/>
            <a:gdLst>
              <a:gd name="T0" fmla="*/ 1654076 w 21600"/>
              <a:gd name="T1" fmla="*/ 0 h 21600"/>
              <a:gd name="T2" fmla="*/ 1654076 w 21600"/>
              <a:gd name="T3" fmla="*/ 514689 h 21600"/>
              <a:gd name="T4" fmla="*/ 286762 w 21600"/>
              <a:gd name="T5" fmla="*/ 914400 h 21600"/>
              <a:gd name="T6" fmla="*/ 2209800 w 21600"/>
              <a:gd name="T7" fmla="*/ 25734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337 h 21600"/>
              <a:gd name="T14" fmla="*/ 19150 w 21600"/>
              <a:gd name="T15" fmla="*/ 88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168" y="0"/>
                </a:lnTo>
                <a:lnTo>
                  <a:pt x="16168" y="3337"/>
                </a:lnTo>
                <a:lnTo>
                  <a:pt x="12427" y="3337"/>
                </a:lnTo>
                <a:cubicBezTo>
                  <a:pt x="5564" y="3337"/>
                  <a:pt x="0" y="7286"/>
                  <a:pt x="0" y="12158"/>
                </a:cubicBezTo>
                <a:lnTo>
                  <a:pt x="0" y="21600"/>
                </a:lnTo>
                <a:lnTo>
                  <a:pt x="5605" y="21600"/>
                </a:lnTo>
                <a:lnTo>
                  <a:pt x="5605" y="12158"/>
                </a:lnTo>
                <a:cubicBezTo>
                  <a:pt x="5605" y="10315"/>
                  <a:pt x="8659" y="8821"/>
                  <a:pt x="12427" y="8821"/>
                </a:cubicBezTo>
                <a:lnTo>
                  <a:pt x="16168" y="8821"/>
                </a:lnTo>
                <a:lnTo>
                  <a:pt x="16168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BR"/>
          </a:p>
        </p:txBody>
      </p:sp>
      <p:sp>
        <p:nvSpPr>
          <p:cNvPr id="102412" name="Text Box 12">
            <a:extLst>
              <a:ext uri="{FF2B5EF4-FFF2-40B4-BE49-F238E27FC236}">
                <a16:creationId xmlns:a16="http://schemas.microsoft.com/office/drawing/2014/main" id="{F006F058-3736-E646-9326-7DB236632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33800"/>
            <a:ext cx="3429000" cy="16160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 sz="2000"/>
              <a:t>Uma pessoa toma $90 de empréstimo no Banco Zero, compra uma mercadoria de outra pessoa, que deposita o dinheiro no Banco Um</a:t>
            </a:r>
            <a:endParaRPr lang="pt-BR" altLang="en-BR" sz="2000"/>
          </a:p>
        </p:txBody>
      </p:sp>
      <p:sp>
        <p:nvSpPr>
          <p:cNvPr id="102414" name="Text Box 14">
            <a:extLst>
              <a:ext uri="{FF2B5EF4-FFF2-40B4-BE49-F238E27FC236}">
                <a16:creationId xmlns:a16="http://schemas.microsoft.com/office/drawing/2014/main" id="{FE53C862-D2D4-EB47-A249-2A5F8CB4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09800"/>
            <a:ext cx="30480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O Banco Um estabeleceu reservas de 10%</a:t>
            </a:r>
            <a:endParaRPr lang="pt-BR" sz="2000">
              <a:latin typeface="Arial" charset="0"/>
              <a:ea typeface="ＭＳ Ｐゴシック" charset="0"/>
            </a:endParaRPr>
          </a:p>
        </p:txBody>
      </p:sp>
      <p:sp>
        <p:nvSpPr>
          <p:cNvPr id="102415" name="Text Box 15">
            <a:extLst>
              <a:ext uri="{FF2B5EF4-FFF2-40B4-BE49-F238E27FC236}">
                <a16:creationId xmlns:a16="http://schemas.microsoft.com/office/drawing/2014/main" id="{8812BA41-3D01-C548-A4EA-0F7E6355F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10200"/>
            <a:ext cx="54102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O Banco Um cria mais $81 de moeda</a:t>
            </a:r>
            <a:endParaRPr lang="pt-BR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6298D3D-98C6-A440-A6D2-93C900D5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8412274B-3359-AB47-903F-DDA113012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Multiplicador de Moeda</a:t>
            </a:r>
            <a:endParaRPr lang="pt-BR">
              <a:cs typeface="+mj-cs"/>
            </a:endParaRP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886CD22A-100D-5D44-93EF-B4CD91D07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526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103428" name="Text Box 4">
            <a:extLst>
              <a:ext uri="{FF2B5EF4-FFF2-40B4-BE49-F238E27FC236}">
                <a16:creationId xmlns:a16="http://schemas.microsoft.com/office/drawing/2014/main" id="{72E06CFD-FA0A-7045-8EC0-4F399406A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905000"/>
            <a:ext cx="5791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O multiplicador de Moeda é a recíproca da razão de reserva</a:t>
            </a:r>
            <a:endParaRPr lang="pt-BR" altLang="en-BR"/>
          </a:p>
        </p:txBody>
      </p:sp>
      <p:grpSp>
        <p:nvGrpSpPr>
          <p:cNvPr id="52229" name="Group 10">
            <a:extLst>
              <a:ext uri="{FF2B5EF4-FFF2-40B4-BE49-F238E27FC236}">
                <a16:creationId xmlns:a16="http://schemas.microsoft.com/office/drawing/2014/main" id="{590B2E6F-733C-DA43-9822-AD88C06944FE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276600"/>
            <a:ext cx="4724400" cy="1524000"/>
            <a:chOff x="1536" y="2064"/>
            <a:chExt cx="2976" cy="960"/>
          </a:xfrm>
        </p:grpSpPr>
        <p:sp>
          <p:nvSpPr>
            <p:cNvPr id="103433" name="Rectangle 9">
              <a:extLst>
                <a:ext uri="{FF2B5EF4-FFF2-40B4-BE49-F238E27FC236}">
                  <a16:creationId xmlns:a16="http://schemas.microsoft.com/office/drawing/2014/main" id="{64476AB4-46EC-664A-ACB4-CDDC86B59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064"/>
              <a:ext cx="2976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29" name="Text Box 5">
              <a:extLst>
                <a:ext uri="{FF2B5EF4-FFF2-40B4-BE49-F238E27FC236}">
                  <a16:creationId xmlns:a16="http://schemas.microsoft.com/office/drawing/2014/main" id="{3B3E0B6B-FE16-094C-8B2B-A716376EE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7" y="2134"/>
              <a:ext cx="2400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R  = razão de reserva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Multiplicador de moeda =</a:t>
              </a:r>
              <a:endParaRPr lang="pt-BR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0" name="Text Box 6">
              <a:extLst>
                <a:ext uri="{FF2B5EF4-FFF2-40B4-BE49-F238E27FC236}">
                  <a16:creationId xmlns:a16="http://schemas.microsoft.com/office/drawing/2014/main" id="{6005974F-296F-2941-BE39-BFB683F16C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4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  <a:endParaRPr lang="pt-BR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1" name="Text Box 7">
              <a:extLst>
                <a:ext uri="{FF2B5EF4-FFF2-40B4-BE49-F238E27FC236}">
                  <a16:creationId xmlns:a16="http://schemas.microsoft.com/office/drawing/2014/main" id="{20A5B1D9-2BF8-634E-82BB-B37DB50245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64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R</a:t>
              </a:r>
              <a:endParaRPr lang="pt-BR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2" name="Line 8">
              <a:extLst>
                <a:ext uri="{FF2B5EF4-FFF2-40B4-BE49-F238E27FC236}">
                  <a16:creationId xmlns:a16="http://schemas.microsoft.com/office/drawing/2014/main" id="{EC0964DE-6CD1-1046-9938-ECE572ACD0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64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DA7F61C-D628-404A-893D-CC68B2C2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19812" name="Rectangle 4">
            <a:extLst>
              <a:ext uri="{FF2B5EF4-FFF2-40B4-BE49-F238E27FC236}">
                <a16:creationId xmlns:a16="http://schemas.microsoft.com/office/drawing/2014/main" id="{1477DDF6-BCFF-6744-BCC0-E34493D9B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Corrida aos Bancos</a:t>
            </a:r>
          </a:p>
        </p:txBody>
      </p:sp>
      <p:sp>
        <p:nvSpPr>
          <p:cNvPr id="119813" name="Text Box 5">
            <a:extLst>
              <a:ext uri="{FF2B5EF4-FFF2-40B4-BE49-F238E27FC236}">
                <a16:creationId xmlns:a16="http://schemas.microsoft.com/office/drawing/2014/main" id="{AF0C862B-41FB-ED4B-8FC5-46D9418C3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1628775"/>
            <a:ext cx="5329237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/>
              <a:t>Um boato sobre a situação de um banco, mesmo que falso, pode levar o banco a dificuldades</a:t>
            </a:r>
          </a:p>
        </p:txBody>
      </p:sp>
      <p:sp>
        <p:nvSpPr>
          <p:cNvPr id="119814" name="Text Box 6">
            <a:extLst>
              <a:ext uri="{FF2B5EF4-FFF2-40B4-BE49-F238E27FC236}">
                <a16:creationId xmlns:a16="http://schemas.microsoft.com/office/drawing/2014/main" id="{B6948703-6673-734A-97F2-7C6E552F8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573463"/>
            <a:ext cx="575945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>
                <a:latin typeface="Arial" charset="0"/>
                <a:ea typeface="ＭＳ Ｐゴシック" charset="0"/>
              </a:rPr>
              <a:t>Em um sistema de reservas fracionadas, um banco não tem fundos para devolver todo a dinheiro a seus correntistas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3988964-285A-344E-B3EB-42B921F6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4BFAD6FD-FA61-1543-841D-92B119A59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BR"/>
              <a:t>Instrumentos de Política Monetária </a:t>
            </a:r>
            <a:endParaRPr lang="pt-BR" altLang="en-BR"/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465F2EC3-4F96-3542-8853-CDDAAD752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8580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Exigência de Reservas: o Bacen pode alterar a exigência de reservas dos bancos. Exigências maiores reduzem a quantidade de moeda em circulação . Exigências menores aumentam a quantidade de moeda</a:t>
            </a:r>
            <a:endParaRPr lang="pt-BR" altLang="en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3B5C82B-5E27-1B46-B2FC-CF1E282D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C8E63F39-1DCB-704A-A0CC-492EFAFE2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BR"/>
              <a:t>Instrumentos de Política Monetária</a:t>
            </a:r>
            <a:endParaRPr lang="pt-BR" altLang="en-BR"/>
          </a:p>
        </p:txBody>
      </p:sp>
      <p:sp>
        <p:nvSpPr>
          <p:cNvPr id="107523" name="Text Box 3">
            <a:extLst>
              <a:ext uri="{FF2B5EF4-FFF2-40B4-BE49-F238E27FC236}">
                <a16:creationId xmlns:a16="http://schemas.microsoft.com/office/drawing/2014/main" id="{C6AD5B41-4385-184B-84CF-EE936880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028825"/>
            <a:ext cx="6705600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Operações de Mercado Aberto (Open Market): compra e venda, pelo Bacen, de títulos do governo. Quando o Bacen compra títulos, aumenta a quantidade de moeda em circulação. Quando vende títulos, retira moeda em circulação</a:t>
            </a:r>
            <a:endParaRPr lang="pt-BR" altLang="en-B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8D3C0E2-13F9-C541-8095-A648252D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1ABAD71D-74FA-654D-8A4D-D47F26DEC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BR"/>
              <a:t>Instrumentos de Política Monetária</a:t>
            </a:r>
            <a:endParaRPr lang="pt-BR" altLang="en-BR"/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C3C482FB-6BF9-7441-8B32-24BF2323B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773238"/>
            <a:ext cx="6172200" cy="2109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Taxa de redesconto: taxa de juros cobrada pelo Bacen aos bancos que precisam de dinheiro para cobrir seu caixa.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BR"/>
              <a:t>Taxas de redesconto elevadas diminuem o crédito e reduzem a quantidade de moeda </a:t>
            </a:r>
            <a:endParaRPr lang="pt-BR" altLang="en-BR"/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58BBB13C-4A2C-C148-8CE0-03BC3DDBE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572000"/>
            <a:ext cx="6248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Forma bastante utilizada pelos Bancos Centrais para controlar a oferta de moeda</a:t>
            </a:r>
            <a:endParaRPr lang="pt-BR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7B05A846-E4F6-BF42-B753-EC111D5C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D84DD394-558B-C440-BB02-EEB9501E1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Problemas no Controle da Oferta de Moeda</a:t>
            </a:r>
            <a:endParaRPr lang="pt-BR">
              <a:cs typeface="+mj-cs"/>
            </a:endParaRPr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3481D828-3B6C-D744-9E33-FC237365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59436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O Bacen não consegue controlar o volume de depósitos que as famílias mantém nos bancos</a:t>
            </a:r>
            <a:endParaRPr lang="pt-BR" altLang="en-BR"/>
          </a:p>
        </p:txBody>
      </p:sp>
      <p:sp>
        <p:nvSpPr>
          <p:cNvPr id="109572" name="Text Box 4">
            <a:extLst>
              <a:ext uri="{FF2B5EF4-FFF2-40B4-BE49-F238E27FC236}">
                <a16:creationId xmlns:a16="http://schemas.microsoft.com/office/drawing/2014/main" id="{F86B9738-6320-6343-8745-B27E96CF0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733800"/>
            <a:ext cx="5486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O Bacen não consegue controlar o nível de reservas que os bancos mantém</a:t>
            </a:r>
            <a:endParaRPr lang="pt-BR" altLang="en-B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40907B8-7114-804D-8B93-CA9104D3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403CDD81-13F2-ED48-9243-5AEA64422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/>
              <a:t>Exemplo</a:t>
            </a:r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F70FDAA8-EEA3-D349-B905-19E2CAD35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00213"/>
            <a:ext cx="6697663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en-BR" dirty="0"/>
              <a:t>O Bacen determinou uma exigência de reservas de 10% e considera que os bancos não mantenham excesso de reservas: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en-BR" dirty="0"/>
              <a:t>Se o governo comprar $1milhão em títulos, qual o efeito nas reservas e na oferta de moeda?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en-BR" dirty="0"/>
              <a:t>Qual o efeito se o Bacen diminuir a exigência de reservas para 5%, mas os bancos decidirem manter reservas próprias de 5%?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B091866-B69C-C04A-9EC8-FE270302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AE289857-75B5-3742-97A5-CE3886330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Moeda</a:t>
            </a:r>
            <a:endParaRPr lang="pt-BR" dirty="0">
              <a:cs typeface="+mj-cs"/>
            </a:endParaRP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4C6D4F12-1C09-C14A-B85C-74FCE5D7B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48768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Conjunto de Ativos de uma economia utilizados regularmente pelas pessoas para comprar bens e serviços de outras pessoas</a:t>
            </a:r>
            <a:endParaRPr lang="pt-BR" altLang="en-BR"/>
          </a:p>
        </p:txBody>
      </p:sp>
      <p:pic>
        <p:nvPicPr>
          <p:cNvPr id="16388" name="Picture 4" descr="BS00508_">
            <a:extLst>
              <a:ext uri="{FF2B5EF4-FFF2-40B4-BE49-F238E27FC236}">
                <a16:creationId xmlns:a16="http://schemas.microsoft.com/office/drawing/2014/main" id="{063B9562-2894-6547-BBED-C477F39C7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86200"/>
            <a:ext cx="15748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BS00508_">
            <a:extLst>
              <a:ext uri="{FF2B5EF4-FFF2-40B4-BE49-F238E27FC236}">
                <a16:creationId xmlns:a16="http://schemas.microsoft.com/office/drawing/2014/main" id="{9CA3E48D-1AA9-8642-AE62-E277854C2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038600"/>
            <a:ext cx="15748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 descr="BS00508_">
            <a:extLst>
              <a:ext uri="{FF2B5EF4-FFF2-40B4-BE49-F238E27FC236}">
                <a16:creationId xmlns:a16="http://schemas.microsoft.com/office/drawing/2014/main" id="{CF616171-4F61-E14F-81C2-AB4929DD1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343400"/>
            <a:ext cx="15748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DF45E1-5FEC-654E-AA9B-DFBEF4A4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b="1" dirty="0"/>
              <a:t>PRO Reinaldo Pacheco da `Costa &amp; </a:t>
            </a:r>
            <a:r>
              <a:rPr lang="pt-BR" dirty="0"/>
              <a:t>Davi Nakano</a:t>
            </a:r>
            <a:endParaRPr lang="en-US" sz="1100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546ECF-C82D-9648-BA76-81D9E13DFE9B}"/>
              </a:ext>
            </a:extLst>
          </p:cNvPr>
          <p:cNvSpPr txBox="1"/>
          <p:nvPr/>
        </p:nvSpPr>
        <p:spPr>
          <a:xfrm>
            <a:off x="251520" y="836712"/>
            <a:ext cx="820668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b="1" i="1" dirty="0" err="1">
                <a:solidFill>
                  <a:srgbClr val="006699"/>
                </a:solidFill>
                <a:effectLst/>
                <a:latin typeface="Arial" panose="020B0604020202020204" pitchFamily="34" charset="0"/>
              </a:rPr>
              <a:t>Certificado</a:t>
            </a:r>
            <a:r>
              <a:rPr lang="en-US" sz="1400" b="1" i="1" dirty="0">
                <a:solidFill>
                  <a:srgbClr val="006699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1" i="1" dirty="0" err="1">
                <a:solidFill>
                  <a:srgbClr val="006699"/>
                </a:solidFill>
                <a:effectLst/>
                <a:latin typeface="Arial" panose="020B0604020202020204" pitchFamily="34" charset="0"/>
              </a:rPr>
              <a:t>Depósito</a:t>
            </a:r>
            <a:r>
              <a:rPr lang="en-US" sz="1400" b="1" i="1" dirty="0">
                <a:solidFill>
                  <a:srgbClr val="00669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rgbClr val="006699"/>
                </a:solidFill>
                <a:effectLst/>
                <a:latin typeface="Arial" panose="020B0604020202020204" pitchFamily="34" charset="0"/>
              </a:rPr>
              <a:t>Interbancário</a:t>
            </a:r>
            <a:r>
              <a:rPr lang="en-US" sz="1400" b="1" i="1" dirty="0">
                <a:solidFill>
                  <a:srgbClr val="006699"/>
                </a:solidFill>
                <a:effectLst/>
                <a:latin typeface="Arial" panose="020B0604020202020204" pitchFamily="34" charset="0"/>
              </a:rPr>
              <a:t> (CDI):</a:t>
            </a:r>
          </a:p>
          <a:p>
            <a:pPr algn="just"/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 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Certificado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Depósito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Interbancário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(CDI)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um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título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emitido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pelos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realização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operações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empréstimo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entre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operações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interbancárias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modalidade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curtíssimo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prazo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Isso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acontece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entre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outras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coisas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por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força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regra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Banco Central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determina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precisam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fechar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com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saldo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positivo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quando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volume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financeiro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saques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supera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depósitos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diferença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emprestada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de outros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estejam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superavitários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através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emissão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um CDI. 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Como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todo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empréstimo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bancos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também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pagam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juros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que,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neste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caso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são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definidos</a:t>
            </a:r>
            <a:r>
              <a:rPr lang="en-US" sz="1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pela Taxa CDI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resumo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o CDI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taxa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reflete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quanto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estão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ganhando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por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emprestar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dinheiro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outros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Por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isso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o CDI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normalmente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classificado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taxa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juros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 mercado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financeiro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entender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Certificado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Depósito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Interbancário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(CDI),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precisamos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mente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taxa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diária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calculada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pela B3 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partir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operações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foram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feitas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 dia. Com as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taxas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diárias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calculada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média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mensal 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anual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CDI 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são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consideradas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o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rendimento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investimentos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algn="just"/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6800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BEEF7-D8DB-EA41-8802-5B15031E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b="1"/>
              <a:t>PRO Reinaldo Pacheco da `Costa &amp; </a:t>
            </a:r>
            <a:r>
              <a:rPr lang="pt-BR"/>
              <a:t>Davi Nakano</a:t>
            </a:r>
            <a:endParaRPr lang="en-US" sz="1100"/>
          </a:p>
          <a:p>
            <a:pPr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998057-C6A3-894B-A042-506B1BB1B51C}"/>
              </a:ext>
            </a:extLst>
          </p:cNvPr>
          <p:cNvSpPr txBox="1"/>
          <p:nvPr/>
        </p:nvSpPr>
        <p:spPr>
          <a:xfrm>
            <a:off x="467544" y="307991"/>
            <a:ext cx="7772400" cy="5940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  <a:spcAft>
                <a:spcPts val="1125"/>
              </a:spcAft>
            </a:pPr>
            <a:r>
              <a:rPr lang="pt-BR" sz="1000" b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por Fernando Ferrari Filho e Fábio Terra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1125"/>
              </a:spcAft>
            </a:pP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Em uma carta para Bernard Shaw, datada em 1/1/1935, John Maynard Keynes escreve que acredita estar “escrevendo um livro sobre teoria econômica que em grande parte revolucionará – não de uma só vez, mas, suponho, no curso dos próximos dez anos – o modo como o mundo pensa os problemas econômicos.” (KEYNES, 1973: 492)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 acertou ao escrever que seu livro, 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The General </a:t>
            </a:r>
            <a:r>
              <a:rPr lang="pt-BR" sz="10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Theory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pt-BR" sz="10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of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pt-BR" sz="10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Employment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pt-BR" sz="10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Interestand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Money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 (GT), publicado em 1936, revolucionaria o pensamento econômico; todavia, errou ao afirmar que sua obra mudaria e influenciaria a Economia, teórica e operacionalmente, somente nos dez anos seguintes, principalmente porque, passados 80 anos de sua publicação, as ideias de Keynes apresentadas na GT continuam sendo discutidas na academia e adotadas pelos </a:t>
            </a:r>
            <a:r>
              <a:rPr lang="pt-BR" sz="10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policymakers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Ademais, nas últimas oito décadas, a teoria econômica do </a:t>
            </a:r>
            <a:r>
              <a:rPr lang="pt-BR" sz="10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mainstream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 baseou-se ou nas interpretações equivocadas da GT, tais como a síntese neoclássica e a novo-</a:t>
            </a:r>
            <a:r>
              <a:rPr lang="pt-BR" sz="10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ou centrou suas críticas a quaisquer princípios supostamente </a:t>
            </a:r>
            <a:r>
              <a:rPr lang="pt-BR" sz="10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keynesianos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como as teorias monetarista e novo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–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clássica.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O que é a “revolução </a:t>
            </a:r>
            <a:r>
              <a:rPr lang="pt-BR" sz="10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”? O projeto de Keynes na GT consiste em, por um lado, apresentar o </a:t>
            </a:r>
            <a:r>
              <a:rPr lang="pt-BR" sz="10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modus operandi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 de uma economia monetária da produção, que é inerentemente instável e, por outro lado, propor medidas econômicas que mitiguem as flutuações cíclicas dos níveis de produto e de emprego. Para tanto, a “revolução </a:t>
            </a:r>
            <a:r>
              <a:rPr lang="pt-BR" sz="10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” na GT é constituída, em termos teóricos, pelo princípio da demanda efetiva e, em termos práticos, pela implementação tanto de políticas fiscal e monetária </a:t>
            </a:r>
            <a:r>
              <a:rPr lang="pt-BR" sz="10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contracíclicas</a:t>
            </a: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para dinamizar a demanda efetiva e, por conseguinte, mitigar a taxa de desemprego, quanto de política de rendas, por meio da taxação de grandes fortunas e do capital, para dirimir a desigualdade pessoal da renda e da riqueza.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1125"/>
              </a:spcAft>
            </a:pP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Resumidamente, a GT mostra que a teoria clássica era relevante somente para explicar o sistema econômico na presença de pleno emprego, o que, por sua vez, é um dos casos possíveis da trajetória cíclica das economias e, por sinal, bastante raro.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1125"/>
              </a:spcAft>
            </a:pPr>
            <a:r>
              <a:rPr lang="pt-BR" sz="10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Assim, ao refutar a ideia da teoria clássica de que os níveis de atividade econômica e emprego são determinados pelas condições de oferta, Keynes apresenta uma teoria em que o princípio da demanda efetiva é o fator explicativo da dinâmica de economias capitalistas que estão sujeitas a “equilíbrios” instáveis com presença de desemprego involuntário. Keynes argumenta que flutuações cíclicas de demanda efetiva e desemprego ocorrem porque, diante de um contexto de incerteza sobre o futuro que acaba condicionando as expectativas dos agentes, as decisões de gastos – consumo e investimento – são postergadas e, como contrapartida, a demanda por moeda cresce.</a:t>
            </a:r>
            <a:endParaRPr lang="en-BR" sz="10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395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440F75-6EFE-6D4A-93C2-227AA4F35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b="1"/>
              <a:t>PRO Reinaldo Pacheco da `Costa &amp; </a:t>
            </a:r>
            <a:r>
              <a:rPr lang="pt-BR"/>
              <a:t>Davi Nakano</a:t>
            </a:r>
            <a:endParaRPr lang="en-US" sz="1100"/>
          </a:p>
          <a:p>
            <a:pPr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F9CE41-626B-6041-B42B-FF9CF01F24C8}"/>
              </a:ext>
            </a:extLst>
          </p:cNvPr>
          <p:cNvSpPr txBox="1"/>
          <p:nvPr/>
        </p:nvSpPr>
        <p:spPr>
          <a:xfrm>
            <a:off x="540668" y="367990"/>
            <a:ext cx="8062664" cy="5956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</a:pPr>
            <a:r>
              <a:rPr lang="pt-BR" sz="1100" b="1" u="none" strike="noStrike" dirty="0">
                <a:solidFill>
                  <a:srgbClr val="336688"/>
                </a:solidFill>
                <a:effectLst/>
                <a:latin typeface="+mn-lt"/>
                <a:ea typeface="Times New Roman" panose="02020603050405020304" pitchFamily="18" charset="0"/>
                <a:hlinkClick r:id="rId2"/>
              </a:rPr>
              <a:t>Keynes: ensaios sobre os 80 anos da Teoria Geral</a:t>
            </a:r>
            <a:endParaRPr lang="en-BR" sz="11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Enfatizando o aspecto prático da “revolução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”, Keynes sai da contemplação teórica ou dos exercícios de estática comparativa que recheiam a GT para propor pelo menos duas medidas para dinamizar a economia em um contexto de crise de desemprego: por um lado, a “socialização do investimento”, ou seja, o governo, por meio de suas funções reguladora e estabilizadora, tem que criar, através das políticas econômicas e de reformas estrutural-institucionais, um ambiente de negócios favorável à tomada de decisão dos investimentos privados; e, por outro lado, a “eutanásia do </a:t>
            </a:r>
            <a:r>
              <a:rPr lang="pt-BR" sz="11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rentier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”, isto é, a autoridade monetária tem que sinalizar uma taxa “neutra” de juros que incentive o investimento privado e desestimule a demanda por riqueza financeira.</a:t>
            </a:r>
            <a:endParaRPr lang="en-BR" sz="11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Por que as lições da GT são relevantes nos dias de hoje? A GT é fundamental para se entender a dinâmica da globalização financeira e, mais ainda, para se analisar as origens e os desdobramentos da crise financeira internacional iniciada com o </a:t>
            </a:r>
            <a:r>
              <a:rPr lang="pt-BR" sz="11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subprime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em 2007/08, e da Grande Recessão. Ademais, após a referida crise, a economia mundial não entrou em uma depressão profunda devido às políticas monetária (</a:t>
            </a:r>
            <a:r>
              <a:rPr lang="pt-BR" sz="11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quantitative</a:t>
            </a:r>
            <a:r>
              <a:rPr lang="pt-BR" sz="11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pt-BR" sz="11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easing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) e fiscal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contracíclicas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de inspirações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implementadas tanto pelos países desenvolvidos quanto pelos emergentes.</a:t>
            </a:r>
            <a:endParaRPr lang="en-BR" sz="11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Pois bem, tendo como inspiração os 80 anos da GT, o livro </a:t>
            </a:r>
            <a:r>
              <a:rPr lang="pt-BR" sz="11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Keynes: ensaios sobre os 80 anos da Teoria Geral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do qual somos organizadores, reúne ensaios de autores, nacionais e estrangeiros, que ilustram não somente a relevância do pensamento de Keynes, em geral, e daquilo que se condensou na GT, em particular, mas também a importância dos desdobramentos do pensamento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keynesiano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sejam no campo da teoria econômica pós-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, sejam em campos afins da teoria econômica heterodoxa, como Joseph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Schumpeter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e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Mikael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Kalecki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en-BR" sz="11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Desta forma, o livro resgata os princípios metodológicos, teórico-analíticos e as contribuições de políticas econômicas de Keynes para, por um lado, contextualizar a “revolução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keynesiana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”, e, por outro lado, mostrar que as ações 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contracíclicas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dos </a:t>
            </a:r>
            <a:r>
              <a:rPr lang="pt-BR" sz="1100" i="1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policymakers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 contemporâneos vão ao encontro da ideia de que, parafraseando Keynes, “[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h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]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omens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 práticos, que acreditam ser isentos de quaisquer influências intelectuais, geralmente são escravos de algum economista morto” (KEYNES, GT, 2007: 383).</a:t>
            </a:r>
            <a:endParaRPr lang="en-BR" sz="11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lnSpc>
                <a:spcPts val="1680"/>
              </a:lnSpc>
            </a:pP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O livro está dividido em três seções: aspectos teóricos da obra de Keynes; ensaios pós-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keynesianos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; e interfaces entre Keynes e a heterodoxia econômica. Os quatro primeiros capítulos exploram argumentos teóricos, em termos gerais e específicos, sobre a Economia de Keynes. A seção 2 debruça-se sobre alguns </a:t>
            </a:r>
            <a:r>
              <a:rPr lang="pt-BR" sz="1100" i="1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insights 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pós-</a:t>
            </a:r>
            <a:r>
              <a:rPr lang="pt-BR" sz="1100" dirty="0" err="1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keynesianos</a:t>
            </a:r>
            <a:r>
              <a:rPr lang="pt-BR" sz="1100" dirty="0">
                <a:solidFill>
                  <a:srgbClr val="333333"/>
                </a:solidFill>
                <a:effectLst/>
                <a:latin typeface="+mn-lt"/>
                <a:ea typeface="Times New Roman" panose="02020603050405020304" pitchFamily="18" charset="0"/>
              </a:rPr>
              <a:t>. A terceira seção do livro sugere articulações teóricas entre Keynes e outras abordagens heterodoxas.</a:t>
            </a:r>
            <a:endParaRPr lang="en-BR" sz="11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AA11A860-3733-3F43-B435-778BFD52F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BR"/>
              <a:t>Funções da Moeda</a:t>
            </a:r>
            <a:endParaRPr lang="pt-BR" altLang="en-BR"/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C0119192-1EB0-A048-B4E0-0C52C0D3E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52600"/>
            <a:ext cx="22098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Meio de Troca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0986D828-7DE8-D547-9449-E04674627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348038"/>
            <a:ext cx="2743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Unidade de Conta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86021" name="Text Box 5">
            <a:extLst>
              <a:ext uri="{FF2B5EF4-FFF2-40B4-BE49-F238E27FC236}">
                <a16:creationId xmlns:a16="http://schemas.microsoft.com/office/drawing/2014/main" id="{2DC26B1C-7E62-A34F-8F15-AC6A60757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43475"/>
            <a:ext cx="25908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Reserva de Valor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C8CDCFF3-64DC-B245-82E3-5D92A3582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1425575"/>
            <a:ext cx="45720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O que compradores dão a vendedores em troca de bens e serviços</a:t>
            </a:r>
            <a:endParaRPr lang="pt-BR" altLang="en-BR"/>
          </a:p>
        </p:txBody>
      </p:sp>
      <p:sp>
        <p:nvSpPr>
          <p:cNvPr id="86023" name="Text Box 7">
            <a:extLst>
              <a:ext uri="{FF2B5EF4-FFF2-40B4-BE49-F238E27FC236}">
                <a16:creationId xmlns:a16="http://schemas.microsoft.com/office/drawing/2014/main" id="{34D0C835-A6D4-A64B-A420-7209DDC8B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000375"/>
            <a:ext cx="42672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Medida utilizada para expressar preços e registrar valores econômicos</a:t>
            </a:r>
            <a:endParaRPr lang="pt-BR" altLang="en-BR"/>
          </a:p>
        </p:txBody>
      </p:sp>
      <p:sp>
        <p:nvSpPr>
          <p:cNvPr id="86024" name="Text Box 8">
            <a:extLst>
              <a:ext uri="{FF2B5EF4-FFF2-40B4-BE49-F238E27FC236}">
                <a16:creationId xmlns:a16="http://schemas.microsoft.com/office/drawing/2014/main" id="{F6067D94-2159-EE45-B651-7371A6598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4275" y="4787900"/>
            <a:ext cx="3810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Meio de armazenar poder aquisitivo para uso futuro</a:t>
            </a:r>
            <a:endParaRPr lang="pt-BR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8FF692B-6640-224F-85F9-941F6296D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Liquidez</a:t>
            </a:r>
            <a:endParaRPr lang="pt-BR">
              <a:cs typeface="+mj-cs"/>
            </a:endParaRP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31B5EAA8-F18E-6A42-9614-E09DD5A54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28800"/>
            <a:ext cx="60674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Facilidade com que um ativo é transformado em meio de troca da economia</a:t>
            </a:r>
            <a:endParaRPr lang="pt-BR" altLang="en-BR"/>
          </a:p>
        </p:txBody>
      </p:sp>
      <p:pic>
        <p:nvPicPr>
          <p:cNvPr id="113666" name="Picture 2">
            <a:extLst>
              <a:ext uri="{FF2B5EF4-FFF2-40B4-BE49-F238E27FC236}">
                <a16:creationId xmlns:a16="http://schemas.microsoft.com/office/drawing/2014/main" id="{C59C4B3C-3B22-6C49-8ABD-A4026986D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429000"/>
            <a:ext cx="292417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9E3DE9-789D-BD40-AC2A-2210A2B63C8D}"/>
              </a:ext>
            </a:extLst>
          </p:cNvPr>
          <p:cNvSpPr/>
          <p:nvPr/>
        </p:nvSpPr>
        <p:spPr>
          <a:xfrm>
            <a:off x="683568" y="188640"/>
            <a:ext cx="777686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/>
              <a:t>Em</a:t>
            </a:r>
            <a:r>
              <a:rPr lang="en-US" sz="1400" dirty="0"/>
              <a:t> </a:t>
            </a:r>
            <a:r>
              <a:rPr lang="en-US" sz="1400" dirty="0">
                <a:hlinkClick r:id="rId3" tooltip="Econom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economia</a:t>
            </a:r>
            <a:r>
              <a:rPr lang="en-US" sz="1400" dirty="0"/>
              <a:t>, a </a:t>
            </a:r>
            <a:r>
              <a:rPr lang="en-US" sz="1400" b="1" dirty="0" err="1"/>
              <a:t>oferta</a:t>
            </a:r>
            <a:r>
              <a:rPr lang="en-US" sz="1400" b="1" dirty="0"/>
              <a:t> </a:t>
            </a:r>
            <a:r>
              <a:rPr lang="en-US" sz="1400" b="1" dirty="0" err="1"/>
              <a:t>monetária</a:t>
            </a:r>
            <a:r>
              <a:rPr lang="en-US" sz="1400" dirty="0"/>
              <a:t> (</a:t>
            </a:r>
            <a:r>
              <a:rPr lang="en-US" sz="1400" dirty="0" err="1"/>
              <a:t>ou</a:t>
            </a:r>
            <a:r>
              <a:rPr lang="en-US" sz="1400" dirty="0"/>
              <a:t> </a:t>
            </a:r>
            <a:r>
              <a:rPr lang="en-US" sz="1400" b="1" dirty="0" err="1"/>
              <a:t>estoque</a:t>
            </a:r>
            <a:r>
              <a:rPr lang="en-US" sz="1400" b="1" dirty="0"/>
              <a:t> </a:t>
            </a:r>
            <a:r>
              <a:rPr lang="en-US" sz="1400" b="1" dirty="0" err="1"/>
              <a:t>monetário</a:t>
            </a:r>
            <a:r>
              <a:rPr lang="en-US" sz="1400" dirty="0"/>
              <a:t>) </a:t>
            </a:r>
            <a:r>
              <a:rPr lang="en-US" sz="1400" dirty="0" err="1"/>
              <a:t>é</a:t>
            </a:r>
            <a:r>
              <a:rPr lang="en-US" sz="1400" dirty="0"/>
              <a:t> o valor total dos </a:t>
            </a:r>
            <a:r>
              <a:rPr lang="en-US" sz="1400" dirty="0">
                <a:hlinkClick r:id="rId4" tooltip="Dinhei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ativos monetários</a:t>
            </a:r>
            <a:r>
              <a:rPr lang="en-US" sz="1400" dirty="0"/>
              <a:t> </a:t>
            </a:r>
            <a:r>
              <a:rPr lang="en-US" sz="1400" dirty="0" err="1"/>
              <a:t>disponíveis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 </a:t>
            </a:r>
            <a:r>
              <a:rPr lang="en-US" sz="1400" dirty="0" err="1"/>
              <a:t>uma</a:t>
            </a:r>
            <a:r>
              <a:rPr lang="en-US" sz="1400" dirty="0"/>
              <a:t> </a:t>
            </a:r>
            <a:r>
              <a:rPr lang="en-US" sz="1400" dirty="0" err="1"/>
              <a:t>economia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 um </a:t>
            </a:r>
            <a:r>
              <a:rPr lang="en-US" sz="1400" dirty="0" err="1"/>
              <a:t>momento</a:t>
            </a:r>
            <a:r>
              <a:rPr lang="en-US" sz="1400" dirty="0"/>
              <a:t> </a:t>
            </a:r>
            <a:r>
              <a:rPr lang="en-US" sz="1400" dirty="0" err="1"/>
              <a:t>específico</a:t>
            </a:r>
            <a:r>
              <a:rPr lang="en-US" sz="1400" dirty="0"/>
              <a:t>.</a:t>
            </a:r>
            <a:r>
              <a:rPr lang="en-US" sz="1400" baseline="30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1400" dirty="0"/>
              <a:t> </a:t>
            </a:r>
            <a:r>
              <a:rPr lang="en-US" sz="1400" dirty="0" err="1"/>
              <a:t>Existem</a:t>
            </a:r>
            <a:r>
              <a:rPr lang="en-US" sz="1400" dirty="0"/>
              <a:t> </a:t>
            </a:r>
            <a:r>
              <a:rPr lang="en-US" sz="1400" dirty="0" err="1"/>
              <a:t>várias</a:t>
            </a:r>
            <a:r>
              <a:rPr lang="en-US" sz="1400" dirty="0"/>
              <a:t> </a:t>
            </a:r>
            <a:r>
              <a:rPr lang="en-US" sz="1400" dirty="0" err="1"/>
              <a:t>maneiras</a:t>
            </a:r>
            <a:r>
              <a:rPr lang="en-US" sz="1400" dirty="0"/>
              <a:t> de </a:t>
            </a:r>
            <a:r>
              <a:rPr lang="en-US" sz="1400" dirty="0" err="1"/>
              <a:t>definir</a:t>
            </a:r>
            <a:r>
              <a:rPr lang="en-US" sz="1400" dirty="0"/>
              <a:t> "</a:t>
            </a:r>
            <a:r>
              <a:rPr lang="en-US" sz="1400" dirty="0" err="1"/>
              <a:t>dinheiro</a:t>
            </a:r>
            <a:r>
              <a:rPr lang="en-US" sz="1400" dirty="0"/>
              <a:t>", mas as </a:t>
            </a:r>
            <a:r>
              <a:rPr lang="en-US" sz="1400" dirty="0" err="1"/>
              <a:t>medidas</a:t>
            </a:r>
            <a:r>
              <a:rPr lang="en-US" sz="1400" dirty="0"/>
              <a:t> (</a:t>
            </a:r>
            <a:r>
              <a:rPr lang="en-US" sz="1400" dirty="0" err="1"/>
              <a:t>padrão</a:t>
            </a:r>
            <a:r>
              <a:rPr lang="en-US" sz="1400" dirty="0"/>
              <a:t>) </a:t>
            </a:r>
            <a:r>
              <a:rPr lang="en-US" sz="1400" dirty="0" err="1"/>
              <a:t>geralmente</a:t>
            </a:r>
            <a:r>
              <a:rPr lang="en-US" sz="1400" dirty="0"/>
              <a:t> </a:t>
            </a:r>
            <a:r>
              <a:rPr lang="en-US" sz="1400" dirty="0" err="1"/>
              <a:t>incluem</a:t>
            </a:r>
            <a:r>
              <a:rPr lang="en-US" sz="1400" dirty="0"/>
              <a:t> </a:t>
            </a:r>
            <a:r>
              <a:rPr lang="en-US" sz="1400" dirty="0" err="1"/>
              <a:t>moeda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 </a:t>
            </a:r>
            <a:r>
              <a:rPr lang="en-US" sz="1400" dirty="0" err="1"/>
              <a:t>circulação</a:t>
            </a:r>
            <a:r>
              <a:rPr lang="en-US" sz="1400" dirty="0"/>
              <a:t> e </a:t>
            </a:r>
            <a:r>
              <a:rPr lang="en-US" sz="1400" dirty="0">
                <a:hlinkClick r:id="rId6" tooltip="Moeda escritur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depósitos à vista</a:t>
            </a:r>
            <a:r>
              <a:rPr lang="en-US" sz="1400" dirty="0"/>
              <a:t> (</a:t>
            </a:r>
            <a:r>
              <a:rPr lang="en-US" sz="1400" dirty="0" err="1"/>
              <a:t>ativos</a:t>
            </a:r>
            <a:r>
              <a:rPr lang="en-US" sz="1400" dirty="0"/>
              <a:t> de </a:t>
            </a:r>
            <a:r>
              <a:rPr lang="en-US" sz="1400" dirty="0" err="1"/>
              <a:t>fácil</a:t>
            </a:r>
            <a:r>
              <a:rPr lang="en-US" sz="1400" dirty="0"/>
              <a:t> </a:t>
            </a:r>
            <a:r>
              <a:rPr lang="en-US" sz="1400" dirty="0" err="1"/>
              <a:t>acesso</a:t>
            </a:r>
            <a:r>
              <a:rPr lang="en-US" sz="1400" dirty="0"/>
              <a:t> dos </a:t>
            </a:r>
            <a:r>
              <a:rPr lang="en-US" sz="1400" dirty="0" err="1"/>
              <a:t>depositantes</a:t>
            </a:r>
            <a:r>
              <a:rPr lang="en-US" sz="1400" dirty="0"/>
              <a:t> </a:t>
            </a:r>
            <a:r>
              <a:rPr lang="en-US" sz="1400" dirty="0" err="1"/>
              <a:t>nos</a:t>
            </a:r>
            <a:r>
              <a:rPr lang="en-US" sz="1400" dirty="0"/>
              <a:t> </a:t>
            </a:r>
            <a:r>
              <a:rPr lang="en-US" sz="1400" dirty="0" err="1"/>
              <a:t>livros</a:t>
            </a:r>
            <a:r>
              <a:rPr lang="en-US" sz="1400" dirty="0"/>
              <a:t> das </a:t>
            </a:r>
            <a:r>
              <a:rPr lang="en-US" sz="1400" dirty="0" err="1"/>
              <a:t>instituições</a:t>
            </a:r>
            <a:r>
              <a:rPr lang="en-US" sz="1400" dirty="0"/>
              <a:t> </a:t>
            </a:r>
            <a:r>
              <a:rPr lang="en-US" sz="1400" dirty="0" err="1"/>
              <a:t>financeiras</a:t>
            </a:r>
            <a:r>
              <a:rPr lang="en-US" sz="1400" dirty="0"/>
              <a:t>).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 err="1"/>
              <a:t>Analistas</a:t>
            </a:r>
            <a:r>
              <a:rPr lang="en-US" sz="1400" dirty="0"/>
              <a:t> do </a:t>
            </a:r>
            <a:r>
              <a:rPr lang="en-US" sz="1400" dirty="0" err="1"/>
              <a:t>setor</a:t>
            </a:r>
            <a:r>
              <a:rPr lang="en-US" sz="1400" dirty="0"/>
              <a:t> </a:t>
            </a:r>
            <a:r>
              <a:rPr lang="en-US" sz="1400" dirty="0" err="1"/>
              <a:t>público</a:t>
            </a:r>
            <a:r>
              <a:rPr lang="en-US" sz="1400" dirty="0"/>
              <a:t> e privado </a:t>
            </a:r>
            <a:r>
              <a:rPr lang="en-US" sz="1400" dirty="0" err="1"/>
              <a:t>monitoram</a:t>
            </a:r>
            <a:r>
              <a:rPr lang="en-US" sz="1400" dirty="0"/>
              <a:t> </a:t>
            </a:r>
            <a:r>
              <a:rPr lang="en-US" sz="1400" dirty="0" err="1"/>
              <a:t>há</a:t>
            </a:r>
            <a:r>
              <a:rPr lang="en-US" sz="1400" dirty="0"/>
              <a:t> </a:t>
            </a:r>
            <a:r>
              <a:rPr lang="en-US" sz="1400" dirty="0" err="1"/>
              <a:t>muito</a:t>
            </a:r>
            <a:r>
              <a:rPr lang="en-US" sz="1400" dirty="0"/>
              <a:t> tempo as </a:t>
            </a:r>
            <a:r>
              <a:rPr lang="en-US" sz="1400" dirty="0" err="1"/>
              <a:t>mudanças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oferta</a:t>
            </a:r>
            <a:r>
              <a:rPr lang="en-US" sz="1400" dirty="0"/>
              <a:t> de </a:t>
            </a:r>
            <a:r>
              <a:rPr lang="en-US" sz="1400" dirty="0" err="1"/>
              <a:t>moeda</a:t>
            </a:r>
            <a:r>
              <a:rPr lang="en-US" sz="1400" dirty="0"/>
              <a:t> </a:t>
            </a:r>
            <a:r>
              <a:rPr lang="en-US" sz="1400" dirty="0" err="1"/>
              <a:t>devido</a:t>
            </a:r>
            <a:r>
              <a:rPr lang="en-US" sz="1400" dirty="0"/>
              <a:t> </a:t>
            </a:r>
            <a:r>
              <a:rPr lang="en-US" sz="1400" dirty="0" err="1"/>
              <a:t>à</a:t>
            </a:r>
            <a:r>
              <a:rPr lang="en-US" sz="1400" dirty="0"/>
              <a:t> </a:t>
            </a:r>
            <a:r>
              <a:rPr lang="en-US" sz="1400" dirty="0" err="1"/>
              <a:t>crença</a:t>
            </a:r>
            <a:r>
              <a:rPr lang="en-US" sz="1400" dirty="0"/>
              <a:t> de que </a:t>
            </a:r>
            <a:r>
              <a:rPr lang="en-US" sz="1400" dirty="0" err="1"/>
              <a:t>isso</a:t>
            </a:r>
            <a:r>
              <a:rPr lang="en-US" sz="1400" dirty="0"/>
              <a:t> </a:t>
            </a:r>
            <a:r>
              <a:rPr lang="en-US" sz="1400" dirty="0" err="1"/>
              <a:t>afeta</a:t>
            </a:r>
            <a:r>
              <a:rPr lang="en-US" sz="1400" dirty="0"/>
              <a:t> o </a:t>
            </a:r>
            <a:r>
              <a:rPr lang="en-US" sz="1400" dirty="0">
                <a:hlinkClick r:id="rId7" tooltip="Nível de preç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nível de preços</a:t>
            </a:r>
            <a:r>
              <a:rPr lang="en-US" sz="1400" dirty="0"/>
              <a:t>, a </a:t>
            </a:r>
            <a:r>
              <a:rPr lang="en-US" sz="1400" dirty="0">
                <a:hlinkClick r:id="rId8" tooltip="Inflaçã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inflação</a:t>
            </a:r>
            <a:r>
              <a:rPr lang="en-US" sz="1400" dirty="0"/>
              <a:t>, a </a:t>
            </a:r>
            <a:r>
              <a:rPr lang="en-US" sz="1400" dirty="0">
                <a:hlinkClick r:id="rId9" tooltip="Taxa de câmbi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taxa de câmbio</a:t>
            </a:r>
            <a:r>
              <a:rPr lang="en-US" sz="1400" dirty="0"/>
              <a:t> e o </a:t>
            </a:r>
            <a:r>
              <a:rPr lang="en-US" sz="1400" dirty="0">
                <a:hlinkClick r:id="rId10" tooltip="Ciclo econômi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ciclo de negócios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Essa </a:t>
            </a:r>
            <a:r>
              <a:rPr lang="en-US" sz="1400" dirty="0" err="1"/>
              <a:t>relação</a:t>
            </a:r>
            <a:r>
              <a:rPr lang="en-US" sz="1400" dirty="0"/>
              <a:t> entre </a:t>
            </a:r>
            <a:r>
              <a:rPr lang="en-US" sz="1400" dirty="0" err="1"/>
              <a:t>dinheiro</a:t>
            </a:r>
            <a:r>
              <a:rPr lang="en-US" sz="1400" dirty="0"/>
              <a:t> e </a:t>
            </a:r>
            <a:r>
              <a:rPr lang="en-US" sz="1400" dirty="0" err="1"/>
              <a:t>preços</a:t>
            </a:r>
            <a:r>
              <a:rPr lang="en-US" sz="1400" dirty="0"/>
              <a:t> </a:t>
            </a:r>
            <a:r>
              <a:rPr lang="en-US" sz="1400" dirty="0" err="1"/>
              <a:t>está</a:t>
            </a:r>
            <a:r>
              <a:rPr lang="en-US" sz="1400" dirty="0"/>
              <a:t> </a:t>
            </a:r>
            <a:r>
              <a:rPr lang="en-US" sz="1400" dirty="0" err="1"/>
              <a:t>historicamente</a:t>
            </a:r>
            <a:r>
              <a:rPr lang="en-US" sz="1400" dirty="0"/>
              <a:t> </a:t>
            </a:r>
            <a:r>
              <a:rPr lang="en-US" sz="1400" dirty="0" err="1"/>
              <a:t>associada</a:t>
            </a:r>
            <a:r>
              <a:rPr lang="en-US" sz="1400" dirty="0"/>
              <a:t> </a:t>
            </a:r>
            <a:r>
              <a:rPr lang="en-US" sz="1400" dirty="0" err="1"/>
              <a:t>à</a:t>
            </a:r>
            <a:r>
              <a:rPr lang="en-US" sz="1400" dirty="0"/>
              <a:t> </a:t>
            </a:r>
            <a:r>
              <a:rPr lang="en-US" sz="1400" b="1" dirty="0">
                <a:hlinkClick r:id="rId11" tooltip="Teoria quantitativa da moe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teoria quantitativa da moeda</a:t>
            </a:r>
            <a:r>
              <a:rPr lang="en-US" sz="1400" dirty="0"/>
              <a:t>. </a:t>
            </a:r>
            <a:r>
              <a:rPr lang="en-US" sz="1400" dirty="0" err="1"/>
              <a:t>Há</a:t>
            </a:r>
            <a:r>
              <a:rPr lang="en-US" sz="1400" dirty="0"/>
              <a:t> fortes </a:t>
            </a:r>
            <a:r>
              <a:rPr lang="en-US" sz="1400" dirty="0" err="1"/>
              <a:t>evidências</a:t>
            </a:r>
            <a:r>
              <a:rPr lang="en-US" sz="1400" dirty="0"/>
              <a:t> </a:t>
            </a:r>
            <a:r>
              <a:rPr lang="en-US" sz="1400" dirty="0">
                <a:hlinkClick r:id="rId12" tooltip="Evidência empíric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empíricas</a:t>
            </a:r>
            <a:r>
              <a:rPr lang="en-US" sz="1400" dirty="0"/>
              <a:t> de </a:t>
            </a:r>
            <a:r>
              <a:rPr lang="en-US" sz="1400" dirty="0" err="1"/>
              <a:t>uma</a:t>
            </a:r>
            <a:r>
              <a:rPr lang="en-US" sz="1400" dirty="0"/>
              <a:t> </a:t>
            </a:r>
            <a:r>
              <a:rPr lang="en-US" sz="1400" dirty="0" err="1"/>
              <a:t>relação</a:t>
            </a:r>
            <a:r>
              <a:rPr lang="en-US" sz="1400" dirty="0"/>
              <a:t> </a:t>
            </a:r>
            <a:r>
              <a:rPr lang="en-US" sz="1400" dirty="0" err="1"/>
              <a:t>direta</a:t>
            </a:r>
            <a:r>
              <a:rPr lang="en-US" sz="1400" dirty="0"/>
              <a:t> entre o </a:t>
            </a:r>
            <a:r>
              <a:rPr lang="en-US" sz="1400" dirty="0" err="1"/>
              <a:t>crescimento</a:t>
            </a:r>
            <a:r>
              <a:rPr lang="en-US" sz="1400" dirty="0"/>
              <a:t> da </a:t>
            </a:r>
            <a:r>
              <a:rPr lang="en-US" sz="1400" dirty="0" err="1"/>
              <a:t>oferta</a:t>
            </a:r>
            <a:r>
              <a:rPr lang="en-US" sz="1400" dirty="0"/>
              <a:t> </a:t>
            </a:r>
            <a:r>
              <a:rPr lang="en-US" sz="1400" dirty="0" err="1"/>
              <a:t>monetária</a:t>
            </a:r>
            <a:r>
              <a:rPr lang="en-US" sz="1400" dirty="0"/>
              <a:t> e a </a:t>
            </a:r>
            <a:r>
              <a:rPr lang="en-US" sz="1400" dirty="0">
                <a:hlinkClick r:id="rId8" tooltip="Inflaçã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inflação de preços</a:t>
            </a:r>
            <a:r>
              <a:rPr lang="en-US" sz="1400" dirty="0"/>
              <a:t> a </a:t>
            </a:r>
            <a:r>
              <a:rPr lang="en-US" sz="1400" dirty="0" err="1"/>
              <a:t>longo</a:t>
            </a:r>
            <a:r>
              <a:rPr lang="en-US" sz="1400" dirty="0"/>
              <a:t> </a:t>
            </a:r>
            <a:r>
              <a:rPr lang="en-US" sz="1400" dirty="0" err="1"/>
              <a:t>prazo</a:t>
            </a:r>
            <a:r>
              <a:rPr lang="en-US" sz="1400" dirty="0"/>
              <a:t>, </a:t>
            </a:r>
            <a:r>
              <a:rPr lang="en-US" sz="1400" dirty="0" err="1"/>
              <a:t>pelo</a:t>
            </a:r>
            <a:r>
              <a:rPr lang="en-US" sz="1400" dirty="0"/>
              <a:t> </a:t>
            </a:r>
            <a:r>
              <a:rPr lang="en-US" sz="1400" dirty="0" err="1"/>
              <a:t>menos</a:t>
            </a:r>
            <a:r>
              <a:rPr lang="en-US" sz="1400" dirty="0"/>
              <a:t> para </a:t>
            </a:r>
            <a:r>
              <a:rPr lang="en-US" sz="1400" dirty="0" err="1"/>
              <a:t>aumentos</a:t>
            </a:r>
            <a:r>
              <a:rPr lang="en-US" sz="1400" dirty="0"/>
              <a:t> </a:t>
            </a:r>
            <a:r>
              <a:rPr lang="en-US" sz="1400" dirty="0" err="1"/>
              <a:t>rápidos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quantidade</a:t>
            </a:r>
            <a:r>
              <a:rPr lang="en-US" sz="1400" dirty="0"/>
              <a:t> de </a:t>
            </a:r>
            <a:r>
              <a:rPr lang="en-US" sz="1400" dirty="0" err="1"/>
              <a:t>dinheiro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economia</a:t>
            </a:r>
            <a:r>
              <a:rPr lang="en-US" sz="1400" dirty="0"/>
              <a:t>. Por </a:t>
            </a:r>
            <a:r>
              <a:rPr lang="en-US" sz="1400" dirty="0" err="1"/>
              <a:t>exemplo</a:t>
            </a:r>
            <a:r>
              <a:rPr lang="en-US" sz="1400" dirty="0"/>
              <a:t>, um </a:t>
            </a:r>
            <a:r>
              <a:rPr lang="en-US" sz="1400" dirty="0" err="1"/>
              <a:t>país</a:t>
            </a:r>
            <a:r>
              <a:rPr lang="en-US" sz="1400" dirty="0"/>
              <a:t> </a:t>
            </a:r>
            <a:r>
              <a:rPr lang="en-US" sz="1400" dirty="0" err="1"/>
              <a:t>como</a:t>
            </a:r>
            <a:r>
              <a:rPr lang="en-US" sz="1400" dirty="0"/>
              <a:t> o </a:t>
            </a:r>
            <a:r>
              <a:rPr lang="en-US" sz="1400" dirty="0">
                <a:hlinkClick r:id="rId13" tooltip="Zimbabw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Zimbábue,</a:t>
            </a:r>
            <a:r>
              <a:rPr lang="en-US" sz="1400" dirty="0"/>
              <a:t> que </a:t>
            </a:r>
            <a:r>
              <a:rPr lang="en-US" sz="1400" dirty="0" err="1"/>
              <a:t>viu</a:t>
            </a:r>
            <a:r>
              <a:rPr lang="en-US" sz="1400" dirty="0"/>
              <a:t> </a:t>
            </a:r>
            <a:r>
              <a:rPr lang="en-US" sz="1400" dirty="0" err="1"/>
              <a:t>aumentos</a:t>
            </a:r>
            <a:r>
              <a:rPr lang="en-US" sz="1400" dirty="0"/>
              <a:t> </a:t>
            </a:r>
            <a:r>
              <a:rPr lang="en-US" sz="1400" dirty="0" err="1"/>
              <a:t>extremamente</a:t>
            </a:r>
            <a:r>
              <a:rPr lang="en-US" sz="1400" dirty="0"/>
              <a:t> </a:t>
            </a:r>
            <a:r>
              <a:rPr lang="en-US" sz="1400" dirty="0" err="1"/>
              <a:t>rápidos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 </a:t>
            </a:r>
            <a:r>
              <a:rPr lang="en-US" sz="1400" dirty="0" err="1"/>
              <a:t>sua</a:t>
            </a:r>
            <a:r>
              <a:rPr lang="en-US" sz="1400" dirty="0"/>
              <a:t> </a:t>
            </a:r>
            <a:r>
              <a:rPr lang="en-US" sz="1400" dirty="0" err="1"/>
              <a:t>oferta</a:t>
            </a:r>
            <a:r>
              <a:rPr lang="en-US" sz="1400" dirty="0"/>
              <a:t> </a:t>
            </a:r>
            <a:r>
              <a:rPr lang="en-US" sz="1400" dirty="0" err="1"/>
              <a:t>monetária</a:t>
            </a:r>
            <a:r>
              <a:rPr lang="en-US" sz="1400" dirty="0"/>
              <a:t>, </a:t>
            </a:r>
            <a:r>
              <a:rPr lang="en-US" sz="1400" dirty="0" err="1"/>
              <a:t>também</a:t>
            </a:r>
            <a:r>
              <a:rPr lang="en-US" sz="1400" dirty="0"/>
              <a:t> </a:t>
            </a:r>
            <a:r>
              <a:rPr lang="en-US" sz="1400" dirty="0" err="1"/>
              <a:t>viu</a:t>
            </a:r>
            <a:r>
              <a:rPr lang="en-US" sz="1400" dirty="0"/>
              <a:t> </a:t>
            </a:r>
            <a:r>
              <a:rPr lang="en-US" sz="1400" dirty="0" err="1"/>
              <a:t>aumentos</a:t>
            </a:r>
            <a:r>
              <a:rPr lang="en-US" sz="1400" dirty="0"/>
              <a:t> </a:t>
            </a:r>
            <a:r>
              <a:rPr lang="en-US" sz="1400" dirty="0" err="1"/>
              <a:t>extremamente</a:t>
            </a:r>
            <a:r>
              <a:rPr lang="en-US" sz="1400" dirty="0"/>
              <a:t> </a:t>
            </a:r>
            <a:r>
              <a:rPr lang="en-US" sz="1400" dirty="0" err="1"/>
              <a:t>rápidos</a:t>
            </a:r>
            <a:r>
              <a:rPr lang="en-US" sz="1400" dirty="0"/>
              <a:t> </a:t>
            </a:r>
            <a:r>
              <a:rPr lang="en-US" sz="1400" dirty="0" err="1"/>
              <a:t>nos</a:t>
            </a:r>
            <a:r>
              <a:rPr lang="en-US" sz="1400" dirty="0"/>
              <a:t> </a:t>
            </a:r>
            <a:r>
              <a:rPr lang="en-US" sz="1400" dirty="0" err="1"/>
              <a:t>preços</a:t>
            </a:r>
            <a:r>
              <a:rPr lang="en-US" sz="1400" dirty="0"/>
              <a:t> (</a:t>
            </a:r>
            <a:r>
              <a:rPr lang="en-US" sz="1400" dirty="0">
                <a:hlinkClick r:id="rId14" tooltip="Hiperinflaçã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hiperinflação</a:t>
            </a:r>
            <a:r>
              <a:rPr lang="en-US" sz="1400" dirty="0"/>
              <a:t>). </a:t>
            </a:r>
            <a:r>
              <a:rPr lang="en-US" sz="1400" dirty="0" err="1"/>
              <a:t>Esse</a:t>
            </a:r>
            <a:r>
              <a:rPr lang="en-US" sz="1400" dirty="0"/>
              <a:t> </a:t>
            </a:r>
            <a:r>
              <a:rPr lang="en-US" sz="1400" dirty="0" err="1"/>
              <a:t>é</a:t>
            </a:r>
            <a:r>
              <a:rPr lang="en-US" sz="1400" dirty="0"/>
              <a:t> um dos </a:t>
            </a:r>
            <a:r>
              <a:rPr lang="en-US" sz="1400" dirty="0" err="1"/>
              <a:t>motivos</a:t>
            </a:r>
            <a:r>
              <a:rPr lang="en-US" sz="1400" dirty="0"/>
              <a:t> para a </a:t>
            </a:r>
            <a:r>
              <a:rPr lang="en-US" sz="1400" dirty="0" err="1"/>
              <a:t>dependência</a:t>
            </a:r>
            <a:r>
              <a:rPr lang="en-US" sz="1400" dirty="0"/>
              <a:t> </a:t>
            </a:r>
            <a:r>
              <a:rPr lang="en-US" sz="1400" dirty="0">
                <a:hlinkClick r:id="rId15" tooltip="Política monetár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 política monetária</a:t>
            </a:r>
            <a:r>
              <a:rPr lang="en-US" sz="1400" dirty="0"/>
              <a:t> </a:t>
            </a:r>
            <a:r>
              <a:rPr lang="en-US" sz="1400" dirty="0" err="1"/>
              <a:t>como</a:t>
            </a:r>
            <a:r>
              <a:rPr lang="en-US" sz="1400" dirty="0"/>
              <a:t> </a:t>
            </a:r>
            <a:r>
              <a:rPr lang="en-US" sz="1400" dirty="0" err="1"/>
              <a:t>meio</a:t>
            </a:r>
            <a:r>
              <a:rPr lang="en-US" sz="1400" dirty="0"/>
              <a:t> de </a:t>
            </a:r>
            <a:r>
              <a:rPr lang="en-US" sz="1400" dirty="0" err="1"/>
              <a:t>controlar</a:t>
            </a:r>
            <a:r>
              <a:rPr lang="en-US" sz="1400" dirty="0"/>
              <a:t> a </a:t>
            </a:r>
            <a:r>
              <a:rPr lang="en-US" sz="1400" dirty="0" err="1"/>
              <a:t>inflação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A </a:t>
            </a:r>
            <a:r>
              <a:rPr lang="en-US" sz="1400" dirty="0" err="1"/>
              <a:t>natureza</a:t>
            </a:r>
            <a:r>
              <a:rPr lang="en-US" sz="1400" dirty="0"/>
              <a:t> dessa </a:t>
            </a:r>
            <a:r>
              <a:rPr lang="en-US" sz="1400" dirty="0" err="1"/>
              <a:t>cadeia</a:t>
            </a:r>
            <a:r>
              <a:rPr lang="en-US" sz="1400" dirty="0"/>
              <a:t> causal </a:t>
            </a:r>
            <a:r>
              <a:rPr lang="en-US" sz="1400" dirty="0" err="1"/>
              <a:t>é</a:t>
            </a:r>
            <a:r>
              <a:rPr lang="en-US" sz="1400" dirty="0"/>
              <a:t> </a:t>
            </a:r>
            <a:r>
              <a:rPr lang="en-US" sz="1400" dirty="0" err="1"/>
              <a:t>objeto</a:t>
            </a:r>
            <a:r>
              <a:rPr lang="en-US" sz="1400" dirty="0"/>
              <a:t> de </a:t>
            </a:r>
            <a:r>
              <a:rPr lang="en-US" sz="1400" dirty="0" err="1"/>
              <a:t>disputa</a:t>
            </a:r>
            <a:r>
              <a:rPr lang="en-US" sz="1400" dirty="0"/>
              <a:t>. </a:t>
            </a:r>
            <a:r>
              <a:rPr lang="en-US" sz="1400" dirty="0" err="1"/>
              <a:t>Alguns</a:t>
            </a:r>
            <a:r>
              <a:rPr lang="en-US" sz="1400" dirty="0"/>
              <a:t> </a:t>
            </a:r>
            <a:r>
              <a:rPr lang="en-US" sz="1400" dirty="0">
                <a:hlinkClick r:id="rId16" tooltip="Economia heterodox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economistas heterodoxos</a:t>
            </a:r>
            <a:r>
              <a:rPr lang="en-US" sz="1400" dirty="0"/>
              <a:t> </a:t>
            </a:r>
            <a:r>
              <a:rPr lang="en-US" sz="1400" dirty="0" err="1"/>
              <a:t>argumentam</a:t>
            </a:r>
            <a:r>
              <a:rPr lang="en-US" sz="1400" dirty="0"/>
              <a:t> que a </a:t>
            </a:r>
            <a:r>
              <a:rPr lang="en-US" sz="1400" dirty="0" err="1"/>
              <a:t>oferta</a:t>
            </a:r>
            <a:r>
              <a:rPr lang="en-US" sz="1400" dirty="0"/>
              <a:t> </a:t>
            </a:r>
            <a:r>
              <a:rPr lang="en-US" sz="1400" dirty="0" err="1"/>
              <a:t>monetária</a:t>
            </a:r>
            <a:r>
              <a:rPr lang="en-US" sz="1400" dirty="0"/>
              <a:t> </a:t>
            </a:r>
            <a:r>
              <a:rPr lang="en-US" sz="1400" dirty="0" err="1"/>
              <a:t>é</a:t>
            </a:r>
            <a:r>
              <a:rPr lang="en-US" sz="1400" dirty="0"/>
              <a:t> </a:t>
            </a:r>
            <a:r>
              <a:rPr lang="en-US" sz="1400" dirty="0" err="1"/>
              <a:t>endógena</a:t>
            </a:r>
            <a:r>
              <a:rPr lang="en-US" sz="1400" dirty="0"/>
              <a:t> (</a:t>
            </a:r>
            <a:r>
              <a:rPr lang="en-US" sz="1400" dirty="0" err="1"/>
              <a:t>determinada</a:t>
            </a:r>
            <a:r>
              <a:rPr lang="en-US" sz="1400" dirty="0"/>
              <a:t> </a:t>
            </a:r>
            <a:r>
              <a:rPr lang="en-US" sz="1400" dirty="0" err="1"/>
              <a:t>pelo</a:t>
            </a:r>
            <a:r>
              <a:rPr lang="en-US" sz="1400" dirty="0"/>
              <a:t> </a:t>
            </a:r>
            <a:r>
              <a:rPr lang="en-US" sz="1400" dirty="0" err="1"/>
              <a:t>funcionamento</a:t>
            </a:r>
            <a:r>
              <a:rPr lang="en-US" sz="1400" dirty="0"/>
              <a:t> da </a:t>
            </a:r>
            <a:r>
              <a:rPr lang="en-US" sz="1400" dirty="0" err="1"/>
              <a:t>economia</a:t>
            </a:r>
            <a:r>
              <a:rPr lang="en-US" sz="1400" dirty="0"/>
              <a:t>, </a:t>
            </a:r>
            <a:r>
              <a:rPr lang="en-US" sz="1400" dirty="0" err="1"/>
              <a:t>não</a:t>
            </a:r>
            <a:r>
              <a:rPr lang="en-US" sz="1400" dirty="0"/>
              <a:t> </a:t>
            </a:r>
            <a:r>
              <a:rPr lang="en-US" sz="1400" dirty="0" err="1"/>
              <a:t>pelo</a:t>
            </a:r>
            <a:r>
              <a:rPr lang="en-US" sz="1400" dirty="0"/>
              <a:t> banco central) e que as </a:t>
            </a:r>
            <a:r>
              <a:rPr lang="en-US" sz="1400" dirty="0" err="1"/>
              <a:t>fontes</a:t>
            </a:r>
            <a:r>
              <a:rPr lang="en-US" sz="1400" dirty="0"/>
              <a:t> de </a:t>
            </a:r>
            <a:r>
              <a:rPr lang="en-US" sz="1400" dirty="0" err="1"/>
              <a:t>inflação</a:t>
            </a:r>
            <a:r>
              <a:rPr lang="en-US" sz="1400" dirty="0"/>
              <a:t> </a:t>
            </a:r>
            <a:r>
              <a:rPr lang="en-US" sz="1400" dirty="0" err="1"/>
              <a:t>devem</a:t>
            </a:r>
            <a:r>
              <a:rPr lang="en-US" sz="1400" dirty="0"/>
              <a:t> ser </a:t>
            </a:r>
            <a:r>
              <a:rPr lang="en-US" sz="1400" dirty="0" err="1"/>
              <a:t>encontradas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estrutura</a:t>
            </a:r>
            <a:r>
              <a:rPr lang="en-US" sz="1400" dirty="0"/>
              <a:t> </a:t>
            </a:r>
            <a:r>
              <a:rPr lang="en-US" sz="1400" dirty="0" err="1"/>
              <a:t>distributiva</a:t>
            </a:r>
            <a:r>
              <a:rPr lang="en-US" sz="1400" dirty="0"/>
              <a:t> da </a:t>
            </a:r>
            <a:r>
              <a:rPr lang="en-US" sz="1400" dirty="0" err="1"/>
              <a:t>economia</a:t>
            </a:r>
            <a:r>
              <a:rPr lang="en-US" sz="1400" dirty="0"/>
              <a:t>.</a:t>
            </a:r>
            <a:r>
              <a:rPr lang="en-US" sz="1400" baseline="30000" dirty="0"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[7]</a:t>
            </a:r>
            <a:endParaRPr lang="en-US" sz="1400" dirty="0"/>
          </a:p>
          <a:p>
            <a:pPr algn="just"/>
            <a:endParaRPr lang="en-US" sz="1400" dirty="0"/>
          </a:p>
          <a:p>
            <a:pPr algn="just"/>
            <a:r>
              <a:rPr lang="en-US" sz="1400" dirty="0" err="1">
                <a:highlight>
                  <a:srgbClr val="FFFF00"/>
                </a:highlight>
              </a:rPr>
              <a:t>Além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disso</a:t>
            </a:r>
            <a:r>
              <a:rPr lang="en-US" sz="1400" dirty="0">
                <a:highlight>
                  <a:srgbClr val="FFFF00"/>
                </a:highlight>
              </a:rPr>
              <a:t>, </a:t>
            </a:r>
            <a:r>
              <a:rPr lang="en-US" sz="1400" dirty="0" err="1">
                <a:highlight>
                  <a:srgbClr val="FFFF00"/>
                </a:highlight>
              </a:rPr>
              <a:t>aqueles</a:t>
            </a:r>
            <a:r>
              <a:rPr lang="en-US" sz="1400" dirty="0">
                <a:highlight>
                  <a:srgbClr val="FFFF00"/>
                </a:highlight>
              </a:rPr>
              <a:t> </a:t>
            </a:r>
            <a:r>
              <a:rPr lang="en-US" sz="1400" dirty="0">
                <a:highlight>
                  <a:srgbClr val="FFFF00"/>
                </a:highlight>
                <a:hlinkClick r:id="rId18" tooltip="Economist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economistas</a:t>
            </a:r>
            <a:r>
              <a:rPr lang="en-US" sz="1400" dirty="0">
                <a:highlight>
                  <a:srgbClr val="FFFF00"/>
                </a:highlight>
              </a:rPr>
              <a:t> que </a:t>
            </a:r>
            <a:r>
              <a:rPr lang="en-US" sz="1400" dirty="0" err="1">
                <a:highlight>
                  <a:srgbClr val="FFFF00"/>
                </a:highlight>
              </a:rPr>
              <a:t>veem</a:t>
            </a:r>
            <a:r>
              <a:rPr lang="en-US" sz="1400" dirty="0">
                <a:highlight>
                  <a:srgbClr val="FFFF00"/>
                </a:highlight>
              </a:rPr>
              <a:t> o </a:t>
            </a:r>
            <a:r>
              <a:rPr lang="en-US" sz="1400" dirty="0" err="1">
                <a:highlight>
                  <a:srgbClr val="FFFF00"/>
                </a:highlight>
              </a:rPr>
              <a:t>controle</a:t>
            </a:r>
            <a:r>
              <a:rPr lang="en-US" sz="1400" dirty="0">
                <a:highlight>
                  <a:srgbClr val="FFFF00"/>
                </a:highlight>
              </a:rPr>
              <a:t> do banco central </a:t>
            </a:r>
            <a:r>
              <a:rPr lang="en-US" sz="1400" dirty="0" err="1">
                <a:highlight>
                  <a:srgbClr val="FFFF00"/>
                </a:highlight>
              </a:rPr>
              <a:t>sobre</a:t>
            </a:r>
            <a:r>
              <a:rPr lang="en-US" sz="1400" dirty="0">
                <a:highlight>
                  <a:srgbClr val="FFFF00"/>
                </a:highlight>
              </a:rPr>
              <a:t> a </a:t>
            </a:r>
            <a:r>
              <a:rPr lang="en-US" sz="1400" dirty="0" err="1">
                <a:highlight>
                  <a:srgbClr val="FFFF00"/>
                </a:highlight>
              </a:rPr>
              <a:t>oferta</a:t>
            </a:r>
            <a:r>
              <a:rPr lang="en-US" sz="1400" dirty="0">
                <a:highlight>
                  <a:srgbClr val="FFFF00"/>
                </a:highlight>
              </a:rPr>
              <a:t> de </a:t>
            </a:r>
            <a:r>
              <a:rPr lang="en-US" sz="1400" dirty="0" err="1">
                <a:highlight>
                  <a:srgbClr val="FFFF00"/>
                </a:highlight>
              </a:rPr>
              <a:t>moeda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como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fraco</a:t>
            </a:r>
            <a:r>
              <a:rPr lang="en-US" sz="1400" dirty="0">
                <a:highlight>
                  <a:srgbClr val="FFFF00"/>
                </a:highlight>
              </a:rPr>
              <a:t>, </a:t>
            </a:r>
            <a:r>
              <a:rPr lang="en-US" sz="1400" dirty="0" err="1">
                <a:highlight>
                  <a:srgbClr val="FFFF00"/>
                </a:highlight>
              </a:rPr>
              <a:t>dizem</a:t>
            </a:r>
            <a:r>
              <a:rPr lang="en-US" sz="1400" dirty="0">
                <a:highlight>
                  <a:srgbClr val="FFFF00"/>
                </a:highlight>
              </a:rPr>
              <a:t> que </a:t>
            </a:r>
            <a:r>
              <a:rPr lang="en-US" sz="1400" dirty="0" err="1">
                <a:highlight>
                  <a:srgbClr val="FFFF00"/>
                </a:highlight>
              </a:rPr>
              <a:t>há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dois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elos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fracos</a:t>
            </a:r>
            <a:r>
              <a:rPr lang="en-US" sz="1400" dirty="0">
                <a:highlight>
                  <a:srgbClr val="FFFF00"/>
                </a:highlight>
              </a:rPr>
              <a:t> entre o </a:t>
            </a:r>
            <a:r>
              <a:rPr lang="en-US" sz="1400" dirty="0" err="1">
                <a:highlight>
                  <a:srgbClr val="FFFF00"/>
                </a:highlight>
              </a:rPr>
              <a:t>crescimento</a:t>
            </a:r>
            <a:r>
              <a:rPr lang="en-US" sz="1400" dirty="0">
                <a:highlight>
                  <a:srgbClr val="FFFF00"/>
                </a:highlight>
              </a:rPr>
              <a:t> da </a:t>
            </a:r>
            <a:r>
              <a:rPr lang="en-US" sz="1400" dirty="0" err="1">
                <a:highlight>
                  <a:srgbClr val="FFFF00"/>
                </a:highlight>
              </a:rPr>
              <a:t>oferta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monetária</a:t>
            </a:r>
            <a:r>
              <a:rPr lang="en-US" sz="1400" dirty="0">
                <a:highlight>
                  <a:srgbClr val="FFFF00"/>
                </a:highlight>
              </a:rPr>
              <a:t> e a taxa de </a:t>
            </a:r>
            <a:r>
              <a:rPr lang="en-US" sz="1400" dirty="0" err="1">
                <a:highlight>
                  <a:srgbClr val="FFFF00"/>
                </a:highlight>
              </a:rPr>
              <a:t>inflação</a:t>
            </a:r>
            <a:r>
              <a:rPr lang="en-US" sz="1400" dirty="0">
                <a:highlight>
                  <a:srgbClr val="FFFF00"/>
                </a:highlight>
              </a:rPr>
              <a:t>. </a:t>
            </a:r>
            <a:r>
              <a:rPr lang="en-US" sz="1400" dirty="0" err="1">
                <a:highlight>
                  <a:srgbClr val="FFFF00"/>
                </a:highlight>
              </a:rPr>
              <a:t>Primeiro</a:t>
            </a:r>
            <a:r>
              <a:rPr lang="en-US" sz="1400" dirty="0">
                <a:highlight>
                  <a:srgbClr val="FFFF00"/>
                </a:highlight>
              </a:rPr>
              <a:t>, no </a:t>
            </a:r>
            <a:r>
              <a:rPr lang="en-US" sz="1400" dirty="0" err="1">
                <a:highlight>
                  <a:srgbClr val="FFFF00"/>
                </a:highlight>
              </a:rPr>
              <a:t>rescaldo</a:t>
            </a:r>
            <a:r>
              <a:rPr lang="en-US" sz="1400" dirty="0">
                <a:highlight>
                  <a:srgbClr val="FFFF00"/>
                </a:highlight>
              </a:rPr>
              <a:t> de </a:t>
            </a:r>
            <a:r>
              <a:rPr lang="en-US" sz="1400" dirty="0" err="1">
                <a:highlight>
                  <a:srgbClr val="FFFF00"/>
                </a:highlight>
              </a:rPr>
              <a:t>uma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recessão</a:t>
            </a:r>
            <a:r>
              <a:rPr lang="en-US" sz="1400" dirty="0">
                <a:highlight>
                  <a:srgbClr val="FFFF00"/>
                </a:highlight>
              </a:rPr>
              <a:t>, </a:t>
            </a:r>
            <a:r>
              <a:rPr lang="en-US" sz="1400" dirty="0" err="1">
                <a:highlight>
                  <a:srgbClr val="FFFF00"/>
                </a:highlight>
              </a:rPr>
              <a:t>quando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muitos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recursos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são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subutilizados</a:t>
            </a:r>
            <a:r>
              <a:rPr lang="en-US" sz="1400" dirty="0">
                <a:highlight>
                  <a:srgbClr val="FFFF00"/>
                </a:highlight>
              </a:rPr>
              <a:t>, um </a:t>
            </a:r>
            <a:r>
              <a:rPr lang="en-US" sz="1400" dirty="0" err="1">
                <a:highlight>
                  <a:srgbClr val="FFFF00"/>
                </a:highlight>
              </a:rPr>
              <a:t>aumento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na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oferta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monetária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pode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causar</a:t>
            </a:r>
            <a:r>
              <a:rPr lang="en-US" sz="1400" dirty="0">
                <a:highlight>
                  <a:srgbClr val="FFFF00"/>
                </a:highlight>
              </a:rPr>
              <a:t> um </a:t>
            </a:r>
            <a:r>
              <a:rPr lang="en-US" sz="1400" dirty="0" err="1">
                <a:highlight>
                  <a:srgbClr val="FFFF00"/>
                </a:highlight>
              </a:rPr>
              <a:t>aumento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sustentado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na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produção</a:t>
            </a:r>
            <a:r>
              <a:rPr lang="en-US" sz="1400" dirty="0">
                <a:highlight>
                  <a:srgbClr val="FFFF00"/>
                </a:highlight>
              </a:rPr>
              <a:t> real </a:t>
            </a:r>
            <a:r>
              <a:rPr lang="en-US" sz="1400" dirty="0" err="1">
                <a:highlight>
                  <a:srgbClr val="FFFF00"/>
                </a:highlight>
              </a:rPr>
              <a:t>em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vez</a:t>
            </a:r>
            <a:r>
              <a:rPr lang="en-US" sz="1400" dirty="0">
                <a:highlight>
                  <a:srgbClr val="FFFF00"/>
                </a:highlight>
              </a:rPr>
              <a:t> da </a:t>
            </a:r>
            <a:r>
              <a:rPr lang="en-US" sz="1400" dirty="0" err="1">
                <a:highlight>
                  <a:srgbClr val="FFFF00"/>
                </a:highlight>
              </a:rPr>
              <a:t>inflação</a:t>
            </a:r>
            <a:r>
              <a:rPr lang="en-US" sz="1400" dirty="0">
                <a:highlight>
                  <a:srgbClr val="FFFF00"/>
                </a:highlight>
              </a:rPr>
              <a:t>. </a:t>
            </a:r>
            <a:r>
              <a:rPr lang="en-US" sz="1400" dirty="0" err="1">
                <a:highlight>
                  <a:srgbClr val="FFFF00"/>
                </a:highlight>
              </a:rPr>
              <a:t>Em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segundo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lugar</a:t>
            </a:r>
            <a:r>
              <a:rPr lang="en-US" sz="1400" dirty="0">
                <a:highlight>
                  <a:srgbClr val="FFFF00"/>
                </a:highlight>
              </a:rPr>
              <a:t>, se a </a:t>
            </a:r>
            <a:r>
              <a:rPr lang="en-US" sz="1400" dirty="0">
                <a:highlight>
                  <a:srgbClr val="FFFF00"/>
                </a:highlight>
                <a:hlinkClick r:id="rId19" tooltip="Velocidade da moe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velocidade do dinheiro</a:t>
            </a:r>
            <a:r>
              <a:rPr lang="en-US" sz="1400" dirty="0">
                <a:highlight>
                  <a:srgbClr val="FFFF00"/>
                </a:highlight>
              </a:rPr>
              <a:t> (</a:t>
            </a:r>
            <a:r>
              <a:rPr lang="en-US" sz="1400" dirty="0" err="1">
                <a:highlight>
                  <a:srgbClr val="FFFF00"/>
                </a:highlight>
              </a:rPr>
              <a:t>ou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seja</a:t>
            </a:r>
            <a:r>
              <a:rPr lang="en-US" sz="1400" dirty="0">
                <a:highlight>
                  <a:srgbClr val="FFFF00"/>
                </a:highlight>
              </a:rPr>
              <a:t>, a </a:t>
            </a:r>
            <a:r>
              <a:rPr lang="en-US" sz="1400" dirty="0" err="1">
                <a:highlight>
                  <a:srgbClr val="FFFF00"/>
                </a:highlight>
              </a:rPr>
              <a:t>razão</a:t>
            </a:r>
            <a:r>
              <a:rPr lang="en-US" sz="1400" dirty="0">
                <a:highlight>
                  <a:srgbClr val="FFFF00"/>
                </a:highlight>
              </a:rPr>
              <a:t> entre o </a:t>
            </a:r>
            <a:r>
              <a:rPr lang="en-US" sz="1400" dirty="0">
                <a:highlight>
                  <a:srgbClr val="FFFF00"/>
                </a:highlight>
                <a:hlinkClick r:id="rId20" tooltip="Produto interno brut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PIB nominal</a:t>
            </a:r>
            <a:r>
              <a:rPr lang="en-US" sz="1400" dirty="0">
                <a:highlight>
                  <a:srgbClr val="FFFF00"/>
                </a:highlight>
              </a:rPr>
              <a:t> e a </a:t>
            </a:r>
            <a:r>
              <a:rPr lang="en-US" sz="1400" dirty="0" err="1">
                <a:highlight>
                  <a:srgbClr val="FFFF00"/>
                </a:highlight>
              </a:rPr>
              <a:t>oferta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monetária</a:t>
            </a:r>
            <a:r>
              <a:rPr lang="en-US" sz="1400" dirty="0">
                <a:highlight>
                  <a:srgbClr val="FFFF00"/>
                </a:highlight>
              </a:rPr>
              <a:t>) mudar, um </a:t>
            </a:r>
            <a:r>
              <a:rPr lang="en-US" sz="1400" dirty="0" err="1">
                <a:highlight>
                  <a:srgbClr val="FFFF00"/>
                </a:highlight>
              </a:rPr>
              <a:t>aumento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na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oferta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monetária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poderia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ter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ou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nenhum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efeito</a:t>
            </a:r>
            <a:r>
              <a:rPr lang="en-US" sz="1400" dirty="0">
                <a:highlight>
                  <a:srgbClr val="FFFF00"/>
                </a:highlight>
              </a:rPr>
              <a:t>, um </a:t>
            </a:r>
            <a:r>
              <a:rPr lang="en-US" sz="1400" dirty="0" err="1">
                <a:highlight>
                  <a:srgbClr val="FFFF00"/>
                </a:highlight>
              </a:rPr>
              <a:t>efeito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exagerado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ou</a:t>
            </a:r>
            <a:r>
              <a:rPr lang="en-US" sz="1400" dirty="0">
                <a:highlight>
                  <a:srgbClr val="FFFF00"/>
                </a:highlight>
              </a:rPr>
              <a:t> um </a:t>
            </a:r>
            <a:r>
              <a:rPr lang="en-US" sz="1400" dirty="0" err="1">
                <a:highlight>
                  <a:srgbClr val="FFFF00"/>
                </a:highlight>
              </a:rPr>
              <a:t>efeito</a:t>
            </a:r>
            <a:r>
              <a:rPr lang="en-US" sz="1400" dirty="0">
                <a:highlight>
                  <a:srgbClr val="FFFF00"/>
                </a:highlight>
              </a:rPr>
              <a:t> </a:t>
            </a:r>
            <a:r>
              <a:rPr lang="en-US" sz="1400" dirty="0" err="1">
                <a:highlight>
                  <a:srgbClr val="FFFF00"/>
                </a:highlight>
              </a:rPr>
              <a:t>imprevisível</a:t>
            </a:r>
            <a:r>
              <a:rPr lang="en-US" sz="1400" dirty="0">
                <a:highlight>
                  <a:srgbClr val="FFFF00"/>
                </a:highlight>
              </a:rPr>
              <a:t> no </a:t>
            </a:r>
            <a:r>
              <a:rPr lang="en-US" sz="1400" dirty="0" err="1">
                <a:highlight>
                  <a:srgbClr val="FFFF00"/>
                </a:highlight>
              </a:rPr>
              <a:t>crescimento</a:t>
            </a:r>
            <a:r>
              <a:rPr lang="en-US" sz="1400" dirty="0">
                <a:highlight>
                  <a:srgbClr val="FFFF00"/>
                </a:highlight>
              </a:rPr>
              <a:t> do PIB nominal.</a:t>
            </a:r>
          </a:p>
        </p:txBody>
      </p:sp>
    </p:spTree>
    <p:extLst>
      <p:ext uri="{BB962C8B-B14F-4D97-AF65-F5344CB8AC3E}">
        <p14:creationId xmlns:p14="http://schemas.microsoft.com/office/powerpoint/2010/main" val="203196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597CBE70-EB10-C049-9E65-B463CF35B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Tipos de Moeda</a:t>
            </a:r>
            <a:endParaRPr lang="pt-BR">
              <a:cs typeface="+mj-cs"/>
            </a:endParaRP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F9281A19-93D1-5543-A8FB-7633015AA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24088"/>
            <a:ext cx="29718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Moeda Mercadoria</a:t>
            </a:r>
            <a:endParaRPr lang="pt-BR">
              <a:latin typeface="Arial" charset="0"/>
              <a:ea typeface="ＭＳ Ｐゴシック" charset="0"/>
            </a:endParaRP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6997D8F5-9C52-8541-A609-C60636219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76400"/>
            <a:ext cx="4267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Bem utilizado como moeda que tem valor intrínseco (tem valor mesmo quando não  utilizado como moeda)</a:t>
            </a:r>
            <a:endParaRPr lang="pt-BR" altLang="en-BR"/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FEAFD845-40F1-B946-A52D-B6BCB2254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4075113"/>
            <a:ext cx="2743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Moeda de curso forçado</a:t>
            </a:r>
            <a:endParaRPr lang="pt-BR" altLang="en-BR"/>
          </a:p>
        </p:txBody>
      </p:sp>
      <p:sp>
        <p:nvSpPr>
          <p:cNvPr id="88072" name="Text Box 8">
            <a:extLst>
              <a:ext uri="{FF2B5EF4-FFF2-40B4-BE49-F238E27FC236}">
                <a16:creationId xmlns:a16="http://schemas.microsoft.com/office/drawing/2014/main" id="{23EB8DAE-28D0-674D-A25E-1C13402D6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3892550"/>
            <a:ext cx="41910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BR"/>
              <a:t>Moeda sem valor intrínseco, constituída por decreto governamental </a:t>
            </a:r>
            <a:endParaRPr lang="pt-BR" altLang="en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B9D63FC-8884-0045-8876-8F39DDCD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pt-BR" b="1"/>
              <a:t>PRO 2208</a:t>
            </a:r>
          </a:p>
          <a:p>
            <a:pPr>
              <a:defRPr/>
            </a:pPr>
            <a:r>
              <a:rPr lang="pt-BR"/>
              <a:t>Davi Nakano</a:t>
            </a:r>
            <a:endParaRPr lang="en-US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6807345C-D10B-9C49-A7EC-3CC1A90D4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BR" sz="1800" dirty="0"/>
              <a:t>Agregados de Moeda</a:t>
            </a:r>
            <a:br>
              <a:rPr lang="pt-BR" altLang="en-BR" sz="1800" dirty="0"/>
            </a:br>
            <a:r>
              <a:rPr lang="pt-BR" altLang="en-BR" sz="1800" dirty="0"/>
              <a:t>(DADOS</a:t>
            </a:r>
            <a:r>
              <a:rPr lang="pt-BR" altLang="en-BR" dirty="0"/>
              <a:t> </a:t>
            </a:r>
            <a:r>
              <a:rPr lang="pt-BR" altLang="en-BR" sz="1200" dirty="0">
                <a:hlinkClick r:id="rId2"/>
              </a:rPr>
              <a:t>https://www.bcb.gov.br/estatisticas/estatisticasmonetariascredito</a:t>
            </a:r>
            <a:r>
              <a:rPr lang="pt-BR" altLang="en-BR" sz="1200" dirty="0"/>
              <a:t> 20201102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F3A7784A-EE1D-794D-86E0-662296566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1143000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M0</a:t>
            </a:r>
            <a:endParaRPr lang="pt-BR" sz="1600">
              <a:latin typeface="Arial" charset="0"/>
              <a:ea typeface="ＭＳ Ｐゴシック" charset="0"/>
            </a:endParaRP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819F40FD-3AD2-E34A-BB4B-66CE4CE91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013075"/>
            <a:ext cx="1143000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M1</a:t>
            </a:r>
            <a:endParaRPr lang="pt-BR" sz="1600">
              <a:latin typeface="Arial" charset="0"/>
              <a:ea typeface="ＭＳ Ｐゴシック" charset="0"/>
            </a:endParaRPr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B0C565A1-2140-334E-BC0E-8A7EC0408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447800"/>
            <a:ext cx="5105400" cy="11233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 sz="1600" dirty="0" err="1"/>
              <a:t>Moeda</a:t>
            </a:r>
            <a:r>
              <a:rPr lang="en-US" altLang="en-BR" sz="1600" dirty="0"/>
              <a:t>  </a:t>
            </a:r>
            <a:r>
              <a:rPr lang="en-US" altLang="en-BR" sz="1600" dirty="0" err="1"/>
              <a:t>em</a:t>
            </a:r>
            <a:r>
              <a:rPr lang="en-US" altLang="en-BR" sz="1600" dirty="0"/>
              <a:t> </a:t>
            </a:r>
            <a:r>
              <a:rPr lang="en-US" altLang="en-BR" sz="1600" dirty="0" err="1"/>
              <a:t>poder</a:t>
            </a:r>
            <a:r>
              <a:rPr lang="en-US" altLang="en-BR" sz="1600" dirty="0"/>
              <a:t> do </a:t>
            </a:r>
            <a:r>
              <a:rPr lang="en-US" altLang="en-BR" sz="1600" dirty="0" err="1"/>
              <a:t>público</a:t>
            </a:r>
            <a:endParaRPr lang="en-US" altLang="en-BR" sz="1600" dirty="0"/>
          </a:p>
          <a:p>
            <a:pPr eaLnBrk="1" hangingPunct="1">
              <a:spcBef>
                <a:spcPct val="50000"/>
              </a:spcBef>
            </a:pPr>
            <a:r>
              <a:rPr lang="en-US" altLang="en-BR" sz="1600" dirty="0" err="1"/>
              <a:t>Papel-moeda</a:t>
            </a:r>
            <a:r>
              <a:rPr lang="en-US" altLang="en-BR" sz="1600" dirty="0"/>
              <a:t> e </a:t>
            </a:r>
            <a:r>
              <a:rPr lang="en-US" altLang="en-BR" sz="1600" dirty="0" err="1"/>
              <a:t>moedas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metálicas</a:t>
            </a:r>
            <a:endParaRPr lang="en-US" altLang="en-BR" sz="1600" dirty="0"/>
          </a:p>
          <a:p>
            <a:pPr eaLnBrk="1" hangingPunct="1">
              <a:spcBef>
                <a:spcPct val="50000"/>
              </a:spcBef>
            </a:pPr>
            <a:r>
              <a:rPr lang="en-US" sz="1800" dirty="0"/>
              <a:t>R$ 408,7 </a:t>
            </a:r>
            <a:r>
              <a:rPr lang="en-US" sz="1800" dirty="0" err="1"/>
              <a:t>bilhões</a:t>
            </a:r>
            <a:endParaRPr lang="pt-BR" altLang="en-BR" sz="1800" dirty="0"/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F1EB887F-16AA-7644-9946-08B76C2B0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870200"/>
            <a:ext cx="5181600" cy="11233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 sz="1600" dirty="0"/>
              <a:t>M0 </a:t>
            </a:r>
            <a:r>
              <a:rPr lang="en-US" altLang="en-BR" sz="1600" dirty="0" err="1"/>
              <a:t>mais</a:t>
            </a:r>
            <a:r>
              <a:rPr lang="en-US" altLang="en-BR" sz="1600" dirty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BR" sz="1600" dirty="0" err="1"/>
              <a:t>Depósitos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à</a:t>
            </a:r>
            <a:r>
              <a:rPr lang="en-US" altLang="en-BR" sz="1600" dirty="0"/>
              <a:t> vista </a:t>
            </a:r>
            <a:r>
              <a:rPr lang="en-US" altLang="en-BR" sz="1600" dirty="0" err="1"/>
              <a:t>nos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bancos</a:t>
            </a:r>
            <a:endParaRPr lang="en-US" altLang="en-BR" sz="1600" dirty="0"/>
          </a:p>
          <a:p>
            <a:pPr eaLnBrk="1" hangingPunct="1">
              <a:spcBef>
                <a:spcPct val="50000"/>
              </a:spcBef>
            </a:pPr>
            <a:r>
              <a:rPr lang="en-US" sz="1800" dirty="0"/>
              <a:t>R$ 565,4 </a:t>
            </a:r>
            <a:r>
              <a:rPr lang="en-US" sz="1800" dirty="0" err="1"/>
              <a:t>bilhões</a:t>
            </a:r>
            <a:endParaRPr lang="pt-BR" altLang="en-BR" sz="1800" dirty="0"/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891AC929-071D-4446-9BF2-F4A09759F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460875"/>
            <a:ext cx="1143000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M2</a:t>
            </a:r>
            <a:endParaRPr lang="pt-BR" sz="1600">
              <a:latin typeface="Arial" charset="0"/>
              <a:ea typeface="ＭＳ Ｐゴシック" charset="0"/>
            </a:endParaRPr>
          </a:p>
        </p:txBody>
      </p:sp>
      <p:sp>
        <p:nvSpPr>
          <p:cNvPr id="79881" name="Text Box 9">
            <a:extLst>
              <a:ext uri="{FF2B5EF4-FFF2-40B4-BE49-F238E27FC236}">
                <a16:creationId xmlns:a16="http://schemas.microsoft.com/office/drawing/2014/main" id="{10BD80C5-9179-1947-BBDB-3BF8C802B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18000"/>
            <a:ext cx="5181600" cy="186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BR" sz="1600" dirty="0"/>
              <a:t>M1 </a:t>
            </a:r>
            <a:r>
              <a:rPr lang="en-US" altLang="en-BR" sz="1600" dirty="0" err="1"/>
              <a:t>mais</a:t>
            </a:r>
            <a:r>
              <a:rPr lang="en-US" altLang="en-BR" sz="1600" dirty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BR" sz="1600" dirty="0" err="1"/>
              <a:t>Depósitos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especiais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remunerados</a:t>
            </a:r>
            <a:endParaRPr lang="en-US" altLang="en-BR" sz="1600" dirty="0"/>
          </a:p>
          <a:p>
            <a:pPr eaLnBrk="1" hangingPunct="1">
              <a:spcBef>
                <a:spcPct val="50000"/>
              </a:spcBef>
            </a:pPr>
            <a:r>
              <a:rPr lang="en-US" altLang="en-BR" sz="1600" dirty="0" err="1"/>
              <a:t>Depósitos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em</a:t>
            </a:r>
            <a:r>
              <a:rPr lang="en-US" altLang="en-BR" sz="1600" dirty="0"/>
              <a:t> </a:t>
            </a:r>
            <a:r>
              <a:rPr lang="en-US" altLang="en-BR" sz="1600" dirty="0" err="1"/>
              <a:t>poupança</a:t>
            </a:r>
            <a:endParaRPr lang="en-US" altLang="en-BR" sz="1600" dirty="0"/>
          </a:p>
          <a:p>
            <a:pPr eaLnBrk="1" hangingPunct="1">
              <a:spcBef>
                <a:spcPct val="50000"/>
              </a:spcBef>
            </a:pPr>
            <a:r>
              <a:rPr lang="en-US" altLang="en-BR" sz="1600" dirty="0" err="1"/>
              <a:t>Títulos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emitidos</a:t>
            </a:r>
            <a:r>
              <a:rPr lang="en-US" altLang="en-BR" sz="1600" dirty="0"/>
              <a:t> por </a:t>
            </a:r>
            <a:r>
              <a:rPr lang="en-US" altLang="en-BR" sz="1600" dirty="0" err="1"/>
              <a:t>instituições</a:t>
            </a:r>
            <a:r>
              <a:rPr lang="en-US" altLang="en-BR" sz="1600" dirty="0"/>
              <a:t> </a:t>
            </a:r>
            <a:r>
              <a:rPr lang="en-US" altLang="en-BR" sz="1600" dirty="0" err="1"/>
              <a:t>depositárias</a:t>
            </a:r>
            <a:endParaRPr lang="en-US" altLang="en-BR" sz="1600" dirty="0"/>
          </a:p>
          <a:p>
            <a:pPr eaLnBrk="1" hangingPunct="1">
              <a:spcBef>
                <a:spcPct val="50000"/>
              </a:spcBef>
            </a:pPr>
            <a:r>
              <a:rPr lang="en-US" sz="1800" dirty="0"/>
              <a:t> R$ 3,8 </a:t>
            </a:r>
            <a:r>
              <a:rPr lang="en-US" sz="1800" dirty="0" err="1"/>
              <a:t>trilhões</a:t>
            </a:r>
            <a:endParaRPr lang="pt-BR" altLang="en-BR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1">
      <a:majorFont>
        <a:latin typeface="Tahom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Data\Microsoft\Templates\Presentation1.pot</Template>
  <TotalTime>6668</TotalTime>
  <Words>4067</Words>
  <Application>Microsoft Macintosh PowerPoint</Application>
  <PresentationFormat>On-screen Show (4:3)</PresentationFormat>
  <Paragraphs>390</Paragraphs>
  <Slides>42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Calibri</vt:lpstr>
      <vt:lpstr>Calibri Light</vt:lpstr>
      <vt:lpstr>Source Sans Pro</vt:lpstr>
      <vt:lpstr>Symbol</vt:lpstr>
      <vt:lpstr>Tahoma</vt:lpstr>
      <vt:lpstr>Times New Roman</vt:lpstr>
      <vt:lpstr>Ubuntu</vt:lpstr>
      <vt:lpstr>Verdana</vt:lpstr>
      <vt:lpstr>Presentation1</vt:lpstr>
      <vt:lpstr>Custom Design</vt:lpstr>
      <vt:lpstr> Introdução à Economia</vt:lpstr>
      <vt:lpstr>PowerPoint Presentation</vt:lpstr>
      <vt:lpstr>PowerPoint Presentation</vt:lpstr>
      <vt:lpstr>Moeda</vt:lpstr>
      <vt:lpstr>Funções da Moeda</vt:lpstr>
      <vt:lpstr>Liquidez</vt:lpstr>
      <vt:lpstr>PowerPoint Presentation</vt:lpstr>
      <vt:lpstr>Tipos de Moeda</vt:lpstr>
      <vt:lpstr>Agregados de Moeda (DADOS https://www.bcb.gov.br/estatisticas/estatisticasmonetariascredito 20201102</vt:lpstr>
      <vt:lpstr>Agregados de Moeda</vt:lpstr>
      <vt:lpstr>Agregados de Moeda: M0 (20201102)</vt:lpstr>
      <vt:lpstr>PowerPoint Presentation</vt:lpstr>
      <vt:lpstr>https://pt.wikipedia.org/wiki/Dinheiro_circulante#cite_note-11</vt:lpstr>
      <vt:lpstr>A Teoria (neo) Clássica da Inflação</vt:lpstr>
      <vt:lpstr>Velocidade da Moeda</vt:lpstr>
      <vt:lpstr>Equação Quantitativa da Moeda</vt:lpstr>
      <vt:lpstr>Equação Quantitativa da Moeda</vt:lpstr>
      <vt:lpstr>O efeito de uma Injeção de Moeda</vt:lpstr>
      <vt:lpstr>PowerPoint Presentation</vt:lpstr>
      <vt:lpstr>PowerPoint Presentation</vt:lpstr>
      <vt:lpstr>PowerPoint Presentation</vt:lpstr>
      <vt:lpstr>Sistema Financeiro Nacional</vt:lpstr>
      <vt:lpstr>O subsistema Normativo do SFN</vt:lpstr>
      <vt:lpstr>O subsistema Operativo: Mercados Financeiros</vt:lpstr>
      <vt:lpstr>BACEN</vt:lpstr>
      <vt:lpstr>Oferta de Moeda</vt:lpstr>
      <vt:lpstr>Oferta de Moeda </vt:lpstr>
      <vt:lpstr>Oferta de Moeda: Reservas</vt:lpstr>
      <vt:lpstr>Sistema de Reservas Fracionadas: Exemplo</vt:lpstr>
      <vt:lpstr>Oferta de Moeda no Sistema de Reservas Fracionadas</vt:lpstr>
      <vt:lpstr>Oferta de Moeda no Sistema de Reservas Fracionadas</vt:lpstr>
      <vt:lpstr>O Multiplicador de Moeda</vt:lpstr>
      <vt:lpstr>Multiplicador de Moeda</vt:lpstr>
      <vt:lpstr>Corrida aos Bancos</vt:lpstr>
      <vt:lpstr>Instrumentos de Política Monetária </vt:lpstr>
      <vt:lpstr>Instrumentos de Política Monetária</vt:lpstr>
      <vt:lpstr>Instrumentos de Política Monetária</vt:lpstr>
      <vt:lpstr>Problemas no Controle da Oferta de Moeda</vt:lpstr>
      <vt:lpstr>Exemplo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REINALDO PACHECO da COSTA</cp:lastModifiedBy>
  <cp:revision>90</cp:revision>
  <dcterms:created xsi:type="dcterms:W3CDTF">2005-08-02T17:27:03Z</dcterms:created>
  <dcterms:modified xsi:type="dcterms:W3CDTF">2024-07-11T18:10:04Z</dcterms:modified>
</cp:coreProperties>
</file>