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29"/>
  </p:notesMasterIdLst>
  <p:handoutMasterIdLst>
    <p:handoutMasterId r:id="rId30"/>
  </p:handoutMasterIdLst>
  <p:sldIdLst>
    <p:sldId id="403" r:id="rId2"/>
    <p:sldId id="280" r:id="rId3"/>
    <p:sldId id="281" r:id="rId4"/>
    <p:sldId id="282" r:id="rId5"/>
    <p:sldId id="283" r:id="rId6"/>
    <p:sldId id="397" r:id="rId7"/>
    <p:sldId id="292" r:id="rId8"/>
    <p:sldId id="407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404" r:id="rId18"/>
    <p:sldId id="405" r:id="rId19"/>
    <p:sldId id="406" r:id="rId20"/>
    <p:sldId id="398" r:id="rId21"/>
    <p:sldId id="408" r:id="rId22"/>
    <p:sldId id="409" r:id="rId23"/>
    <p:sldId id="400" r:id="rId24"/>
    <p:sldId id="412" r:id="rId25"/>
    <p:sldId id="413" r:id="rId26"/>
    <p:sldId id="402" r:id="rId27"/>
    <p:sldId id="414" r:id="rId28"/>
  </p:sldIdLst>
  <p:sldSz cx="6858000" cy="51435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os" initials="M" lastIdx="1" clrIdx="0">
    <p:extLst>
      <p:ext uri="{19B8F6BF-5375-455C-9EA6-DF929625EA0E}">
        <p15:presenceInfo xmlns:p15="http://schemas.microsoft.com/office/powerpoint/2012/main" userId="Marco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36" autoAdjust="0"/>
    <p:restoredTop sz="94660"/>
  </p:normalViewPr>
  <p:slideViewPr>
    <p:cSldViewPr>
      <p:cViewPr>
        <p:scale>
          <a:sx n="66" d="100"/>
          <a:sy n="66" d="100"/>
        </p:scale>
        <p:origin x="2844" y="1308"/>
      </p:cViewPr>
      <p:guideLst>
        <p:guide orient="horz" pos="16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11B7B-9A05-4511-9BC4-C6AE14B10424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4D5B6-CE07-4063-B9DC-443D0CC667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863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43351-F4FB-4326-AE97-D3F0024F1D9A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08563-B6FD-40D2-AC2F-3DFF95341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4296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9A0D6E2-31CC-4663-95AA-29692435EF62}" type="slidenum">
              <a:rPr lang="pt-BR" altLang="pt-BR" smtClean="0"/>
              <a:pPr eaLnBrk="1" hangingPunct="1">
                <a:spcBef>
                  <a:spcPct val="0"/>
                </a:spcBef>
              </a:pPr>
              <a:t>2</a:t>
            </a:fld>
            <a:endParaRPr lang="pt-BR" altLang="pt-BR" smtClean="0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164417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42C51AD-1FB9-4930-B3ED-423577B489DC}" type="slidenum">
              <a:rPr lang="pt-BR" altLang="pt-BR" smtClean="0"/>
              <a:pPr eaLnBrk="1" hangingPunct="1">
                <a:spcBef>
                  <a:spcPct val="0"/>
                </a:spcBef>
              </a:pPr>
              <a:t>11</a:t>
            </a:fld>
            <a:endParaRPr lang="pt-BR" altLang="pt-BR" smtClean="0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5303590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F665511-C841-4A95-BA4B-2E2C0EE3B0C9}" type="slidenum">
              <a:rPr lang="pt-BR" altLang="pt-BR" smtClean="0"/>
              <a:pPr eaLnBrk="1" hangingPunct="1">
                <a:spcBef>
                  <a:spcPct val="0"/>
                </a:spcBef>
              </a:pPr>
              <a:t>12</a:t>
            </a:fld>
            <a:endParaRPr lang="pt-BR" altLang="pt-BR" smtClean="0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6896428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ED30762-6BB8-4EDF-AB2D-B125E940C063}" type="slidenum">
              <a:rPr lang="pt-BR" altLang="pt-BR" smtClean="0"/>
              <a:pPr eaLnBrk="1" hangingPunct="1">
                <a:spcBef>
                  <a:spcPct val="0"/>
                </a:spcBef>
              </a:pPr>
              <a:t>13</a:t>
            </a:fld>
            <a:endParaRPr lang="pt-BR" altLang="pt-BR" smtClean="0"/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3779379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EF36F3D-7576-4B93-84C6-68EA57F5FF29}" type="slidenum">
              <a:rPr lang="pt-BR" altLang="pt-BR" smtClean="0"/>
              <a:pPr eaLnBrk="1" hangingPunct="1">
                <a:spcBef>
                  <a:spcPct val="0"/>
                </a:spcBef>
              </a:pPr>
              <a:t>14</a:t>
            </a:fld>
            <a:endParaRPr lang="pt-BR" altLang="pt-BR" smtClean="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3962709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C321C86-1701-4583-AEB9-CC177126BE91}" type="slidenum">
              <a:rPr lang="pt-BR" altLang="pt-BR" smtClean="0"/>
              <a:pPr eaLnBrk="1" hangingPunct="1">
                <a:spcBef>
                  <a:spcPct val="0"/>
                </a:spcBef>
              </a:pPr>
              <a:t>15</a:t>
            </a:fld>
            <a:endParaRPr lang="pt-BR" altLang="pt-BR" smtClean="0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5897430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1E0B350-EF73-437B-8038-33680E1EC0B7}" type="slidenum">
              <a:rPr lang="pt-BR" altLang="pt-BR" smtClean="0"/>
              <a:pPr eaLnBrk="1" hangingPunct="1">
                <a:spcBef>
                  <a:spcPct val="0"/>
                </a:spcBef>
              </a:pPr>
              <a:t>16</a:t>
            </a:fld>
            <a:endParaRPr lang="pt-BR" altLang="pt-BR" smtClean="0"/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7652562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1EF173-F85E-43BE-9A0F-4388F4906458}" type="slidenum">
              <a:rPr lang="pt-BR" altLang="pt-BR" smtClean="0"/>
              <a:pPr eaLnBrk="1" hangingPunct="1">
                <a:spcBef>
                  <a:spcPct val="0"/>
                </a:spcBef>
              </a:pPr>
              <a:t>17</a:t>
            </a:fld>
            <a:endParaRPr lang="pt-BR" altLang="pt-BR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4773549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1EF173-F85E-43BE-9A0F-4388F4906458}" type="slidenum">
              <a:rPr lang="pt-BR" altLang="pt-BR" smtClean="0"/>
              <a:pPr eaLnBrk="1" hangingPunct="1">
                <a:spcBef>
                  <a:spcPct val="0"/>
                </a:spcBef>
              </a:pPr>
              <a:t>18</a:t>
            </a:fld>
            <a:endParaRPr lang="pt-BR" altLang="pt-BR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5126219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1EF173-F85E-43BE-9A0F-4388F4906458}" type="slidenum">
              <a:rPr lang="pt-BR" altLang="pt-BR" smtClean="0"/>
              <a:pPr eaLnBrk="1" hangingPunct="1">
                <a:spcBef>
                  <a:spcPct val="0"/>
                </a:spcBef>
              </a:pPr>
              <a:t>19</a:t>
            </a:fld>
            <a:endParaRPr lang="pt-BR" altLang="pt-BR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9252648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1EF173-F85E-43BE-9A0F-4388F4906458}" type="slidenum">
              <a:rPr lang="pt-BR" altLang="pt-BR" smtClean="0"/>
              <a:pPr eaLnBrk="1" hangingPunct="1">
                <a:spcBef>
                  <a:spcPct val="0"/>
                </a:spcBef>
              </a:pPr>
              <a:t>20</a:t>
            </a:fld>
            <a:endParaRPr lang="pt-BR" altLang="pt-BR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028098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232881A-0707-4662-8F73-21A8954EE916}" type="slidenum">
              <a:rPr lang="pt-BR" altLang="pt-BR" smtClean="0"/>
              <a:pPr eaLnBrk="1" hangingPunct="1">
                <a:spcBef>
                  <a:spcPct val="0"/>
                </a:spcBef>
              </a:pPr>
              <a:t>3</a:t>
            </a:fld>
            <a:endParaRPr lang="pt-BR" altLang="pt-BR" smtClean="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3010807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1EF173-F85E-43BE-9A0F-4388F4906458}" type="slidenum">
              <a:rPr lang="pt-BR" altLang="pt-BR" smtClean="0"/>
              <a:pPr eaLnBrk="1" hangingPunct="1">
                <a:spcBef>
                  <a:spcPct val="0"/>
                </a:spcBef>
              </a:pPr>
              <a:t>21</a:t>
            </a:fld>
            <a:endParaRPr lang="pt-BR" altLang="pt-BR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5081826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1EF173-F85E-43BE-9A0F-4388F4906458}" type="slidenum">
              <a:rPr lang="pt-BR" altLang="pt-BR" smtClean="0"/>
              <a:pPr eaLnBrk="1" hangingPunct="1">
                <a:spcBef>
                  <a:spcPct val="0"/>
                </a:spcBef>
              </a:pPr>
              <a:t>22</a:t>
            </a:fld>
            <a:endParaRPr lang="pt-BR" altLang="pt-BR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9019103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1EF173-F85E-43BE-9A0F-4388F4906458}" type="slidenum">
              <a:rPr lang="pt-BR" altLang="pt-BR" smtClean="0"/>
              <a:pPr eaLnBrk="1" hangingPunct="1">
                <a:spcBef>
                  <a:spcPct val="0"/>
                </a:spcBef>
              </a:pPr>
              <a:t>23</a:t>
            </a:fld>
            <a:endParaRPr lang="pt-BR" altLang="pt-BR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8507897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1EF173-F85E-43BE-9A0F-4388F4906458}" type="slidenum">
              <a:rPr lang="pt-BR" altLang="pt-BR" smtClean="0"/>
              <a:pPr eaLnBrk="1" hangingPunct="1">
                <a:spcBef>
                  <a:spcPct val="0"/>
                </a:spcBef>
              </a:pPr>
              <a:t>24</a:t>
            </a:fld>
            <a:endParaRPr lang="pt-BR" altLang="pt-BR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2457810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1EF173-F85E-43BE-9A0F-4388F4906458}" type="slidenum">
              <a:rPr lang="pt-BR" altLang="pt-BR" smtClean="0"/>
              <a:pPr eaLnBrk="1" hangingPunct="1">
                <a:spcBef>
                  <a:spcPct val="0"/>
                </a:spcBef>
              </a:pPr>
              <a:t>25</a:t>
            </a:fld>
            <a:endParaRPr lang="pt-BR" altLang="pt-BR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6854676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1EF173-F85E-43BE-9A0F-4388F4906458}" type="slidenum">
              <a:rPr lang="pt-BR" altLang="pt-BR" smtClean="0"/>
              <a:pPr eaLnBrk="1" hangingPunct="1">
                <a:spcBef>
                  <a:spcPct val="0"/>
                </a:spcBef>
              </a:pPr>
              <a:t>26</a:t>
            </a:fld>
            <a:endParaRPr lang="pt-BR" altLang="pt-BR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2338798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1EF173-F85E-43BE-9A0F-4388F4906458}" type="slidenum">
              <a:rPr lang="pt-BR" altLang="pt-BR" smtClean="0"/>
              <a:pPr eaLnBrk="1" hangingPunct="1">
                <a:spcBef>
                  <a:spcPct val="0"/>
                </a:spcBef>
              </a:pPr>
              <a:t>27</a:t>
            </a:fld>
            <a:endParaRPr lang="pt-BR" altLang="pt-BR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031265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8F55B4-FD33-49E2-AF0C-03542E38F97E}" type="slidenum">
              <a:rPr lang="pt-BR" altLang="pt-BR" smtClean="0"/>
              <a:pPr eaLnBrk="1" hangingPunct="1">
                <a:spcBef>
                  <a:spcPct val="0"/>
                </a:spcBef>
              </a:pPr>
              <a:t>4</a:t>
            </a:fld>
            <a:endParaRPr lang="pt-BR" altLang="pt-BR" smtClean="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386341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892EF32-D2CC-40D8-A335-A3D42E02A1B6}" type="slidenum">
              <a:rPr lang="pt-BR" altLang="pt-BR" smtClean="0"/>
              <a:pPr eaLnBrk="1" hangingPunct="1">
                <a:spcBef>
                  <a:spcPct val="0"/>
                </a:spcBef>
              </a:pPr>
              <a:t>5</a:t>
            </a:fld>
            <a:endParaRPr lang="pt-BR" altLang="pt-BR" smtClean="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65336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892EF32-D2CC-40D8-A335-A3D42E02A1B6}" type="slidenum">
              <a:rPr lang="pt-BR" altLang="pt-BR" smtClean="0"/>
              <a:pPr eaLnBrk="1" hangingPunct="1">
                <a:spcBef>
                  <a:spcPct val="0"/>
                </a:spcBef>
              </a:pPr>
              <a:t>6</a:t>
            </a:fld>
            <a:endParaRPr lang="pt-BR" altLang="pt-BR" smtClean="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617185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1EF173-F85E-43BE-9A0F-4388F4906458}" type="slidenum">
              <a:rPr lang="pt-BR" altLang="pt-BR" smtClean="0"/>
              <a:pPr eaLnBrk="1" hangingPunct="1">
                <a:spcBef>
                  <a:spcPct val="0"/>
                </a:spcBef>
              </a:pPr>
              <a:t>7</a:t>
            </a:fld>
            <a:endParaRPr lang="pt-BR" altLang="pt-BR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6357773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1EF173-F85E-43BE-9A0F-4388F4906458}" type="slidenum">
              <a:rPr lang="pt-BR" altLang="pt-BR" smtClean="0"/>
              <a:pPr eaLnBrk="1" hangingPunct="1">
                <a:spcBef>
                  <a:spcPct val="0"/>
                </a:spcBef>
              </a:pPr>
              <a:t>8</a:t>
            </a:fld>
            <a:endParaRPr lang="pt-BR" altLang="pt-BR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4288109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768509-B3E9-4852-ABDC-4CF1DCC77B9D}" type="slidenum">
              <a:rPr lang="pt-BR" altLang="pt-BR" smtClean="0"/>
              <a:pPr eaLnBrk="1" hangingPunct="1">
                <a:spcBef>
                  <a:spcPct val="0"/>
                </a:spcBef>
              </a:pPr>
              <a:t>9</a:t>
            </a:fld>
            <a:endParaRPr lang="pt-BR" altLang="pt-BR" smtClean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2380399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C6D7D0F-3EBC-4FA1-A1DA-33BE54F385F6}" type="slidenum">
              <a:rPr lang="pt-BR" altLang="pt-BR" smtClean="0"/>
              <a:pPr eaLnBrk="1" hangingPunct="1">
                <a:spcBef>
                  <a:spcPct val="0"/>
                </a:spcBef>
              </a:pPr>
              <a:t>10</a:t>
            </a:fld>
            <a:endParaRPr lang="pt-BR" altLang="pt-BR" smtClean="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111305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1772"/>
            <a:ext cx="58293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A5B4-D68D-4F8C-9798-AD1142437704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BC88-AD0F-4E91-ADCA-6032C1A1E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934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A5B4-D68D-4F8C-9798-AD1142437704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BC88-AD0F-4E91-ADCA-6032C1A1E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4010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273844"/>
            <a:ext cx="1478756" cy="4358879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73844"/>
            <a:ext cx="4350544" cy="435887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A5B4-D68D-4F8C-9798-AD1142437704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BC88-AD0F-4E91-ADCA-6032C1A1E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542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8670" y="195488"/>
            <a:ext cx="5829300" cy="57606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3"/>
          </p:nvPr>
        </p:nvSpPr>
        <p:spPr>
          <a:xfrm>
            <a:off x="458670" y="987574"/>
            <a:ext cx="5832872" cy="3240088"/>
          </a:xfrm>
        </p:spPr>
        <p:txBody>
          <a:bodyPr/>
          <a:lstStyle/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2196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A5B4-D68D-4F8C-9798-AD1142437704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BC88-AD0F-4E91-ADCA-6032C1A1E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180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9"/>
            <a:ext cx="5915025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A5B4-D68D-4F8C-9798-AD1142437704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BC88-AD0F-4E91-ADCA-6032C1A1E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1492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A5B4-D68D-4F8C-9798-AD1142437704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BC88-AD0F-4E91-ADCA-6032C1A1E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942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5"/>
            <a:ext cx="5915025" cy="99417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6"/>
            <a:ext cx="2901255" cy="2763441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6"/>
            <a:ext cx="2915543" cy="2763441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A5B4-D68D-4F8C-9798-AD1142437704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BC88-AD0F-4E91-ADCA-6032C1A1E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678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A5B4-D68D-4F8C-9798-AD1142437704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BC88-AD0F-4E91-ADCA-6032C1A1E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6900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A5B4-D68D-4F8C-9798-AD1142437704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BC88-AD0F-4E91-ADCA-6032C1A1E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273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0"/>
            <a:ext cx="3471863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A5B4-D68D-4F8C-9798-AD1142437704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BC88-AD0F-4E91-ADCA-6032C1A1E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393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740570"/>
            <a:ext cx="3471863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A5B4-D68D-4F8C-9798-AD1142437704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BC88-AD0F-4E91-ADCA-6032C1A1E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29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FA5B4-D68D-4F8C-9798-AD1142437704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6BC88-AD0F-4E91-ADCA-6032C1A1E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8539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VcDZOlIMB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Correção Monetária</a:t>
            </a:r>
            <a:br>
              <a:rPr lang="pt-BR" dirty="0" smtClean="0"/>
            </a:br>
            <a:r>
              <a:rPr lang="pt-BR" dirty="0" smtClean="0"/>
              <a:t>Juros Nominal e Juros Real</a:t>
            </a:r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680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8"/>
          <p:cNvSpPr>
            <a:spLocks noChangeArrowheads="1"/>
          </p:cNvSpPr>
          <p:nvPr/>
        </p:nvSpPr>
        <p:spPr bwMode="auto">
          <a:xfrm>
            <a:off x="1244798" y="911065"/>
            <a:ext cx="4371975" cy="297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125" b="1" dirty="0">
                <a:solidFill>
                  <a:schemeClr val="tx1"/>
                </a:solidFill>
                <a:latin typeface="Lucida Sans Unicode" pitchFamily="34" charset="0"/>
              </a:rPr>
              <a:t>ÍNDICES  DE  MEDIDAS  DA  INFLAÇÃO  NO  BRASIL</a:t>
            </a:r>
          </a:p>
        </p:txBody>
      </p:sp>
      <p:sp>
        <p:nvSpPr>
          <p:cNvPr id="35846" name="Line 9"/>
          <p:cNvSpPr>
            <a:spLocks noChangeShapeType="1"/>
          </p:cNvSpPr>
          <p:nvPr/>
        </p:nvSpPr>
        <p:spPr bwMode="auto">
          <a:xfrm>
            <a:off x="1106389" y="1287005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5847" name="Line 10"/>
          <p:cNvSpPr>
            <a:spLocks noChangeShapeType="1"/>
          </p:cNvSpPr>
          <p:nvPr/>
        </p:nvSpPr>
        <p:spPr bwMode="auto">
          <a:xfrm>
            <a:off x="1106389" y="1838860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5848" name="Line 11"/>
          <p:cNvSpPr>
            <a:spLocks noChangeShapeType="1"/>
          </p:cNvSpPr>
          <p:nvPr/>
        </p:nvSpPr>
        <p:spPr bwMode="auto">
          <a:xfrm>
            <a:off x="1106389" y="2557700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5849" name="Line 12"/>
          <p:cNvSpPr>
            <a:spLocks noChangeShapeType="1"/>
          </p:cNvSpPr>
          <p:nvPr/>
        </p:nvSpPr>
        <p:spPr bwMode="auto">
          <a:xfrm>
            <a:off x="1106389" y="3206888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5850" name="Line 13"/>
          <p:cNvSpPr>
            <a:spLocks noChangeShapeType="1"/>
          </p:cNvSpPr>
          <p:nvPr/>
        </p:nvSpPr>
        <p:spPr bwMode="auto">
          <a:xfrm>
            <a:off x="1106389" y="3834645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5851" name="Line 14"/>
          <p:cNvSpPr>
            <a:spLocks noChangeShapeType="1"/>
          </p:cNvSpPr>
          <p:nvPr/>
        </p:nvSpPr>
        <p:spPr bwMode="auto">
          <a:xfrm>
            <a:off x="1101031" y="1287005"/>
            <a:ext cx="0" cy="25476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5852" name="Line 15"/>
          <p:cNvSpPr>
            <a:spLocks noChangeShapeType="1"/>
          </p:cNvSpPr>
          <p:nvPr/>
        </p:nvSpPr>
        <p:spPr bwMode="auto">
          <a:xfrm>
            <a:off x="5764114" y="1291471"/>
            <a:ext cx="0" cy="2547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5853" name="Line 16"/>
          <p:cNvSpPr>
            <a:spLocks noChangeShapeType="1"/>
          </p:cNvSpPr>
          <p:nvPr/>
        </p:nvSpPr>
        <p:spPr bwMode="auto">
          <a:xfrm flipH="1">
            <a:off x="2561035" y="1290577"/>
            <a:ext cx="5358" cy="25476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641041" name="Text Box 17"/>
          <p:cNvSpPr txBox="1">
            <a:spLocks noChangeArrowheads="1"/>
          </p:cNvSpPr>
          <p:nvPr/>
        </p:nvSpPr>
        <p:spPr bwMode="auto">
          <a:xfrm>
            <a:off x="1176041" y="1446847"/>
            <a:ext cx="1293911" cy="265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Denominação</a:t>
            </a:r>
          </a:p>
        </p:txBody>
      </p:sp>
      <p:sp>
        <p:nvSpPr>
          <p:cNvPr id="641042" name="Text Box 18"/>
          <p:cNvSpPr txBox="1">
            <a:spLocks noChangeArrowheads="1"/>
          </p:cNvSpPr>
          <p:nvPr/>
        </p:nvSpPr>
        <p:spPr bwMode="auto">
          <a:xfrm>
            <a:off x="2627115" y="1340583"/>
            <a:ext cx="3053060" cy="52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IPC/FIPE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Índice de Preços ao Consumidor da FIPE</a:t>
            </a:r>
          </a:p>
        </p:txBody>
      </p:sp>
      <p:sp>
        <p:nvSpPr>
          <p:cNvPr id="641043" name="Text Box 19"/>
          <p:cNvSpPr txBox="1">
            <a:spLocks noChangeArrowheads="1"/>
          </p:cNvSpPr>
          <p:nvPr/>
        </p:nvSpPr>
        <p:spPr bwMode="auto">
          <a:xfrm>
            <a:off x="1176041" y="2014776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Universo Pesquisado</a:t>
            </a:r>
          </a:p>
        </p:txBody>
      </p:sp>
      <p:sp>
        <p:nvSpPr>
          <p:cNvPr id="641044" name="Text Box 20"/>
          <p:cNvSpPr txBox="1">
            <a:spLocks noChangeArrowheads="1"/>
          </p:cNvSpPr>
          <p:nvPr/>
        </p:nvSpPr>
        <p:spPr bwMode="auto">
          <a:xfrm>
            <a:off x="2637830" y="1925478"/>
            <a:ext cx="3042345" cy="611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1125" dirty="0">
                <a:solidFill>
                  <a:schemeClr val="tx1"/>
                </a:solidFill>
                <a:latin typeface="Lucida Sans Unicode" pitchFamily="34" charset="0"/>
              </a:rPr>
              <a:t>Famílias do município de São Paulo, com renda mensal de 1a 20 salários mínimos e cujo chefe é assalariado</a:t>
            </a:r>
          </a:p>
        </p:txBody>
      </p:sp>
      <p:sp>
        <p:nvSpPr>
          <p:cNvPr id="641045" name="Text Box 21"/>
          <p:cNvSpPr txBox="1">
            <a:spLocks noChangeArrowheads="1"/>
          </p:cNvSpPr>
          <p:nvPr/>
        </p:nvSpPr>
        <p:spPr bwMode="auto">
          <a:xfrm>
            <a:off x="1186757" y="2679143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Período de Comparação</a:t>
            </a:r>
          </a:p>
        </p:txBody>
      </p:sp>
      <p:sp>
        <p:nvSpPr>
          <p:cNvPr id="641046" name="Text Box 22"/>
          <p:cNvSpPr txBox="1">
            <a:spLocks noChangeArrowheads="1"/>
          </p:cNvSpPr>
          <p:nvPr/>
        </p:nvSpPr>
        <p:spPr bwMode="auto">
          <a:xfrm>
            <a:off x="2648546" y="2630030"/>
            <a:ext cx="3020914" cy="611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Preços médios de 1º ao último dia de um mês com preços médios de 1º ao último dia do mês anterior. </a:t>
            </a:r>
          </a:p>
        </p:txBody>
      </p:sp>
      <p:sp>
        <p:nvSpPr>
          <p:cNvPr id="641047" name="Text Box 23"/>
          <p:cNvSpPr txBox="1">
            <a:spLocks noChangeArrowheads="1"/>
          </p:cNvSpPr>
          <p:nvPr/>
        </p:nvSpPr>
        <p:spPr bwMode="auto">
          <a:xfrm>
            <a:off x="1176041" y="3399770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Entidade que calcula</a:t>
            </a:r>
          </a:p>
        </p:txBody>
      </p:sp>
      <p:sp>
        <p:nvSpPr>
          <p:cNvPr id="641048" name="Text Box 24"/>
          <p:cNvSpPr txBox="1">
            <a:spLocks noChangeArrowheads="1"/>
          </p:cNvSpPr>
          <p:nvPr/>
        </p:nvSpPr>
        <p:spPr bwMode="auto">
          <a:xfrm>
            <a:off x="2627114" y="3335475"/>
            <a:ext cx="3085208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Fundação Instituto de Pesquisas Econômicas vinculada à USP</a:t>
            </a:r>
          </a:p>
        </p:txBody>
      </p:sp>
    </p:spTree>
    <p:extLst>
      <p:ext uri="{BB962C8B-B14F-4D97-AF65-F5344CB8AC3E}">
        <p14:creationId xmlns:p14="http://schemas.microsoft.com/office/powerpoint/2010/main" val="415895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1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1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1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1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41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41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41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41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41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41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41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41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1041" grpId="0" autoUpdateAnimBg="0"/>
      <p:bldP spid="641042" grpId="0" autoUpdateAnimBg="0"/>
      <p:bldP spid="641043" grpId="0" autoUpdateAnimBg="0"/>
      <p:bldP spid="641044" grpId="0" autoUpdateAnimBg="0"/>
      <p:bldP spid="641045" grpId="0" autoUpdateAnimBg="0"/>
      <p:bldP spid="641046" grpId="0" autoUpdateAnimBg="0"/>
      <p:bldP spid="641047" grpId="0" autoUpdateAnimBg="0"/>
      <p:bldP spid="64104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1" name="Line 10"/>
          <p:cNvSpPr>
            <a:spLocks noChangeShapeType="1"/>
          </p:cNvSpPr>
          <p:nvPr/>
        </p:nvSpPr>
        <p:spPr bwMode="auto">
          <a:xfrm>
            <a:off x="1106389" y="1827461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6872" name="Line 11"/>
          <p:cNvSpPr>
            <a:spLocks noChangeShapeType="1"/>
          </p:cNvSpPr>
          <p:nvPr/>
        </p:nvSpPr>
        <p:spPr bwMode="auto">
          <a:xfrm>
            <a:off x="1106389" y="2546301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6873" name="Line 12"/>
          <p:cNvSpPr>
            <a:spLocks noChangeShapeType="1"/>
          </p:cNvSpPr>
          <p:nvPr/>
        </p:nvSpPr>
        <p:spPr bwMode="auto">
          <a:xfrm>
            <a:off x="1106389" y="3195489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6874" name="Line 13"/>
          <p:cNvSpPr>
            <a:spLocks noChangeShapeType="1"/>
          </p:cNvSpPr>
          <p:nvPr/>
        </p:nvSpPr>
        <p:spPr bwMode="auto">
          <a:xfrm>
            <a:off x="1106389" y="3823247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6875" name="Line 14"/>
          <p:cNvSpPr>
            <a:spLocks noChangeShapeType="1"/>
          </p:cNvSpPr>
          <p:nvPr/>
        </p:nvSpPr>
        <p:spPr bwMode="auto">
          <a:xfrm>
            <a:off x="1101031" y="1275606"/>
            <a:ext cx="0" cy="25476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6876" name="Line 15"/>
          <p:cNvSpPr>
            <a:spLocks noChangeShapeType="1"/>
          </p:cNvSpPr>
          <p:nvPr/>
        </p:nvSpPr>
        <p:spPr bwMode="auto">
          <a:xfrm>
            <a:off x="5764114" y="1280072"/>
            <a:ext cx="0" cy="2547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6877" name="Line 16"/>
          <p:cNvSpPr>
            <a:spLocks noChangeShapeType="1"/>
          </p:cNvSpPr>
          <p:nvPr/>
        </p:nvSpPr>
        <p:spPr bwMode="auto">
          <a:xfrm flipH="1">
            <a:off x="2561035" y="1279177"/>
            <a:ext cx="5358" cy="25476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6878" name="Text Box 17"/>
          <p:cNvSpPr txBox="1">
            <a:spLocks noChangeArrowheads="1"/>
          </p:cNvSpPr>
          <p:nvPr/>
        </p:nvSpPr>
        <p:spPr bwMode="auto">
          <a:xfrm>
            <a:off x="1176041" y="1435449"/>
            <a:ext cx="1293911" cy="265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Denominação</a:t>
            </a:r>
          </a:p>
        </p:txBody>
      </p:sp>
      <p:sp>
        <p:nvSpPr>
          <p:cNvPr id="36879" name="Text Box 18"/>
          <p:cNvSpPr txBox="1">
            <a:spLocks noChangeArrowheads="1"/>
          </p:cNvSpPr>
          <p:nvPr/>
        </p:nvSpPr>
        <p:spPr bwMode="auto">
          <a:xfrm>
            <a:off x="1176041" y="2003376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Universo Pesquisado</a:t>
            </a:r>
          </a:p>
        </p:txBody>
      </p:sp>
      <p:sp>
        <p:nvSpPr>
          <p:cNvPr id="36880" name="Text Box 19"/>
          <p:cNvSpPr txBox="1">
            <a:spLocks noChangeArrowheads="1"/>
          </p:cNvSpPr>
          <p:nvPr/>
        </p:nvSpPr>
        <p:spPr bwMode="auto">
          <a:xfrm>
            <a:off x="1186757" y="2667745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Período de Comparação</a:t>
            </a:r>
          </a:p>
        </p:txBody>
      </p:sp>
      <p:sp>
        <p:nvSpPr>
          <p:cNvPr id="36881" name="Text Box 20"/>
          <p:cNvSpPr txBox="1">
            <a:spLocks noChangeArrowheads="1"/>
          </p:cNvSpPr>
          <p:nvPr/>
        </p:nvSpPr>
        <p:spPr bwMode="auto">
          <a:xfrm>
            <a:off x="1176041" y="3388371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Entidade que calcula</a:t>
            </a:r>
          </a:p>
        </p:txBody>
      </p:sp>
      <p:sp>
        <p:nvSpPr>
          <p:cNvPr id="643093" name="Text Box 21"/>
          <p:cNvSpPr txBox="1">
            <a:spLocks noChangeArrowheads="1"/>
          </p:cNvSpPr>
          <p:nvPr/>
        </p:nvSpPr>
        <p:spPr bwMode="auto">
          <a:xfrm>
            <a:off x="2616399" y="1283963"/>
            <a:ext cx="3074492" cy="611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pt-BR" altLang="pt-BR" sz="1125" dirty="0">
                <a:solidFill>
                  <a:schemeClr val="tx1"/>
                </a:solidFill>
                <a:latin typeface="Lucida Sans Unicode" pitchFamily="34" charset="0"/>
              </a:rPr>
              <a:t>INPC/IBGE</a:t>
            </a:r>
          </a:p>
          <a:p>
            <a:pPr algn="ctr">
              <a:spcBef>
                <a:spcPts val="0"/>
              </a:spcBef>
              <a:buNone/>
            </a:pPr>
            <a:r>
              <a:rPr lang="pt-BR" altLang="pt-BR" sz="1125" dirty="0">
                <a:solidFill>
                  <a:schemeClr val="tx1"/>
                </a:solidFill>
                <a:latin typeface="Lucida Sans Unicode" pitchFamily="34" charset="0"/>
              </a:rPr>
              <a:t>Índice Nacional de Preços ao Consumidor do IBGE</a:t>
            </a:r>
          </a:p>
        </p:txBody>
      </p:sp>
      <p:sp>
        <p:nvSpPr>
          <p:cNvPr id="643094" name="Text Box 22"/>
          <p:cNvSpPr txBox="1">
            <a:spLocks noChangeArrowheads="1"/>
          </p:cNvSpPr>
          <p:nvPr/>
        </p:nvSpPr>
        <p:spPr bwMode="auto">
          <a:xfrm>
            <a:off x="2648546" y="2586484"/>
            <a:ext cx="3020914" cy="611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Preços médios de 1º ao último dia de um mês com preços médios de 1º ao último dia do mês anterior. </a:t>
            </a:r>
          </a:p>
        </p:txBody>
      </p:sp>
      <p:sp>
        <p:nvSpPr>
          <p:cNvPr id="643095" name="Text Box 23"/>
          <p:cNvSpPr txBox="1">
            <a:spLocks noChangeArrowheads="1"/>
          </p:cNvSpPr>
          <p:nvPr/>
        </p:nvSpPr>
        <p:spPr bwMode="auto">
          <a:xfrm>
            <a:off x="2627114" y="3313362"/>
            <a:ext cx="3085208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Fundação Instituto Brasileiro de Geografia e Estatística</a:t>
            </a:r>
          </a:p>
        </p:txBody>
      </p:sp>
      <p:sp>
        <p:nvSpPr>
          <p:cNvPr id="643096" name="Text Box 24"/>
          <p:cNvSpPr txBox="1">
            <a:spLocks noChangeArrowheads="1"/>
          </p:cNvSpPr>
          <p:nvPr/>
        </p:nvSpPr>
        <p:spPr bwMode="auto">
          <a:xfrm>
            <a:off x="2637830" y="1828354"/>
            <a:ext cx="3042345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1125" dirty="0">
                <a:solidFill>
                  <a:schemeClr val="tx1"/>
                </a:solidFill>
                <a:latin typeface="Lucida Sans Unicode" pitchFamily="34" charset="0"/>
              </a:rPr>
              <a:t>Famílias de 10 regiões metropolitanas, de Brasília, Campo Grande e de Goiânia, com renda mensal de 1 a 5 salários mínimos e cujo chefe é assalariado</a:t>
            </a: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1244798" y="911065"/>
            <a:ext cx="4371975" cy="297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125" b="1">
                <a:solidFill>
                  <a:schemeClr val="tx1"/>
                </a:solidFill>
                <a:latin typeface="Lucida Sans Unicode" pitchFamily="34" charset="0"/>
              </a:rPr>
              <a:t>ÍNDICES  DE  MEDIDAS  DA  INFLAÇÃO  NO  BRASIL</a:t>
            </a:r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1106389" y="1275606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</p:spTree>
    <p:extLst>
      <p:ext uri="{BB962C8B-B14F-4D97-AF65-F5344CB8AC3E}">
        <p14:creationId xmlns:p14="http://schemas.microsoft.com/office/powerpoint/2010/main" val="239689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093" grpId="0" autoUpdateAnimBg="0"/>
      <p:bldP spid="643094" grpId="0" autoUpdateAnimBg="0"/>
      <p:bldP spid="643095" grpId="0" autoUpdateAnimBg="0"/>
      <p:bldP spid="64309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Line 10"/>
          <p:cNvSpPr>
            <a:spLocks noChangeShapeType="1"/>
          </p:cNvSpPr>
          <p:nvPr/>
        </p:nvSpPr>
        <p:spPr bwMode="auto">
          <a:xfrm>
            <a:off x="1106389" y="1827140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7896" name="Line 11"/>
          <p:cNvSpPr>
            <a:spLocks noChangeShapeType="1"/>
          </p:cNvSpPr>
          <p:nvPr/>
        </p:nvSpPr>
        <p:spPr bwMode="auto">
          <a:xfrm>
            <a:off x="1106389" y="2545980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7897" name="Line 12"/>
          <p:cNvSpPr>
            <a:spLocks noChangeShapeType="1"/>
          </p:cNvSpPr>
          <p:nvPr/>
        </p:nvSpPr>
        <p:spPr bwMode="auto">
          <a:xfrm>
            <a:off x="1106389" y="3195168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7898" name="Line 13"/>
          <p:cNvSpPr>
            <a:spLocks noChangeShapeType="1"/>
          </p:cNvSpPr>
          <p:nvPr/>
        </p:nvSpPr>
        <p:spPr bwMode="auto">
          <a:xfrm>
            <a:off x="1106389" y="3822925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7899" name="Line 14"/>
          <p:cNvSpPr>
            <a:spLocks noChangeShapeType="1"/>
          </p:cNvSpPr>
          <p:nvPr/>
        </p:nvSpPr>
        <p:spPr bwMode="auto">
          <a:xfrm>
            <a:off x="1101031" y="1275285"/>
            <a:ext cx="0" cy="25476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7900" name="Line 15"/>
          <p:cNvSpPr>
            <a:spLocks noChangeShapeType="1"/>
          </p:cNvSpPr>
          <p:nvPr/>
        </p:nvSpPr>
        <p:spPr bwMode="auto">
          <a:xfrm>
            <a:off x="5764114" y="1279751"/>
            <a:ext cx="0" cy="2547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7901" name="Line 16"/>
          <p:cNvSpPr>
            <a:spLocks noChangeShapeType="1"/>
          </p:cNvSpPr>
          <p:nvPr/>
        </p:nvSpPr>
        <p:spPr bwMode="auto">
          <a:xfrm flipH="1">
            <a:off x="2561035" y="1278856"/>
            <a:ext cx="5358" cy="25476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7902" name="Text Box 17"/>
          <p:cNvSpPr txBox="1">
            <a:spLocks noChangeArrowheads="1"/>
          </p:cNvSpPr>
          <p:nvPr/>
        </p:nvSpPr>
        <p:spPr bwMode="auto">
          <a:xfrm>
            <a:off x="1176041" y="1435127"/>
            <a:ext cx="1293911" cy="265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Denominação</a:t>
            </a:r>
          </a:p>
        </p:txBody>
      </p:sp>
      <p:sp>
        <p:nvSpPr>
          <p:cNvPr id="37903" name="Text Box 18"/>
          <p:cNvSpPr txBox="1">
            <a:spLocks noChangeArrowheads="1"/>
          </p:cNvSpPr>
          <p:nvPr/>
        </p:nvSpPr>
        <p:spPr bwMode="auto">
          <a:xfrm>
            <a:off x="1176041" y="2003055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Universo Pesquisado</a:t>
            </a:r>
          </a:p>
        </p:txBody>
      </p:sp>
      <p:sp>
        <p:nvSpPr>
          <p:cNvPr id="37904" name="Text Box 19"/>
          <p:cNvSpPr txBox="1">
            <a:spLocks noChangeArrowheads="1"/>
          </p:cNvSpPr>
          <p:nvPr/>
        </p:nvSpPr>
        <p:spPr bwMode="auto">
          <a:xfrm>
            <a:off x="1186757" y="2667423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Período de Comparação</a:t>
            </a:r>
          </a:p>
        </p:txBody>
      </p:sp>
      <p:sp>
        <p:nvSpPr>
          <p:cNvPr id="37905" name="Text Box 20"/>
          <p:cNvSpPr txBox="1">
            <a:spLocks noChangeArrowheads="1"/>
          </p:cNvSpPr>
          <p:nvPr/>
        </p:nvSpPr>
        <p:spPr bwMode="auto">
          <a:xfrm>
            <a:off x="1176041" y="3388050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Entidade que calcula</a:t>
            </a:r>
          </a:p>
        </p:txBody>
      </p:sp>
      <p:sp>
        <p:nvSpPr>
          <p:cNvPr id="645141" name="Text Box 21"/>
          <p:cNvSpPr txBox="1">
            <a:spLocks noChangeArrowheads="1"/>
          </p:cNvSpPr>
          <p:nvPr/>
        </p:nvSpPr>
        <p:spPr bwMode="auto">
          <a:xfrm>
            <a:off x="2616399" y="1275606"/>
            <a:ext cx="3074492" cy="611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pt-BR" altLang="pt-BR" sz="1125" dirty="0">
                <a:solidFill>
                  <a:schemeClr val="tx1"/>
                </a:solidFill>
                <a:latin typeface="Lucida Sans Unicode" pitchFamily="34" charset="0"/>
              </a:rPr>
              <a:t>IPCA/IBGE</a:t>
            </a:r>
          </a:p>
          <a:p>
            <a:pPr algn="ctr">
              <a:spcBef>
                <a:spcPts val="0"/>
              </a:spcBef>
              <a:buNone/>
            </a:pPr>
            <a:r>
              <a:rPr lang="pt-BR" altLang="pt-BR" sz="1125" dirty="0">
                <a:solidFill>
                  <a:schemeClr val="tx1"/>
                </a:solidFill>
                <a:latin typeface="Lucida Sans Unicode" pitchFamily="34" charset="0"/>
              </a:rPr>
              <a:t>Índice Nacional de Preços  ao Consumidor Amplo</a:t>
            </a:r>
          </a:p>
        </p:txBody>
      </p:sp>
      <p:sp>
        <p:nvSpPr>
          <p:cNvPr id="645142" name="Text Box 22"/>
          <p:cNvSpPr txBox="1">
            <a:spLocks noChangeArrowheads="1"/>
          </p:cNvSpPr>
          <p:nvPr/>
        </p:nvSpPr>
        <p:spPr bwMode="auto">
          <a:xfrm>
            <a:off x="2648546" y="2618310"/>
            <a:ext cx="3020914" cy="611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Preços médios de 1º ao último dia de um mês com preços médios de 1º ao último dia do mês anterior. </a:t>
            </a:r>
          </a:p>
        </p:txBody>
      </p:sp>
      <p:sp>
        <p:nvSpPr>
          <p:cNvPr id="645143" name="Text Box 23"/>
          <p:cNvSpPr txBox="1">
            <a:spLocks noChangeArrowheads="1"/>
          </p:cNvSpPr>
          <p:nvPr/>
        </p:nvSpPr>
        <p:spPr bwMode="auto">
          <a:xfrm>
            <a:off x="2627114" y="3313040"/>
            <a:ext cx="3085208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Fundação Instituto Brasileiro de Geografia e Estatística</a:t>
            </a:r>
          </a:p>
        </p:txBody>
      </p:sp>
      <p:sp>
        <p:nvSpPr>
          <p:cNvPr id="645144" name="Text Box 24"/>
          <p:cNvSpPr txBox="1">
            <a:spLocks noChangeArrowheads="1"/>
          </p:cNvSpPr>
          <p:nvPr/>
        </p:nvSpPr>
        <p:spPr bwMode="auto">
          <a:xfrm>
            <a:off x="2637830" y="1828033"/>
            <a:ext cx="3042345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1125" dirty="0">
                <a:solidFill>
                  <a:schemeClr val="tx1"/>
                </a:solidFill>
                <a:latin typeface="Lucida Sans Unicode" pitchFamily="34" charset="0"/>
              </a:rPr>
              <a:t>Famílias de 10 regiões metropolitanas, de Brasília, Campo Grande e de Goiânia, com renda mensal de</a:t>
            </a:r>
            <a:r>
              <a:rPr lang="pt-BR" altLang="pt-BR" sz="1125" b="1" dirty="0">
                <a:solidFill>
                  <a:schemeClr val="tx1"/>
                </a:solidFill>
                <a:latin typeface="Lucida Sans Unicode" pitchFamily="34" charset="0"/>
              </a:rPr>
              <a:t> 1 a 40</a:t>
            </a:r>
            <a:r>
              <a:rPr lang="pt-BR" altLang="pt-BR" sz="1125" dirty="0">
                <a:solidFill>
                  <a:schemeClr val="tx1"/>
                </a:solidFill>
                <a:latin typeface="Lucida Sans Unicode" pitchFamily="34" charset="0"/>
              </a:rPr>
              <a:t> salários mínimos e cujo chefe é assalariado.</a:t>
            </a: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1244798" y="911065"/>
            <a:ext cx="4371975" cy="297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125" b="1">
                <a:solidFill>
                  <a:schemeClr val="tx1"/>
                </a:solidFill>
                <a:latin typeface="Lucida Sans Unicode" pitchFamily="34" charset="0"/>
              </a:rPr>
              <a:t>ÍNDICES  DE  MEDIDAS  DA  INFLAÇÃO  NO  BRASIL</a:t>
            </a:r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1106389" y="1275606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</p:spTree>
    <p:extLst>
      <p:ext uri="{BB962C8B-B14F-4D97-AF65-F5344CB8AC3E}">
        <p14:creationId xmlns:p14="http://schemas.microsoft.com/office/powerpoint/2010/main" val="39160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1" grpId="0" autoUpdateAnimBg="0"/>
      <p:bldP spid="645142" grpId="0" autoUpdateAnimBg="0"/>
      <p:bldP spid="645143" grpId="0" autoUpdateAnimBg="0"/>
      <p:bldP spid="64514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9" name="Line 10"/>
          <p:cNvSpPr>
            <a:spLocks noChangeShapeType="1"/>
          </p:cNvSpPr>
          <p:nvPr/>
        </p:nvSpPr>
        <p:spPr bwMode="auto">
          <a:xfrm>
            <a:off x="1106389" y="1827461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8920" name="Line 11"/>
          <p:cNvSpPr>
            <a:spLocks noChangeShapeType="1"/>
          </p:cNvSpPr>
          <p:nvPr/>
        </p:nvSpPr>
        <p:spPr bwMode="auto">
          <a:xfrm>
            <a:off x="1106389" y="2546301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8921" name="Line 12"/>
          <p:cNvSpPr>
            <a:spLocks noChangeShapeType="1"/>
          </p:cNvSpPr>
          <p:nvPr/>
        </p:nvSpPr>
        <p:spPr bwMode="auto">
          <a:xfrm>
            <a:off x="1106389" y="3195489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8922" name="Line 13"/>
          <p:cNvSpPr>
            <a:spLocks noChangeShapeType="1"/>
          </p:cNvSpPr>
          <p:nvPr/>
        </p:nvSpPr>
        <p:spPr bwMode="auto">
          <a:xfrm>
            <a:off x="1106389" y="3823247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8923" name="Line 14"/>
          <p:cNvSpPr>
            <a:spLocks noChangeShapeType="1"/>
          </p:cNvSpPr>
          <p:nvPr/>
        </p:nvSpPr>
        <p:spPr bwMode="auto">
          <a:xfrm>
            <a:off x="1101031" y="1275606"/>
            <a:ext cx="0" cy="25476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8924" name="Line 15"/>
          <p:cNvSpPr>
            <a:spLocks noChangeShapeType="1"/>
          </p:cNvSpPr>
          <p:nvPr/>
        </p:nvSpPr>
        <p:spPr bwMode="auto">
          <a:xfrm>
            <a:off x="5764114" y="1280072"/>
            <a:ext cx="0" cy="2547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8925" name="Line 16"/>
          <p:cNvSpPr>
            <a:spLocks noChangeShapeType="1"/>
          </p:cNvSpPr>
          <p:nvPr/>
        </p:nvSpPr>
        <p:spPr bwMode="auto">
          <a:xfrm flipH="1">
            <a:off x="2561035" y="1279177"/>
            <a:ext cx="5358" cy="25476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8926" name="Text Box 17"/>
          <p:cNvSpPr txBox="1">
            <a:spLocks noChangeArrowheads="1"/>
          </p:cNvSpPr>
          <p:nvPr/>
        </p:nvSpPr>
        <p:spPr bwMode="auto">
          <a:xfrm>
            <a:off x="1176041" y="1435449"/>
            <a:ext cx="1293911" cy="265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Denominação</a:t>
            </a:r>
          </a:p>
        </p:txBody>
      </p:sp>
      <p:sp>
        <p:nvSpPr>
          <p:cNvPr id="38927" name="Text Box 18"/>
          <p:cNvSpPr txBox="1">
            <a:spLocks noChangeArrowheads="1"/>
          </p:cNvSpPr>
          <p:nvPr/>
        </p:nvSpPr>
        <p:spPr bwMode="auto">
          <a:xfrm>
            <a:off x="1176041" y="2003376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Universo Pesquisado</a:t>
            </a:r>
          </a:p>
        </p:txBody>
      </p:sp>
      <p:sp>
        <p:nvSpPr>
          <p:cNvPr id="38928" name="Text Box 19"/>
          <p:cNvSpPr txBox="1">
            <a:spLocks noChangeArrowheads="1"/>
          </p:cNvSpPr>
          <p:nvPr/>
        </p:nvSpPr>
        <p:spPr bwMode="auto">
          <a:xfrm>
            <a:off x="1186757" y="2667745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Período de Comparação</a:t>
            </a:r>
          </a:p>
        </p:txBody>
      </p:sp>
      <p:sp>
        <p:nvSpPr>
          <p:cNvPr id="38929" name="Text Box 20"/>
          <p:cNvSpPr txBox="1">
            <a:spLocks noChangeArrowheads="1"/>
          </p:cNvSpPr>
          <p:nvPr/>
        </p:nvSpPr>
        <p:spPr bwMode="auto">
          <a:xfrm>
            <a:off x="1176041" y="3388371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Entidade que calcula</a:t>
            </a:r>
          </a:p>
        </p:txBody>
      </p:sp>
      <p:sp>
        <p:nvSpPr>
          <p:cNvPr id="647189" name="Text Box 21"/>
          <p:cNvSpPr txBox="1">
            <a:spLocks noChangeArrowheads="1"/>
          </p:cNvSpPr>
          <p:nvPr/>
        </p:nvSpPr>
        <p:spPr bwMode="auto">
          <a:xfrm>
            <a:off x="2616399" y="1339900"/>
            <a:ext cx="3074492" cy="52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ICV/DIEESE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Índice de Custo de Vida do DIEESE</a:t>
            </a:r>
          </a:p>
        </p:txBody>
      </p:sp>
      <p:sp>
        <p:nvSpPr>
          <p:cNvPr id="647190" name="Text Box 22"/>
          <p:cNvSpPr txBox="1">
            <a:spLocks noChangeArrowheads="1"/>
          </p:cNvSpPr>
          <p:nvPr/>
        </p:nvSpPr>
        <p:spPr bwMode="auto">
          <a:xfrm>
            <a:off x="2648546" y="2618631"/>
            <a:ext cx="3020914" cy="611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Preços médios de 1º ao último dia de um mês com preços médios de 1º ao último dia do mês anterior. </a:t>
            </a:r>
          </a:p>
        </p:txBody>
      </p:sp>
      <p:sp>
        <p:nvSpPr>
          <p:cNvPr id="647191" name="Text Box 23"/>
          <p:cNvSpPr txBox="1">
            <a:spLocks noChangeArrowheads="1"/>
          </p:cNvSpPr>
          <p:nvPr/>
        </p:nvSpPr>
        <p:spPr bwMode="auto">
          <a:xfrm>
            <a:off x="2627114" y="3334792"/>
            <a:ext cx="3085208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Departamento Intersindical de Estatística e Estudos Sócio-Econômicos</a:t>
            </a:r>
          </a:p>
        </p:txBody>
      </p:sp>
      <p:sp>
        <p:nvSpPr>
          <p:cNvPr id="647192" name="Text Box 24"/>
          <p:cNvSpPr txBox="1">
            <a:spLocks noChangeArrowheads="1"/>
          </p:cNvSpPr>
          <p:nvPr/>
        </p:nvSpPr>
        <p:spPr bwMode="auto">
          <a:xfrm>
            <a:off x="2637830" y="1839070"/>
            <a:ext cx="3042345" cy="611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Famílias assalariadas do município de São Paulo, para 3 faixas de renda: 1 a 3 SM, 1 a 5 SM e 1 a 30 SM.</a:t>
            </a:r>
          </a:p>
        </p:txBody>
      </p:sp>
      <p:sp>
        <p:nvSpPr>
          <p:cNvPr id="647193" name="Text Box 25"/>
          <p:cNvSpPr txBox="1">
            <a:spLocks noChangeArrowheads="1"/>
          </p:cNvSpPr>
          <p:nvPr/>
        </p:nvSpPr>
        <p:spPr bwMode="auto">
          <a:xfrm>
            <a:off x="4005064" y="2355726"/>
            <a:ext cx="183237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900" dirty="0">
                <a:solidFill>
                  <a:schemeClr val="tx2">
                    <a:lumMod val="75000"/>
                  </a:schemeClr>
                </a:solidFill>
                <a:latin typeface="Lucida Sans Unicode" pitchFamily="34" charset="0"/>
              </a:rPr>
              <a:t>1 a 30 SM é o mais divulgado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1244798" y="911065"/>
            <a:ext cx="4371975" cy="297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125" b="1">
                <a:solidFill>
                  <a:schemeClr val="tx1"/>
                </a:solidFill>
                <a:latin typeface="Lucida Sans Unicode" pitchFamily="34" charset="0"/>
              </a:rPr>
              <a:t>ÍNDICES  DE  MEDIDAS  DA  INFLAÇÃO  NO  BRASIL</a:t>
            </a:r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>
            <a:off x="1106389" y="1275606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</p:spTree>
    <p:extLst>
      <p:ext uri="{BB962C8B-B14F-4D97-AF65-F5344CB8AC3E}">
        <p14:creationId xmlns:p14="http://schemas.microsoft.com/office/powerpoint/2010/main" val="172800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7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7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7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4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4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89" grpId="0" autoUpdateAnimBg="0"/>
      <p:bldP spid="647190" grpId="0" autoUpdateAnimBg="0"/>
      <p:bldP spid="647191" grpId="0" autoUpdateAnimBg="0"/>
      <p:bldP spid="647192" grpId="0" autoUpdateAnimBg="0"/>
      <p:bldP spid="64719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3" name="Line 10"/>
          <p:cNvSpPr>
            <a:spLocks noChangeShapeType="1"/>
          </p:cNvSpPr>
          <p:nvPr/>
        </p:nvSpPr>
        <p:spPr bwMode="auto">
          <a:xfrm>
            <a:off x="1106389" y="1827461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9944" name="Line 11"/>
          <p:cNvSpPr>
            <a:spLocks noChangeShapeType="1"/>
          </p:cNvSpPr>
          <p:nvPr/>
        </p:nvSpPr>
        <p:spPr bwMode="auto">
          <a:xfrm>
            <a:off x="1106389" y="2546301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9945" name="Line 12"/>
          <p:cNvSpPr>
            <a:spLocks noChangeShapeType="1"/>
          </p:cNvSpPr>
          <p:nvPr/>
        </p:nvSpPr>
        <p:spPr bwMode="auto">
          <a:xfrm>
            <a:off x="1106389" y="3195489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9946" name="Line 13"/>
          <p:cNvSpPr>
            <a:spLocks noChangeShapeType="1"/>
          </p:cNvSpPr>
          <p:nvPr/>
        </p:nvSpPr>
        <p:spPr bwMode="auto">
          <a:xfrm>
            <a:off x="1106389" y="3823247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9947" name="Line 14"/>
          <p:cNvSpPr>
            <a:spLocks noChangeShapeType="1"/>
          </p:cNvSpPr>
          <p:nvPr/>
        </p:nvSpPr>
        <p:spPr bwMode="auto">
          <a:xfrm>
            <a:off x="1101031" y="1275606"/>
            <a:ext cx="0" cy="25476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9948" name="Line 15"/>
          <p:cNvSpPr>
            <a:spLocks noChangeShapeType="1"/>
          </p:cNvSpPr>
          <p:nvPr/>
        </p:nvSpPr>
        <p:spPr bwMode="auto">
          <a:xfrm>
            <a:off x="5764114" y="1280072"/>
            <a:ext cx="0" cy="2547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9949" name="Line 16"/>
          <p:cNvSpPr>
            <a:spLocks noChangeShapeType="1"/>
          </p:cNvSpPr>
          <p:nvPr/>
        </p:nvSpPr>
        <p:spPr bwMode="auto">
          <a:xfrm flipH="1">
            <a:off x="2561035" y="1279177"/>
            <a:ext cx="5358" cy="25476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9950" name="Text Box 17"/>
          <p:cNvSpPr txBox="1">
            <a:spLocks noChangeArrowheads="1"/>
          </p:cNvSpPr>
          <p:nvPr/>
        </p:nvSpPr>
        <p:spPr bwMode="auto">
          <a:xfrm>
            <a:off x="1176041" y="1435449"/>
            <a:ext cx="1293911" cy="265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Denominação</a:t>
            </a:r>
          </a:p>
        </p:txBody>
      </p:sp>
      <p:sp>
        <p:nvSpPr>
          <p:cNvPr id="39951" name="Text Box 18"/>
          <p:cNvSpPr txBox="1">
            <a:spLocks noChangeArrowheads="1"/>
          </p:cNvSpPr>
          <p:nvPr/>
        </p:nvSpPr>
        <p:spPr bwMode="auto">
          <a:xfrm>
            <a:off x="1176041" y="2003376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Universo Pesquisado</a:t>
            </a:r>
          </a:p>
        </p:txBody>
      </p:sp>
      <p:sp>
        <p:nvSpPr>
          <p:cNvPr id="39952" name="Text Box 19"/>
          <p:cNvSpPr txBox="1">
            <a:spLocks noChangeArrowheads="1"/>
          </p:cNvSpPr>
          <p:nvPr/>
        </p:nvSpPr>
        <p:spPr bwMode="auto">
          <a:xfrm>
            <a:off x="1186757" y="2667745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Período de Comparação</a:t>
            </a:r>
          </a:p>
        </p:txBody>
      </p:sp>
      <p:sp>
        <p:nvSpPr>
          <p:cNvPr id="39953" name="Text Box 20"/>
          <p:cNvSpPr txBox="1">
            <a:spLocks noChangeArrowheads="1"/>
          </p:cNvSpPr>
          <p:nvPr/>
        </p:nvSpPr>
        <p:spPr bwMode="auto">
          <a:xfrm>
            <a:off x="1176041" y="3388371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Entidade que calcula</a:t>
            </a:r>
          </a:p>
        </p:txBody>
      </p:sp>
      <p:sp>
        <p:nvSpPr>
          <p:cNvPr id="649237" name="Text Box 21"/>
          <p:cNvSpPr txBox="1">
            <a:spLocks noChangeArrowheads="1"/>
          </p:cNvSpPr>
          <p:nvPr/>
        </p:nvSpPr>
        <p:spPr bwMode="auto">
          <a:xfrm>
            <a:off x="2584252" y="1329184"/>
            <a:ext cx="3181648" cy="52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IGP-DI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Índice de Geral de Preços – disp. interna</a:t>
            </a:r>
          </a:p>
        </p:txBody>
      </p:sp>
      <p:sp>
        <p:nvSpPr>
          <p:cNvPr id="649238" name="Text Box 22"/>
          <p:cNvSpPr txBox="1">
            <a:spLocks noChangeArrowheads="1"/>
          </p:cNvSpPr>
          <p:nvPr/>
        </p:nvSpPr>
        <p:spPr bwMode="auto">
          <a:xfrm>
            <a:off x="2648546" y="2607915"/>
            <a:ext cx="3020914" cy="611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Preços médios de 1º ao último dia de um mês com preços médios de 1º ao último dia do mês anterior. </a:t>
            </a:r>
          </a:p>
        </p:txBody>
      </p:sp>
      <p:sp>
        <p:nvSpPr>
          <p:cNvPr id="649239" name="Text Box 23"/>
          <p:cNvSpPr txBox="1">
            <a:spLocks noChangeArrowheads="1"/>
          </p:cNvSpPr>
          <p:nvPr/>
        </p:nvSpPr>
        <p:spPr bwMode="auto">
          <a:xfrm>
            <a:off x="2627114" y="3388371"/>
            <a:ext cx="3085208" cy="265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Fundação Getúlio Vargas - RJ</a:t>
            </a:r>
          </a:p>
        </p:txBody>
      </p:sp>
      <p:sp>
        <p:nvSpPr>
          <p:cNvPr id="649240" name="Text Box 24"/>
          <p:cNvSpPr txBox="1">
            <a:spLocks noChangeArrowheads="1"/>
          </p:cNvSpPr>
          <p:nvPr/>
        </p:nvSpPr>
        <p:spPr bwMode="auto">
          <a:xfrm>
            <a:off x="2637830" y="1817638"/>
            <a:ext cx="3108425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1125" dirty="0">
                <a:solidFill>
                  <a:schemeClr val="tx1"/>
                </a:solidFill>
                <a:latin typeface="Lucida Sans Unicode" pitchFamily="34" charset="0"/>
              </a:rPr>
              <a:t>Composto do ICV (municípios do Rio de Janeiro e de São Paulo), IPA e INCC (estes dois últimos , com abrangência nacional), com pesos 3, 6 e 1, respectivamente.</a:t>
            </a: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1244798" y="911065"/>
            <a:ext cx="4371975" cy="297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125" b="1">
                <a:solidFill>
                  <a:schemeClr val="tx1"/>
                </a:solidFill>
                <a:latin typeface="Lucida Sans Unicode" pitchFamily="34" charset="0"/>
              </a:rPr>
              <a:t>ÍNDICES  DE  MEDIDAS  DA  INFLAÇÃO  NO  BRASIL</a:t>
            </a:r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1106389" y="1275606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</p:spTree>
    <p:extLst>
      <p:ext uri="{BB962C8B-B14F-4D97-AF65-F5344CB8AC3E}">
        <p14:creationId xmlns:p14="http://schemas.microsoft.com/office/powerpoint/2010/main" val="13751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9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9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9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9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9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9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9237" grpId="0" autoUpdateAnimBg="0"/>
      <p:bldP spid="649238" grpId="0" autoUpdateAnimBg="0"/>
      <p:bldP spid="649239" grpId="0" autoUpdateAnimBg="0"/>
      <p:bldP spid="64924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Line 10"/>
          <p:cNvSpPr>
            <a:spLocks noChangeShapeType="1"/>
          </p:cNvSpPr>
          <p:nvPr/>
        </p:nvSpPr>
        <p:spPr bwMode="auto">
          <a:xfrm>
            <a:off x="1106389" y="1827461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40968" name="Line 11"/>
          <p:cNvSpPr>
            <a:spLocks noChangeShapeType="1"/>
          </p:cNvSpPr>
          <p:nvPr/>
        </p:nvSpPr>
        <p:spPr bwMode="auto">
          <a:xfrm>
            <a:off x="1106389" y="2546301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40969" name="Line 12"/>
          <p:cNvSpPr>
            <a:spLocks noChangeShapeType="1"/>
          </p:cNvSpPr>
          <p:nvPr/>
        </p:nvSpPr>
        <p:spPr bwMode="auto">
          <a:xfrm>
            <a:off x="1106389" y="3195489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40970" name="Line 13"/>
          <p:cNvSpPr>
            <a:spLocks noChangeShapeType="1"/>
          </p:cNvSpPr>
          <p:nvPr/>
        </p:nvSpPr>
        <p:spPr bwMode="auto">
          <a:xfrm>
            <a:off x="1106389" y="3823247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40971" name="Line 14"/>
          <p:cNvSpPr>
            <a:spLocks noChangeShapeType="1"/>
          </p:cNvSpPr>
          <p:nvPr/>
        </p:nvSpPr>
        <p:spPr bwMode="auto">
          <a:xfrm>
            <a:off x="1101031" y="1275606"/>
            <a:ext cx="0" cy="25476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40972" name="Line 15"/>
          <p:cNvSpPr>
            <a:spLocks noChangeShapeType="1"/>
          </p:cNvSpPr>
          <p:nvPr/>
        </p:nvSpPr>
        <p:spPr bwMode="auto">
          <a:xfrm>
            <a:off x="5764114" y="1280072"/>
            <a:ext cx="0" cy="2547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40973" name="Line 16"/>
          <p:cNvSpPr>
            <a:spLocks noChangeShapeType="1"/>
          </p:cNvSpPr>
          <p:nvPr/>
        </p:nvSpPr>
        <p:spPr bwMode="auto">
          <a:xfrm flipH="1">
            <a:off x="2561035" y="1279177"/>
            <a:ext cx="5358" cy="25476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40974" name="Text Box 17"/>
          <p:cNvSpPr txBox="1">
            <a:spLocks noChangeArrowheads="1"/>
          </p:cNvSpPr>
          <p:nvPr/>
        </p:nvSpPr>
        <p:spPr bwMode="auto">
          <a:xfrm>
            <a:off x="1176041" y="1435449"/>
            <a:ext cx="1293911" cy="265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Denominação</a:t>
            </a:r>
          </a:p>
        </p:txBody>
      </p:sp>
      <p:sp>
        <p:nvSpPr>
          <p:cNvPr id="40975" name="Text Box 18"/>
          <p:cNvSpPr txBox="1">
            <a:spLocks noChangeArrowheads="1"/>
          </p:cNvSpPr>
          <p:nvPr/>
        </p:nvSpPr>
        <p:spPr bwMode="auto">
          <a:xfrm>
            <a:off x="1176041" y="2003376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Universo Pesquisado</a:t>
            </a:r>
          </a:p>
        </p:txBody>
      </p:sp>
      <p:sp>
        <p:nvSpPr>
          <p:cNvPr id="40976" name="Text Box 19"/>
          <p:cNvSpPr txBox="1">
            <a:spLocks noChangeArrowheads="1"/>
          </p:cNvSpPr>
          <p:nvPr/>
        </p:nvSpPr>
        <p:spPr bwMode="auto">
          <a:xfrm>
            <a:off x="1186757" y="2667745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Período de Comparação</a:t>
            </a:r>
          </a:p>
        </p:txBody>
      </p:sp>
      <p:sp>
        <p:nvSpPr>
          <p:cNvPr id="40977" name="Text Box 20"/>
          <p:cNvSpPr txBox="1">
            <a:spLocks noChangeArrowheads="1"/>
          </p:cNvSpPr>
          <p:nvPr/>
        </p:nvSpPr>
        <p:spPr bwMode="auto">
          <a:xfrm>
            <a:off x="1176041" y="3388371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Entidade que calcula</a:t>
            </a:r>
          </a:p>
        </p:txBody>
      </p:sp>
      <p:sp>
        <p:nvSpPr>
          <p:cNvPr id="651285" name="Text Box 21"/>
          <p:cNvSpPr txBox="1">
            <a:spLocks noChangeArrowheads="1"/>
          </p:cNvSpPr>
          <p:nvPr/>
        </p:nvSpPr>
        <p:spPr bwMode="auto">
          <a:xfrm>
            <a:off x="2627114" y="3388371"/>
            <a:ext cx="3085208" cy="265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Fundação Getúlio Vargas - RJ</a:t>
            </a:r>
          </a:p>
        </p:txBody>
      </p:sp>
      <p:sp>
        <p:nvSpPr>
          <p:cNvPr id="651286" name="Text Box 22"/>
          <p:cNvSpPr txBox="1">
            <a:spLocks noChangeArrowheads="1"/>
          </p:cNvSpPr>
          <p:nvPr/>
        </p:nvSpPr>
        <p:spPr bwMode="auto">
          <a:xfrm>
            <a:off x="2637830" y="1817638"/>
            <a:ext cx="3103067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1125" dirty="0">
                <a:solidFill>
                  <a:schemeClr val="tx1"/>
                </a:solidFill>
                <a:latin typeface="Lucida Sans Unicode" pitchFamily="34" charset="0"/>
              </a:rPr>
              <a:t>Composto do ICV (municípios do Rio de Janeiro e de São Paulo), IPA e INCC (estes dois últimos , com abrangência nacional), com pesos 3, 6 e 1, respectivamente.</a:t>
            </a:r>
          </a:p>
        </p:txBody>
      </p:sp>
      <p:sp>
        <p:nvSpPr>
          <p:cNvPr id="651287" name="Text Box 23"/>
          <p:cNvSpPr txBox="1">
            <a:spLocks noChangeArrowheads="1"/>
          </p:cNvSpPr>
          <p:nvPr/>
        </p:nvSpPr>
        <p:spPr bwMode="auto">
          <a:xfrm>
            <a:off x="2616399" y="1307753"/>
            <a:ext cx="3074492" cy="52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IGP-M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Índice de Geral de Preços para o Mercado</a:t>
            </a:r>
          </a:p>
        </p:txBody>
      </p:sp>
      <p:sp>
        <p:nvSpPr>
          <p:cNvPr id="651288" name="Text Box 24"/>
          <p:cNvSpPr txBox="1">
            <a:spLocks noChangeArrowheads="1"/>
          </p:cNvSpPr>
          <p:nvPr/>
        </p:nvSpPr>
        <p:spPr bwMode="auto">
          <a:xfrm>
            <a:off x="2637830" y="2539158"/>
            <a:ext cx="3128071" cy="71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1013" dirty="0">
                <a:solidFill>
                  <a:schemeClr val="tx1"/>
                </a:solidFill>
                <a:latin typeface="Lucida Sans Unicode" pitchFamily="34" charset="0"/>
              </a:rPr>
              <a:t>Preços médios do 21 de um mês com preços médios do dia 20 do próximo mês com preços do dia 21 do mês antecessor até e um mês com preços médios do dia 20 do mês anterior.</a:t>
            </a: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1244798" y="911065"/>
            <a:ext cx="4371975" cy="297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125" b="1">
                <a:solidFill>
                  <a:schemeClr val="tx1"/>
                </a:solidFill>
                <a:latin typeface="Lucida Sans Unicode" pitchFamily="34" charset="0"/>
              </a:rPr>
              <a:t>ÍNDICES  DE  MEDIDAS  DA  INFLAÇÃO  NO  BRASIL</a:t>
            </a:r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1106389" y="1275606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</p:spTree>
    <p:extLst>
      <p:ext uri="{BB962C8B-B14F-4D97-AF65-F5344CB8AC3E}">
        <p14:creationId xmlns:p14="http://schemas.microsoft.com/office/powerpoint/2010/main" val="195414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5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1285" grpId="0" autoUpdateAnimBg="0"/>
      <p:bldP spid="651286" grpId="0" autoUpdateAnimBg="0"/>
      <p:bldP spid="651287" grpId="0" autoUpdateAnimBg="0"/>
      <p:bldP spid="65128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20" name="Text Box 8"/>
          <p:cNvSpPr txBox="1">
            <a:spLocks noChangeArrowheads="1"/>
          </p:cNvSpPr>
          <p:nvPr/>
        </p:nvSpPr>
        <p:spPr bwMode="auto">
          <a:xfrm>
            <a:off x="476672" y="1036930"/>
            <a:ext cx="5976664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2400" dirty="0">
                <a:solidFill>
                  <a:schemeClr val="tx1"/>
                </a:solidFill>
                <a:latin typeface="+mn-lt"/>
              </a:rPr>
              <a:t>As diversas medidas de inflação podem ser usadas para indexar contratos ou preços de bens e serviços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2400" dirty="0">
                <a:solidFill>
                  <a:schemeClr val="tx1"/>
                </a:solidFill>
                <a:latin typeface="+mn-lt"/>
              </a:rPr>
              <a:t>A utilização de índices diferentes produz resultados diferente.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2400" dirty="0">
                <a:solidFill>
                  <a:schemeClr val="tx1"/>
                </a:solidFill>
                <a:latin typeface="+mn-lt"/>
              </a:rPr>
              <a:t>A indexação de contratos financeiros nem sempre é feita por medidas de inflação</a:t>
            </a:r>
          </a:p>
        </p:txBody>
      </p:sp>
      <p:sp>
        <p:nvSpPr>
          <p:cNvPr id="5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Inflação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359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5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5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5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3320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9" name="Text Box 9"/>
          <p:cNvSpPr txBox="1">
            <a:spLocks noChangeArrowheads="1"/>
          </p:cNvSpPr>
          <p:nvPr/>
        </p:nvSpPr>
        <p:spPr bwMode="auto">
          <a:xfrm>
            <a:off x="515342" y="1491756"/>
            <a:ext cx="16598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2000" dirty="0" smtClean="0">
                <a:solidFill>
                  <a:schemeClr val="tx1"/>
                </a:solidFill>
                <a:latin typeface="+mn-lt"/>
              </a:rPr>
              <a:t>Juros Nominal</a:t>
            </a:r>
            <a:endParaRPr lang="pt-BR" altLang="pt-BR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Juros Nominal e Juros Real</a:t>
            </a:r>
            <a:endParaRPr lang="pt-BR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535626" y="1304123"/>
            <a:ext cx="16598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2000" dirty="0" smtClean="0">
                <a:solidFill>
                  <a:schemeClr val="tx1"/>
                </a:solidFill>
                <a:latin typeface="+mn-lt"/>
              </a:rPr>
              <a:t>Juros Real</a:t>
            </a:r>
            <a:endParaRPr lang="pt-BR" altLang="pt-BR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454582" y="1716038"/>
            <a:ext cx="22705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2000" dirty="0" smtClean="0">
                <a:solidFill>
                  <a:schemeClr val="tx1"/>
                </a:solidFill>
                <a:latin typeface="+mn-lt"/>
              </a:rPr>
              <a:t>Correção Monetária</a:t>
            </a:r>
            <a:endParaRPr lang="pt-BR" altLang="pt-BR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Chave esquerda 1"/>
          <p:cNvSpPr/>
          <p:nvPr/>
        </p:nvSpPr>
        <p:spPr>
          <a:xfrm>
            <a:off x="2276872" y="1315928"/>
            <a:ext cx="177710" cy="75176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612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5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69" grpId="0" autoUpdateAnimBg="0"/>
      <p:bldP spid="11" grpId="0" autoUpdateAnimBg="0"/>
      <p:bldP spid="13" grpId="0" autoUpdateAnimBg="0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9" name="Text Box 9"/>
          <p:cNvSpPr txBox="1">
            <a:spLocks noChangeArrowheads="1"/>
          </p:cNvSpPr>
          <p:nvPr/>
        </p:nvSpPr>
        <p:spPr bwMode="auto">
          <a:xfrm>
            <a:off x="515342" y="1491756"/>
            <a:ext cx="16598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2000" dirty="0" smtClean="0">
                <a:solidFill>
                  <a:schemeClr val="tx1"/>
                </a:solidFill>
                <a:latin typeface="+mn-lt"/>
              </a:rPr>
              <a:t>Juros Nominal</a:t>
            </a:r>
            <a:endParaRPr lang="pt-BR" altLang="pt-BR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55375" name="Text Box 15"/>
          <p:cNvSpPr txBox="1">
            <a:spLocks noChangeArrowheads="1"/>
          </p:cNvSpPr>
          <p:nvPr/>
        </p:nvSpPr>
        <p:spPr bwMode="auto">
          <a:xfrm>
            <a:off x="188640" y="2753217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 smtClean="0">
                <a:solidFill>
                  <a:schemeClr val="tx1"/>
                </a:solidFill>
                <a:latin typeface="+mn-lt"/>
              </a:rPr>
              <a:t>(1 + Juros </a:t>
            </a:r>
            <a:r>
              <a:rPr lang="pt-BR" altLang="pt-BR" sz="1900" dirty="0">
                <a:solidFill>
                  <a:schemeClr val="tx1"/>
                </a:solidFill>
                <a:latin typeface="+mn-lt"/>
              </a:rPr>
              <a:t>Nominal) = (1 + Correção Monetária) x (1 + Juros Real) </a:t>
            </a:r>
          </a:p>
        </p:txBody>
      </p:sp>
      <p:sp>
        <p:nvSpPr>
          <p:cNvPr id="1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Juros Nominal e Juros Real</a:t>
            </a:r>
            <a:endParaRPr lang="pt-BR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543396" y="1304123"/>
            <a:ext cx="16598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2000" dirty="0" smtClean="0">
                <a:solidFill>
                  <a:schemeClr val="tx1"/>
                </a:solidFill>
                <a:latin typeface="+mn-lt"/>
              </a:rPr>
              <a:t>Juros Real</a:t>
            </a:r>
            <a:endParaRPr lang="pt-BR" altLang="pt-BR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454582" y="1716038"/>
            <a:ext cx="22705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2000" dirty="0" smtClean="0">
                <a:solidFill>
                  <a:schemeClr val="tx1"/>
                </a:solidFill>
                <a:latin typeface="+mn-lt"/>
              </a:rPr>
              <a:t>Correção Monetária</a:t>
            </a:r>
            <a:endParaRPr lang="pt-BR" altLang="pt-BR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Chave esquerda 1"/>
          <p:cNvSpPr/>
          <p:nvPr/>
        </p:nvSpPr>
        <p:spPr>
          <a:xfrm>
            <a:off x="2276872" y="1315928"/>
            <a:ext cx="177710" cy="75176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274593"/>
              </p:ext>
            </p:extLst>
          </p:nvPr>
        </p:nvGraphicFramePr>
        <p:xfrm>
          <a:off x="836712" y="3363838"/>
          <a:ext cx="5184576" cy="1638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6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6723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Mês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Valor da Compra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Índice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err="1" smtClean="0"/>
                        <a:t>Ínflação</a:t>
                      </a:r>
                      <a:endParaRPr lang="pt-BR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4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R$ 400,00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4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R$ 440,00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4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R$ 462,00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115,50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5,0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01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9" name="Text Box 9"/>
          <p:cNvSpPr txBox="1">
            <a:spLocks noChangeArrowheads="1"/>
          </p:cNvSpPr>
          <p:nvPr/>
        </p:nvSpPr>
        <p:spPr bwMode="auto">
          <a:xfrm>
            <a:off x="515342" y="1491756"/>
            <a:ext cx="16598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2000" dirty="0" smtClean="0">
                <a:solidFill>
                  <a:schemeClr val="tx1"/>
                </a:solidFill>
                <a:latin typeface="+mn-lt"/>
              </a:rPr>
              <a:t>Juros Nominal</a:t>
            </a:r>
            <a:endParaRPr lang="pt-BR" altLang="pt-BR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55375" name="Text Box 15"/>
          <p:cNvSpPr txBox="1">
            <a:spLocks noChangeArrowheads="1"/>
          </p:cNvSpPr>
          <p:nvPr/>
        </p:nvSpPr>
        <p:spPr bwMode="auto">
          <a:xfrm>
            <a:off x="188640" y="2753217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 smtClean="0">
                <a:solidFill>
                  <a:schemeClr val="tx1"/>
                </a:solidFill>
                <a:latin typeface="+mn-lt"/>
              </a:rPr>
              <a:t>(1 + Juros </a:t>
            </a:r>
            <a:r>
              <a:rPr lang="pt-BR" altLang="pt-BR" sz="1900" dirty="0">
                <a:solidFill>
                  <a:schemeClr val="tx1"/>
                </a:solidFill>
                <a:latin typeface="+mn-lt"/>
              </a:rPr>
              <a:t>Nominal) = (1 + Correção Monetária) x (1 + Juros Real) </a:t>
            </a:r>
          </a:p>
        </p:txBody>
      </p:sp>
      <p:sp>
        <p:nvSpPr>
          <p:cNvPr id="1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Juros Nominal e Juros Real</a:t>
            </a:r>
            <a:endParaRPr lang="pt-BR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539344" y="1315928"/>
            <a:ext cx="16598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2000" dirty="0" smtClean="0">
                <a:solidFill>
                  <a:schemeClr val="tx1"/>
                </a:solidFill>
                <a:latin typeface="+mn-lt"/>
              </a:rPr>
              <a:t>Juros Real</a:t>
            </a:r>
            <a:endParaRPr lang="pt-BR" altLang="pt-BR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454582" y="1716038"/>
            <a:ext cx="22705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2000" dirty="0" smtClean="0">
                <a:solidFill>
                  <a:schemeClr val="tx1"/>
                </a:solidFill>
                <a:latin typeface="+mn-lt"/>
              </a:rPr>
              <a:t>Correção Monetária</a:t>
            </a:r>
            <a:endParaRPr lang="pt-BR" altLang="pt-BR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Chave esquerda 1"/>
          <p:cNvSpPr/>
          <p:nvPr/>
        </p:nvSpPr>
        <p:spPr>
          <a:xfrm>
            <a:off x="2276872" y="1315928"/>
            <a:ext cx="177710" cy="75176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564904" y="3588323"/>
            <a:ext cx="24482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2000" dirty="0">
                <a:solidFill>
                  <a:schemeClr val="tx1"/>
                </a:solidFill>
                <a:latin typeface="+mn-lt"/>
              </a:rPr>
              <a:t>Índice do mês </a:t>
            </a:r>
            <a:r>
              <a:rPr lang="pt-BR" altLang="pt-BR" sz="2000" dirty="0" smtClean="0">
                <a:solidFill>
                  <a:schemeClr val="tx1"/>
                </a:solidFill>
                <a:latin typeface="+mn-lt"/>
              </a:rPr>
              <a:t>final </a:t>
            </a:r>
            <a:endParaRPr lang="pt-BR" altLang="pt-BR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V="1">
            <a:off x="2661665" y="3988433"/>
            <a:ext cx="2207495" cy="125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350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531210" y="3960690"/>
            <a:ext cx="24347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2000" dirty="0">
                <a:solidFill>
                  <a:schemeClr val="tx1"/>
                </a:solidFill>
                <a:latin typeface="+mn-lt"/>
              </a:rPr>
              <a:t>Índice do </a:t>
            </a:r>
            <a:r>
              <a:rPr lang="pt-BR" altLang="pt-BR" sz="2000" dirty="0" smtClean="0">
                <a:solidFill>
                  <a:schemeClr val="tx1"/>
                </a:solidFill>
                <a:latin typeface="+mn-lt"/>
              </a:rPr>
              <a:t>mês inicial</a:t>
            </a:r>
            <a:endParaRPr lang="pt-BR" altLang="pt-BR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2564904" y="3653944"/>
            <a:ext cx="2375115" cy="68943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1196752" y="3775007"/>
            <a:ext cx="518457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pt-BR" altLang="pt-BR" sz="1900" dirty="0" smtClean="0">
                <a:solidFill>
                  <a:schemeClr val="tx1"/>
                </a:solidFill>
                <a:latin typeface="+mn-lt"/>
              </a:rPr>
              <a:t>(1 + JN)</a:t>
            </a:r>
            <a:r>
              <a:rPr lang="pt-BR" altLang="pt-BR" sz="1900" baseline="30000" dirty="0" smtClean="0">
                <a:solidFill>
                  <a:schemeClr val="tx1"/>
                </a:solidFill>
                <a:latin typeface="+mn-lt"/>
              </a:rPr>
              <a:t>n</a:t>
            </a:r>
            <a:r>
              <a:rPr lang="pt-BR" altLang="pt-BR" sz="1900" dirty="0" smtClean="0">
                <a:solidFill>
                  <a:schemeClr val="tx1"/>
                </a:solidFill>
                <a:latin typeface="+mn-lt"/>
              </a:rPr>
              <a:t> =                                                x  (1 </a:t>
            </a:r>
            <a:r>
              <a:rPr lang="pt-BR" altLang="pt-BR" sz="1900" dirty="0">
                <a:solidFill>
                  <a:schemeClr val="tx1"/>
                </a:solidFill>
                <a:latin typeface="+mn-lt"/>
              </a:rPr>
              <a:t>+ </a:t>
            </a:r>
            <a:r>
              <a:rPr lang="pt-BR" altLang="pt-BR" sz="1900" dirty="0" smtClean="0">
                <a:solidFill>
                  <a:schemeClr val="tx1"/>
                </a:solidFill>
                <a:latin typeface="+mn-lt"/>
              </a:rPr>
              <a:t>JR)</a:t>
            </a:r>
            <a:r>
              <a:rPr lang="pt-BR" altLang="pt-BR" sz="1900" baseline="30000" dirty="0" smtClean="0">
                <a:solidFill>
                  <a:schemeClr val="tx1"/>
                </a:solidFill>
                <a:latin typeface="+mn-lt"/>
              </a:rPr>
              <a:t>n</a:t>
            </a:r>
            <a:endParaRPr lang="pt-BR" altLang="pt-BR" sz="19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0161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93" name="Text Box 9"/>
          <p:cNvSpPr txBox="1">
            <a:spLocks noChangeArrowheads="1"/>
          </p:cNvSpPr>
          <p:nvPr/>
        </p:nvSpPr>
        <p:spPr bwMode="auto">
          <a:xfrm>
            <a:off x="764704" y="2303120"/>
            <a:ext cx="542699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443038" indent="-1443038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2400" dirty="0">
                <a:solidFill>
                  <a:schemeClr val="tx1"/>
                </a:solidFill>
                <a:latin typeface="+mn-lt"/>
              </a:rPr>
              <a:t>Inflação é a </a:t>
            </a:r>
            <a:r>
              <a:rPr lang="pt-BR" altLang="pt-BR" sz="2400" b="1" u="sng" dirty="0">
                <a:solidFill>
                  <a:schemeClr val="tx1"/>
                </a:solidFill>
                <a:latin typeface="+mn-lt"/>
              </a:rPr>
              <a:t>situação</a:t>
            </a:r>
            <a:r>
              <a:rPr lang="pt-BR" altLang="pt-BR" sz="2400" dirty="0">
                <a:solidFill>
                  <a:schemeClr val="tx1"/>
                </a:solidFill>
                <a:latin typeface="+mn-lt"/>
              </a:rPr>
              <a:t> de </a:t>
            </a:r>
            <a:r>
              <a:rPr lang="pt-BR" altLang="pt-BR" sz="2400" b="1" dirty="0">
                <a:solidFill>
                  <a:schemeClr val="tx1"/>
                </a:solidFill>
                <a:latin typeface="+mn-lt"/>
              </a:rPr>
              <a:t>aumentos </a:t>
            </a:r>
            <a:r>
              <a:rPr lang="pt-BR" altLang="pt-BR" sz="2400" b="1" u="sng" dirty="0">
                <a:solidFill>
                  <a:schemeClr val="tx1"/>
                </a:solidFill>
                <a:latin typeface="+mn-lt"/>
              </a:rPr>
              <a:t>contínuos</a:t>
            </a:r>
            <a:r>
              <a:rPr lang="pt-BR" altLang="pt-BR" sz="2400" b="1" dirty="0">
                <a:solidFill>
                  <a:schemeClr val="tx1"/>
                </a:solidFill>
                <a:latin typeface="+mn-lt"/>
              </a:rPr>
              <a:t> e </a:t>
            </a:r>
            <a:r>
              <a:rPr lang="pt-BR" altLang="pt-BR" sz="2400" b="1" u="sng" dirty="0">
                <a:solidFill>
                  <a:schemeClr val="tx1"/>
                </a:solidFill>
                <a:latin typeface="+mn-lt"/>
              </a:rPr>
              <a:t>generalizados</a:t>
            </a:r>
            <a:r>
              <a:rPr lang="pt-BR" altLang="pt-BR" sz="2400" dirty="0">
                <a:solidFill>
                  <a:schemeClr val="tx1"/>
                </a:solidFill>
                <a:latin typeface="+mn-lt"/>
              </a:rPr>
              <a:t> dos preços dos bens e serviços em uma economia.</a:t>
            </a:r>
          </a:p>
        </p:txBody>
      </p:sp>
      <p:sp>
        <p:nvSpPr>
          <p:cNvPr id="630794" name="Text Box 10"/>
          <p:cNvSpPr txBox="1">
            <a:spLocks noChangeArrowheads="1"/>
          </p:cNvSpPr>
          <p:nvPr/>
        </p:nvSpPr>
        <p:spPr bwMode="auto">
          <a:xfrm>
            <a:off x="620688" y="1203598"/>
            <a:ext cx="55710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443038" indent="-1443038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2400">
                <a:solidFill>
                  <a:schemeClr val="tx1"/>
                </a:solidFill>
                <a:latin typeface="+mn-lt"/>
              </a:rPr>
              <a:t>Definição e abrangência desse fenômeno:</a:t>
            </a:r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Inflação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009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30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30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0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93" grpId="0" autoUpdateAnimBg="0"/>
      <p:bldP spid="630794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 </a:t>
            </a:r>
            <a:r>
              <a:rPr lang="pt-BR" sz="2000" dirty="0" smtClean="0"/>
              <a:t>(prova de 18 </a:t>
            </a:r>
            <a:r>
              <a:rPr lang="pt-BR" sz="2000" dirty="0" err="1" smtClean="0"/>
              <a:t>abr</a:t>
            </a:r>
            <a:r>
              <a:rPr lang="pt-BR" sz="2000" dirty="0" smtClean="0"/>
              <a:t> 2017)</a:t>
            </a:r>
            <a:endParaRPr lang="pt-BR" sz="20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60648" y="915566"/>
            <a:ext cx="640871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Uma aplicação rendeu 2,95% de taxa nominal em determinado mês. Sabendo que a taxa de inflação foi de 2,2% no mesmo período, determinar a rentabilidade real da aplicação.</a:t>
            </a:r>
          </a:p>
        </p:txBody>
      </p:sp>
    </p:spTree>
    <p:extLst>
      <p:ext uri="{BB962C8B-B14F-4D97-AF65-F5344CB8AC3E}">
        <p14:creationId xmlns:p14="http://schemas.microsoft.com/office/powerpoint/2010/main" val="412968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 </a:t>
            </a:r>
            <a:r>
              <a:rPr lang="pt-BR" sz="2000" dirty="0" smtClean="0"/>
              <a:t>(prova de 18 </a:t>
            </a:r>
            <a:r>
              <a:rPr lang="pt-BR" sz="2000" dirty="0" err="1" smtClean="0"/>
              <a:t>abr</a:t>
            </a:r>
            <a:r>
              <a:rPr lang="pt-BR" sz="2000" dirty="0" smtClean="0"/>
              <a:t> 2017)</a:t>
            </a:r>
            <a:endParaRPr lang="pt-BR" sz="20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60648" y="915566"/>
            <a:ext cx="640871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Uma aplicação rendeu 2,95% de taxa nominal em determinado mês. Sabendo que a taxa de inflação foi de 2,2% no mesmo período, determinar a rentabilidade real da aplicação.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210215" y="3075806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(1 + Juros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Nominal) = (1 + Correção Monetária) x (1 + Juros Real) 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233264" y="3579862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1,0295 = 1,022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x (1 + Juros Real) 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52636" y="4062986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Juros 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Real = (1,0295 / 1,022 ) - 1  </a:t>
            </a:r>
            <a:endParaRPr lang="pt-BR" altLang="pt-BR" sz="19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152636" y="4546110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Juros 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Real = 0,00734 = 0,734% a.m.</a:t>
            </a:r>
            <a:endParaRPr lang="pt-BR" altLang="pt-BR" sz="19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440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 </a:t>
            </a:r>
            <a:r>
              <a:rPr lang="pt-BR" sz="2000" dirty="0" smtClean="0"/>
              <a:t>(prova de 18 </a:t>
            </a:r>
            <a:r>
              <a:rPr lang="pt-BR" sz="2000" dirty="0" err="1" smtClean="0"/>
              <a:t>abr</a:t>
            </a:r>
            <a:r>
              <a:rPr lang="pt-BR" sz="2000" dirty="0" smtClean="0"/>
              <a:t> 2017)</a:t>
            </a:r>
            <a:endParaRPr lang="pt-BR" sz="20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8640" y="987574"/>
            <a:ext cx="640871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 startAt="2"/>
              <a:tabLst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Qual o custo real mensal de uma operação de financiamento por 3 meses, sabendo-se que os juros nominais cobrados atingem 2,8% a.m. e a inflação de todo o período, 7%?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210215" y="3075806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(1 + Juros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Nominal) = (1 + Correção Monetária) x (1 + Juros Real) 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233264" y="3579862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1,028³ = 1,07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x (1 + Juros 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Real)³ </a:t>
            </a:r>
            <a:endParaRPr lang="pt-BR" altLang="pt-BR" sz="19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52636" y="4062986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Juros 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Real = (1,028³ / 1,07 )</a:t>
            </a:r>
            <a:r>
              <a:rPr lang="pt-BR" altLang="pt-BR" sz="1900" baseline="30000" dirty="0" smtClean="0">
                <a:solidFill>
                  <a:srgbClr val="FF0000"/>
                </a:solidFill>
                <a:latin typeface="+mn-lt"/>
              </a:rPr>
              <a:t>1/3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 - 1  </a:t>
            </a:r>
            <a:endParaRPr lang="pt-BR" altLang="pt-BR" sz="19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152636" y="4546110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Juros 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Real = 0,00508 = 0,508% a.m.</a:t>
            </a:r>
            <a:endParaRPr lang="pt-BR" altLang="pt-BR" sz="19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4018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 </a:t>
            </a:r>
            <a:r>
              <a:rPr lang="pt-BR" sz="2000" dirty="0" smtClean="0"/>
              <a:t>(prova de 18 </a:t>
            </a:r>
            <a:r>
              <a:rPr lang="pt-BR" sz="2000" dirty="0" err="1" smtClean="0"/>
              <a:t>abr</a:t>
            </a:r>
            <a:r>
              <a:rPr lang="pt-BR" sz="2000" dirty="0" smtClean="0"/>
              <a:t> 2017)</a:t>
            </a:r>
            <a:endParaRPr lang="pt-BR" sz="20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60648" y="843558"/>
            <a:ext cx="640871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 startAt="3"/>
              <a:tabLst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Um imóvel foi adquirido por R$ 300.000,00 em determinada data e foi vendido por R$ 390.000,00 dois anos depois. Sendo que a taxa de inflação foi de 5% no primeiro ano e de 6% no segundo ano, determine: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971550" lvl="1" indent="-514350" algn="just">
              <a:buFont typeface="+mj-lt"/>
              <a:buAutoNum type="alphaLcParenR"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 rentabilidade nominal anual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971550" lvl="1" indent="-514350" algn="just">
              <a:buFont typeface="+mj-lt"/>
              <a:buAutoNum type="alphaLcParenR"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 rentabilidade real anual desta operação.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1066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 </a:t>
            </a:r>
            <a:r>
              <a:rPr lang="pt-BR" sz="2000" dirty="0" smtClean="0"/>
              <a:t>(prova de 18 </a:t>
            </a:r>
            <a:r>
              <a:rPr lang="pt-BR" sz="2000" dirty="0" err="1" smtClean="0"/>
              <a:t>abr</a:t>
            </a:r>
            <a:r>
              <a:rPr lang="pt-BR" sz="2000" dirty="0" smtClean="0"/>
              <a:t> 2017)</a:t>
            </a:r>
            <a:endParaRPr lang="pt-BR" sz="20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8964" y="843558"/>
            <a:ext cx="640871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 startAt="3"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Um imóvel foi adquirido por R$ 300.000,00 em determinada data e foi vendido por R$ 390.000,00 dois anos depois. Sendo que a taxa de inflação foi de 5% no primeiro ano e de 6% no segundo ano, determine: 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971550" lvl="1" indent="-514350" algn="just">
              <a:buFont typeface="+mj-lt"/>
              <a:buAutoNum type="alphaLcParenR"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a rentabilidade nominal anual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971550" lvl="1" indent="-514350" algn="just">
              <a:buFont typeface="+mj-lt"/>
              <a:buAutoNum type="alphaLcParenR"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 rentabilidade real anual desta operação.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58670" y="3162334"/>
            <a:ext cx="62826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Rentabilidade nominal total: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(1 </a:t>
            </a:r>
            <a:r>
              <a:rPr lang="pt-BR" altLang="pt-BR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+ </a:t>
            </a:r>
            <a:r>
              <a:rPr lang="pt-BR" altLang="pt-BR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Rentabilidade) </a:t>
            </a:r>
            <a:r>
              <a:rPr lang="pt-BR" altLang="pt-BR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= </a:t>
            </a:r>
            <a:r>
              <a:rPr lang="pt-BR" altLang="pt-BR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(390.000,00/300.000,00) = 1,3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20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Rentabilidade </a:t>
            </a:r>
            <a:r>
              <a:rPr lang="pt-BR" altLang="pt-BR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nominal anual:</a:t>
            </a:r>
            <a:endParaRPr lang="pt-BR" altLang="pt-BR" sz="20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(1 + </a:t>
            </a:r>
            <a:r>
              <a:rPr lang="pt-BR" altLang="pt-BR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Rentabilidade)² </a:t>
            </a:r>
            <a:r>
              <a:rPr lang="pt-BR" altLang="pt-BR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= </a:t>
            </a:r>
            <a:r>
              <a:rPr lang="pt-BR" altLang="pt-BR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1,3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Rentabilidade anual = 1,3</a:t>
            </a:r>
            <a:r>
              <a:rPr lang="pt-BR" altLang="pt-BR" sz="2000" baseline="30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1/2</a:t>
            </a:r>
            <a:r>
              <a:rPr lang="pt-BR" altLang="pt-BR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– 1 = 0,14018 = 14,018%</a:t>
            </a:r>
            <a:endParaRPr lang="pt-BR" altLang="pt-BR" sz="20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89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 </a:t>
            </a:r>
            <a:r>
              <a:rPr lang="pt-BR" sz="2000" dirty="0" smtClean="0"/>
              <a:t>(prova de 18 </a:t>
            </a:r>
            <a:r>
              <a:rPr lang="pt-BR" sz="2000" dirty="0" err="1" smtClean="0"/>
              <a:t>abr</a:t>
            </a:r>
            <a:r>
              <a:rPr lang="pt-BR" sz="2000" dirty="0" smtClean="0"/>
              <a:t> 2017)</a:t>
            </a:r>
            <a:endParaRPr lang="pt-BR" sz="20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8964" y="843558"/>
            <a:ext cx="640871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 startAt="3"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Um imóvel foi adquirido por R$ 300.000,00 em determinada data e foi vendido por R$ 390.000,00 dois anos depois. Sendo que a taxa de inflação foi de 5% no primeiro ano e de 6% no segundo ano, determine: 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971550" lvl="1" indent="-514350" algn="just">
              <a:buFont typeface="+mj-lt"/>
              <a:buAutoNum type="alphaLcParenR"/>
            </a:pPr>
            <a:r>
              <a:rPr lang="pt-BR" altLang="pt-BR" sz="2000" dirty="0">
                <a:ea typeface="Times New Roman" panose="02020603050405020304" pitchFamily="18" charset="0"/>
              </a:rPr>
              <a:t>a rentabilidade nominal anual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a rentabilidade real anual desta operação.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68964" y="3651870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(1 + Juros Nominal)²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= (1 + Correção Monetária) x (1 + Juros 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Real)² </a:t>
            </a:r>
            <a:endParaRPr lang="pt-BR" altLang="pt-BR" sz="19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92013" y="4155926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1,3 = 1,113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x (1 + Juros 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Real)² </a:t>
            </a:r>
            <a:endParaRPr lang="pt-BR" altLang="pt-BR" sz="19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111385" y="4639050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Juros 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Real = (1,3 / 1,113 )</a:t>
            </a:r>
            <a:r>
              <a:rPr lang="pt-BR" altLang="pt-BR" sz="1900" baseline="30000" dirty="0" smtClean="0">
                <a:solidFill>
                  <a:srgbClr val="FF0000"/>
                </a:solidFill>
                <a:latin typeface="+mn-lt"/>
              </a:rPr>
              <a:t>1/2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 - 1 = 0,08075 = 8,075% aa  </a:t>
            </a:r>
            <a:endParaRPr lang="pt-BR" altLang="pt-BR" sz="19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60648" y="3162334"/>
            <a:ext cx="5976664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9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Correção Monetária: (1 </a:t>
            </a:r>
            <a:r>
              <a:rPr lang="pt-BR" altLang="pt-BR" sz="19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+ CM) = 1,05 x 1,06 = 1,113</a:t>
            </a:r>
          </a:p>
        </p:txBody>
      </p:sp>
    </p:spTree>
    <p:extLst>
      <p:ext uri="{BB962C8B-B14F-4D97-AF65-F5344CB8AC3E}">
        <p14:creationId xmlns:p14="http://schemas.microsoft.com/office/powerpoint/2010/main" val="260921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 </a:t>
            </a:r>
            <a:r>
              <a:rPr lang="pt-BR" sz="2000" dirty="0" smtClean="0"/>
              <a:t>(prova de 18 </a:t>
            </a:r>
            <a:r>
              <a:rPr lang="pt-BR" sz="2000" dirty="0" err="1" smtClean="0"/>
              <a:t>abr</a:t>
            </a:r>
            <a:r>
              <a:rPr lang="pt-BR" sz="2000" dirty="0" smtClean="0"/>
              <a:t> 2017)</a:t>
            </a:r>
            <a:endParaRPr lang="pt-BR" sz="20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667317"/>
              </p:ext>
            </p:extLst>
          </p:nvPr>
        </p:nvGraphicFramePr>
        <p:xfrm>
          <a:off x="116628" y="3313534"/>
          <a:ext cx="6624739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9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7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7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7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71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Dez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IPCA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4.405,95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4.450,45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4.493,17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4.550,23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4.591,18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4644" y="915566"/>
            <a:ext cx="6408712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 startAt="4"/>
              <a:tabLst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 valor de R$ 4.000,00 foi aplicado a juros compostos de 5,0% a.m., mais a variação do IPCA. Sabendo que o valor foi aplicado em novembro de 2015, qual foi o saldo em janeiro de 2016?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 Dados: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672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 </a:t>
            </a:r>
            <a:r>
              <a:rPr lang="pt-BR" sz="2000" dirty="0" smtClean="0"/>
              <a:t>(prova de 18 </a:t>
            </a:r>
            <a:r>
              <a:rPr lang="pt-BR" sz="2000" dirty="0" err="1" smtClean="0"/>
              <a:t>abr</a:t>
            </a:r>
            <a:r>
              <a:rPr lang="pt-BR" sz="2000" dirty="0" smtClean="0"/>
              <a:t> 2017)</a:t>
            </a:r>
            <a:endParaRPr lang="pt-BR" sz="20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756985"/>
              </p:ext>
            </p:extLst>
          </p:nvPr>
        </p:nvGraphicFramePr>
        <p:xfrm>
          <a:off x="168964" y="2684231"/>
          <a:ext cx="6624739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9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7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7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7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71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Dez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IPCA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4.405,95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4.450,45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4.493,17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4.550,23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4.591,18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8964" y="771551"/>
            <a:ext cx="6408712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 startAt="4"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 valor de R$ 4.000,00 foi aplicado a juros compostos de 5,0% a.m., mais a variação do IPCA. Sabendo que o valor foi aplicado em novembro de 2015, qual foi o saldo em janeiro de 2016?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 Dados: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68964" y="3717494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Saldo = Principal x (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1 + Correção Monetária) x (1 + Juros 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Real)</a:t>
            </a:r>
            <a:r>
              <a:rPr lang="pt-BR" altLang="pt-BR" sz="1900" baseline="30000" dirty="0" smtClean="0">
                <a:solidFill>
                  <a:srgbClr val="FF0000"/>
                </a:solidFill>
                <a:latin typeface="+mn-lt"/>
              </a:rPr>
              <a:t>prazo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 </a:t>
            </a:r>
            <a:endParaRPr lang="pt-BR" altLang="pt-BR" sz="19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68964" y="4073621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Saldo = 4.000,00 x (4.550,23/4.450,45)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x (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1,05)</a:t>
            </a:r>
            <a:r>
              <a:rPr lang="pt-BR" altLang="pt-BR" sz="1900" baseline="30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 </a:t>
            </a:r>
            <a:endParaRPr lang="pt-BR" altLang="pt-BR" sz="19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186678" y="4401154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Saldo = 4.000,00 x 1,02242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x 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1,10250 </a:t>
            </a:r>
            <a:endParaRPr lang="pt-BR" altLang="pt-BR" sz="19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186678" y="4757281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Saldo = 4.508,87</a:t>
            </a:r>
            <a:endParaRPr lang="pt-BR" altLang="pt-BR" sz="19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774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8"/>
          <p:cNvSpPr>
            <a:spLocks noChangeArrowheads="1"/>
          </p:cNvSpPr>
          <p:nvPr/>
        </p:nvSpPr>
        <p:spPr bwMode="auto">
          <a:xfrm>
            <a:off x="1243013" y="776684"/>
            <a:ext cx="4371975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200" b="1" dirty="0">
                <a:solidFill>
                  <a:schemeClr val="tx1"/>
                </a:solidFill>
                <a:latin typeface="Lucida Sans Unicode" pitchFamily="34" charset="0"/>
              </a:rPr>
              <a:t>CORREÇÃO MONETÁRIA </a:t>
            </a:r>
          </a:p>
        </p:txBody>
      </p:sp>
      <p:sp>
        <p:nvSpPr>
          <p:cNvPr id="632841" name="Text Box 9"/>
          <p:cNvSpPr txBox="1">
            <a:spLocks noChangeArrowheads="1"/>
          </p:cNvSpPr>
          <p:nvPr/>
        </p:nvSpPr>
        <p:spPr bwMode="auto">
          <a:xfrm>
            <a:off x="260648" y="1520661"/>
            <a:ext cx="6408712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 sz="2200" dirty="0">
                <a:solidFill>
                  <a:schemeClr val="tx1"/>
                </a:solidFill>
                <a:latin typeface="Lucida Sans Unicode" pitchFamily="34" charset="0"/>
              </a:rPr>
              <a:t>Instituída com o propósito de preservar o poder aquisitivo da moeda.</a:t>
            </a:r>
          </a:p>
          <a:p>
            <a:pPr algn="just">
              <a:spcBef>
                <a:spcPct val="50000"/>
              </a:spcBef>
            </a:pPr>
            <a:r>
              <a:rPr lang="pt-BR" altLang="pt-BR" sz="2200" dirty="0">
                <a:solidFill>
                  <a:schemeClr val="tx1"/>
                </a:solidFill>
                <a:latin typeface="Lucida Sans Unicode" pitchFamily="34" charset="0"/>
              </a:rPr>
              <a:t>A alteração do valor da moeda em razão do processo inflacionário implica no empobrecimento de quem a detém (fere o direito de propriedade).</a:t>
            </a:r>
          </a:p>
          <a:p>
            <a:pPr algn="just">
              <a:spcBef>
                <a:spcPct val="50000"/>
              </a:spcBef>
            </a:pPr>
            <a:r>
              <a:rPr lang="pt-BR" altLang="pt-BR" sz="2200" dirty="0">
                <a:solidFill>
                  <a:schemeClr val="tx1"/>
                </a:solidFill>
                <a:latin typeface="Lucida Sans Unicode" pitchFamily="34" charset="0"/>
              </a:rPr>
              <a:t>Valor não é alterado (o que implicaria em ganho ou perda), apenas é atualizado.</a:t>
            </a:r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Inflação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295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32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32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32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4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8" name="Text Box 8"/>
          <p:cNvSpPr txBox="1">
            <a:spLocks noChangeArrowheads="1"/>
          </p:cNvSpPr>
          <p:nvPr/>
        </p:nvSpPr>
        <p:spPr bwMode="auto">
          <a:xfrm>
            <a:off x="947388" y="915566"/>
            <a:ext cx="492988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2000" dirty="0">
                <a:solidFill>
                  <a:schemeClr val="tx1"/>
                </a:solidFill>
                <a:latin typeface="Lucida Sans Unicode" pitchFamily="34" charset="0"/>
              </a:rPr>
              <a:t>Por que existem diferentes índices de inflação?</a:t>
            </a:r>
          </a:p>
        </p:txBody>
      </p:sp>
      <p:sp>
        <p:nvSpPr>
          <p:cNvPr id="634889" name="Text Box 9"/>
          <p:cNvSpPr txBox="1">
            <a:spLocks noChangeArrowheads="1"/>
          </p:cNvSpPr>
          <p:nvPr/>
        </p:nvSpPr>
        <p:spPr bwMode="auto">
          <a:xfrm>
            <a:off x="260648" y="1941676"/>
            <a:ext cx="6408712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92100" indent="-2921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62000" indent="-27940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 sz="2000" dirty="0">
                <a:solidFill>
                  <a:schemeClr val="tx1"/>
                </a:solidFill>
                <a:latin typeface="Lucida Sans Unicode" pitchFamily="34" charset="0"/>
              </a:rPr>
              <a:t>A inflação deve ser medida para um determinado grupo populacional (varia conforme localização geográfica, faixa de renda, etc.). </a:t>
            </a:r>
          </a:p>
          <a:p>
            <a:pPr algn="just">
              <a:spcBef>
                <a:spcPct val="50000"/>
              </a:spcBef>
            </a:pPr>
            <a:r>
              <a:rPr lang="pt-BR" altLang="pt-BR" sz="2000" dirty="0">
                <a:solidFill>
                  <a:schemeClr val="tx1"/>
                </a:solidFill>
                <a:latin typeface="Lucida Sans Unicode" pitchFamily="34" charset="0"/>
              </a:rPr>
              <a:t>O índice está atrelado à população estudada.</a:t>
            </a:r>
          </a:p>
          <a:p>
            <a:pPr lvl="1" algn="just">
              <a:spcBef>
                <a:spcPct val="50000"/>
              </a:spcBef>
            </a:pPr>
            <a:r>
              <a:rPr lang="pt-BR" altLang="pt-BR" sz="2000" dirty="0">
                <a:solidFill>
                  <a:schemeClr val="tx1"/>
                </a:solidFill>
                <a:latin typeface="Lucida Sans Unicode" pitchFamily="34" charset="0"/>
              </a:rPr>
              <a:t>O índice para uma mesma população pode ser estratificado, por exemplo, pelo número de salários mínimos de renda.</a:t>
            </a:r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Inflação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296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34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34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34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34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8" grpId="0" build="p" autoUpdateAnimBg="0"/>
      <p:bldP spid="634889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8"/>
          <p:cNvSpPr>
            <a:spLocks noChangeArrowheads="1"/>
          </p:cNvSpPr>
          <p:nvPr/>
        </p:nvSpPr>
        <p:spPr bwMode="auto">
          <a:xfrm>
            <a:off x="1244798" y="771550"/>
            <a:ext cx="4371975" cy="683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b="1" dirty="0">
                <a:solidFill>
                  <a:schemeClr val="tx1"/>
                </a:solidFill>
                <a:latin typeface="Lucida Sans Unicode" pitchFamily="34" charset="0"/>
              </a:rPr>
              <a:t>MEDIDAS  DA  INFLAÇÃO</a:t>
            </a:r>
          </a:p>
        </p:txBody>
      </p:sp>
      <p:sp>
        <p:nvSpPr>
          <p:cNvPr id="636937" name="Text Box 9"/>
          <p:cNvSpPr txBox="1">
            <a:spLocks noChangeArrowheads="1"/>
          </p:cNvSpPr>
          <p:nvPr/>
        </p:nvSpPr>
        <p:spPr bwMode="auto">
          <a:xfrm>
            <a:off x="332656" y="1635646"/>
            <a:ext cx="626469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400" dirty="0">
                <a:solidFill>
                  <a:schemeClr val="tx1"/>
                </a:solidFill>
                <a:latin typeface="Lucida Sans Unicode" pitchFamily="34" charset="0"/>
              </a:rPr>
              <a:t>Bens e serviços intermediários: 			Índice de Preços no Atacado</a:t>
            </a:r>
          </a:p>
          <a:p>
            <a:pPr>
              <a:spcBef>
                <a:spcPct val="50000"/>
              </a:spcBef>
            </a:pPr>
            <a:r>
              <a:rPr lang="pt-BR" altLang="pt-BR" sz="2400" dirty="0">
                <a:solidFill>
                  <a:schemeClr val="tx1"/>
                </a:solidFill>
                <a:latin typeface="Lucida Sans Unicode" pitchFamily="34" charset="0"/>
              </a:rPr>
              <a:t>Bens e serviços finais:				Índice de Custo de Vida</a:t>
            </a:r>
          </a:p>
          <a:p>
            <a:pPr>
              <a:spcBef>
                <a:spcPct val="50000"/>
              </a:spcBef>
            </a:pPr>
            <a:r>
              <a:rPr lang="pt-BR" altLang="pt-BR" sz="2400" dirty="0">
                <a:solidFill>
                  <a:schemeClr val="tx1"/>
                </a:solidFill>
                <a:latin typeface="Lucida Sans Unicode" pitchFamily="34" charset="0"/>
              </a:rPr>
              <a:t>Bens e serviços finais e intermediários: 		Índice Geral de Preços</a:t>
            </a:r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Inflação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960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36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36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36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93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Inflação</a:t>
            </a:r>
            <a:endParaRPr lang="pt-BR" dirty="0"/>
          </a:p>
        </p:txBody>
      </p:sp>
      <p:pic>
        <p:nvPicPr>
          <p:cNvPr id="2" name="Imagem 1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008" y="823571"/>
            <a:ext cx="5716426" cy="412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0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Inflação</a:t>
            </a:r>
            <a:endParaRPr lang="pt-BR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059430"/>
              </p:ext>
            </p:extLst>
          </p:nvPr>
        </p:nvGraphicFramePr>
        <p:xfrm>
          <a:off x="548680" y="1047750"/>
          <a:ext cx="5739292" cy="194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3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48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Mês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Valor da Compra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Índice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Ínflação</a:t>
                      </a:r>
                      <a:endParaRPr lang="pt-BR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R$ 400,00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R$ 440,00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R$ 462,00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115,50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5,0</a:t>
                      </a:r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234" y="3019133"/>
            <a:ext cx="1656184" cy="1934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98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8"/>
          <p:cNvSpPr>
            <a:spLocks noChangeArrowheads="1"/>
          </p:cNvSpPr>
          <p:nvPr/>
        </p:nvSpPr>
        <p:spPr bwMode="auto">
          <a:xfrm>
            <a:off x="1244798" y="1059582"/>
            <a:ext cx="437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000" b="1" dirty="0">
                <a:solidFill>
                  <a:schemeClr val="tx1"/>
                </a:solidFill>
                <a:latin typeface="+mn-lt"/>
              </a:rPr>
              <a:t>TAXA  DE  INFLAÇÃO</a:t>
            </a:r>
          </a:p>
        </p:txBody>
      </p:sp>
      <p:sp>
        <p:nvSpPr>
          <p:cNvPr id="655369" name="Text Box 9"/>
          <p:cNvSpPr txBox="1">
            <a:spLocks noChangeArrowheads="1"/>
          </p:cNvSpPr>
          <p:nvPr/>
        </p:nvSpPr>
        <p:spPr bwMode="auto">
          <a:xfrm>
            <a:off x="116632" y="2283718"/>
            <a:ext cx="31210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2000" dirty="0">
                <a:solidFill>
                  <a:schemeClr val="tx1"/>
                </a:solidFill>
                <a:latin typeface="+mn-lt"/>
              </a:rPr>
              <a:t>Taxa de inflação do mês  </a:t>
            </a:r>
            <a:r>
              <a:rPr lang="pt-BR" altLang="pt-BR" sz="2000" b="1" dirty="0">
                <a:solidFill>
                  <a:schemeClr val="tx1"/>
                </a:solidFill>
                <a:latin typeface="+mn-lt"/>
              </a:rPr>
              <a:t>i</a:t>
            </a:r>
            <a:r>
              <a:rPr lang="pt-BR" altLang="pt-BR" sz="2000" dirty="0">
                <a:solidFill>
                  <a:schemeClr val="tx1"/>
                </a:solidFill>
                <a:latin typeface="+mn-lt"/>
              </a:rPr>
              <a:t>  =</a:t>
            </a:r>
          </a:p>
        </p:txBody>
      </p:sp>
      <p:sp>
        <p:nvSpPr>
          <p:cNvPr id="655370" name="Text Box 10"/>
          <p:cNvSpPr txBox="1">
            <a:spLocks noChangeArrowheads="1"/>
          </p:cNvSpPr>
          <p:nvPr/>
        </p:nvSpPr>
        <p:spPr bwMode="auto">
          <a:xfrm>
            <a:off x="3501008" y="2104729"/>
            <a:ext cx="18722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2000" dirty="0">
                <a:solidFill>
                  <a:schemeClr val="tx1"/>
                </a:solidFill>
                <a:latin typeface="+mn-lt"/>
              </a:rPr>
              <a:t>Índice do mês  </a:t>
            </a:r>
            <a:r>
              <a:rPr lang="pt-BR" altLang="pt-BR" sz="2000" b="1" dirty="0">
                <a:solidFill>
                  <a:schemeClr val="tx1"/>
                </a:solidFill>
                <a:latin typeface="+mn-lt"/>
              </a:rPr>
              <a:t>i</a:t>
            </a:r>
            <a:r>
              <a:rPr lang="pt-BR" altLang="pt-BR" sz="2000" dirty="0">
                <a:solidFill>
                  <a:schemeClr val="tx1"/>
                </a:solidFill>
                <a:latin typeface="+mn-lt"/>
              </a:rPr>
              <a:t> </a:t>
            </a:r>
          </a:p>
        </p:txBody>
      </p:sp>
      <p:sp>
        <p:nvSpPr>
          <p:cNvPr id="655371" name="Line 11"/>
          <p:cNvSpPr>
            <a:spLocks noChangeShapeType="1"/>
          </p:cNvSpPr>
          <p:nvPr/>
        </p:nvSpPr>
        <p:spPr bwMode="auto">
          <a:xfrm flipV="1">
            <a:off x="3309737" y="2504839"/>
            <a:ext cx="2207495" cy="125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350"/>
          </a:p>
        </p:txBody>
      </p:sp>
      <p:sp>
        <p:nvSpPr>
          <p:cNvPr id="655372" name="Text Box 12"/>
          <p:cNvSpPr txBox="1">
            <a:spLocks noChangeArrowheads="1"/>
          </p:cNvSpPr>
          <p:nvPr/>
        </p:nvSpPr>
        <p:spPr bwMode="auto">
          <a:xfrm>
            <a:off x="3226478" y="2477096"/>
            <a:ext cx="24347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2000" dirty="0">
                <a:solidFill>
                  <a:schemeClr val="tx1"/>
                </a:solidFill>
                <a:latin typeface="+mn-lt"/>
              </a:rPr>
              <a:t>Índice do mês  (</a:t>
            </a:r>
            <a:r>
              <a:rPr lang="pt-BR" altLang="pt-BR" sz="2000" b="1" dirty="0">
                <a:solidFill>
                  <a:schemeClr val="tx1"/>
                </a:solidFill>
                <a:latin typeface="+mn-lt"/>
              </a:rPr>
              <a:t>i – 1</a:t>
            </a:r>
            <a:r>
              <a:rPr lang="pt-BR" altLang="pt-BR" sz="2000" dirty="0">
                <a:solidFill>
                  <a:schemeClr val="tx1"/>
                </a:solidFill>
                <a:latin typeface="+mn-lt"/>
              </a:rPr>
              <a:t> )</a:t>
            </a:r>
          </a:p>
        </p:txBody>
      </p:sp>
      <p:sp>
        <p:nvSpPr>
          <p:cNvPr id="655373" name="Text Box 13"/>
          <p:cNvSpPr txBox="1">
            <a:spLocks noChangeArrowheads="1"/>
          </p:cNvSpPr>
          <p:nvPr/>
        </p:nvSpPr>
        <p:spPr bwMode="auto">
          <a:xfrm>
            <a:off x="5465070" y="2319934"/>
            <a:ext cx="12042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pt-BR" altLang="pt-BR" sz="2000" b="1" dirty="0">
                <a:solidFill>
                  <a:schemeClr val="tx1"/>
                </a:solidFill>
                <a:latin typeface="+mn-lt"/>
              </a:rPr>
              <a:t>– 1  . 100</a:t>
            </a:r>
            <a:r>
              <a:rPr lang="pt-BR" altLang="pt-BR" sz="2000" dirty="0">
                <a:solidFill>
                  <a:schemeClr val="tx1"/>
                </a:solidFill>
                <a:latin typeface="+mn-lt"/>
              </a:rPr>
              <a:t> </a:t>
            </a:r>
          </a:p>
        </p:txBody>
      </p:sp>
      <p:sp>
        <p:nvSpPr>
          <p:cNvPr id="655374" name="AutoShape 14"/>
          <p:cNvSpPr>
            <a:spLocks noChangeArrowheads="1"/>
          </p:cNvSpPr>
          <p:nvPr/>
        </p:nvSpPr>
        <p:spPr bwMode="auto">
          <a:xfrm>
            <a:off x="3212976" y="2170350"/>
            <a:ext cx="2375115" cy="68943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55375" name="Text Box 15"/>
          <p:cNvSpPr txBox="1">
            <a:spLocks noChangeArrowheads="1"/>
          </p:cNvSpPr>
          <p:nvPr/>
        </p:nvSpPr>
        <p:spPr bwMode="auto">
          <a:xfrm>
            <a:off x="692696" y="3395776"/>
            <a:ext cx="551478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2000" dirty="0">
                <a:solidFill>
                  <a:schemeClr val="tx1"/>
                </a:solidFill>
                <a:latin typeface="+mn-lt"/>
              </a:rPr>
              <a:t>A taxa de crescimento do índice é a taxa de inflação</a:t>
            </a:r>
          </a:p>
        </p:txBody>
      </p:sp>
      <p:sp>
        <p:nvSpPr>
          <p:cNvPr id="1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Inflação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565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5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65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65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5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5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5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69" grpId="0" autoUpdateAnimBg="0"/>
      <p:bldP spid="655370" grpId="0" autoUpdateAnimBg="0"/>
      <p:bldP spid="655371" grpId="0" animBg="1"/>
      <p:bldP spid="655372" grpId="0" autoUpdateAnimBg="0"/>
      <p:bldP spid="655373" grpId="0" autoUpdateAnimBg="0"/>
      <p:bldP spid="655374" grpId="0" animBg="1"/>
      <p:bldP spid="65537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84" name="Text Box 8"/>
          <p:cNvSpPr txBox="1">
            <a:spLocks noChangeArrowheads="1"/>
          </p:cNvSpPr>
          <p:nvPr/>
        </p:nvSpPr>
        <p:spPr bwMode="auto">
          <a:xfrm>
            <a:off x="98630" y="1059582"/>
            <a:ext cx="67147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74650" indent="-37465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2400" dirty="0">
                <a:solidFill>
                  <a:schemeClr val="tx1"/>
                </a:solidFill>
                <a:latin typeface="Lucida Sans Unicode" pitchFamily="34" charset="0"/>
              </a:rPr>
              <a:t>Índices são diferentes pois diferem quanto:</a:t>
            </a:r>
          </a:p>
        </p:txBody>
      </p:sp>
      <p:sp>
        <p:nvSpPr>
          <p:cNvPr id="638985" name="Text Box 9"/>
          <p:cNvSpPr txBox="1">
            <a:spLocks noChangeArrowheads="1"/>
          </p:cNvSpPr>
          <p:nvPr/>
        </p:nvSpPr>
        <p:spPr bwMode="auto">
          <a:xfrm>
            <a:off x="1412776" y="1779662"/>
            <a:ext cx="4875956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8925" indent="-288925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400" dirty="0">
                <a:solidFill>
                  <a:schemeClr val="tx1"/>
                </a:solidFill>
                <a:latin typeface="Lucida Sans Unicode" pitchFamily="34" charset="0"/>
              </a:rPr>
              <a:t>Universo</a:t>
            </a:r>
          </a:p>
          <a:p>
            <a:pPr>
              <a:spcBef>
                <a:spcPct val="50000"/>
              </a:spcBef>
            </a:pPr>
            <a:r>
              <a:rPr lang="pt-BR" altLang="pt-BR" sz="2400" dirty="0">
                <a:solidFill>
                  <a:schemeClr val="tx1"/>
                </a:solidFill>
                <a:latin typeface="Lucida Sans Unicode" pitchFamily="34" charset="0"/>
              </a:rPr>
              <a:t>Populações</a:t>
            </a:r>
          </a:p>
          <a:p>
            <a:pPr>
              <a:spcBef>
                <a:spcPct val="50000"/>
              </a:spcBef>
            </a:pPr>
            <a:r>
              <a:rPr lang="pt-BR" altLang="pt-BR" sz="2400" dirty="0">
                <a:solidFill>
                  <a:schemeClr val="tx1"/>
                </a:solidFill>
                <a:latin typeface="Lucida Sans Unicode" pitchFamily="34" charset="0"/>
              </a:rPr>
              <a:t>POF</a:t>
            </a:r>
          </a:p>
          <a:p>
            <a:pPr>
              <a:spcBef>
                <a:spcPct val="50000"/>
              </a:spcBef>
            </a:pPr>
            <a:r>
              <a:rPr lang="pt-BR" altLang="pt-BR" sz="2400" dirty="0">
                <a:solidFill>
                  <a:schemeClr val="tx1"/>
                </a:solidFill>
                <a:latin typeface="Lucida Sans Unicode" pitchFamily="34" charset="0"/>
              </a:rPr>
              <a:t>Pesquisa de locais de compra</a:t>
            </a:r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Inflação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713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8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8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638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638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6389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6389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8984" grpId="0" autoUpdateAnimBg="0"/>
      <p:bldP spid="638985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6347</TotalTime>
  <Words>1625</Words>
  <Application>Microsoft Office PowerPoint</Application>
  <PresentationFormat>Personalizar</PresentationFormat>
  <Paragraphs>248</Paragraphs>
  <Slides>27</Slides>
  <Notes>26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Lucida Sans Unicode</vt:lpstr>
      <vt:lpstr>Times New Roman</vt:lpstr>
      <vt:lpstr>Office Theme</vt:lpstr>
      <vt:lpstr>Correção Monetária Juros Nominal e Juros Real</vt:lpstr>
      <vt:lpstr>Inflação</vt:lpstr>
      <vt:lpstr>Inflação</vt:lpstr>
      <vt:lpstr>Inflação</vt:lpstr>
      <vt:lpstr>Inflação</vt:lpstr>
      <vt:lpstr>Inflação</vt:lpstr>
      <vt:lpstr>Inflação</vt:lpstr>
      <vt:lpstr>Inflação</vt:lpstr>
      <vt:lpstr>Inflação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Inflação</vt:lpstr>
      <vt:lpstr>Juros Nominal e Juros Real</vt:lpstr>
      <vt:lpstr>Juros Nominal e Juros Real</vt:lpstr>
      <vt:lpstr>Juros Nominal e Juros Real</vt:lpstr>
      <vt:lpstr>Exercícios (prova de 18 abr 2017)</vt:lpstr>
      <vt:lpstr>Exercícios (prova de 18 abr 2017)</vt:lpstr>
      <vt:lpstr>Exercícios (prova de 18 abr 2017)</vt:lpstr>
      <vt:lpstr>Exercícios (prova de 18 abr 2017)</vt:lpstr>
      <vt:lpstr>Exercícios (prova de 18 abr 2017)</vt:lpstr>
      <vt:lpstr>Exercícios (prova de 18 abr 2017)</vt:lpstr>
      <vt:lpstr>Exercícios (prova de 18 abr 2017)</vt:lpstr>
      <vt:lpstr>Exercícios (prova de 18 abr 2017)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Pecege</dc:creator>
  <cp:lastModifiedBy>Roberto Arruda de Souza Lima</cp:lastModifiedBy>
  <cp:revision>86</cp:revision>
  <cp:lastPrinted>2020-09-09T12:32:25Z</cp:lastPrinted>
  <dcterms:created xsi:type="dcterms:W3CDTF">2014-10-27T19:00:05Z</dcterms:created>
  <dcterms:modified xsi:type="dcterms:W3CDTF">2020-09-09T14:47:34Z</dcterms:modified>
</cp:coreProperties>
</file>