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280" r:id="rId4"/>
    <p:sldId id="257" r:id="rId5"/>
    <p:sldId id="281" r:id="rId6"/>
    <p:sldId id="282" r:id="rId7"/>
    <p:sldId id="286" r:id="rId8"/>
    <p:sldId id="283" r:id="rId9"/>
    <p:sldId id="284" r:id="rId10"/>
    <p:sldId id="285" r:id="rId11"/>
    <p:sldId id="277" r:id="rId12"/>
    <p:sldId id="278" r:id="rId13"/>
    <p:sldId id="260" r:id="rId14"/>
    <p:sldId id="271" r:id="rId15"/>
    <p:sldId id="272" r:id="rId16"/>
    <p:sldId id="273" r:id="rId17"/>
    <p:sldId id="268" r:id="rId18"/>
    <p:sldId id="269" r:id="rId19"/>
    <p:sldId id="275" r:id="rId20"/>
    <p:sldId id="261" r:id="rId21"/>
    <p:sldId id="262" r:id="rId22"/>
    <p:sldId id="264" r:id="rId23"/>
    <p:sldId id="263" r:id="rId24"/>
    <p:sldId id="266" r:id="rId25"/>
    <p:sldId id="267" r:id="rId26"/>
    <p:sldId id="259" r:id="rId27"/>
    <p:sldId id="276" r:id="rId28"/>
    <p:sldId id="274" r:id="rId29"/>
    <p:sldId id="270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EBD8B-D9A7-45B7-8707-8E21AA32DAE8}" type="datetimeFigureOut">
              <a:rPr lang="pt-BR" smtClean="0"/>
              <a:pPr/>
              <a:t>01/11/2018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95E31-5432-4074-973A-C07965BF49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792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pt-BR" dirty="0"/>
              <a:t>Mas antes de entrar em detalhes, eu acho que é apropriado explicar por que, há essa mudança de paradigma</a:t>
            </a:r>
          </a:p>
          <a:p>
            <a:pPr marL="15875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O autor, de fato, critica o modelo de cientificidade (derivação cartesiana) predominante no mundo ocidental moderno, marcado por uma abordagem mecanicista e reducionista, que não corresponde à complexidade da realidade e que teria facilitado e fortalecido o domínio do homem sobre a natureza, como defendido por Descartes e outros "pais" da modernidade.</a:t>
            </a:r>
          </a:p>
          <a:p>
            <a:pPr marL="158750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pt-BR" dirty="0"/>
              <a:t>No contrario, </a:t>
            </a:r>
          </a:p>
        </p:txBody>
      </p:sp>
    </p:spTree>
    <p:extLst>
      <p:ext uri="{BB962C8B-B14F-4D97-AF65-F5344CB8AC3E}">
        <p14:creationId xmlns:p14="http://schemas.microsoft.com/office/powerpoint/2010/main" xmlns="" val="46849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%C3%ADsi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pt.wikipedia.org/wiki/Ecologia" TargetMode="External"/><Relationship Id="rId4" Type="http://schemas.openxmlformats.org/officeDocument/2006/relationships/hyperlink" Target="https://pt.wikipedia.org/wiki/Escrito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5286" y="860769"/>
            <a:ext cx="10135897" cy="2199860"/>
          </a:xfrm>
        </p:spPr>
        <p:txBody>
          <a:bodyPr/>
          <a:lstStyle/>
          <a:p>
            <a:pPr algn="ctr"/>
            <a:r>
              <a:rPr lang="pt-BR" sz="6200" dirty="0">
                <a:solidFill>
                  <a:srgbClr val="FFC000"/>
                </a:solidFill>
              </a:rPr>
              <a:t>A CIÊNCIA, PARADIGMAS E MODELOS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2A05867-637A-4675-862D-7566079E7FA6}"/>
              </a:ext>
            </a:extLst>
          </p:cNvPr>
          <p:cNvSpPr txBox="1"/>
          <p:nvPr/>
        </p:nvSpPr>
        <p:spPr>
          <a:xfrm>
            <a:off x="2166729" y="3206982"/>
            <a:ext cx="76730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PRO 3330 – Apresentação da Aula 10</a:t>
            </a:r>
          </a:p>
          <a:p>
            <a:r>
              <a:rPr lang="pt-BR" sz="2800" dirty="0"/>
              <a:t>GRUPO B:</a:t>
            </a:r>
          </a:p>
          <a:p>
            <a:r>
              <a:rPr lang="pt-BR" dirty="0"/>
              <a:t>Caio </a:t>
            </a:r>
            <a:r>
              <a:rPr lang="pt-BR" dirty="0" err="1"/>
              <a:t>Shigueru</a:t>
            </a:r>
            <a:r>
              <a:rPr lang="pt-BR" dirty="0"/>
              <a:t> </a:t>
            </a:r>
            <a:r>
              <a:rPr lang="pt-BR" dirty="0" err="1"/>
              <a:t>Nagata</a:t>
            </a:r>
            <a:r>
              <a:rPr lang="pt-BR" dirty="0"/>
              <a:t>						</a:t>
            </a:r>
            <a:r>
              <a:rPr lang="pt-BR" dirty="0" err="1"/>
              <a:t>nºUSP</a:t>
            </a:r>
            <a:r>
              <a:rPr lang="pt-BR" dirty="0" smtClean="0"/>
              <a:t>: 9835283</a:t>
            </a:r>
            <a:endParaRPr lang="pt-BR" dirty="0"/>
          </a:p>
          <a:p>
            <a:r>
              <a:rPr lang="pt-BR" dirty="0" err="1"/>
              <a:t>Gianlorenzo</a:t>
            </a:r>
            <a:r>
              <a:rPr lang="pt-BR" dirty="0"/>
              <a:t> </a:t>
            </a:r>
            <a:r>
              <a:rPr lang="pt-BR" dirty="0" err="1"/>
              <a:t>Meggio</a:t>
            </a:r>
            <a:r>
              <a:rPr lang="pt-BR" dirty="0"/>
              <a:t>							</a:t>
            </a:r>
            <a:r>
              <a:rPr lang="pt-BR" dirty="0" err="1"/>
              <a:t>nºUSP</a:t>
            </a:r>
            <a:r>
              <a:rPr lang="pt-BR" dirty="0" smtClean="0"/>
              <a:t>: 10945584</a:t>
            </a:r>
            <a:endParaRPr lang="pt-BR" dirty="0"/>
          </a:p>
          <a:p>
            <a:r>
              <a:rPr lang="pt-BR" dirty="0"/>
              <a:t>Gustavo Shuiti Sawada Theodoro Ferreira		</a:t>
            </a:r>
            <a:r>
              <a:rPr lang="pt-BR" dirty="0" err="1"/>
              <a:t>nºUSP</a:t>
            </a:r>
            <a:r>
              <a:rPr lang="pt-BR" dirty="0"/>
              <a:t>: 8992537</a:t>
            </a:r>
          </a:p>
          <a:p>
            <a:r>
              <a:rPr lang="pt-BR" dirty="0"/>
              <a:t>Leticia Costa </a:t>
            </a:r>
            <a:r>
              <a:rPr lang="pt-BR" dirty="0" err="1"/>
              <a:t>Cavallini</a:t>
            </a:r>
            <a:r>
              <a:rPr lang="pt-BR" dirty="0"/>
              <a:t>						</a:t>
            </a:r>
            <a:r>
              <a:rPr lang="pt-BR" dirty="0" err="1"/>
              <a:t>nºUSP</a:t>
            </a:r>
            <a:r>
              <a:rPr lang="pt-BR" dirty="0" smtClean="0"/>
              <a:t>: 8994060</a:t>
            </a:r>
            <a:endParaRPr lang="pt-BR" dirty="0"/>
          </a:p>
          <a:p>
            <a:r>
              <a:rPr lang="pt-BR" dirty="0"/>
              <a:t>Paolo Federico </a:t>
            </a:r>
            <a:r>
              <a:rPr lang="pt-BR" dirty="0" err="1"/>
              <a:t>Vanelli</a:t>
            </a:r>
            <a:r>
              <a:rPr lang="pt-BR" dirty="0"/>
              <a:t>						</a:t>
            </a:r>
            <a:r>
              <a:rPr lang="pt-BR" dirty="0" err="1"/>
              <a:t>nºUSP</a:t>
            </a:r>
            <a:r>
              <a:rPr lang="pt-BR" dirty="0" smtClean="0"/>
              <a:t>: 10667094</a:t>
            </a:r>
            <a:endParaRPr lang="pt-BR" dirty="0"/>
          </a:p>
          <a:p>
            <a:r>
              <a:rPr lang="pt-BR" dirty="0"/>
              <a:t>Pedro Pereira Braga							</a:t>
            </a:r>
            <a:r>
              <a:rPr lang="pt-BR" dirty="0" err="1"/>
              <a:t>nºUSP</a:t>
            </a:r>
            <a:r>
              <a:rPr lang="pt-BR" dirty="0"/>
              <a:t>: 10278701</a:t>
            </a:r>
          </a:p>
          <a:p>
            <a:r>
              <a:rPr lang="pt-BR" dirty="0"/>
              <a:t>Rodrigo Messias </a:t>
            </a:r>
            <a:r>
              <a:rPr lang="pt-BR" dirty="0" err="1"/>
              <a:t>Pileggi</a:t>
            </a:r>
            <a:r>
              <a:rPr lang="pt-BR" dirty="0"/>
              <a:t>						</a:t>
            </a:r>
            <a:r>
              <a:rPr lang="pt-BR" dirty="0" err="1"/>
              <a:t>nºUSP</a:t>
            </a:r>
            <a:r>
              <a:rPr lang="pt-BR" dirty="0" smtClean="0"/>
              <a:t>: 9350780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570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solidFill>
                  <a:schemeClr val="accent2"/>
                </a:solidFill>
              </a:rPr>
              <a:t>Exemplo - O Progresso Científico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sz="2800" b="1" dirty="0" smtClean="0">
                <a:latin typeface="Roboto"/>
                <a:ea typeface="Roboto"/>
                <a:cs typeface="Roboto"/>
                <a:sym typeface="Roboto"/>
              </a:rPr>
              <a:t>Existiram também problemas negativos</a:t>
            </a:r>
          </a:p>
          <a:p>
            <a:pPr marL="457200" lvl="0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800" dirty="0" smtClean="0"/>
              <a:t>Surgimento do computador e de outras tecnologias como substitutos para os seres humanos em certas atividades lógicas.</a:t>
            </a:r>
          </a:p>
          <a:p>
            <a:pPr marL="457200" lvl="0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800" dirty="0" smtClean="0"/>
              <a:t>Foi um processo que não conseguiu envolver todo mundo.</a:t>
            </a:r>
          </a:p>
          <a:p>
            <a:pPr marL="457200" lvl="0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800" dirty="0" smtClean="0"/>
              <a:t>Invenção do social network e diminuição das partes emotivas nas relações.</a:t>
            </a:r>
          </a:p>
          <a:p>
            <a:pPr lvl="0" algn="just"/>
            <a:endParaRPr lang="pt-BR" sz="2800" b="1" dirty="0" smtClean="0">
              <a:latin typeface="Roboto"/>
              <a:ea typeface="Roboto"/>
              <a:cs typeface="Roboto"/>
              <a:sym typeface="Roboto"/>
            </a:endParaRPr>
          </a:p>
          <a:p>
            <a:pPr algn="just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A5AC61-36F2-4CBE-8915-7C904BE6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983" y="251464"/>
            <a:ext cx="9404723" cy="1285787"/>
          </a:xfrm>
        </p:spPr>
        <p:txBody>
          <a:bodyPr/>
          <a:lstStyle/>
          <a:p>
            <a:pPr algn="ctr"/>
            <a:r>
              <a:rPr lang="pt-BR" sz="4000" dirty="0">
                <a:solidFill>
                  <a:schemeClr val="accent2"/>
                </a:solidFill>
              </a:rPr>
              <a:t>Relação entre paradigmas (Maturana) e biologia (Capra)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1A144F1-43D2-4A0C-9647-FC3B1CFCC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696" y="1734539"/>
            <a:ext cx="11690774" cy="5123461"/>
          </a:xfrm>
        </p:spPr>
        <p:txBody>
          <a:bodyPr>
            <a:normAutofit fontScale="32500" lnSpcReduction="20000"/>
          </a:bodyPr>
          <a:lstStyle/>
          <a:p>
            <a:pPr marL="137160" indent="0" algn="ctr">
              <a:buNone/>
            </a:pPr>
            <a:endParaRPr lang="it-IT" sz="3400" dirty="0">
              <a:solidFill>
                <a:srgbClr val="FFFFFF"/>
              </a:solidFill>
            </a:endParaRPr>
          </a:p>
          <a:p>
            <a:r>
              <a:rPr lang="it-IT" sz="7400" b="1" dirty="0"/>
              <a:t>PLANETA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6200" dirty="0"/>
              <a:t>Segundo Capra, existe uma ligação íntima entre a grave crise ambiental do nosso tempo e o tipo de cultura antiecológica que emergiu no Ocidente nos últimos séculos. </a:t>
            </a:r>
          </a:p>
          <a:p>
            <a:pPr marL="480060" algn="just">
              <a:buFont typeface="Century Gothic" panose="020B0502020202020204" pitchFamily="34" charset="0"/>
              <a:buChar char="►"/>
            </a:pPr>
            <a:r>
              <a:rPr lang="pt-BR" sz="6200" dirty="0"/>
              <a:t>Ele teorizou o advento de um novo </a:t>
            </a:r>
            <a:r>
              <a:rPr lang="it-IT" sz="6200" b="1" dirty="0"/>
              <a:t>PARADIGMA</a:t>
            </a:r>
            <a:r>
              <a:rPr lang="pt-BR" sz="6200" dirty="0"/>
              <a:t>, derivado dos desenvolvimentos da “nova física”.</a:t>
            </a:r>
          </a:p>
          <a:p>
            <a:pPr marL="137160" indent="0" algn="ctr">
              <a:buNone/>
            </a:pPr>
            <a:r>
              <a:rPr lang="it-IT" sz="2500" dirty="0">
                <a:solidFill>
                  <a:srgbClr val="FFFFFF"/>
                </a:solidFill>
              </a:rPr>
              <a:t/>
            </a:r>
            <a:br>
              <a:rPr lang="it-IT" sz="2500" dirty="0">
                <a:solidFill>
                  <a:srgbClr val="FFFFFF"/>
                </a:solidFill>
              </a:rPr>
            </a:br>
            <a:r>
              <a:rPr lang="pt-BR" sz="12300" dirty="0">
                <a:solidFill>
                  <a:srgbClr val="FFFFFF"/>
                </a:solidFill>
              </a:rPr>
              <a:t>“</a:t>
            </a:r>
            <a:r>
              <a:rPr lang="it-IT" sz="12300" dirty="0">
                <a:solidFill>
                  <a:srgbClr val="FFFFFF"/>
                </a:solidFill>
              </a:rPr>
              <a:t>A vida é uma prioridade do planeta”</a:t>
            </a:r>
          </a:p>
          <a:p>
            <a:pPr algn="just"/>
            <a:r>
              <a:rPr lang="it-IT" sz="6200" dirty="0">
                <a:solidFill>
                  <a:srgbClr val="FFFFFF"/>
                </a:solidFill>
              </a:rPr>
              <a:t>Des</a:t>
            </a:r>
            <a:r>
              <a:rPr lang="pt-BR" sz="6200" dirty="0">
                <a:solidFill>
                  <a:srgbClr val="FFFFFF"/>
                </a:solidFill>
              </a:rPr>
              <a:t>de que a evolução dos organismos anda de mãos dadas - em simbiose - com o  desenvolvimento do planeta, ele diz que devemos partir da NATUREZA.</a:t>
            </a:r>
          </a:p>
          <a:p>
            <a:r>
              <a:rPr lang="pt-BR" sz="6200" dirty="0">
                <a:solidFill>
                  <a:srgbClr val="FFFFFF"/>
                </a:solidFill>
              </a:rPr>
              <a:t>“Como?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6200" dirty="0">
                <a:solidFill>
                  <a:srgbClr val="FFFFFF"/>
                </a:solidFill>
              </a:rPr>
              <a:t>Teoricamente: teorias ecológicas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6200" dirty="0">
                <a:solidFill>
                  <a:srgbClr val="FFFFFF"/>
                </a:solidFill>
              </a:rPr>
              <a:t>Praticamente: </a:t>
            </a:r>
            <a:r>
              <a:rPr lang="pt-BR" sz="6200" dirty="0" err="1">
                <a:solidFill>
                  <a:srgbClr val="FFFFFF"/>
                </a:solidFill>
              </a:rPr>
              <a:t>Ecopólis</a:t>
            </a:r>
            <a:r>
              <a:rPr lang="pt-BR" sz="6200" dirty="0">
                <a:solidFill>
                  <a:srgbClr val="FFFFFF"/>
                </a:solidFill>
              </a:rPr>
              <a:t>, empresas sociais, etc.</a:t>
            </a:r>
            <a:endParaRPr lang="pt-BR" sz="6200" dirty="0"/>
          </a:p>
          <a:p>
            <a:pPr marL="137160" indent="0">
              <a:buNone/>
            </a:pPr>
            <a:endParaRPr lang="it-IT" sz="1400" dirty="0"/>
          </a:p>
          <a:p>
            <a:pPr marL="137160" indent="0">
              <a:buNone/>
            </a:pP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2541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948EAE3-DD48-4975-941F-800FD5C8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5"/>
            <a:ext cx="6249784" cy="2219951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2"/>
                </a:solidFill>
              </a:rPr>
              <a:t>As Conexões Ocultas -  Ciência para uma vida sustentável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F049B09-93BA-40D3-8B80-788A87C8F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B45271D-6007-4BE0-9EAA-CAE1111AD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68" y="2743201"/>
            <a:ext cx="6249784" cy="3505198"/>
          </a:xfrm>
        </p:spPr>
        <p:txBody>
          <a:bodyPr>
            <a:normAutofit/>
          </a:bodyPr>
          <a:lstStyle/>
          <a:p>
            <a:pPr marL="422910" indent="-285750">
              <a:lnSpc>
                <a:spcPct val="90000"/>
              </a:lnSpc>
              <a:buFont typeface="Century Gothic" panose="020B0502020202020204" pitchFamily="34" charset="0"/>
              <a:buChar char="►"/>
            </a:pPr>
            <a:r>
              <a:rPr lang="pt-BR" sz="2800" dirty="0" err="1"/>
              <a:t>Fritjof</a:t>
            </a:r>
            <a:r>
              <a:rPr lang="pt-BR" sz="2800" dirty="0"/>
              <a:t> Capra </a:t>
            </a:r>
          </a:p>
          <a:p>
            <a:pPr marL="88011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pt-BR" sz="2400" dirty="0"/>
              <a:t>Nasceu em Viena,  no dia 1 de fevereiro 1939</a:t>
            </a:r>
          </a:p>
          <a:p>
            <a:pPr marL="537210" lvl="1" indent="0">
              <a:lnSpc>
                <a:spcPct val="90000"/>
              </a:lnSpc>
              <a:buNone/>
            </a:pPr>
            <a:endParaRPr lang="pt-BR" sz="2400" dirty="0"/>
          </a:p>
          <a:p>
            <a:pPr marL="480060" algn="just">
              <a:lnSpc>
                <a:spcPct val="90000"/>
              </a:lnSpc>
              <a:buFont typeface="Century Gothic" panose="020B0502020202020204" pitchFamily="34" charset="0"/>
              <a:buChar char="►"/>
            </a:pPr>
            <a:r>
              <a:rPr lang="pt-BR" sz="2400" dirty="0"/>
              <a:t>É um </a:t>
            </a:r>
            <a:r>
              <a:rPr lang="pt-BR" sz="2400" dirty="0">
                <a:hlinkClick r:id="rId3" tooltip="Física"/>
              </a:rPr>
              <a:t>físico</a:t>
            </a:r>
            <a:r>
              <a:rPr lang="pt-BR" sz="2400" dirty="0"/>
              <a:t> teórico e </a:t>
            </a:r>
            <a:r>
              <a:rPr lang="pt-BR" sz="2400" dirty="0">
                <a:hlinkClick r:id="rId4" tooltip="Escritor"/>
              </a:rPr>
              <a:t>escritor</a:t>
            </a:r>
            <a:r>
              <a:rPr lang="pt-BR" sz="2400" dirty="0"/>
              <a:t> que desenvolve trabalho na promoção da educação </a:t>
            </a:r>
            <a:r>
              <a:rPr lang="pt-BR" sz="2400" dirty="0">
                <a:solidFill>
                  <a:srgbClr val="92D050"/>
                </a:solidFill>
                <a:hlinkClick r:id="rId5" tooltip="Ecologia"/>
              </a:rPr>
              <a:t>ecológica</a:t>
            </a:r>
            <a:r>
              <a:rPr lang="pt-BR" sz="2400" dirty="0"/>
              <a:t>.</a:t>
            </a:r>
            <a:endParaRPr lang="it-IT" sz="2400" dirty="0"/>
          </a:p>
          <a:p>
            <a:pPr marL="137160" indent="0">
              <a:lnSpc>
                <a:spcPct val="90000"/>
              </a:lnSpc>
              <a:buNone/>
            </a:pPr>
            <a:endParaRPr lang="it-IT" sz="2400" dirty="0"/>
          </a:p>
        </p:txBody>
      </p:sp>
      <p:pic>
        <p:nvPicPr>
          <p:cNvPr id="1026" name="Picture 2" descr="Risultati immagini per as conexoes ocultas">
            <a:extLst>
              <a:ext uri="{FF2B5EF4-FFF2-40B4-BE49-F238E27FC236}">
                <a16:creationId xmlns:a16="http://schemas.microsoft.com/office/drawing/2014/main" xmlns="" id="{59F52061-D6E0-439A-BE4E-0B404BF61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5"/>
          <a:stretch/>
        </p:blipFill>
        <p:spPr bwMode="auto">
          <a:xfrm>
            <a:off x="7545342" y="10"/>
            <a:ext cx="4646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5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6A23B3-3AE3-45A2-907E-80D3B2E4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01" y="452718"/>
            <a:ext cx="4176090" cy="175708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600" dirty="0">
                <a:solidFill>
                  <a:srgbClr val="FFC000"/>
                </a:solidFill>
              </a:rPr>
              <a:t>Capra – </a:t>
            </a:r>
            <a:br>
              <a:rPr lang="pt-BR" sz="3600" dirty="0">
                <a:solidFill>
                  <a:srgbClr val="FFC000"/>
                </a:solidFill>
              </a:rPr>
            </a:br>
            <a:r>
              <a:rPr lang="pt-BR" sz="3600" dirty="0">
                <a:solidFill>
                  <a:srgbClr val="FFC000"/>
                </a:solidFill>
              </a:rPr>
              <a:t>A natureza da vida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F135A65-AF76-4EFC-A331-DA5D117CA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5" r="3" b="10172"/>
          <a:stretch/>
        </p:blipFill>
        <p:spPr>
          <a:xfrm>
            <a:off x="5316658" y="10"/>
            <a:ext cx="6873804" cy="342898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DD45ADE-A3FD-4347-8EA1-1AEAE13748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836508B-63B5-4BC1-B262-E7C187DC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20" y="2302566"/>
            <a:ext cx="3977971" cy="4195481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A sociedade surgiu a partir do próprio mundo biológico, e vêm evoluindo juntamente com a humanidade.</a:t>
            </a:r>
          </a:p>
          <a:p>
            <a:pPr algn="just"/>
            <a:r>
              <a:rPr lang="pt-BR" sz="2200" dirty="0"/>
              <a:t>As sociedades e as empresas possuem uma estrutura organizacional semelhante à estrutura de um organismo vivo.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975299B-48D6-400F-B6DD-E79413728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59" r="9753" b="-3"/>
          <a:stretch/>
        </p:blipFill>
        <p:spPr>
          <a:xfrm>
            <a:off x="5316658" y="3428998"/>
            <a:ext cx="3436902" cy="3428998"/>
          </a:xfrm>
          <a:prstGeom prst="rect">
            <a:avLst/>
          </a:prstGeom>
        </p:spPr>
      </p:pic>
      <p:pic>
        <p:nvPicPr>
          <p:cNvPr id="1028" name="Picture 4" descr="Resultado de imagem para imagens empresas">
            <a:extLst>
              <a:ext uri="{FF2B5EF4-FFF2-40B4-BE49-F238E27FC236}">
                <a16:creationId xmlns:a16="http://schemas.microsoft.com/office/drawing/2014/main" xmlns="" id="{D81309F9-1266-4BE9-AC79-47BF77DDC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75"/>
          <a:stretch/>
        </p:blipFill>
        <p:spPr bwMode="auto">
          <a:xfrm>
            <a:off x="8753560" y="3428998"/>
            <a:ext cx="3436902" cy="34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C5B893B6-3536-4763-A5A0-07B7DFA29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4A2A655D-DD6A-431B-84B5-B5278B1AF6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60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4DD4D8-EEA9-463E-BAEC-67827E5E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5400" dirty="0">
                <a:solidFill>
                  <a:schemeClr val="accent2"/>
                </a:solidFill>
              </a:rPr>
              <a:t>O que é a vida?</a:t>
            </a:r>
            <a:endParaRPr lang="pt-BR" sz="54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Resultado de imagem para cÃ©lula esquema">
            <a:extLst>
              <a:ext uri="{FF2B5EF4-FFF2-40B4-BE49-F238E27FC236}">
                <a16:creationId xmlns:a16="http://schemas.microsoft.com/office/drawing/2014/main" xmlns="" id="{AF894B16-7C77-4DE0-AA2A-7681A1F6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13" y="2288134"/>
            <a:ext cx="5125278" cy="296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xmlns="" id="{B426D492-E81A-4667-8182-FF1692A53A3D}"/>
              </a:ext>
            </a:extLst>
          </p:cNvPr>
          <p:cNvCxnSpPr/>
          <p:nvPr/>
        </p:nvCxnSpPr>
        <p:spPr>
          <a:xfrm>
            <a:off x="5660503" y="3770194"/>
            <a:ext cx="561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16">
            <a:extLst>
              <a:ext uri="{FF2B5EF4-FFF2-40B4-BE49-F238E27FC236}">
                <a16:creationId xmlns:a16="http://schemas.microsoft.com/office/drawing/2014/main" xmlns="" id="{D02BA574-B460-4C94-AA7D-56239C9FD155}"/>
              </a:ext>
            </a:extLst>
          </p:cNvPr>
          <p:cNvCxnSpPr/>
          <p:nvPr/>
        </p:nvCxnSpPr>
        <p:spPr>
          <a:xfrm>
            <a:off x="5660503" y="3770194"/>
            <a:ext cx="561195" cy="10969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3">
            <a:extLst>
              <a:ext uri="{FF2B5EF4-FFF2-40B4-BE49-F238E27FC236}">
                <a16:creationId xmlns:a16="http://schemas.microsoft.com/office/drawing/2014/main" xmlns="" id="{33BD7396-4CD8-48E9-865C-0C810E8C91E0}"/>
              </a:ext>
            </a:extLst>
          </p:cNvPr>
          <p:cNvCxnSpPr/>
          <p:nvPr/>
        </p:nvCxnSpPr>
        <p:spPr>
          <a:xfrm flipV="1">
            <a:off x="5660503" y="2673231"/>
            <a:ext cx="564607" cy="109696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6652030-990D-4DD6-B11C-351B314C89B8}"/>
              </a:ext>
            </a:extLst>
          </p:cNvPr>
          <p:cNvSpPr txBox="1">
            <a:spLocks/>
          </p:cNvSpPr>
          <p:nvPr/>
        </p:nvSpPr>
        <p:spPr>
          <a:xfrm>
            <a:off x="6225110" y="2387085"/>
            <a:ext cx="2490931" cy="5755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/>
              <a:t>DNA/RNA</a:t>
            </a:r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409D72D-A3E4-451E-9241-F92BE2D7B20E}"/>
              </a:ext>
            </a:extLst>
          </p:cNvPr>
          <p:cNvSpPr txBox="1">
            <a:spLocks/>
          </p:cNvSpPr>
          <p:nvPr/>
        </p:nvSpPr>
        <p:spPr>
          <a:xfrm>
            <a:off x="6221696" y="3493214"/>
            <a:ext cx="2494345" cy="5755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/>
              <a:t>Metabolismo</a:t>
            </a:r>
            <a:endParaRPr lang="en-US" sz="2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97E6DFC8-CDBC-4FA5-B6E2-879DDCE3AF30}"/>
              </a:ext>
            </a:extLst>
          </p:cNvPr>
          <p:cNvSpPr txBox="1">
            <a:spLocks/>
          </p:cNvSpPr>
          <p:nvPr/>
        </p:nvSpPr>
        <p:spPr>
          <a:xfrm>
            <a:off x="6221696" y="4579361"/>
            <a:ext cx="2494351" cy="5755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/>
              <a:t>Meio/Contexto</a:t>
            </a:r>
            <a:endParaRPr lang="en-US" sz="2400" dirty="0"/>
          </a:p>
        </p:txBody>
      </p:sp>
      <p:cxnSp>
        <p:nvCxnSpPr>
          <p:cNvPr id="13" name="Straight Arrow Connector 22">
            <a:extLst>
              <a:ext uri="{FF2B5EF4-FFF2-40B4-BE49-F238E27FC236}">
                <a16:creationId xmlns:a16="http://schemas.microsoft.com/office/drawing/2014/main" xmlns="" id="{747C6771-48B3-4625-8907-6C57382F16FF}"/>
              </a:ext>
            </a:extLst>
          </p:cNvPr>
          <p:cNvCxnSpPr/>
          <p:nvPr/>
        </p:nvCxnSpPr>
        <p:spPr>
          <a:xfrm>
            <a:off x="9786384" y="2209800"/>
            <a:ext cx="0" cy="32549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602611F5-B382-4E45-A0FF-BCC517397483}"/>
              </a:ext>
            </a:extLst>
          </p:cNvPr>
          <p:cNvSpPr txBox="1">
            <a:spLocks/>
          </p:cNvSpPr>
          <p:nvPr/>
        </p:nvSpPr>
        <p:spPr>
          <a:xfrm>
            <a:off x="8716048" y="1554678"/>
            <a:ext cx="2140672" cy="51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600" dirty="0"/>
              <a:t>INDIVIDUAL</a:t>
            </a:r>
            <a:endParaRPr lang="en-US" sz="2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775BB522-B220-42F8-A897-22D99C8D7AF3}"/>
              </a:ext>
            </a:extLst>
          </p:cNvPr>
          <p:cNvSpPr txBox="1">
            <a:spLocks/>
          </p:cNvSpPr>
          <p:nvPr/>
        </p:nvSpPr>
        <p:spPr>
          <a:xfrm>
            <a:off x="8855196" y="5601852"/>
            <a:ext cx="1862376" cy="803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dirty="0"/>
              <a:t>COLETIVO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410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4E7264-DC21-42C3-A42B-0F56AB17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11" y="311241"/>
            <a:ext cx="9404723" cy="1400530"/>
          </a:xfrm>
        </p:spPr>
        <p:txBody>
          <a:bodyPr/>
          <a:lstStyle/>
          <a:p>
            <a:pPr algn="ctr"/>
            <a:r>
              <a:rPr lang="de-DE" sz="4800" dirty="0">
                <a:solidFill>
                  <a:schemeClr val="accent2"/>
                </a:solidFill>
              </a:rPr>
              <a:t>Como a vida evolui? – Evolução pré-biótica</a:t>
            </a:r>
            <a:endParaRPr lang="pt-BR" sz="48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Resultado de imagem para evolucao prÃ© biÃ³tica">
            <a:extLst>
              <a:ext uri="{FF2B5EF4-FFF2-40B4-BE49-F238E27FC236}">
                <a16:creationId xmlns:a16="http://schemas.microsoft.com/office/drawing/2014/main" xmlns="" id="{3DCF7B65-41A3-4854-89C7-8B47A5FA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075" y="2171300"/>
            <a:ext cx="5634394" cy="43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693299-C83E-47E5-814F-E59E8285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800" dirty="0">
                <a:solidFill>
                  <a:schemeClr val="accent2"/>
                </a:solidFill>
              </a:rPr>
              <a:t>O que é essencial para a vida?</a:t>
            </a:r>
            <a:endParaRPr lang="pt-BR" sz="4800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EE790F4-DDF0-4177-B207-355B5484A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200" dirty="0" smtClean="0"/>
              <a:t>Conceito </a:t>
            </a:r>
            <a:r>
              <a:rPr lang="pt-BR" sz="2200" dirty="0"/>
              <a:t>de “</a:t>
            </a:r>
            <a:r>
              <a:rPr lang="pt-BR" sz="2200" dirty="0" err="1"/>
              <a:t>autopoiese</a:t>
            </a:r>
            <a:r>
              <a:rPr lang="pt-BR" sz="2200" dirty="0"/>
              <a:t>”, formulado pelos biólogos Humberto Maturana e Francisco Varela. </a:t>
            </a:r>
          </a:p>
          <a:p>
            <a:pPr algn="just"/>
            <a:r>
              <a:rPr lang="de-DE" sz="2200" dirty="0"/>
              <a:t>Autopoiese: </a:t>
            </a:r>
            <a:r>
              <a:rPr lang="pt-BR" sz="2200" dirty="0"/>
              <a:t>“</a:t>
            </a:r>
            <a:r>
              <a:rPr lang="de-DE" sz="2200" dirty="0"/>
              <a:t>redes vivas criam ou recriam a si mesmas continuamente mediante a transforma</a:t>
            </a:r>
            <a:r>
              <a:rPr lang="en-US" sz="2200" dirty="0" err="1"/>
              <a:t>ção</a:t>
            </a:r>
            <a:r>
              <a:rPr lang="de-DE" sz="2200" dirty="0"/>
              <a:t> ou a substitui</a:t>
            </a:r>
            <a:r>
              <a:rPr lang="en-US" sz="2200" dirty="0" err="1"/>
              <a:t>ção</a:t>
            </a:r>
            <a:r>
              <a:rPr lang="de-DE" sz="2200" dirty="0"/>
              <a:t> de seus componentes</a:t>
            </a:r>
            <a:r>
              <a:rPr lang="pt-BR" sz="2200" dirty="0"/>
              <a:t>”.</a:t>
            </a:r>
          </a:p>
          <a:p>
            <a:pPr algn="just"/>
            <a:r>
              <a:rPr lang="de-DE" sz="2200" dirty="0"/>
              <a:t>Estruturas dissipativas: </a:t>
            </a:r>
            <a:r>
              <a:rPr lang="pt-BR" sz="2200" dirty="0"/>
              <a:t>“</a:t>
            </a:r>
            <a:r>
              <a:rPr lang="de-DE" sz="2200" dirty="0"/>
              <a:t>sistema aberto que se conserva bem longe do equilíbrio, embora seja também estável</a:t>
            </a:r>
            <a:r>
              <a:rPr lang="pt-BR" sz="2200" dirty="0"/>
              <a:t>”.</a:t>
            </a:r>
          </a:p>
          <a:p>
            <a:pPr algn="just"/>
            <a:r>
              <a:rPr lang="de-DE" sz="2200" b="1" dirty="0"/>
              <a:t>Auto-organiza</a:t>
            </a:r>
            <a:r>
              <a:rPr lang="en-US" sz="2200" b="1" dirty="0" err="1"/>
              <a:t>ção</a:t>
            </a:r>
            <a:r>
              <a:rPr lang="en-US" sz="2200" b="1" dirty="0"/>
              <a:t>: </a:t>
            </a:r>
            <a:r>
              <a:rPr lang="en-US" sz="2200" b="1" dirty="0" err="1"/>
              <a:t>criatividade</a:t>
            </a:r>
            <a:r>
              <a:rPr lang="en-US" sz="2200" b="1" dirty="0"/>
              <a:t> </a:t>
            </a:r>
            <a:r>
              <a:rPr lang="en-US" sz="2200" b="1" dirty="0" err="1"/>
              <a:t>como</a:t>
            </a:r>
            <a:r>
              <a:rPr lang="en-US" sz="2200" b="1" dirty="0"/>
              <a:t> </a:t>
            </a:r>
            <a:r>
              <a:rPr lang="en-US" sz="2200" b="1" dirty="0" err="1"/>
              <a:t>elemento</a:t>
            </a:r>
            <a:r>
              <a:rPr lang="en-US" sz="2200" b="1" dirty="0"/>
              <a:t> fundamental dos </a:t>
            </a:r>
            <a:r>
              <a:rPr lang="en-US" sz="2200" b="1" dirty="0" err="1"/>
              <a:t>sistemas</a:t>
            </a:r>
            <a:r>
              <a:rPr lang="en-US" sz="2200" b="1" dirty="0"/>
              <a:t> </a:t>
            </a:r>
            <a:r>
              <a:rPr lang="en-US" sz="2200" b="1" dirty="0" err="1"/>
              <a:t>vivos</a:t>
            </a:r>
            <a:r>
              <a:rPr lang="en-US" sz="2200" b="1" dirty="0"/>
              <a:t>.</a:t>
            </a:r>
          </a:p>
          <a:p>
            <a:pPr algn="just"/>
            <a:endParaRPr lang="pt-BR" dirty="0"/>
          </a:p>
          <a:p>
            <a:pPr algn="just"/>
            <a:endParaRPr lang="en-US" dirty="0"/>
          </a:p>
          <a:p>
            <a:pPr algn="just"/>
            <a:endParaRPr lang="pt-BR" dirty="0"/>
          </a:p>
          <a:p>
            <a:pPr algn="just"/>
            <a:endParaRPr lang="de-DE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599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pessoas evoluindo">
            <a:extLst>
              <a:ext uri="{FF2B5EF4-FFF2-40B4-BE49-F238E27FC236}">
                <a16:creationId xmlns:a16="http://schemas.microsoft.com/office/drawing/2014/main" xmlns="" id="{A9BC569D-7128-4316-9543-6790E11ED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45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EEEAD4-6029-4A62-B074-AD1AF686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rgbClr val="FFC000"/>
                </a:solidFill>
              </a:rPr>
              <a:t>Mutação e Evolução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C696EBFA-4394-4B46-9875-039A1F1D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48A1F5E-8770-422B-A06C-8A19EC6EA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pt-BR" sz="2400" dirty="0"/>
              <a:t>Bactérias são capazes de acumular mutações, além de porções de DNA de outras bactérias, por meio da troca de genes.</a:t>
            </a:r>
          </a:p>
          <a:p>
            <a:pPr algn="just"/>
            <a:r>
              <a:rPr lang="pt-BR" sz="2400" dirty="0"/>
              <a:t>Graças a esse fato, elas conseguem melhor se adaptar a mudanças no ambiente, tornando-se mais resistentes.</a:t>
            </a:r>
          </a:p>
          <a:p>
            <a:pPr algn="just"/>
            <a:r>
              <a:rPr lang="pt-BR" sz="2400" dirty="0"/>
              <a:t>Seres humanos também podem apresentar processos semelhante: variações de valores, costumes e comportamentos (mutação); troca de experiências com outros humanos (troca de DNA).</a:t>
            </a:r>
          </a:p>
          <a:p>
            <a:pPr algn="just"/>
            <a:r>
              <a:rPr lang="pt-BR" sz="2400" dirty="0"/>
              <a:t>Com isso, os seres humanos podem evoluir para indivíduos mais resistentes e preparados para enfrentar mudanças no ambiente.</a:t>
            </a:r>
          </a:p>
        </p:txBody>
      </p:sp>
    </p:spTree>
    <p:extLst>
      <p:ext uri="{BB962C8B-B14F-4D97-AF65-F5344CB8AC3E}">
        <p14:creationId xmlns:p14="http://schemas.microsoft.com/office/powerpoint/2010/main" xmlns="" val="24667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8945C-AA83-4A0B-BACA-B486637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>
                <a:solidFill>
                  <a:srgbClr val="FFC000"/>
                </a:solidFill>
              </a:rPr>
              <a:t>Mutação e Evolução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C983B7-0EA0-42EE-926E-9F2985AFA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Empresas também podem apresentar processos semelhantes: desenvolvimento de novos produtos/serviços, ou mudanças de valores e princípios (mutação); aquisição de outra empresa e assimilação de seu negócio (troca de DNA).</a:t>
            </a:r>
          </a:p>
          <a:p>
            <a:pPr algn="just"/>
            <a:r>
              <a:rPr lang="pt-BR" sz="2400" dirty="0"/>
              <a:t>Exemplo: Uma empresa que produz energia e utiliza fontes não renováveis compra outra empresa da mesma área, mas que utiliza fontes renováveis. Com isso, a primeira empresa incorpora as características da segunda, desenvolvendo-se e adaptando-se.</a:t>
            </a:r>
          </a:p>
        </p:txBody>
      </p:sp>
    </p:spTree>
    <p:extLst>
      <p:ext uri="{BB962C8B-B14F-4D97-AF65-F5344CB8AC3E}">
        <p14:creationId xmlns:p14="http://schemas.microsoft.com/office/powerpoint/2010/main" xmlns="" val="5378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2EF6E64-3E9C-4FF5-B2F3-29E1D00B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48" y="186432"/>
            <a:ext cx="5522717" cy="909895"/>
          </a:xfrm>
        </p:spPr>
        <p:txBody>
          <a:bodyPr/>
          <a:lstStyle/>
          <a:p>
            <a:pPr algn="ctr"/>
            <a:r>
              <a:rPr lang="pt-BR" sz="4400" dirty="0">
                <a:solidFill>
                  <a:schemeClr val="accent2"/>
                </a:solidFill>
              </a:rPr>
              <a:t>Mudança da forma de estudo</a:t>
            </a:r>
            <a:br>
              <a:rPr lang="pt-BR" sz="4400" dirty="0">
                <a:solidFill>
                  <a:schemeClr val="accent2"/>
                </a:solidFill>
              </a:rPr>
            </a:br>
            <a:endParaRPr lang="pt-BR" sz="4400" dirty="0">
              <a:solidFill>
                <a:schemeClr val="accent2"/>
              </a:solidFill>
            </a:endParaRPr>
          </a:p>
        </p:txBody>
      </p:sp>
      <p:pic>
        <p:nvPicPr>
          <p:cNvPr id="5124" name="Picture 4" descr="Risultati immagini per IntroduÃ§Ã£o ao pensamento complexo">
            <a:extLst>
              <a:ext uri="{FF2B5EF4-FFF2-40B4-BE49-F238E27FC236}">
                <a16:creationId xmlns:a16="http://schemas.microsoft.com/office/drawing/2014/main" xmlns="" id="{BA4FE9CC-ED5D-4E40-A730-A38C14FD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229" y="334232"/>
            <a:ext cx="4639006" cy="6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DC82B78-D01B-499C-8CB8-6674D103E13F}"/>
              </a:ext>
            </a:extLst>
          </p:cNvPr>
          <p:cNvSpPr txBox="1"/>
          <p:nvPr/>
        </p:nvSpPr>
        <p:spPr>
          <a:xfrm>
            <a:off x="905708" y="2040896"/>
            <a:ext cx="49637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/>
              <a:t>Morin</a:t>
            </a:r>
            <a:r>
              <a:rPr lang="pt-BR" sz="3200" dirty="0"/>
              <a:t> e a </a:t>
            </a:r>
            <a:r>
              <a:rPr lang="pt-BR" sz="3200" i="1" dirty="0"/>
              <a:t>Complexidade</a:t>
            </a:r>
          </a:p>
          <a:p>
            <a:endParaRPr lang="pt-BR" sz="2400" i="1" dirty="0"/>
          </a:p>
          <a:p>
            <a:pPr marL="285750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r>
              <a:rPr lang="pt-BR" sz="2800" dirty="0"/>
              <a:t>Princípio </a:t>
            </a:r>
            <a:r>
              <a:rPr lang="pt-BR" sz="2800" i="1" dirty="0" err="1"/>
              <a:t>hologramático</a:t>
            </a:r>
            <a:r>
              <a:rPr lang="pt-BR" sz="2800" i="1" dirty="0"/>
              <a:t> </a:t>
            </a:r>
            <a:r>
              <a:rPr lang="pt-BR" sz="2800" dirty="0"/>
              <a:t>e de</a:t>
            </a:r>
            <a:r>
              <a:rPr lang="pt-BR" sz="2800" i="1" dirty="0"/>
              <a:t> sistema</a:t>
            </a:r>
            <a:endParaRPr lang="pt-BR" sz="2800" dirty="0"/>
          </a:p>
          <a:p>
            <a:pPr marL="285750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r>
              <a:rPr lang="pt-BR" sz="2800" dirty="0"/>
              <a:t>Visão completa e não quantitativa</a:t>
            </a:r>
          </a:p>
          <a:p>
            <a:endParaRPr lang="pt-BR" sz="2400" i="1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7984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703" y="2468"/>
            <a:ext cx="4810298" cy="685553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948EAE3-DD48-4975-941F-800FD5C8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5"/>
            <a:ext cx="6249784" cy="2219951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2"/>
                </a:solidFill>
              </a:rPr>
              <a:t>De Máquinas e Seres Vivos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B45271D-6007-4BE0-9EAA-CAE1111AD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68" y="2743201"/>
            <a:ext cx="6249784" cy="3505198"/>
          </a:xfrm>
        </p:spPr>
        <p:txBody>
          <a:bodyPr>
            <a:normAutofit/>
          </a:bodyPr>
          <a:lstStyle/>
          <a:p>
            <a:pPr marL="422910" indent="-285750">
              <a:lnSpc>
                <a:spcPct val="90000"/>
              </a:lnSpc>
              <a:buFont typeface="Century Gothic" panose="020B0502020202020204" pitchFamily="34" charset="0"/>
              <a:buChar char="►"/>
            </a:pPr>
            <a:r>
              <a:rPr lang="pt-BR" sz="2800" dirty="0"/>
              <a:t>Humberto Maturana </a:t>
            </a:r>
          </a:p>
          <a:p>
            <a:pPr marL="88011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pt-BR" sz="2400" dirty="0"/>
              <a:t>Nasceu em Santiago,  no dia 14 de Setembro de 1928</a:t>
            </a:r>
          </a:p>
          <a:p>
            <a:pPr marL="537210" lvl="1" indent="0">
              <a:lnSpc>
                <a:spcPct val="90000"/>
              </a:lnSpc>
              <a:buNone/>
            </a:pPr>
            <a:endParaRPr lang="pt-BR" sz="2400" dirty="0"/>
          </a:p>
          <a:p>
            <a:pPr marL="480060" algn="just">
              <a:lnSpc>
                <a:spcPct val="90000"/>
              </a:lnSpc>
              <a:buFont typeface="Century Gothic" panose="020B0502020202020204" pitchFamily="34" charset="0"/>
              <a:buChar char="►"/>
            </a:pPr>
            <a:r>
              <a:rPr lang="pt-BR" sz="2400" dirty="0"/>
              <a:t>Francisco Varela</a:t>
            </a:r>
          </a:p>
          <a:p>
            <a:pPr marL="937260" lvl="1" indent="-34290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pt-BR" sz="2200" dirty="0"/>
              <a:t>Nasceu em Santiago, no dia 7 de Setembro de 1946</a:t>
            </a:r>
            <a:endParaRPr lang="it-IT" sz="2200" dirty="0"/>
          </a:p>
          <a:p>
            <a:pPr marL="137160" indent="0">
              <a:lnSpc>
                <a:spcPct val="90000"/>
              </a:lnSpc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6716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dna">
            <a:extLst>
              <a:ext uri="{FF2B5EF4-FFF2-40B4-BE49-F238E27FC236}">
                <a16:creationId xmlns:a16="http://schemas.microsoft.com/office/drawing/2014/main" xmlns="" id="{FB455586-5120-4FE1-8CD8-9AE9F23FB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D335E4-F676-48F7-9BA8-A4B116C7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C000"/>
                </a:solidFill>
              </a:rPr>
              <a:t>Relações entre a biologia (Capra) e a complexidade (Morin)</a:t>
            </a:r>
          </a:p>
        </p:txBody>
      </p:sp>
      <p:sp>
        <p:nvSpPr>
          <p:cNvPr id="2052" name="Rectangle 70">
            <a:extLst>
              <a:ext uri="{FF2B5EF4-FFF2-40B4-BE49-F238E27FC236}">
                <a16:creationId xmlns:a16="http://schemas.microsoft.com/office/drawing/2014/main" xmlns="" id="{C696EBFA-4394-4B46-9875-039A1F1D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EDDB4E0-409C-4521-BD77-9E09CB95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064" y="2155992"/>
            <a:ext cx="9153871" cy="4395151"/>
          </a:xfrm>
        </p:spPr>
        <p:txBody>
          <a:bodyPr anchor="ctr">
            <a:normAutofit/>
          </a:bodyPr>
          <a:lstStyle/>
          <a:p>
            <a:pPr algn="just"/>
            <a:r>
              <a:rPr lang="pt-BR" sz="2400" dirty="0"/>
              <a:t>“Toda vida biológica é constituída de células. Sem as células, não haveria vida sobre esta Terra.” (CAPRA, 2009)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2000" dirty="0"/>
              <a:t>O indivíduo corresponde à célula, enquanto a sociedade corresponde ao organismo – a parte e o todo (teoria da complexidade)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2000" dirty="0"/>
              <a:t>Dentro de cada indivíduo, é possível encontrar as características de uma sociedade, assim como é possível encontrar todas as informações genéticas de um organismo dentro de uma célula (DNA)</a:t>
            </a:r>
          </a:p>
          <a:p>
            <a:pPr marL="457200" lvl="1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582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E7974C-B6F7-491D-9D23-1857E422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503583"/>
            <a:ext cx="4795209" cy="178199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300" dirty="0">
                <a:solidFill>
                  <a:srgbClr val="FFC000"/>
                </a:solidFill>
              </a:rPr>
              <a:t>Relações entre a biologia (Capra) e a complexidade (Morin)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079F09B-82C3-44B9-9E01-AFA123217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72" b="-1"/>
          <a:stretch/>
        </p:blipFill>
        <p:spPr>
          <a:xfrm>
            <a:off x="6094412" y="609137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F6A01C6-A042-42B0-99DC-981834787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04D57F2-66A9-444C-831C-4259AF98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dirty="0"/>
              <a:t>As entidades complexas são formadas pela conexão e integração de suas partes mais simples.</a:t>
            </a:r>
          </a:p>
          <a:p>
            <a:pPr algn="just"/>
            <a:r>
              <a:rPr lang="pt-BR" sz="2400" dirty="0"/>
              <a:t>Em certos casos, a parte pode coincidir com seu todo.</a:t>
            </a:r>
          </a:p>
          <a:p>
            <a:pPr algn="just"/>
            <a:r>
              <a:rPr lang="pt-BR" sz="2400" i="1" dirty="0"/>
              <a:t> Network </a:t>
            </a:r>
            <a:r>
              <a:rPr lang="pt-BR" sz="2400" dirty="0"/>
              <a:t>(rede): interação retroativa e cíclica dos componentes de um sistema, de forma não-linear.</a:t>
            </a:r>
            <a:endParaRPr lang="pt-BR" sz="2400" i="1" dirty="0"/>
          </a:p>
          <a:p>
            <a:pPr algn="just"/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F5011C5-0EB0-4960-985F-17886067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84" r="2" b="19901"/>
          <a:stretch/>
        </p:blipFill>
        <p:spPr>
          <a:xfrm>
            <a:off x="6094412" y="3482108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619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66EBA8F-C759-4690-B329-9636A8FBC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/>
          </a:blip>
          <a:srcRect t="4163" b="18782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BE81E0-B385-45D5-B7F3-6C26259E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2" y="609601"/>
            <a:ext cx="8150087" cy="1443315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rgbClr val="FFC000"/>
                </a:solidFill>
              </a:rPr>
              <a:t>Biologia e Sociedade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696EBFA-4394-4B46-9875-039A1F1D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218E1DF-27F1-45B2-BE52-41E39C4F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294" y="1960355"/>
            <a:ext cx="8946541" cy="4288044"/>
          </a:xfrm>
        </p:spPr>
        <p:txBody>
          <a:bodyPr anchor="ctr">
            <a:normAutofit/>
          </a:bodyPr>
          <a:lstStyle/>
          <a:p>
            <a:pPr algn="just"/>
            <a:r>
              <a:rPr lang="pt-BR" dirty="0"/>
              <a:t>O DNA é fundamental para a reprodução </a:t>
            </a:r>
            <a:r>
              <a:rPr lang="pt-BR" dirty="0" smtClean="0"/>
              <a:t>e perpetuação </a:t>
            </a:r>
            <a:r>
              <a:rPr lang="pt-BR" dirty="0"/>
              <a:t>de uma espécie. Da mesma forma, na sociedade, existem relações que transmitem os valores sociais de uma pessoa para a outra, garantindo a existência dessa sociedade.</a:t>
            </a:r>
          </a:p>
          <a:p>
            <a:pPr algn="just"/>
            <a:r>
              <a:rPr lang="pt-BR" dirty="0"/>
              <a:t>A membrana celular é uma estrutura que divide o meio externo do interno. No caso de um indivíduo, seria a separação entre o “eu” e o ambiente, e a diferenciação entre indivíduos distintos.</a:t>
            </a:r>
          </a:p>
          <a:p>
            <a:pPr algn="just"/>
            <a:r>
              <a:rPr lang="pt-BR" dirty="0"/>
              <a:t> As membranas são estruturas dinâmicas que realizam a interação entre exterior e interior, mantendo o equilíbrio.</a:t>
            </a:r>
          </a:p>
        </p:txBody>
      </p:sp>
    </p:spTree>
    <p:extLst>
      <p:ext uri="{BB962C8B-B14F-4D97-AF65-F5344CB8AC3E}">
        <p14:creationId xmlns:p14="http://schemas.microsoft.com/office/powerpoint/2010/main" xmlns="" val="3836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F6992C-604C-4B6F-A7C2-308ED4B6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31839"/>
            <a:ext cx="4345090" cy="165598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800" dirty="0">
                <a:solidFill>
                  <a:srgbClr val="FFC000"/>
                </a:solidFill>
              </a:rPr>
              <a:t>Exemplo: Como a “membrana” de um indivíduo </a:t>
            </a:r>
            <a:r>
              <a:rPr lang="pt-BR" sz="2800" dirty="0" smtClean="0">
                <a:solidFill>
                  <a:srgbClr val="FFC000"/>
                </a:solidFill>
              </a:rPr>
              <a:t>funcional </a:t>
            </a:r>
            <a:r>
              <a:rPr lang="pt-BR" sz="2800" dirty="0">
                <a:solidFill>
                  <a:srgbClr val="FFC000"/>
                </a:solidFill>
              </a:rPr>
              <a:t>– Ética e Moral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A8BB20-F171-4BFD-AAEA-424207725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73358"/>
            <a:ext cx="4345089" cy="4352804"/>
          </a:xfrm>
        </p:spPr>
        <p:txBody>
          <a:bodyPr>
            <a:normAutofit/>
          </a:bodyPr>
          <a:lstStyle/>
          <a:p>
            <a:pPr algn="just"/>
            <a:r>
              <a:rPr lang="pt-BR" sz="1800" dirty="0"/>
              <a:t>Ética: associada aos valores definidos por uma sociedade, que orientam o comportamento dos indivíduos em suas relações sociais</a:t>
            </a:r>
          </a:p>
          <a:p>
            <a:pPr algn="just"/>
            <a:r>
              <a:rPr lang="pt-BR" sz="1800" dirty="0"/>
              <a:t>Moral: costumes e “regras” próprios de cada pessoa, usados para guiar e nortear as ações e julgamentos cotidianos desse indivíduo.</a:t>
            </a:r>
          </a:p>
          <a:p>
            <a:pPr algn="just"/>
            <a:r>
              <a:rPr lang="pt-BR" sz="1800" dirty="0"/>
              <a:t>O indivíduo assimila a ética em seu interior, e produz a sua moral, que irá interagir com a ética no ambiente exterior.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xmlns="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BC2FEE9-A5EB-4141-B750-17E67D592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450" y="991946"/>
            <a:ext cx="2421358" cy="2215542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BB376CCE-6BB0-4644-82BB-9FA42E0E1DE4}"/>
              </a:ext>
            </a:extLst>
          </p:cNvPr>
          <p:cNvCxnSpPr>
            <a:cxnSpLocks/>
          </p:cNvCxnSpPr>
          <p:nvPr/>
        </p:nvCxnSpPr>
        <p:spPr>
          <a:xfrm>
            <a:off x="7566991" y="5081448"/>
            <a:ext cx="19570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81585505-E6D7-4CA2-929C-00ADFCCE6C96}"/>
              </a:ext>
            </a:extLst>
          </p:cNvPr>
          <p:cNvSpPr txBox="1"/>
          <p:nvPr/>
        </p:nvSpPr>
        <p:spPr>
          <a:xfrm>
            <a:off x="5898455" y="4746381"/>
            <a:ext cx="151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2"/>
                </a:solidFill>
              </a:rPr>
              <a:t>ÉTICA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BEE5E683-524E-453A-81B4-4923F67B5052}"/>
              </a:ext>
            </a:extLst>
          </p:cNvPr>
          <p:cNvSpPr txBox="1"/>
          <p:nvPr/>
        </p:nvSpPr>
        <p:spPr>
          <a:xfrm>
            <a:off x="9784808" y="4746382"/>
            <a:ext cx="200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2"/>
                </a:solidFill>
              </a:rPr>
              <a:t>MORAL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xmlns="" id="{54A15086-86E6-4B89-8C93-D3BBE7DDA7DF}"/>
              </a:ext>
            </a:extLst>
          </p:cNvPr>
          <p:cNvCxnSpPr>
            <a:cxnSpLocks/>
          </p:cNvCxnSpPr>
          <p:nvPr/>
        </p:nvCxnSpPr>
        <p:spPr>
          <a:xfrm flipV="1">
            <a:off x="6653829" y="3456418"/>
            <a:ext cx="709621" cy="1052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xmlns="" id="{9D6C4EAB-3EA7-4AC8-84D7-0D6BC523C488}"/>
              </a:ext>
            </a:extLst>
          </p:cNvPr>
          <p:cNvCxnSpPr>
            <a:cxnSpLocks/>
          </p:cNvCxnSpPr>
          <p:nvPr/>
        </p:nvCxnSpPr>
        <p:spPr>
          <a:xfrm>
            <a:off x="9860066" y="3482769"/>
            <a:ext cx="926868" cy="1090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63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5BE3FB-FE80-4D6A-9A0D-8817F33B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739978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C000"/>
                </a:solidFill>
              </a:rPr>
              <a:t>Biologia e Empresas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3171E91-E50E-407C-9AA1-394AECC8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92697"/>
            <a:ext cx="8946541" cy="2531164"/>
          </a:xfrm>
        </p:spPr>
        <p:txBody>
          <a:bodyPr/>
          <a:lstStyle/>
          <a:p>
            <a:pPr algn="just"/>
            <a:r>
              <a:rPr lang="pt-BR" dirty="0"/>
              <a:t>Durante momentos de instabilidade, surgem novas estruturas e organizações em certos sistemas, o que demonstra a capacidade de aprendizado, desenvolvimento e evolução. </a:t>
            </a:r>
          </a:p>
          <a:p>
            <a:pPr algn="just"/>
            <a:r>
              <a:rPr lang="pt-BR" dirty="0"/>
              <a:t>O sucesso na criação de uma nova ordem dentro de um sistema pode mostrar sua capacidade adaptativa.</a:t>
            </a:r>
          </a:p>
          <a:p>
            <a:pPr algn="just"/>
            <a:r>
              <a:rPr lang="pt-BR" dirty="0"/>
              <a:t>Tal fato ocorre em seres vivos e também em empresas que passam por momentos de crise, promovendo a inovação.</a:t>
            </a:r>
          </a:p>
          <a:p>
            <a:pPr algn="just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9EA4A87-5967-42A2-A281-11B1F7646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55" y="3783983"/>
            <a:ext cx="9818548" cy="29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1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3CEBB7-3C9D-4495-AAD2-33422D39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600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200" dirty="0">
                <a:solidFill>
                  <a:srgbClr val="FFC000"/>
                </a:solidFill>
              </a:rPr>
              <a:t>Exemplos de empresas que se reinventaram</a:t>
            </a:r>
          </a:p>
        </p:txBody>
      </p:sp>
      <p:sp>
        <p:nvSpPr>
          <p:cNvPr id="139" name="Freeform 23">
            <a:extLst>
              <a:ext uri="{FF2B5EF4-FFF2-40B4-BE49-F238E27FC236}">
                <a16:creationId xmlns:a16="http://schemas.microsoft.com/office/drawing/2014/main" xmlns="" id="{33D22C2B-19E5-4657-A6B7-A8C8BBC19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xmlns="" id="{E92AC2C1-1DC5-4745-9D13-70DC6B7EBE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98DFE8D5-7C2E-432F-ADAB-AFFF476F2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CB3485D-6FE9-4339-AD1B-01398C912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142" y="3825027"/>
            <a:ext cx="912212" cy="2702852"/>
          </a:xfrm>
          <a:prstGeom prst="rect">
            <a:avLst/>
          </a:prstGeom>
          <a:effectLst/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B9AA9AEA-91DE-48A7-9D44-F3C4C3639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FA0493-FF2B-4AAA-A858-FEDE3A040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190923"/>
            <a:ext cx="4165146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Empresas como a BIC e a IBM têm estado em processos de constante renovação, a fim de garantir seu espaço no mercado.</a:t>
            </a:r>
          </a:p>
          <a:p>
            <a:pPr>
              <a:lnSpc>
                <a:spcPct val="90000"/>
              </a:lnSpc>
            </a:pPr>
            <a:r>
              <a:rPr lang="pt-BR" dirty="0"/>
              <a:t>BIC: começou produzindo canetas, e agora também produz isqueiros e barbeadores.</a:t>
            </a:r>
          </a:p>
          <a:p>
            <a:pPr>
              <a:lnSpc>
                <a:spcPct val="90000"/>
              </a:lnSpc>
            </a:pPr>
            <a:r>
              <a:rPr lang="pt-BR" dirty="0"/>
              <a:t>IBM: iniciou com a produção de computadores, e atualmente investe em inteligência artificial</a:t>
            </a:r>
          </a:p>
          <a:p>
            <a:pPr>
              <a:lnSpc>
                <a:spcPct val="90000"/>
              </a:lnSpc>
            </a:pPr>
            <a:endParaRPr lang="pt-BR" dirty="0"/>
          </a:p>
        </p:txBody>
      </p:sp>
      <p:pic>
        <p:nvPicPr>
          <p:cNvPr id="4100" name="Picture 4" descr="Resultado de imagem para barbeador bic">
            <a:extLst>
              <a:ext uri="{FF2B5EF4-FFF2-40B4-BE49-F238E27FC236}">
                <a16:creationId xmlns:a16="http://schemas.microsoft.com/office/drawing/2014/main" xmlns="" id="{E5C8253F-CF58-4B05-BFEB-49F8703D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681" y="3753041"/>
            <a:ext cx="1797396" cy="27028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canetas bic">
            <a:extLst>
              <a:ext uri="{FF2B5EF4-FFF2-40B4-BE49-F238E27FC236}">
                <a16:creationId xmlns:a16="http://schemas.microsoft.com/office/drawing/2014/main" xmlns="" id="{925E8E07-4B16-4B1F-9E00-70DCE0FD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016" y="3966501"/>
            <a:ext cx="2419903" cy="24199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Resultado de imagem para inteligencia artificial ibm">
            <a:extLst>
              <a:ext uri="{FF2B5EF4-FFF2-40B4-BE49-F238E27FC236}">
                <a16:creationId xmlns:a16="http://schemas.microsoft.com/office/drawing/2014/main" xmlns="" id="{AF4E8883-31CE-4AF6-87FC-8A05F5E66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EA297C6-BA13-4D3F-AFF8-B3F735E82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208" y="866603"/>
            <a:ext cx="3864775" cy="23515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641614E-870D-47AF-8636-3822FF122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8362" y="1446536"/>
            <a:ext cx="19621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4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54B69C-0D46-4334-844A-C3293A5E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5400" dirty="0">
                <a:solidFill>
                  <a:srgbClr val="FFC000"/>
                </a:solidFill>
              </a:rPr>
              <a:t>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FA9B47E-F845-45F6-8573-7965BA8AA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Maturana – De Máquinas e Seres Vivos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/>
              <a:t>A revisão dos paradigmas e modelos que adotamos nas ciências deve sempre ser revisado e comparado a novas propostas.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/>
              <a:t>Novas perspectivas nos permitem tratar de problemas antes vistos como muito complexos para se compreender detalhadamente.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pt-BR" dirty="0"/>
          </a:p>
          <a:p>
            <a:pPr algn="just"/>
            <a:r>
              <a:rPr lang="pt-BR" dirty="0"/>
              <a:t>Capra – A natureza da vida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/>
              <a:t>É possível estabelecer comparações entre os processos biológicos, apresentados por Capra, diversas empresas e a sociedade.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/>
              <a:t>Existem diversos aspectos da teoria da complexidade, de Edgar Morin, presentes no texto de Capra.</a:t>
            </a:r>
          </a:p>
          <a:p>
            <a:pPr algn="just"/>
            <a:r>
              <a:rPr lang="de-DE" dirty="0"/>
              <a:t>Epigenética: https://www.youtube.com/watch?v=_aAhcNjmvhc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792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30BC56-FD43-46EE-A164-CAD3C589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27" y="236917"/>
            <a:ext cx="9404723" cy="997914"/>
          </a:xfrm>
        </p:spPr>
        <p:txBody>
          <a:bodyPr/>
          <a:lstStyle/>
          <a:p>
            <a:pPr algn="ctr"/>
            <a:r>
              <a:rPr lang="pt-BR" sz="5400" dirty="0">
                <a:solidFill>
                  <a:srgbClr val="FFC000"/>
                </a:solidFill>
              </a:rPr>
              <a:t>Conclusões</a:t>
            </a:r>
            <a:endParaRPr lang="pt-BR" sz="54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146CB6D-8747-4518-B387-F7A5FD39B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48" y="1363783"/>
            <a:ext cx="5953452" cy="52573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pt-BR" b="1" dirty="0">
                <a:solidFill>
                  <a:schemeClr val="accent2"/>
                </a:solidFill>
              </a:rPr>
              <a:t>BIOLOGIA</a:t>
            </a:r>
          </a:p>
          <a:p>
            <a:pPr marL="137160" indent="0">
              <a:buNone/>
            </a:pPr>
            <a:endParaRPr lang="it-IT" b="1" dirty="0"/>
          </a:p>
          <a:p>
            <a:pPr marL="137160" indent="0">
              <a:buNone/>
            </a:pPr>
            <a:endParaRPr lang="it-IT" b="1" dirty="0"/>
          </a:p>
          <a:p>
            <a:pPr marL="137160" indent="0">
              <a:buNone/>
            </a:pPr>
            <a:endParaRPr lang="it-IT" b="1" dirty="0"/>
          </a:p>
          <a:p>
            <a:pPr marL="137160" indent="0">
              <a:buNone/>
            </a:pPr>
            <a:endParaRPr lang="it-IT" b="1" dirty="0"/>
          </a:p>
          <a:p>
            <a:pPr marL="137160" indent="0">
              <a:buNone/>
            </a:pP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pPr marL="137160" indent="0">
              <a:buNone/>
            </a:pPr>
            <a:r>
              <a:rPr lang="it-IT" b="1" dirty="0"/>
              <a:t/>
            </a:r>
            <a:br>
              <a:rPr lang="it-IT" b="1" dirty="0"/>
            </a:br>
            <a:endParaRPr lang="pt-BR" b="1" dirty="0"/>
          </a:p>
          <a:p>
            <a:r>
              <a:rPr lang="pt-BR" dirty="0"/>
              <a:t>VIDA = matriz genética + rede EPIGENÉTICA </a:t>
            </a:r>
            <a:br>
              <a:rPr lang="pt-BR" dirty="0"/>
            </a:br>
            <a:r>
              <a:rPr lang="pt-BR" b="1" dirty="0"/>
              <a:t>Matriz genética</a:t>
            </a:r>
            <a:r>
              <a:rPr lang="pt-BR" dirty="0"/>
              <a:t>: DNA</a:t>
            </a:r>
            <a:br>
              <a:rPr lang="pt-BR" dirty="0"/>
            </a:br>
            <a:r>
              <a:rPr lang="pt-BR" b="1" dirty="0"/>
              <a:t>Rede EPIGENÉTICA</a:t>
            </a:r>
            <a:r>
              <a:rPr lang="pt-BR" dirty="0"/>
              <a:t>: o processamento de metabólitos, que se desenvolve a partir de sua inter-relação com o ambiente externo.</a:t>
            </a:r>
          </a:p>
        </p:txBody>
      </p:sp>
      <p:pic>
        <p:nvPicPr>
          <p:cNvPr id="8196" name="Picture 4" descr="Risultati immagini per comunicazione tra cellule e ambiente">
            <a:extLst>
              <a:ext uri="{FF2B5EF4-FFF2-40B4-BE49-F238E27FC236}">
                <a16:creationId xmlns:a16="http://schemas.microsoft.com/office/drawing/2014/main" xmlns="" id="{28E8972D-1DAC-4D91-88CE-6525F48B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491" y="1958873"/>
            <a:ext cx="4236861" cy="2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xmlns="" id="{CE4971E0-9FFB-415E-A4EF-01E9140A2264}"/>
              </a:ext>
            </a:extLst>
          </p:cNvPr>
          <p:cNvSpPr txBox="1">
            <a:spLocks/>
          </p:cNvSpPr>
          <p:nvPr/>
        </p:nvSpPr>
        <p:spPr>
          <a:xfrm>
            <a:off x="5341418" y="1363783"/>
            <a:ext cx="6488752" cy="53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7160" indent="0" algn="ctr">
              <a:buNone/>
            </a:pPr>
            <a:r>
              <a:rPr lang="pt-BR" b="1" dirty="0">
                <a:solidFill>
                  <a:schemeClr val="accent2"/>
                </a:solidFill>
              </a:rPr>
              <a:t>EMPREENDEDORISMO</a:t>
            </a:r>
            <a:r>
              <a:rPr lang="pt-BR" b="1" dirty="0"/>
              <a:t/>
            </a:r>
            <a:br>
              <a:rPr lang="pt-BR" b="1" dirty="0"/>
            </a:br>
            <a:endParaRPr lang="it-IT" b="1" dirty="0"/>
          </a:p>
          <a:p>
            <a:pPr marL="137160" indent="0">
              <a:buFont typeface="Noto Sans Symbols"/>
              <a:buNone/>
            </a:pPr>
            <a:endParaRPr lang="it-IT" b="1" dirty="0"/>
          </a:p>
          <a:p>
            <a:pPr marL="137160" indent="0">
              <a:buFont typeface="Noto Sans Symbols"/>
              <a:buNone/>
            </a:pPr>
            <a:endParaRPr lang="it-IT" b="1" dirty="0"/>
          </a:p>
          <a:p>
            <a:pPr marL="137160" indent="0">
              <a:buFont typeface="Noto Sans Symbols"/>
              <a:buNone/>
            </a:pPr>
            <a:endParaRPr lang="it-IT" b="1" dirty="0"/>
          </a:p>
          <a:p>
            <a:pPr marL="137160" indent="0">
              <a:buFont typeface="Noto Sans Symbols"/>
              <a:buNone/>
            </a:pP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pPr marL="137160" indent="0">
              <a:buFont typeface="Noto Sans Symbols"/>
              <a:buNone/>
            </a:pPr>
            <a:r>
              <a:rPr lang="it-IT" b="1" dirty="0"/>
              <a:t/>
            </a:r>
            <a:br>
              <a:rPr lang="it-IT" b="1" dirty="0"/>
            </a:br>
            <a:endParaRPr lang="pt-BR" b="1" dirty="0"/>
          </a:p>
          <a:p>
            <a:pPr lvl="1" algn="ctr"/>
            <a:r>
              <a:rPr lang="it-IT" sz="2000" dirty="0"/>
              <a:t>SUSTENTABILIDADE da EMPRESA = </a:t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pt-BR" sz="2000" dirty="0"/>
              <a:t>Trabalho dos Recursos Humanos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+ </a:t>
            </a:r>
            <a:br>
              <a:rPr lang="it-IT" sz="2000" dirty="0"/>
            </a:br>
            <a:r>
              <a:rPr lang="pt-BR" sz="2000" dirty="0"/>
              <a:t>Qualidade</a:t>
            </a:r>
            <a:r>
              <a:rPr lang="it-IT" sz="2000" dirty="0"/>
              <a:t> das </a:t>
            </a:r>
            <a:r>
              <a:rPr lang="pt-BR" sz="2000" b="1" dirty="0"/>
              <a:t>relações</a:t>
            </a:r>
            <a:r>
              <a:rPr lang="it-IT" sz="2000" dirty="0"/>
              <a:t> com </a:t>
            </a:r>
            <a:r>
              <a:rPr lang="pt-BR" sz="2000" dirty="0"/>
              <a:t>stakeholder</a:t>
            </a:r>
            <a:r>
              <a:rPr lang="it-IT" sz="2000" dirty="0"/>
              <a:t/>
            </a:r>
            <a:br>
              <a:rPr lang="it-IT" sz="2000" dirty="0"/>
            </a:br>
            <a:endParaRPr lang="pt-BR" sz="2000" dirty="0"/>
          </a:p>
        </p:txBody>
      </p:sp>
      <p:pic>
        <p:nvPicPr>
          <p:cNvPr id="8198" name="Picture 6" descr="Risultati immagini per impresa">
            <a:extLst>
              <a:ext uri="{FF2B5EF4-FFF2-40B4-BE49-F238E27FC236}">
                <a16:creationId xmlns:a16="http://schemas.microsoft.com/office/drawing/2014/main" xmlns="" id="{06B37534-99EA-4C69-81A4-74D6174F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194" y="1958873"/>
            <a:ext cx="4114328" cy="2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2308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D1D618-8CAC-436E-AABF-3634504C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958541"/>
            <a:ext cx="9404723" cy="4940917"/>
          </a:xfrm>
        </p:spPr>
        <p:txBody>
          <a:bodyPr/>
          <a:lstStyle/>
          <a:p>
            <a:pPr algn="ctr"/>
            <a:r>
              <a:rPr lang="de-DE" sz="7000" dirty="0">
                <a:solidFill>
                  <a:schemeClr val="accent2"/>
                </a:solidFill>
              </a:rPr>
              <a:t>ENT</a:t>
            </a:r>
            <a:r>
              <a:rPr lang="en-US" sz="7000" dirty="0">
                <a:solidFill>
                  <a:schemeClr val="accent2"/>
                </a:solidFill>
              </a:rPr>
              <a:t>ÃO</a:t>
            </a:r>
            <a:r>
              <a:rPr lang="de-DE" sz="7000" dirty="0">
                <a:solidFill>
                  <a:schemeClr val="accent2"/>
                </a:solidFill>
              </a:rPr>
              <a:t> QUAL É O PAPEL DA CONSCIÊNCIA </a:t>
            </a:r>
            <a:r>
              <a:rPr lang="de-DE" sz="7000" dirty="0" smtClean="0">
                <a:solidFill>
                  <a:schemeClr val="accent2"/>
                </a:solidFill>
              </a:rPr>
              <a:t>NA </a:t>
            </a:r>
            <a:r>
              <a:rPr lang="de-DE" sz="7000" dirty="0">
                <a:solidFill>
                  <a:schemeClr val="accent2"/>
                </a:solidFill>
              </a:rPr>
              <a:t>NOSSA EVOLU</a:t>
            </a:r>
            <a:r>
              <a:rPr lang="en-US" sz="7000" dirty="0">
                <a:solidFill>
                  <a:schemeClr val="accent2"/>
                </a:solidFill>
              </a:rPr>
              <a:t>ÇÃO </a:t>
            </a:r>
            <a:r>
              <a:rPr lang="de-DE" sz="7000" dirty="0">
                <a:solidFill>
                  <a:schemeClr val="accent2"/>
                </a:solidFill>
              </a:rPr>
              <a:t>?</a:t>
            </a:r>
            <a:endParaRPr lang="pt-BR" sz="7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942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88EFD3-0D72-42FE-A38A-8F3AF166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5400" dirty="0">
                <a:solidFill>
                  <a:srgbClr val="FFC000"/>
                </a:solidFill>
              </a:rPr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4705BA-44A1-4B68-A0BD-766B64E14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SIGNIFICADOS. </a:t>
            </a:r>
            <a:r>
              <a:rPr lang="pt-BR" i="1" dirty="0"/>
              <a:t>Significado de Ética e Moral. </a:t>
            </a:r>
            <a:r>
              <a:rPr lang="pt-BR" b="1" dirty="0"/>
              <a:t>Significados. </a:t>
            </a:r>
            <a:r>
              <a:rPr lang="pt-BR" dirty="0"/>
              <a:t>2018. Disponível em: &lt; https://www.significados.com.br/etica-e-moral/ &gt; Acesso em: 30 de outubro de 2018.</a:t>
            </a:r>
          </a:p>
          <a:p>
            <a:r>
              <a:rPr lang="pt-BR" dirty="0"/>
              <a:t>MUNDO S/A. </a:t>
            </a:r>
            <a:r>
              <a:rPr lang="pt-BR" i="1" dirty="0"/>
              <a:t>Empresas se reinventam para continuar no mercado. </a:t>
            </a:r>
            <a:r>
              <a:rPr lang="pt-BR" b="1" dirty="0"/>
              <a:t>Globo News. </a:t>
            </a:r>
            <a:r>
              <a:rPr lang="pt-BR" dirty="0"/>
              <a:t>2016. Disponível em: &lt;http://g1.globo.com/globo-news/noticia/2016/05/empresas-se-reinventam-para-continuar-no-mercado.html&gt; Acesso em: 30 de outubro de 2018</a:t>
            </a:r>
            <a:r>
              <a:rPr lang="pt-BR" dirty="0" smtClean="0"/>
              <a:t>.</a:t>
            </a:r>
          </a:p>
          <a:p>
            <a:r>
              <a:rPr lang="pt-BR" dirty="0" smtClean="0"/>
              <a:t>ABBOTT, Jennifer; ACHBAR, Mark. 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Corporation</a:t>
            </a:r>
            <a:r>
              <a:rPr lang="pt-BR" i="1" dirty="0" smtClean="0"/>
              <a:t>. </a:t>
            </a:r>
            <a:r>
              <a:rPr lang="pt-BR" b="1" dirty="0" err="1" smtClean="0"/>
              <a:t>Zeitgeist</a:t>
            </a:r>
            <a:r>
              <a:rPr lang="pt-BR" b="1" dirty="0" smtClean="0"/>
              <a:t> </a:t>
            </a:r>
            <a:r>
              <a:rPr lang="pt-BR" b="1" dirty="0" err="1" smtClean="0"/>
              <a:t>Films</a:t>
            </a:r>
            <a:r>
              <a:rPr lang="pt-BR" b="1" dirty="0" smtClean="0"/>
              <a:t>. </a:t>
            </a:r>
            <a:r>
              <a:rPr lang="pt-BR" dirty="0" smtClean="0"/>
              <a:t>2003. </a:t>
            </a:r>
            <a:r>
              <a:rPr lang="pt-BR" dirty="0" smtClean="0"/>
              <a:t>Disponível em: </a:t>
            </a:r>
            <a:r>
              <a:rPr lang="pt-BR" dirty="0" smtClean="0"/>
              <a:t>&lt;https</a:t>
            </a:r>
            <a:r>
              <a:rPr lang="pt-BR" dirty="0" smtClean="0"/>
              <a:t>://</a:t>
            </a:r>
            <a:r>
              <a:rPr lang="pt-BR" dirty="0" smtClean="0"/>
              <a:t>www.youtube.com/watch?v=Zx0f_8FKMrY&gt; Acesso em: 31 de outubro de 2018.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9104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703" y="2468"/>
            <a:ext cx="4810298" cy="685553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948EAE3-DD48-4975-941F-800FD5C8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5"/>
            <a:ext cx="6249784" cy="2219951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2"/>
                </a:solidFill>
              </a:rPr>
              <a:t>De Máquinas e Seres Vivos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B45271D-6007-4BE0-9EAA-CAE1111AD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68" y="2743201"/>
            <a:ext cx="6249784" cy="3505198"/>
          </a:xfrm>
        </p:spPr>
        <p:txBody>
          <a:bodyPr>
            <a:normAutofit/>
          </a:bodyPr>
          <a:lstStyle/>
          <a:p>
            <a:pPr marL="422910" indent="-285750">
              <a:lnSpc>
                <a:spcPct val="90000"/>
              </a:lnSpc>
              <a:buFont typeface="Century Gothic" panose="020B0502020202020204" pitchFamily="34" charset="0"/>
              <a:buChar char="►"/>
            </a:pPr>
            <a:r>
              <a:rPr lang="pt-BR" sz="2800" dirty="0"/>
              <a:t>Ambos possuem formação na área da </a:t>
            </a:r>
            <a:r>
              <a:rPr lang="pt-BR" sz="2800" u="sng" dirty="0">
                <a:solidFill>
                  <a:srgbClr val="92D050"/>
                </a:solidFill>
              </a:rPr>
              <a:t>Biologia</a:t>
            </a:r>
          </a:p>
          <a:p>
            <a:pPr marL="422910" indent="-285750">
              <a:lnSpc>
                <a:spcPct val="90000"/>
              </a:lnSpc>
              <a:buFont typeface="Century Gothic" panose="020B0502020202020204" pitchFamily="34" charset="0"/>
              <a:buChar char="►"/>
            </a:pPr>
            <a:endParaRPr lang="pt-BR" sz="2800" u="sng" dirty="0">
              <a:solidFill>
                <a:srgbClr val="92D050"/>
              </a:solidFill>
            </a:endParaRPr>
          </a:p>
          <a:p>
            <a:pPr marL="422910" indent="-285750">
              <a:lnSpc>
                <a:spcPct val="90000"/>
              </a:lnSpc>
              <a:buFont typeface="Century Gothic" panose="020B0502020202020204" pitchFamily="34" charset="0"/>
              <a:buChar char="►"/>
            </a:pPr>
            <a:r>
              <a:rPr lang="pt-BR" sz="2800" dirty="0"/>
              <a:t>Propuseram um novo </a:t>
            </a:r>
            <a:r>
              <a:rPr lang="pt-BR" sz="2800" u="sng" dirty="0">
                <a:solidFill>
                  <a:srgbClr val="92D050"/>
                </a:solidFill>
              </a:rPr>
              <a:t>paradigma</a:t>
            </a:r>
            <a:r>
              <a:rPr lang="pt-BR" sz="2800" dirty="0"/>
              <a:t> de análise científica, o </a:t>
            </a:r>
            <a:r>
              <a:rPr lang="pt-BR" sz="2800" u="sng" dirty="0">
                <a:solidFill>
                  <a:srgbClr val="92D050"/>
                </a:solidFill>
              </a:rPr>
              <a:t>Pensamento Sistêmico</a:t>
            </a:r>
          </a:p>
          <a:p>
            <a:pPr marL="422910" indent="-285750">
              <a:lnSpc>
                <a:spcPct val="90000"/>
              </a:lnSpc>
              <a:buFont typeface="Century Gothic" panose="020B0502020202020204" pitchFamily="34" charset="0"/>
              <a:buChar char="►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2575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5400" dirty="0" smtClean="0">
                <a:solidFill>
                  <a:srgbClr val="FFC000"/>
                </a:solidFill>
              </a:rPr>
              <a:t>Referências Bibliográficas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540933"/>
            <a:ext cx="8946541" cy="4978399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/>
              <a:t>MINIMA&amp;MORALIA</a:t>
            </a:r>
            <a:r>
              <a:rPr lang="pt-BR" dirty="0" smtClean="0"/>
              <a:t>. </a:t>
            </a:r>
            <a:r>
              <a:rPr lang="pt-BR" i="1" dirty="0" smtClean="0"/>
              <a:t>La </a:t>
            </a:r>
            <a:r>
              <a:rPr lang="pt-BR" i="1" dirty="0" err="1" smtClean="0"/>
              <a:t>Scienza</a:t>
            </a:r>
            <a:r>
              <a:rPr lang="pt-BR" i="1" dirty="0" smtClean="0"/>
              <a:t> </a:t>
            </a:r>
            <a:r>
              <a:rPr lang="pt-BR" i="1" dirty="0" err="1" smtClean="0"/>
              <a:t>della</a:t>
            </a:r>
            <a:r>
              <a:rPr lang="pt-BR" i="1" dirty="0" smtClean="0"/>
              <a:t> </a:t>
            </a:r>
            <a:r>
              <a:rPr lang="pt-BR" i="1" dirty="0" err="1" smtClean="0"/>
              <a:t>vita</a:t>
            </a:r>
            <a:r>
              <a:rPr lang="pt-BR" i="1" dirty="0" smtClean="0"/>
              <a:t>. </a:t>
            </a:r>
            <a:r>
              <a:rPr lang="pt-BR" b="1" dirty="0" err="1" smtClean="0"/>
              <a:t>Minima&amp;Moralia</a:t>
            </a:r>
            <a:r>
              <a:rPr lang="pt-BR" b="1" dirty="0" smtClean="0"/>
              <a:t>.</a:t>
            </a:r>
            <a:r>
              <a:rPr lang="pt-BR" b="1" dirty="0" smtClean="0"/>
              <a:t> </a:t>
            </a:r>
            <a:r>
              <a:rPr lang="pt-BR" dirty="0" smtClean="0"/>
              <a:t>2016. </a:t>
            </a:r>
            <a:r>
              <a:rPr lang="pt-BR" dirty="0" smtClean="0"/>
              <a:t>Disponível em: </a:t>
            </a:r>
            <a:r>
              <a:rPr lang="pt-BR" dirty="0" smtClean="0"/>
              <a:t>&lt;http</a:t>
            </a:r>
            <a:r>
              <a:rPr lang="pt-BR" dirty="0" smtClean="0"/>
              <a:t>://www.minimaetmoralia.it/wp/la-scienza-della-vita</a:t>
            </a:r>
            <a:r>
              <a:rPr lang="pt-BR" dirty="0" smtClean="0"/>
              <a:t>/&gt; Acesso em: 31 de outubro de 2018.</a:t>
            </a:r>
          </a:p>
          <a:p>
            <a:r>
              <a:rPr lang="pt-BR" dirty="0" smtClean="0"/>
              <a:t>CAPRA, </a:t>
            </a:r>
            <a:r>
              <a:rPr lang="pt-BR" dirty="0" err="1" smtClean="0"/>
              <a:t>Fritjof</a:t>
            </a:r>
            <a:r>
              <a:rPr lang="pt-BR" dirty="0" smtClean="0"/>
              <a:t>. </a:t>
            </a:r>
            <a:r>
              <a:rPr lang="pt-BR" i="1" dirty="0" smtClean="0"/>
              <a:t>As Conexões Ocultas – Introdução. </a:t>
            </a:r>
            <a:r>
              <a:rPr lang="pt-BR" b="1" dirty="0" smtClean="0"/>
              <a:t>Editora </a:t>
            </a:r>
            <a:r>
              <a:rPr lang="pt-BR" b="1" dirty="0" err="1" smtClean="0"/>
              <a:t>Cultrix</a:t>
            </a:r>
            <a:r>
              <a:rPr lang="pt-BR" b="1" dirty="0" smtClean="0"/>
              <a:t>. </a:t>
            </a:r>
            <a:r>
              <a:rPr lang="pt-BR" dirty="0" smtClean="0"/>
              <a:t>2002. </a:t>
            </a:r>
            <a:r>
              <a:rPr lang="pt-BR" dirty="0" smtClean="0"/>
              <a:t>Disponível em: </a:t>
            </a:r>
            <a:r>
              <a:rPr lang="pt-BR" dirty="0" smtClean="0"/>
              <a:t>&lt;https</a:t>
            </a:r>
            <a:r>
              <a:rPr lang="pt-BR" dirty="0" smtClean="0"/>
              <a:t>://</a:t>
            </a:r>
            <a:r>
              <a:rPr lang="pt-BR" dirty="0" smtClean="0"/>
              <a:t>edisciplinas.usp.br/pluginfile.php/108466/mod_resource/content/3/FritjofCapraAsconexesocultas.pdf&gt; Acesso em: 31 d outubro de 2018.</a:t>
            </a:r>
          </a:p>
          <a:p>
            <a:r>
              <a:rPr lang="pt-BR" dirty="0" smtClean="0"/>
              <a:t>VECCHIA, Antonio. </a:t>
            </a:r>
            <a:r>
              <a:rPr lang="pt-BR" i="1" dirty="0" smtClean="0"/>
              <a:t>Il Progresso </a:t>
            </a:r>
            <a:r>
              <a:rPr lang="pt-BR" i="1" dirty="0" err="1" smtClean="0"/>
              <a:t>scientifico</a:t>
            </a:r>
            <a:r>
              <a:rPr lang="pt-BR" i="1" dirty="0" smtClean="0"/>
              <a:t>. </a:t>
            </a:r>
            <a:r>
              <a:rPr lang="pt-BR" b="1" dirty="0" err="1" smtClean="0"/>
              <a:t>CoseDIScienza</a:t>
            </a:r>
            <a:r>
              <a:rPr lang="pt-BR" b="1" dirty="0" smtClean="0"/>
              <a:t>. </a:t>
            </a:r>
            <a:r>
              <a:rPr lang="pt-BR" dirty="0" smtClean="0"/>
              <a:t>2017. </a:t>
            </a:r>
            <a:r>
              <a:rPr lang="pt-BR" dirty="0" smtClean="0"/>
              <a:t>Disponível em: </a:t>
            </a:r>
            <a:r>
              <a:rPr lang="pt-BR" dirty="0" smtClean="0"/>
              <a:t>&lt;https</a:t>
            </a:r>
            <a:r>
              <a:rPr lang="pt-BR" dirty="0" smtClean="0"/>
              <a:t>://</a:t>
            </a:r>
            <a:r>
              <a:rPr lang="pt-BR" dirty="0" smtClean="0"/>
              <a:t>www.cosediscienza.it/progresso-scientifico&gt; Acesso em 31 de outubro de 2018.</a:t>
            </a:r>
          </a:p>
          <a:p>
            <a:r>
              <a:rPr lang="pt-BR" dirty="0" smtClean="0"/>
              <a:t>LOMBARDO, Roberta. </a:t>
            </a:r>
            <a:r>
              <a:rPr lang="pt-BR" i="1" dirty="0" smtClean="0"/>
              <a:t>Il progresso </a:t>
            </a:r>
            <a:r>
              <a:rPr lang="pt-BR" i="1" dirty="0" err="1" smtClean="0"/>
              <a:t>scientifico</a:t>
            </a:r>
            <a:r>
              <a:rPr lang="pt-BR" i="1" dirty="0" smtClean="0"/>
              <a:t> e </a:t>
            </a:r>
            <a:r>
              <a:rPr lang="pt-BR" i="1" dirty="0" err="1" smtClean="0"/>
              <a:t>tecnologico</a:t>
            </a:r>
            <a:r>
              <a:rPr lang="pt-BR" i="1" dirty="0" smtClean="0"/>
              <a:t>. </a:t>
            </a:r>
            <a:r>
              <a:rPr lang="pt-BR" b="1" dirty="0" smtClean="0"/>
              <a:t>La </a:t>
            </a:r>
            <a:r>
              <a:rPr lang="pt-BR" b="1" dirty="0" err="1" smtClean="0"/>
              <a:t>Repubblica</a:t>
            </a:r>
            <a:r>
              <a:rPr lang="pt-BR" b="1" dirty="0" smtClean="0"/>
              <a:t>. </a:t>
            </a:r>
            <a:r>
              <a:rPr lang="pt-BR" dirty="0" smtClean="0"/>
              <a:t>2017. </a:t>
            </a:r>
            <a:r>
              <a:rPr lang="pt-BR" dirty="0" smtClean="0"/>
              <a:t>Disponível em: </a:t>
            </a:r>
            <a:r>
              <a:rPr lang="pt-BR" dirty="0" smtClean="0"/>
              <a:t>&lt;https</a:t>
            </a:r>
            <a:r>
              <a:rPr lang="pt-BR" dirty="0" smtClean="0"/>
              <a:t>://scuola.repubblica.it/campania-napoli-iiscasalnuovo/2017/04/08/il-progresso-scientifico-e-tecnologico/?</a:t>
            </a:r>
            <a:r>
              <a:rPr lang="pt-BR" dirty="0" smtClean="0"/>
              <a:t>refresh_ce&gt; Acesso em: 31 de outubro de 2018.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De Máquinas e Seres Vivos - Leitura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Proposta de um novo paradigma para a definição </a:t>
            </a:r>
            <a:r>
              <a:rPr lang="pt-BR" sz="2400" u="sng" dirty="0">
                <a:solidFill>
                  <a:srgbClr val="92D050"/>
                </a:solidFill>
              </a:rPr>
              <a:t>científica</a:t>
            </a:r>
            <a:r>
              <a:rPr lang="pt-BR" sz="2400" dirty="0"/>
              <a:t> de máquinas (sentido amplo)</a:t>
            </a:r>
          </a:p>
          <a:p>
            <a:pPr algn="just"/>
            <a:r>
              <a:rPr lang="pt-BR" sz="2400" dirty="0"/>
              <a:t>A partir da nova definição, criar novos modelos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2000" dirty="0"/>
              <a:t>Máquinas </a:t>
            </a:r>
            <a:r>
              <a:rPr lang="pt-BR" sz="2000" dirty="0" err="1"/>
              <a:t>Autopoiéticas</a:t>
            </a:r>
            <a:endParaRPr lang="pt-BR" sz="20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2000" dirty="0"/>
              <a:t>Máquinas </a:t>
            </a:r>
            <a:r>
              <a:rPr lang="pt-BR" sz="2000" dirty="0" err="1"/>
              <a:t>Alopoiéticas</a:t>
            </a:r>
            <a:endParaRPr lang="pt-BR" sz="2000" dirty="0"/>
          </a:p>
          <a:p>
            <a:pPr algn="just"/>
            <a:r>
              <a:rPr lang="pt-BR" sz="2400" dirty="0"/>
              <a:t>Novos paradigmas levantam novos pontos de vista, permitindo compreender assuntos ou problemas antes demasiado complexos</a:t>
            </a:r>
          </a:p>
          <a:p>
            <a:pPr algn="just"/>
            <a:r>
              <a:rPr lang="pt-BR" sz="2400" dirty="0"/>
              <a:t>Adoção de novos paradigmas ajuda no avanço da Ciência</a:t>
            </a:r>
          </a:p>
        </p:txBody>
      </p:sp>
    </p:spTree>
    <p:extLst>
      <p:ext uri="{BB962C8B-B14F-4D97-AF65-F5344CB8AC3E}">
        <p14:creationId xmlns:p14="http://schemas.microsoft.com/office/powerpoint/2010/main" xmlns="" val="30007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Pensamento Sistêmico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Proposto por Maturana, apresenta uma nova interpretação do Método Científico</a:t>
            </a:r>
          </a:p>
          <a:p>
            <a:pPr algn="just"/>
            <a:r>
              <a:rPr lang="pt-BR" sz="2400" dirty="0"/>
              <a:t>Opõe-se ao denominado </a:t>
            </a:r>
            <a:r>
              <a:rPr lang="pt-BR" sz="2400" u="sng" dirty="0">
                <a:solidFill>
                  <a:srgbClr val="92D050"/>
                </a:solidFill>
              </a:rPr>
              <a:t>Pensamento “Reducionista-Mecanicista”</a:t>
            </a:r>
          </a:p>
          <a:p>
            <a:pPr lvl="1" algn="just"/>
            <a:r>
              <a:rPr lang="pt-BR" sz="2200" dirty="0"/>
              <a:t>O objeto de estudo é separado em partes menos complexas até se chegar a componentes básicos/fundamentais</a:t>
            </a:r>
          </a:p>
          <a:p>
            <a:pPr lvl="1" algn="just"/>
            <a:r>
              <a:rPr lang="pt-BR" sz="2200" dirty="0"/>
              <a:t>É cada vez difícil separar os novas descobertas em componentes simples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>
              <a:buFont typeface="Wingdings" panose="05000000000000000000" pitchFamily="2" charset="2"/>
              <a:buChar char="v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9243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Pensamento Sistêmico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93032" y="2056093"/>
            <a:ext cx="4396341" cy="42002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600" dirty="0"/>
              <a:t>Pensamento Mecanicista</a:t>
            </a:r>
          </a:p>
          <a:p>
            <a:pPr marL="0" indent="0" algn="ctr">
              <a:buNone/>
            </a:pPr>
            <a:endParaRPr lang="pt-BR" sz="1600" dirty="0"/>
          </a:p>
          <a:p>
            <a:pPr lvl="1"/>
            <a:r>
              <a:rPr lang="pt-BR" sz="2400" dirty="0"/>
              <a:t>Divisão em partes simples</a:t>
            </a:r>
          </a:p>
          <a:p>
            <a:pPr lvl="1"/>
            <a:r>
              <a:rPr lang="pt-BR" sz="2400" dirty="0"/>
              <a:t>Hierarquia entre partes</a:t>
            </a:r>
          </a:p>
          <a:p>
            <a:pPr lvl="1"/>
            <a:r>
              <a:rPr lang="pt-BR" sz="2400" dirty="0"/>
              <a:t>Quantificação</a:t>
            </a:r>
          </a:p>
          <a:p>
            <a:pPr lvl="1"/>
            <a:r>
              <a:rPr lang="pt-BR" sz="2400" dirty="0"/>
              <a:t>Estrutura definida</a:t>
            </a:r>
          </a:p>
          <a:p>
            <a:pPr marL="457200" lvl="1" indent="0">
              <a:buNone/>
            </a:pPr>
            <a:endParaRPr lang="pt-BR" sz="1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600" dirty="0"/>
              <a:t>Pensamento</a:t>
            </a:r>
            <a:r>
              <a:rPr lang="pt-BR" sz="2800" dirty="0"/>
              <a:t> </a:t>
            </a:r>
            <a:r>
              <a:rPr lang="pt-BR" sz="3600" dirty="0"/>
              <a:t>Sistêmico</a:t>
            </a:r>
          </a:p>
          <a:p>
            <a:pPr lvl="1"/>
            <a:r>
              <a:rPr lang="pt-BR" sz="2400" dirty="0"/>
              <a:t>Entendimento do Todo</a:t>
            </a:r>
          </a:p>
          <a:p>
            <a:pPr lvl="1"/>
            <a:r>
              <a:rPr lang="pt-BR" sz="2400" dirty="0"/>
              <a:t>Relacionamento entre partes</a:t>
            </a:r>
          </a:p>
          <a:p>
            <a:pPr lvl="1"/>
            <a:r>
              <a:rPr lang="pt-BR" sz="2400" dirty="0"/>
              <a:t>Entendimento de processo</a:t>
            </a:r>
          </a:p>
          <a:p>
            <a:pPr lvl="1"/>
            <a:r>
              <a:rPr lang="pt-BR" sz="2400" dirty="0"/>
              <a:t>Conceito de </a:t>
            </a:r>
            <a:r>
              <a:rPr lang="pt-BR" sz="2400" u="sng" dirty="0">
                <a:solidFill>
                  <a:srgbClr val="92D050"/>
                </a:solidFill>
              </a:rPr>
              <a:t>Autopoiese</a:t>
            </a:r>
            <a:r>
              <a:rPr lang="pt-BR" sz="2400" dirty="0"/>
              <a:t>,</a:t>
            </a:r>
            <a:r>
              <a:rPr lang="pt-BR" sz="2400" u="sng" dirty="0">
                <a:solidFill>
                  <a:srgbClr val="92D050"/>
                </a:solidFill>
              </a:rPr>
              <a:t> Alopoiese</a:t>
            </a:r>
          </a:p>
        </p:txBody>
      </p:sp>
    </p:spTree>
    <p:extLst>
      <p:ext uri="{BB962C8B-B14F-4D97-AF65-F5344CB8AC3E}">
        <p14:creationId xmlns:p14="http://schemas.microsoft.com/office/powerpoint/2010/main" xmlns="" val="12363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041" y="228601"/>
            <a:ext cx="9404723" cy="140053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chemeClr val="accent2"/>
                </a:solidFill>
              </a:rPr>
              <a:t>Sociedade e Empresas como Seres Vivos</a:t>
            </a:r>
            <a:endParaRPr lang="pt-BR" sz="4400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5382" y="1819836"/>
            <a:ext cx="8946541" cy="4195481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Máquinas </a:t>
            </a:r>
            <a:r>
              <a:rPr lang="pt-BR" sz="2400" dirty="0" err="1" smtClean="0"/>
              <a:t>Autopoéticas</a:t>
            </a:r>
            <a:r>
              <a:rPr lang="pt-BR" sz="2400" dirty="0" smtClean="0"/>
              <a:t> podem ser consideradas como seres vivos, porque promovem mudanças para si mesmas.</a:t>
            </a:r>
          </a:p>
          <a:p>
            <a:pPr algn="just"/>
            <a:r>
              <a:rPr lang="pt-BR" sz="2400" dirty="0" smtClean="0"/>
              <a:t>A sociedade pode ser considerada um ser vivo, pois seus objetivos são internos e ela objetiva sua existência.</a:t>
            </a:r>
          </a:p>
          <a:p>
            <a:pPr algn="just"/>
            <a:r>
              <a:rPr lang="pt-BR" sz="2400" dirty="0" smtClean="0"/>
              <a:t>As empresas também podem ser consideradas seres vivos, uma vez que, por mais que suas partes mudem, seus objetivos continuam os mesmos, que se resumem em garantir sua sobrevivência.</a:t>
            </a:r>
          </a:p>
          <a:p>
            <a:pPr algn="just"/>
            <a:r>
              <a:rPr lang="pt-BR" sz="2400" dirty="0" smtClean="0"/>
              <a:t>Exemplo: Documentário “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Corporation</a:t>
            </a:r>
            <a:r>
              <a:rPr lang="pt-BR" sz="2400" dirty="0" smtClean="0"/>
              <a:t>”.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Que tipo de indivíduo seria a corporação?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327212"/>
            <a:ext cx="9404723" cy="1313329"/>
          </a:xfrm>
        </p:spPr>
        <p:txBody>
          <a:bodyPr/>
          <a:lstStyle/>
          <a:p>
            <a:pPr algn="ctr"/>
            <a:r>
              <a:rPr lang="pt-BR" sz="5400" dirty="0" smtClean="0">
                <a:solidFill>
                  <a:schemeClr val="accent2"/>
                </a:solidFill>
              </a:rPr>
              <a:t>Exemplo - O Progresso Científico</a:t>
            </a:r>
            <a:endParaRPr lang="pt-BR" sz="5400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268071"/>
            <a:ext cx="8946541" cy="4195481"/>
          </a:xfrm>
        </p:spPr>
        <p:txBody>
          <a:bodyPr>
            <a:normAutofit/>
          </a:bodyPr>
          <a:lstStyle/>
          <a:p>
            <a:pPr lvl="0" algn="just"/>
            <a:r>
              <a:rPr lang="pt-BR" sz="2800" b="1" dirty="0" smtClean="0">
                <a:latin typeface="Roboto"/>
                <a:ea typeface="Roboto"/>
                <a:cs typeface="Roboto"/>
                <a:sym typeface="Roboto"/>
              </a:rPr>
              <a:t>A ciência começa ser estudada como uma disciplina</a:t>
            </a:r>
          </a:p>
          <a:p>
            <a:pPr marL="457200" lvl="0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800" dirty="0" smtClean="0"/>
              <a:t>	Nasce com os experimentos científicos e representa o principal modelo para entender o mundo real.</a:t>
            </a:r>
          </a:p>
          <a:p>
            <a:pPr marL="457200" lvl="0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800" dirty="0" smtClean="0"/>
              <a:t>	É implementado com a construção de máquinas sempre mais avançadas.</a:t>
            </a:r>
          </a:p>
          <a:p>
            <a:pPr marL="457200" lvl="0" indent="-381000" algn="just">
              <a:spcBef>
                <a:spcPts val="0"/>
              </a:spcBef>
              <a:buSzPts val="2400"/>
              <a:buFont typeface="Wingdings" pitchFamily="2" charset="2"/>
              <a:buChar char="v"/>
            </a:pPr>
            <a:r>
              <a:rPr lang="pt-BR" sz="2800" dirty="0" smtClean="0"/>
              <a:t>	É utilizado também para o desenvolvimento de novos tipos de tecnologia e aumento da produtividade . </a:t>
            </a:r>
          </a:p>
          <a:p>
            <a:pPr lvl="0" algn="just"/>
            <a:endParaRPr lang="pt-BR" sz="2800" b="1" dirty="0" smtClean="0">
              <a:latin typeface="Roboto"/>
              <a:ea typeface="Roboto"/>
              <a:cs typeface="Roboto"/>
              <a:sym typeface="Roboto"/>
            </a:endParaRPr>
          </a:p>
          <a:p>
            <a:pPr algn="just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solidFill>
                  <a:schemeClr val="accent2"/>
                </a:solidFill>
              </a:rPr>
              <a:t>Exemplo - O Progresso Científico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sz="3200" b="1" dirty="0" smtClean="0">
                <a:latin typeface="Roboto"/>
                <a:ea typeface="Roboto"/>
                <a:cs typeface="Roboto"/>
                <a:sym typeface="Roboto"/>
              </a:rPr>
              <a:t>A maioria das descobertas surgiram nos últimos 300 anos, trazendo benefícios para a humanidade</a:t>
            </a:r>
          </a:p>
          <a:p>
            <a:pPr marL="857250" lvl="1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400" dirty="0" smtClean="0"/>
              <a:t>A teoria evolucionista de Darwin</a:t>
            </a:r>
            <a:r>
              <a:rPr lang="pt-BR" sz="2800" dirty="0" smtClean="0"/>
              <a:t> </a:t>
            </a:r>
          </a:p>
          <a:p>
            <a:pPr marL="857250" lvl="1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400" dirty="0" smtClean="0"/>
              <a:t>A teoria das "placas tectônicas"</a:t>
            </a:r>
          </a:p>
          <a:p>
            <a:pPr marL="857250" lvl="1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400" dirty="0" smtClean="0"/>
              <a:t>O nascimento de eletromagnetismo</a:t>
            </a:r>
          </a:p>
          <a:p>
            <a:pPr marL="857250" lvl="1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400" dirty="0" smtClean="0"/>
              <a:t>A teoria geral da relatividade</a:t>
            </a:r>
          </a:p>
          <a:p>
            <a:pPr marL="857250" lvl="1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400" dirty="0" smtClean="0"/>
              <a:t>Descoberta de vacinas e novos medicamentos</a:t>
            </a:r>
          </a:p>
          <a:p>
            <a:pPr marL="857250" lvl="1" algn="just">
              <a:spcBef>
                <a:spcPts val="0"/>
              </a:spcBef>
              <a:buSzPts val="1800"/>
              <a:buFont typeface="Wingdings" pitchFamily="2" charset="2"/>
              <a:buChar char="v"/>
            </a:pPr>
            <a:r>
              <a:rPr lang="pt-BR" sz="2400" dirty="0" smtClean="0"/>
              <a:t>Invenção do computador </a:t>
            </a:r>
          </a:p>
          <a:p>
            <a:pPr lvl="1" algn="just"/>
            <a:endParaRPr lang="pt-BR" sz="2800" b="1" dirty="0" smtClean="0">
              <a:latin typeface="Roboto"/>
              <a:ea typeface="Roboto"/>
              <a:cs typeface="Roboto"/>
              <a:sym typeface="Roboto"/>
            </a:endParaRPr>
          </a:p>
          <a:p>
            <a:pPr algn="just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1603</Words>
  <Application>Microsoft Office PowerPoint</Application>
  <PresentationFormat>Personalizar</PresentationFormat>
  <Paragraphs>181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Íon</vt:lpstr>
      <vt:lpstr>A CIÊNCIA, PARADIGMAS E MODELOS</vt:lpstr>
      <vt:lpstr>De Máquinas e Seres Vivos</vt:lpstr>
      <vt:lpstr>De Máquinas e Seres Vivos</vt:lpstr>
      <vt:lpstr>De Máquinas e Seres Vivos - Leitura</vt:lpstr>
      <vt:lpstr>Pensamento Sistêmico</vt:lpstr>
      <vt:lpstr>Pensamento Sistêmico</vt:lpstr>
      <vt:lpstr>Sociedade e Empresas como Seres Vivos</vt:lpstr>
      <vt:lpstr>Exemplo - O Progresso Científico</vt:lpstr>
      <vt:lpstr>Exemplo - O Progresso Científico</vt:lpstr>
      <vt:lpstr>Exemplo - O Progresso Científico</vt:lpstr>
      <vt:lpstr>Relação entre paradigmas (Maturana) e biologia (Capra)</vt:lpstr>
      <vt:lpstr>As Conexões Ocultas -  Ciência para uma vida sustentável</vt:lpstr>
      <vt:lpstr>Capra –  A natureza da vida</vt:lpstr>
      <vt:lpstr>O que é a vida?</vt:lpstr>
      <vt:lpstr>Como a vida evolui? – Evolução pré-biótica</vt:lpstr>
      <vt:lpstr>O que é essencial para a vida?</vt:lpstr>
      <vt:lpstr>Mutação e Evolução</vt:lpstr>
      <vt:lpstr>Mutação e Evolução</vt:lpstr>
      <vt:lpstr>Mudança da forma de estudo </vt:lpstr>
      <vt:lpstr>Relações entre a biologia (Capra) e a complexidade (Morin)</vt:lpstr>
      <vt:lpstr>Relações entre a biologia (Capra) e a complexidade (Morin)</vt:lpstr>
      <vt:lpstr>Biologia e Sociedade</vt:lpstr>
      <vt:lpstr>Exemplo: Como a “membrana” de um indivíduo funcional – Ética e Moral</vt:lpstr>
      <vt:lpstr>Biologia e Empresas</vt:lpstr>
      <vt:lpstr>Exemplos de empresas que se reinventaram</vt:lpstr>
      <vt:lpstr>Conclusões</vt:lpstr>
      <vt:lpstr>Conclusões</vt:lpstr>
      <vt:lpstr>ENTÃO QUAL É O PAPEL DA CONSCIÊNCIA NA NOSSA EVOLUÇÃO ?</vt:lpstr>
      <vt:lpstr>Referências Bibliográficas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CIÊNCIA, PARADIGMAS E MODELOS</dc:title>
  <dc:creator>Pedro Pereira Braga</dc:creator>
  <cp:lastModifiedBy>Jennifer</cp:lastModifiedBy>
  <cp:revision>24</cp:revision>
  <dcterms:created xsi:type="dcterms:W3CDTF">2018-10-31T22:18:58Z</dcterms:created>
  <dcterms:modified xsi:type="dcterms:W3CDTF">2018-11-01T16:16:05Z</dcterms:modified>
</cp:coreProperties>
</file>