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88" r:id="rId3"/>
    <p:sldId id="271" r:id="rId4"/>
    <p:sldId id="286" r:id="rId5"/>
    <p:sldId id="266" r:id="rId6"/>
    <p:sldId id="257" r:id="rId7"/>
    <p:sldId id="272" r:id="rId8"/>
    <p:sldId id="273" r:id="rId9"/>
    <p:sldId id="285" r:id="rId10"/>
    <p:sldId id="289" r:id="rId11"/>
    <p:sldId id="260" r:id="rId12"/>
    <p:sldId id="261" r:id="rId13"/>
    <p:sldId id="262" r:id="rId14"/>
    <p:sldId id="284" r:id="rId15"/>
    <p:sldId id="275" r:id="rId16"/>
    <p:sldId id="276" r:id="rId17"/>
    <p:sldId id="267" r:id="rId18"/>
    <p:sldId id="263" r:id="rId19"/>
    <p:sldId id="277" r:id="rId20"/>
    <p:sldId id="278" r:id="rId21"/>
    <p:sldId id="279" r:id="rId22"/>
    <p:sldId id="268" r:id="rId23"/>
    <p:sldId id="264" r:id="rId24"/>
    <p:sldId id="280" r:id="rId25"/>
    <p:sldId id="281" r:id="rId26"/>
    <p:sldId id="282" r:id="rId27"/>
    <p:sldId id="283" r:id="rId28"/>
    <p:sldId id="269" r:id="rId29"/>
    <p:sldId id="265" r:id="rId30"/>
    <p:sldId id="270" r:id="rId31"/>
    <p:sldId id="291" r:id="rId32"/>
    <p:sldId id="287" r:id="rId3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e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42"/>
    <a:srgbClr val="3D8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1AAA1B4-400A-452B-8425-57DCDB0249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522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4D202B-662E-4D4B-9BBB-5D8D3B768FFA}" type="slidenum">
              <a:rPr lang="pt-BR"/>
              <a:pPr/>
              <a:t>6</a:t>
            </a:fld>
            <a:endParaRPr lang="pt-B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6/10/2020</a:t>
            </a:fld>
            <a:endParaRPr lang="en-US" sz="1600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D3C91230-F47D-4287-8210-2A4C2AC9685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71B60-99CD-47DA-B27A-24799B35C2E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653D7-4386-486E-A8B7-EEE03687AFD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29871F-4BD2-4281-9077-7ADAF3F89C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4A9B5-0FDA-477D-B646-82C8A32CEEC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48240"/>
          </a:xfrm>
        </p:spPr>
        <p:txBody>
          <a:bodyPr/>
          <a:lstStyle/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EFAC9578-7530-40FA-8823-C41D88388C6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59449-25F8-4CD1-8737-C06BC42F4EF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7DF3C2-D377-40F1-AEAA-33029BFD3A6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225AD-C57B-4838-869D-A265F16BD56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E4BC4-7AEB-4374-B4A5-D04A2602633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6900D-5668-4CA2-8B79-F4D306BC952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B1837-8967-4704-831A-CEB2879F21A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8229600" cy="52208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dirty="0" smtClean="0"/>
              <a:t>Clique para editar os estilos do texto mestre</a:t>
            </a:r>
          </a:p>
          <a:p>
            <a:pPr lvl="1" eaLnBrk="1" latinLnBrk="0" hangingPunct="1"/>
            <a:r>
              <a:rPr kumimoji="0" lang="pt-BR" dirty="0" smtClean="0"/>
              <a:t>Segundo nível</a:t>
            </a:r>
          </a:p>
          <a:p>
            <a:pPr lvl="2" eaLnBrk="1" latinLnBrk="0" hangingPunct="1"/>
            <a:r>
              <a:rPr kumimoji="0" lang="pt-BR" dirty="0" smtClean="0"/>
              <a:t>Terceiro nível</a:t>
            </a:r>
          </a:p>
          <a:p>
            <a:pPr lvl="3" eaLnBrk="1" latinLnBrk="0" hangingPunct="1"/>
            <a:r>
              <a:rPr kumimoji="0" lang="pt-BR" dirty="0" smtClean="0"/>
              <a:t>Quarto nível</a:t>
            </a:r>
          </a:p>
          <a:p>
            <a:pPr lvl="4" eaLnBrk="1" latinLnBrk="0" hangingPunct="1"/>
            <a:r>
              <a:rPr kumimoji="0" lang="pt-BR" dirty="0" smtClean="0"/>
              <a:t>Quinto nível</a:t>
            </a:r>
            <a:endParaRPr kumimoji="0" lang="en-US" dirty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6/10/2020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3C91230-F47D-4287-8210-2A4C2AC9685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67544" y="836712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pull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1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100"/>
        </a:spcBef>
        <a:buClr>
          <a:schemeClr val="accent2"/>
        </a:buClr>
        <a:buSzPct val="76000"/>
        <a:buFont typeface="Wingdings 3"/>
        <a:buChar char="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1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1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1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1.globo.com/economia/noticia/pib-brasileiro-cresce-10-em-2017-apos-2-anos-de-retracao.ghtml" TargetMode="External"/><Relationship Id="rId2" Type="http://schemas.openxmlformats.org/officeDocument/2006/relationships/hyperlink" Target="https://agenciadenoticias.ibge.gov.br/agencia-sala-de-imprensa/2013-agencia-de-noticias/releases/20166-pib-avanca-1-0-em-2017-e-fecha-ano-em-r-6-6-trilho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onomia.estadao.com.br/noticias/geral,consumo-das-familias-perde-folego-e-economistas-cortam-projecoes-para-2018,70002393750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11560" y="1556792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/>
            <a:r>
              <a:rPr lang="en-US" sz="2800" b="1" dirty="0" smtClean="0"/>
              <a:t>FEA-RP/USP</a:t>
            </a:r>
            <a:br>
              <a:rPr lang="en-US" sz="2800" b="1" dirty="0" smtClean="0"/>
            </a:br>
            <a:r>
              <a:rPr lang="en-US" sz="2800" b="1" dirty="0" smtClean="0"/>
              <a:t>REC 2200 – CONTABILIDADE SOCIAL</a:t>
            </a:r>
            <a:br>
              <a:rPr lang="en-US" sz="2800" b="1" dirty="0" smtClean="0"/>
            </a:br>
            <a:r>
              <a:rPr lang="en-US" sz="2800" b="1" dirty="0" smtClean="0"/>
              <a:t>SISTEMA DE CONTAS NACIONAIS (SCN)</a:t>
            </a:r>
            <a:endParaRPr lang="en-US" sz="2600" b="1" dirty="0" smtClean="0">
              <a:solidFill>
                <a:srgbClr val="00214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Ilustrando um </a:t>
            </a:r>
            <a:r>
              <a:rPr lang="pt-BR" dirty="0" err="1" smtClean="0"/>
              <a:t>razonete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419131"/>
              </p:ext>
            </p:extLst>
          </p:nvPr>
        </p:nvGraphicFramePr>
        <p:xfrm>
          <a:off x="1524000" y="13970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36049461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41075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008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0538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555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34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213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52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197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356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747656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20" y="137270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Crédito</a:t>
            </a:r>
            <a:endParaRPr lang="pt-BR" sz="20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699792" y="135693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Débito</a:t>
            </a:r>
            <a:endParaRPr lang="pt-BR" sz="20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44008" y="190754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Valor 1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644008" y="23395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Valor 2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4644008" y="27716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Valor 3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547664" y="190754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Valor 4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547664" y="23395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Valor 5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547664" y="27716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Valor 6</a:t>
            </a:r>
            <a:endParaRPr lang="pt-BR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292080" y="32129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...</a:t>
            </a:r>
            <a:endParaRPr lang="pt-BR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195736" y="32129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...</a:t>
            </a:r>
            <a:endParaRPr lang="pt-BR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716016" y="435581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Somatória itens crédito</a:t>
            </a:r>
            <a:endParaRPr lang="pt-BR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971600" y="435581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Somatória itens débito</a:t>
            </a:r>
            <a:endParaRPr lang="pt-BR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427984" y="4335487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=</a:t>
            </a:r>
            <a:endParaRPr lang="pt-BR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644008" y="36450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Valor X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36450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Valor X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187624" y="5157192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A igualdade entre total do crédito e total do débito permanece com a inclusão do “valor X”  em ambos os lados!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37356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FCR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balancetes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99636"/>
              </p:ext>
            </p:extLst>
          </p:nvPr>
        </p:nvGraphicFramePr>
        <p:xfrm>
          <a:off x="1043608" y="3573016"/>
          <a:ext cx="6997174" cy="1950720"/>
        </p:xfrm>
        <a:graphic>
          <a:graphicData uri="http://schemas.openxmlformats.org/drawingml/2006/table">
            <a:tbl>
              <a:tblPr/>
              <a:tblGrid>
                <a:gridCol w="3498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Conta</a:t>
                      </a: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da</a:t>
                      </a: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apropriação</a:t>
                      </a:r>
                      <a:endParaRPr lang="pt-BR" sz="1600" b="1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C) Consumo das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A1) Salários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A2) Juros pagos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A3)</a:t>
                      </a:r>
                      <a:r>
                        <a:rPr lang="pt-BR" sz="1600" baseline="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Aluguéis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pagos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A4) Lucros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distribuídos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Despesa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Renda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703508"/>
              </p:ext>
            </p:extLst>
          </p:nvPr>
        </p:nvGraphicFramePr>
        <p:xfrm>
          <a:off x="1043608" y="1268760"/>
          <a:ext cx="6984776" cy="1950720"/>
        </p:xfrm>
        <a:graphic>
          <a:graphicData uri="http://schemas.openxmlformats.org/drawingml/2006/table">
            <a:tbl>
              <a:tblPr/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Conta</a:t>
                      </a: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da</a:t>
                      </a: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produção</a:t>
                      </a:r>
                      <a:endParaRPr lang="pt-BR" sz="1600" b="1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A1) Salários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C) Consumo das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A2) Juros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A3) Aluguéis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A4) Lucros distribuídos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Produto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Receita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1187624" y="5661248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 FCR demonstra que Produto = Receita = Despesa = Renda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FCR </a:t>
            </a:r>
            <a:r>
              <a:rPr lang="en-US" dirty="0" err="1" smtClean="0"/>
              <a:t>ao</a:t>
            </a:r>
            <a:r>
              <a:rPr lang="en-US" dirty="0" smtClean="0"/>
              <a:t> SCN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200" dirty="0" smtClean="0"/>
              <a:t>Conforme discutido anteriormente, o FCR assume quatro pressupostos. Conforme estes são relaxados, avança-se do FCR para o Sistema de Contas Nacionais (SCN).</a:t>
            </a:r>
          </a:p>
          <a:p>
            <a:r>
              <a:rPr lang="en-US" sz="2200" dirty="0" err="1" smtClean="0"/>
              <a:t>Vamos</a:t>
            </a:r>
            <a:r>
              <a:rPr lang="en-US" sz="2200" dirty="0" smtClean="0"/>
              <a:t> </a:t>
            </a:r>
            <a:r>
              <a:rPr lang="en-US" sz="2200" dirty="0" err="1" smtClean="0"/>
              <a:t>desenvolver</a:t>
            </a:r>
            <a:r>
              <a:rPr lang="en-US" sz="2200" dirty="0" smtClean="0"/>
              <a:t> </a:t>
            </a:r>
            <a:r>
              <a:rPr lang="en-US" sz="2200" dirty="0" err="1" smtClean="0"/>
              <a:t>três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sistemas</a:t>
            </a:r>
            <a:r>
              <a:rPr lang="en-US" sz="2200" dirty="0" smtClean="0"/>
              <a:t>, </a:t>
            </a:r>
            <a:r>
              <a:rPr lang="en-US" sz="2200" dirty="0" err="1" smtClean="0"/>
              <a:t>abandonando</a:t>
            </a:r>
            <a:r>
              <a:rPr lang="en-US" sz="2200" dirty="0" smtClean="0"/>
              <a:t> </a:t>
            </a:r>
            <a:r>
              <a:rPr lang="en-US" sz="2200" dirty="0" err="1" smtClean="0"/>
              <a:t>progressivamente</a:t>
            </a:r>
            <a:r>
              <a:rPr lang="en-US" sz="2200" dirty="0" smtClean="0"/>
              <a:t> </a:t>
            </a:r>
            <a:r>
              <a:rPr lang="en-US" sz="2200" dirty="0" err="1" smtClean="0"/>
              <a:t>os</a:t>
            </a:r>
            <a:r>
              <a:rPr lang="en-US" sz="2200" dirty="0" smtClean="0"/>
              <a:t> </a:t>
            </a:r>
            <a:r>
              <a:rPr lang="en-US" sz="2200" dirty="0" err="1" smtClean="0"/>
              <a:t>pressupostos</a:t>
            </a:r>
            <a:r>
              <a:rPr lang="en-US" sz="2200" dirty="0" smtClean="0"/>
              <a:t> (a) </a:t>
            </a:r>
            <a:r>
              <a:rPr lang="en-US" sz="2200" dirty="0" err="1" smtClean="0"/>
              <a:t>até</a:t>
            </a:r>
            <a:r>
              <a:rPr lang="en-US" sz="2200" dirty="0" smtClean="0"/>
              <a:t> (d)</a:t>
            </a:r>
            <a:endParaRPr lang="pt-BR" sz="2200" dirty="0" smtClean="0"/>
          </a:p>
          <a:p>
            <a:pPr lvl="1"/>
            <a:r>
              <a:rPr lang="en-US" sz="1800" dirty="0" err="1" smtClean="0"/>
              <a:t>Sistema</a:t>
            </a:r>
            <a:r>
              <a:rPr lang="en-US" sz="1800" dirty="0" smtClean="0"/>
              <a:t> A: </a:t>
            </a:r>
            <a:r>
              <a:rPr lang="en-US" sz="1800" dirty="0" err="1" smtClean="0"/>
              <a:t>Economia</a:t>
            </a:r>
            <a:r>
              <a:rPr lang="en-US" sz="1800" dirty="0" smtClean="0"/>
              <a:t> </a:t>
            </a:r>
            <a:r>
              <a:rPr lang="en-US" sz="1800" dirty="0" err="1" smtClean="0"/>
              <a:t>fechada</a:t>
            </a:r>
            <a:r>
              <a:rPr lang="en-US" sz="1800" dirty="0" smtClean="0"/>
              <a:t> </a:t>
            </a:r>
            <a:r>
              <a:rPr lang="en-US" sz="1800" dirty="0" err="1" smtClean="0"/>
              <a:t>sem</a:t>
            </a:r>
            <a:r>
              <a:rPr lang="en-US" sz="1800" dirty="0" smtClean="0"/>
              <a:t> </a:t>
            </a:r>
            <a:r>
              <a:rPr lang="en-US" sz="1800" dirty="0" err="1" smtClean="0"/>
              <a:t>governo</a:t>
            </a:r>
            <a:endParaRPr lang="en-US" sz="1800" dirty="0" smtClean="0"/>
          </a:p>
          <a:p>
            <a:pPr lvl="1"/>
            <a:r>
              <a:rPr lang="en-US" sz="1800" dirty="0" err="1" smtClean="0"/>
              <a:t>Sistema</a:t>
            </a:r>
            <a:r>
              <a:rPr lang="en-US" sz="1800" dirty="0" smtClean="0"/>
              <a:t> B: </a:t>
            </a:r>
            <a:r>
              <a:rPr lang="en-US" sz="1800" dirty="0" err="1" smtClean="0"/>
              <a:t>Economia</a:t>
            </a:r>
            <a:r>
              <a:rPr lang="en-US" sz="1800" dirty="0" smtClean="0"/>
              <a:t> </a:t>
            </a:r>
            <a:r>
              <a:rPr lang="en-US" sz="1800" dirty="0" err="1" smtClean="0"/>
              <a:t>aberta</a:t>
            </a:r>
            <a:r>
              <a:rPr lang="en-US" sz="1800" dirty="0" smtClean="0"/>
              <a:t> </a:t>
            </a:r>
            <a:r>
              <a:rPr lang="en-US" sz="1800" dirty="0" err="1" smtClean="0"/>
              <a:t>sem</a:t>
            </a:r>
            <a:r>
              <a:rPr lang="en-US" sz="1800" dirty="0" smtClean="0"/>
              <a:t> </a:t>
            </a:r>
            <a:r>
              <a:rPr lang="en-US" sz="1800" dirty="0" err="1" smtClean="0"/>
              <a:t>governo</a:t>
            </a:r>
            <a:endParaRPr lang="en-US" sz="1800" dirty="0" smtClean="0"/>
          </a:p>
          <a:p>
            <a:pPr lvl="1"/>
            <a:r>
              <a:rPr lang="en-US" sz="1800" dirty="0" err="1" smtClean="0"/>
              <a:t>Sistema</a:t>
            </a:r>
            <a:r>
              <a:rPr lang="en-US" sz="1800" dirty="0" smtClean="0"/>
              <a:t> C: </a:t>
            </a:r>
            <a:r>
              <a:rPr lang="en-US" sz="1800" dirty="0" err="1" smtClean="0"/>
              <a:t>Economia</a:t>
            </a:r>
            <a:r>
              <a:rPr lang="en-US" sz="1800" dirty="0" smtClean="0"/>
              <a:t> </a:t>
            </a:r>
            <a:r>
              <a:rPr lang="en-US" sz="1800" dirty="0" err="1" smtClean="0"/>
              <a:t>aberta</a:t>
            </a:r>
            <a:r>
              <a:rPr lang="en-US" sz="1800" dirty="0" smtClean="0"/>
              <a:t> com </a:t>
            </a:r>
            <a:r>
              <a:rPr lang="en-US" sz="1800" dirty="0" err="1" smtClean="0"/>
              <a:t>governo</a:t>
            </a:r>
            <a:endParaRPr lang="en-US" sz="1800" dirty="0" smtClean="0"/>
          </a:p>
          <a:p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A: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fechada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pt-BR" sz="2200" dirty="0" smtClean="0"/>
              <a:t>Vamos abandonar os pressupostos (a) e (b)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A economia continua fechada e sem governo, mas passa a incluir </a:t>
            </a:r>
            <a:r>
              <a:rPr lang="pt-BR" sz="2200" dirty="0" smtClean="0">
                <a:solidFill>
                  <a:srgbClr val="FF0000"/>
                </a:solidFill>
              </a:rPr>
              <a:t>depreciação</a:t>
            </a:r>
            <a:r>
              <a:rPr lang="pt-BR" sz="2200" dirty="0" smtClean="0"/>
              <a:t> do capital, a </a:t>
            </a:r>
            <a:r>
              <a:rPr lang="pt-BR" sz="2200" dirty="0" smtClean="0">
                <a:solidFill>
                  <a:srgbClr val="FF0000"/>
                </a:solidFill>
              </a:rPr>
              <a:t>poupança</a:t>
            </a:r>
            <a:r>
              <a:rPr lang="pt-BR" sz="2200" dirty="0" smtClean="0"/>
              <a:t> e o </a:t>
            </a:r>
            <a:r>
              <a:rPr lang="pt-BR" sz="2200" dirty="0" smtClean="0">
                <a:solidFill>
                  <a:srgbClr val="FF0000"/>
                </a:solidFill>
              </a:rPr>
              <a:t>investimento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Além da conta da produção e da apropriação, o sistema passa a contemplar a </a:t>
            </a:r>
            <a:r>
              <a:rPr lang="pt-BR" sz="2200" dirty="0" smtClean="0">
                <a:solidFill>
                  <a:srgbClr val="FF0000"/>
                </a:solidFill>
              </a:rPr>
              <a:t>conta</a:t>
            </a:r>
            <a:r>
              <a:rPr lang="pt-BR" sz="2200" dirty="0" smtClean="0"/>
              <a:t> </a:t>
            </a:r>
            <a:r>
              <a:rPr lang="pt-BR" sz="2200" dirty="0" smtClean="0">
                <a:solidFill>
                  <a:srgbClr val="FF0000"/>
                </a:solidFill>
              </a:rPr>
              <a:t>de</a:t>
            </a:r>
            <a:r>
              <a:rPr lang="pt-BR" sz="2200" dirty="0" smtClean="0"/>
              <a:t> </a:t>
            </a:r>
            <a:r>
              <a:rPr lang="pt-BR" sz="2200" dirty="0" smtClean="0">
                <a:solidFill>
                  <a:srgbClr val="FF0000"/>
                </a:solidFill>
              </a:rPr>
              <a:t>capital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Poupança: parcela da renda não consumida e/ou não distribuída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Investimento: formação bruta de capital fixo (FBKF = investimento das empresas em capital) mais variação de estoques (produção para venda futura)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O </a:t>
            </a:r>
            <a:r>
              <a:rPr lang="en-US" sz="1800" dirty="0" err="1" smtClean="0"/>
              <a:t>conceito</a:t>
            </a:r>
            <a:r>
              <a:rPr lang="en-US" sz="1800" dirty="0" smtClean="0"/>
              <a:t> de </a:t>
            </a:r>
            <a:r>
              <a:rPr lang="en-US" sz="1800" dirty="0" err="1" smtClean="0"/>
              <a:t>investimento</a:t>
            </a:r>
            <a:r>
              <a:rPr lang="en-US" sz="1800" dirty="0" smtClean="0"/>
              <a:t> </a:t>
            </a:r>
            <a:r>
              <a:rPr lang="en-US" sz="1800" dirty="0" err="1" smtClean="0"/>
              <a:t>envolve</a:t>
            </a:r>
            <a:r>
              <a:rPr lang="en-US" sz="1800" dirty="0" smtClean="0"/>
              <a:t> um </a:t>
            </a:r>
            <a:r>
              <a:rPr lang="en-US" sz="1800" dirty="0" err="1" smtClean="0"/>
              <a:t>produto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pode</a:t>
            </a:r>
            <a:r>
              <a:rPr lang="en-US" sz="1800" dirty="0" smtClean="0"/>
              <a:t> ser </a:t>
            </a:r>
            <a:r>
              <a:rPr lang="en-US" sz="1800" dirty="0" err="1" smtClean="0"/>
              <a:t>utilizado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produzir</a:t>
            </a:r>
            <a:r>
              <a:rPr lang="en-US" sz="1800" dirty="0" smtClean="0"/>
              <a:t> </a:t>
            </a:r>
            <a:r>
              <a:rPr lang="en-US" sz="1800" dirty="0" err="1" smtClean="0"/>
              <a:t>outro</a:t>
            </a:r>
            <a:r>
              <a:rPr lang="en-US" sz="1800" dirty="0" smtClean="0"/>
              <a:t> </a:t>
            </a:r>
            <a:r>
              <a:rPr lang="en-US" sz="1800" dirty="0" err="1" smtClean="0"/>
              <a:t>produto</a:t>
            </a:r>
            <a:r>
              <a:rPr lang="en-US" sz="1800" dirty="0" smtClean="0"/>
              <a:t> no </a:t>
            </a:r>
            <a:r>
              <a:rPr lang="en-US" sz="1800" dirty="0" err="1" smtClean="0"/>
              <a:t>futuro</a:t>
            </a:r>
            <a:r>
              <a:rPr lang="en-US" sz="1800" dirty="0" smtClean="0"/>
              <a:t>, (</a:t>
            </a:r>
            <a:r>
              <a:rPr lang="en-US" sz="1800" dirty="0" err="1" smtClean="0"/>
              <a:t>bem</a:t>
            </a:r>
            <a:r>
              <a:rPr lang="en-US" sz="1800" dirty="0" smtClean="0"/>
              <a:t> de capital 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 err="1" smtClean="0"/>
              <a:t>bem</a:t>
            </a:r>
            <a:r>
              <a:rPr lang="en-US" sz="1800" dirty="0" smtClean="0"/>
              <a:t> de </a:t>
            </a:r>
            <a:r>
              <a:rPr lang="en-US" sz="1800" dirty="0" err="1" smtClean="0"/>
              <a:t>produção</a:t>
            </a:r>
            <a:r>
              <a:rPr lang="en-US" sz="1800" dirty="0" smtClean="0"/>
              <a:t>) 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 err="1" smtClean="0"/>
              <a:t>então</a:t>
            </a:r>
            <a:r>
              <a:rPr lang="en-US" sz="1800" dirty="0" smtClean="0"/>
              <a:t>, um </a:t>
            </a:r>
            <a:r>
              <a:rPr lang="en-US" sz="1800" dirty="0" err="1" smtClean="0"/>
              <a:t>produto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pode</a:t>
            </a:r>
            <a:r>
              <a:rPr lang="en-US" sz="1800" dirty="0" smtClean="0"/>
              <a:t> ser </a:t>
            </a:r>
            <a:r>
              <a:rPr lang="en-US" sz="1800" dirty="0" err="1" smtClean="0"/>
              <a:t>vendido</a:t>
            </a:r>
            <a:r>
              <a:rPr lang="en-US" sz="1800" dirty="0" smtClean="0"/>
              <a:t>/</a:t>
            </a:r>
            <a:r>
              <a:rPr lang="en-US" sz="1800" dirty="0" err="1" smtClean="0"/>
              <a:t>consumido</a:t>
            </a:r>
            <a:r>
              <a:rPr lang="en-US" sz="1800" dirty="0" smtClean="0"/>
              <a:t> no </a:t>
            </a:r>
            <a:r>
              <a:rPr lang="en-US" sz="1800" dirty="0" err="1" smtClean="0"/>
              <a:t>futuro</a:t>
            </a:r>
            <a:endParaRPr lang="pt-BR" sz="1800" dirty="0" smtClean="0"/>
          </a:p>
          <a:p>
            <a:pPr>
              <a:spcBef>
                <a:spcPts val="0"/>
              </a:spcBef>
            </a:pPr>
            <a:r>
              <a:rPr lang="en-US" sz="2200" dirty="0" smtClean="0"/>
              <a:t>A </a:t>
            </a:r>
            <a:r>
              <a:rPr lang="en-US" sz="2200" dirty="0" err="1" smtClean="0"/>
              <a:t>poupança</a:t>
            </a:r>
            <a:r>
              <a:rPr lang="en-US" sz="2200" dirty="0" smtClean="0"/>
              <a:t> é o </a:t>
            </a:r>
            <a:r>
              <a:rPr lang="en-US" sz="2200" dirty="0" err="1" smtClean="0"/>
              <a:t>recurso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permite</a:t>
            </a:r>
            <a:r>
              <a:rPr lang="en-US" sz="2200" dirty="0" smtClean="0"/>
              <a:t> </a:t>
            </a:r>
            <a:r>
              <a:rPr lang="en-US" sz="2200" dirty="0" err="1" smtClean="0"/>
              <a:t>financiar</a:t>
            </a:r>
            <a:r>
              <a:rPr lang="en-US" sz="2200" dirty="0" smtClean="0"/>
              <a:t> o </a:t>
            </a:r>
            <a:r>
              <a:rPr lang="en-US" sz="2200" dirty="0" err="1" smtClean="0"/>
              <a:t>investimento</a:t>
            </a:r>
            <a:endParaRPr lang="pt-BR" sz="22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A: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fechada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200" dirty="0" err="1" smtClean="0"/>
              <a:t>Neste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</a:t>
            </a:r>
            <a:r>
              <a:rPr lang="en-US" sz="2200" dirty="0" smtClean="0"/>
              <a:t>, a </a:t>
            </a:r>
            <a:r>
              <a:rPr lang="en-US" sz="2200" dirty="0" err="1" smtClean="0"/>
              <a:t>poupança</a:t>
            </a:r>
            <a:r>
              <a:rPr lang="en-US" sz="2200" dirty="0" smtClean="0"/>
              <a:t> é </a:t>
            </a:r>
            <a:r>
              <a:rPr lang="en-US" sz="2200" dirty="0" err="1" smtClean="0"/>
              <a:t>composta</a:t>
            </a:r>
            <a:r>
              <a:rPr lang="en-US" sz="2200" dirty="0" smtClean="0"/>
              <a:t> </a:t>
            </a:r>
            <a:r>
              <a:rPr lang="en-US" sz="2200" dirty="0" err="1" smtClean="0"/>
              <a:t>por</a:t>
            </a:r>
            <a:r>
              <a:rPr lang="en-US" sz="2200" dirty="0" smtClean="0"/>
              <a:t> </a:t>
            </a:r>
            <a:r>
              <a:rPr lang="en-US" sz="2200" dirty="0" err="1" smtClean="0"/>
              <a:t>dois</a:t>
            </a:r>
            <a:r>
              <a:rPr lang="en-US" sz="2200" dirty="0" smtClean="0"/>
              <a:t> </a:t>
            </a:r>
            <a:r>
              <a:rPr lang="en-US" sz="2200" dirty="0" err="1" smtClean="0"/>
              <a:t>componentes</a:t>
            </a:r>
            <a:r>
              <a:rPr lang="en-US" sz="2200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 </a:t>
            </a:r>
            <a:r>
              <a:rPr lang="en-US" sz="1800" dirty="0" err="1" smtClean="0"/>
              <a:t>poupança</a:t>
            </a:r>
            <a:r>
              <a:rPr lang="en-US" sz="1800" dirty="0" smtClean="0"/>
              <a:t> das </a:t>
            </a:r>
            <a:r>
              <a:rPr lang="en-US" sz="1800" dirty="0" err="1" smtClean="0"/>
              <a:t>famílias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pt-BR" sz="1800" dirty="0" smtClean="0"/>
              <a:t>A poupança das empresas: os lucros retidos pelas empresas (ou seja, lucros não distribuídos às famílias)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Logo, </a:t>
            </a:r>
            <a:r>
              <a:rPr lang="en-US" sz="2200" dirty="0" err="1" smtClean="0"/>
              <a:t>tanto</a:t>
            </a:r>
            <a:r>
              <a:rPr lang="en-US" sz="2200" dirty="0" smtClean="0"/>
              <a:t> as </a:t>
            </a:r>
            <a:r>
              <a:rPr lang="en-US" sz="2200" dirty="0" err="1" smtClean="0"/>
              <a:t>empresas</a:t>
            </a:r>
            <a:r>
              <a:rPr lang="en-US" sz="2200" dirty="0" smtClean="0"/>
              <a:t> </a:t>
            </a:r>
            <a:r>
              <a:rPr lang="en-US" sz="2200" dirty="0" err="1" smtClean="0"/>
              <a:t>como</a:t>
            </a:r>
            <a:r>
              <a:rPr lang="en-US" sz="2200" dirty="0" smtClean="0"/>
              <a:t> as </a:t>
            </a:r>
            <a:r>
              <a:rPr lang="en-US" sz="2200" dirty="0" err="1" smtClean="0"/>
              <a:t>famílias</a:t>
            </a:r>
            <a:r>
              <a:rPr lang="en-US" sz="2200" dirty="0" smtClean="0"/>
              <a:t> </a:t>
            </a:r>
            <a:r>
              <a:rPr lang="en-US" sz="2200" dirty="0" err="1" smtClean="0"/>
              <a:t>formam</a:t>
            </a:r>
            <a:r>
              <a:rPr lang="en-US" sz="2200" dirty="0" smtClean="0"/>
              <a:t> </a:t>
            </a:r>
            <a:r>
              <a:rPr lang="en-US" sz="2200" dirty="0" err="1" smtClean="0"/>
              <a:t>poupança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200" dirty="0" err="1" smtClean="0"/>
              <a:t>Nos</a:t>
            </a:r>
            <a:r>
              <a:rPr lang="en-US" sz="2200" dirty="0" smtClean="0"/>
              <a:t> </a:t>
            </a:r>
            <a:r>
              <a:rPr lang="en-US" sz="2200" dirty="0" err="1" smtClean="0"/>
              <a:t>próximos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sistemas</a:t>
            </a:r>
            <a:r>
              <a:rPr lang="en-US" sz="2200" dirty="0" smtClean="0"/>
              <a:t>, </a:t>
            </a:r>
            <a:r>
              <a:rPr lang="en-US" sz="2200" dirty="0" err="1" smtClean="0"/>
              <a:t>veremos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novas </a:t>
            </a:r>
            <a:r>
              <a:rPr lang="en-US" sz="2200" dirty="0" err="1" smtClean="0"/>
              <a:t>poupanças</a:t>
            </a:r>
            <a:r>
              <a:rPr lang="en-US" sz="2200" dirty="0" smtClean="0"/>
              <a:t> </a:t>
            </a:r>
            <a:r>
              <a:rPr lang="en-US" sz="2200" dirty="0" err="1" smtClean="0"/>
              <a:t>serão</a:t>
            </a:r>
            <a:r>
              <a:rPr lang="en-US" sz="2200" dirty="0" smtClean="0"/>
              <a:t> </a:t>
            </a:r>
            <a:r>
              <a:rPr lang="en-US" sz="2200" dirty="0" err="1" smtClean="0"/>
              <a:t>incluídas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conta</a:t>
            </a:r>
            <a:r>
              <a:rPr lang="en-US" sz="2200" dirty="0" smtClean="0"/>
              <a:t> de capital</a:t>
            </a:r>
          </a:p>
          <a:p>
            <a:endParaRPr lang="pt-BR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A: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fechada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191228"/>
              </p:ext>
            </p:extLst>
          </p:nvPr>
        </p:nvGraphicFramePr>
        <p:xfrm>
          <a:off x="827584" y="980728"/>
          <a:ext cx="7632848" cy="2438400"/>
        </p:xfrm>
        <a:graphic>
          <a:graphicData uri="http://schemas.openxmlformats.org/drawingml/2006/table">
            <a:tbl>
              <a:tblPr/>
              <a:tblGrid>
                <a:gridCol w="3862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produção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A1) Salários pagos às famílias</a:t>
                      </a: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C) Consumo das famílias</a:t>
                      </a: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A2) Juros pagos às famílias</a:t>
                      </a: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I.1) </a:t>
                      </a:r>
                      <a:r>
                        <a:rPr lang="pt-BR" sz="1600" b="0" dirty="0">
                          <a:latin typeface="+mn-lt"/>
                          <a:ea typeface="Times New Roman"/>
                          <a:cs typeface="Times New Roman"/>
                        </a:rPr>
                        <a:t>Formação bruta de capital fixo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A3) Aluguéis </a:t>
                      </a:r>
                      <a:r>
                        <a:rPr lang="pt-BR" sz="1600" b="0" dirty="0">
                          <a:latin typeface="+mn-lt"/>
                          <a:ea typeface="Times New Roman"/>
                          <a:cs typeface="Times New Roman"/>
                        </a:rPr>
                        <a:t>pagos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I.2) </a:t>
                      </a:r>
                      <a:r>
                        <a:rPr lang="pt-BR" sz="1600" b="0" dirty="0">
                          <a:latin typeface="+mn-lt"/>
                          <a:ea typeface="Times New Roman"/>
                          <a:cs typeface="Times New Roman"/>
                        </a:rPr>
                        <a:t>Variação de estoques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A4) Lucros distribuídos às famílias</a:t>
                      </a: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B) Depreciação</a:t>
                      </a: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F) Lucros </a:t>
                      </a:r>
                      <a:r>
                        <a:rPr lang="pt-BR" sz="1600" b="0" dirty="0">
                          <a:latin typeface="+mn-lt"/>
                          <a:ea typeface="Times New Roman"/>
                          <a:cs typeface="Times New Roman"/>
                        </a:rPr>
                        <a:t>retidos pelas empresas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>
                          <a:latin typeface="+mn-lt"/>
                          <a:ea typeface="Times New Roman"/>
                          <a:cs typeface="Times New Roman"/>
                        </a:rPr>
                        <a:t>Produto bruto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latin typeface="+mn-lt"/>
                          <a:ea typeface="Times New Roman"/>
                          <a:cs typeface="Times New Roman"/>
                        </a:rPr>
                        <a:t>Receita bruta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763843"/>
              </p:ext>
            </p:extLst>
          </p:nvPr>
        </p:nvGraphicFramePr>
        <p:xfrm>
          <a:off x="827584" y="3573016"/>
          <a:ext cx="7632848" cy="1950720"/>
        </p:xfrm>
        <a:graphic>
          <a:graphicData uri="http://schemas.openxmlformats.org/drawingml/2006/table">
            <a:tbl>
              <a:tblPr/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apropriação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C) Consumo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A1) Salários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J) Poupança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A2) Juros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A3) Aluguéis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A4)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Lucros distribuídos 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às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Utilização da renda 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recebida pelas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recebida pelas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A: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fechada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600" y="1412776"/>
          <a:ext cx="7344816" cy="1706880"/>
        </p:xfrm>
        <a:graphic>
          <a:graphicData uri="http://schemas.openxmlformats.org/drawingml/2006/table">
            <a:tbl>
              <a:tblPr/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de capital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I.1)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Formação bruta de capital fixo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J) Poupança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I.2)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Variação de estoques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F) Lucros retidos pelas empresas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B) Depreciação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+mn-lt"/>
                          <a:ea typeface="Times New Roman"/>
                          <a:cs typeface="Times New Roman"/>
                        </a:rPr>
                        <a:t>Investimento bruto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Poupança bruta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Notas do sistema 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pt-BR" sz="2200" dirty="0" smtClean="0"/>
              <a:t>Poupança bruta do setor privado = Poupança das famílias + Lucros retidos pelas empresas (poupança das empresas) + Depreciação</a:t>
            </a:r>
          </a:p>
          <a:p>
            <a:pPr marL="857250" lvl="1" indent="-457200"/>
            <a:r>
              <a:rPr lang="en-US" sz="1800" dirty="0" smtClean="0"/>
              <a:t>Se </a:t>
            </a:r>
            <a:r>
              <a:rPr lang="en-US" sz="1800" dirty="0" err="1" smtClean="0"/>
              <a:t>você</a:t>
            </a:r>
            <a:r>
              <a:rPr lang="en-US" sz="1800" dirty="0" smtClean="0"/>
              <a:t> </a:t>
            </a:r>
            <a:r>
              <a:rPr lang="en-US" sz="1800" dirty="0" err="1" smtClean="0"/>
              <a:t>quiser</a:t>
            </a:r>
            <a:r>
              <a:rPr lang="en-US" sz="1800" dirty="0" smtClean="0"/>
              <a:t> </a:t>
            </a:r>
            <a:r>
              <a:rPr lang="en-US" sz="1800" dirty="0" err="1" smtClean="0"/>
              <a:t>calcular</a:t>
            </a:r>
            <a:r>
              <a:rPr lang="en-US" sz="1800" dirty="0" smtClean="0"/>
              <a:t> a </a:t>
            </a:r>
            <a:r>
              <a:rPr lang="en-US" sz="1800" dirty="0" err="1" smtClean="0"/>
              <a:t>poupança</a:t>
            </a:r>
            <a:r>
              <a:rPr lang="en-US" sz="1800" dirty="0" smtClean="0"/>
              <a:t> </a:t>
            </a:r>
            <a:r>
              <a:rPr lang="en-US" sz="1800" dirty="0" err="1" smtClean="0"/>
              <a:t>líquida</a:t>
            </a:r>
            <a:r>
              <a:rPr lang="en-US" sz="1800" dirty="0" smtClean="0"/>
              <a:t>, </a:t>
            </a:r>
            <a:r>
              <a:rPr lang="en-US" sz="1800" dirty="0" err="1" smtClean="0"/>
              <a:t>basta</a:t>
            </a:r>
            <a:r>
              <a:rPr lang="en-US" sz="1800" dirty="0" smtClean="0"/>
              <a:t> </a:t>
            </a:r>
            <a:r>
              <a:rPr lang="en-US" sz="1800" dirty="0" err="1" smtClean="0"/>
              <a:t>deduzir</a:t>
            </a:r>
            <a:r>
              <a:rPr lang="en-US" sz="1800" dirty="0" smtClean="0"/>
              <a:t> a </a:t>
            </a:r>
            <a:r>
              <a:rPr lang="en-US" sz="1800" dirty="0" err="1" smtClean="0"/>
              <a:t>depreciação</a:t>
            </a:r>
            <a:endParaRPr lang="pt-BR" sz="1800" dirty="0" smtClean="0"/>
          </a:p>
          <a:p>
            <a:pPr marL="457200" indent="-457200">
              <a:buFont typeface="+mj-lt"/>
              <a:buAutoNum type="alphaLcParenR"/>
            </a:pPr>
            <a:r>
              <a:rPr lang="pt-BR" sz="2200" dirty="0" smtClean="0"/>
              <a:t>A depreciação define a distinção entre Produto Líquido (PL) e Produto Bruto (PB):</a:t>
            </a:r>
          </a:p>
          <a:p>
            <a:pPr marL="457200" indent="-457200" algn="ctr">
              <a:buNone/>
            </a:pPr>
            <a:r>
              <a:rPr lang="pt-BR" sz="2200" dirty="0" smtClean="0"/>
              <a:t>PB = PL + Depreciação </a:t>
            </a:r>
          </a:p>
          <a:p>
            <a:pPr marL="457200" indent="-457200">
              <a:buFont typeface="+mj-lt"/>
              <a:buAutoNum type="alphaLcParenR" startAt="3"/>
            </a:pPr>
            <a:r>
              <a:rPr lang="pt-BR" sz="2200" dirty="0" smtClean="0"/>
              <a:t>Note que FBKF = FLKF + Depreciação</a:t>
            </a:r>
          </a:p>
          <a:p>
            <a:pPr marL="457200" indent="-457200">
              <a:buFont typeface="+mj-lt"/>
              <a:buAutoNum type="alphaLcParenR" startAt="3"/>
            </a:pPr>
            <a:r>
              <a:rPr lang="en-US" sz="2200" dirty="0" err="1" smtClean="0">
                <a:solidFill>
                  <a:srgbClr val="FF0000"/>
                </a:solidFill>
              </a:rPr>
              <a:t>Não</a:t>
            </a:r>
            <a:r>
              <a:rPr lang="en-US" sz="2200" dirty="0" smtClean="0">
                <a:solidFill>
                  <a:srgbClr val="FF0000"/>
                </a:solidFill>
              </a:rPr>
              <a:t> se </a:t>
            </a:r>
            <a:r>
              <a:rPr lang="en-US" sz="2200" dirty="0" err="1" smtClean="0">
                <a:solidFill>
                  <a:srgbClr val="FF0000"/>
                </a:solidFill>
              </a:rPr>
              <a:t>esqueça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jamais</a:t>
            </a:r>
            <a:r>
              <a:rPr lang="en-US" sz="2200" dirty="0" smtClean="0">
                <a:solidFill>
                  <a:srgbClr val="FF0000"/>
                </a:solidFill>
              </a:rPr>
              <a:t>: </a:t>
            </a:r>
            <a:r>
              <a:rPr lang="en-US" sz="2200" dirty="0" err="1" smtClean="0">
                <a:solidFill>
                  <a:srgbClr val="FF0000"/>
                </a:solidFill>
              </a:rPr>
              <a:t>Poupança</a:t>
            </a:r>
            <a:r>
              <a:rPr lang="en-US" sz="2200" dirty="0" smtClean="0">
                <a:solidFill>
                  <a:srgbClr val="FF0000"/>
                </a:solidFill>
              </a:rPr>
              <a:t> total = </a:t>
            </a:r>
            <a:r>
              <a:rPr lang="en-US" sz="2200" dirty="0" err="1" smtClean="0">
                <a:solidFill>
                  <a:srgbClr val="FF0000"/>
                </a:solidFill>
              </a:rPr>
              <a:t>Investimento</a:t>
            </a:r>
            <a:r>
              <a:rPr lang="en-US" sz="2200" dirty="0" smtClean="0">
                <a:solidFill>
                  <a:srgbClr val="FF0000"/>
                </a:solidFill>
              </a:rPr>
              <a:t> total</a:t>
            </a:r>
            <a:endParaRPr lang="pt-BR" sz="2200" dirty="0" smtClean="0">
              <a:solidFill>
                <a:srgbClr val="FF0000"/>
              </a:solidFill>
            </a:endParaRPr>
          </a:p>
          <a:p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Sistema B: Economia aberta sem governo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pt-BR" sz="2200" dirty="0" smtClean="0"/>
              <a:t>Vamos abandonar também o pressuposto (c)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Esta economia continua sem governo, mas passa a incluir as transações internacionais, além depreciação do capital, a poupança e o investimento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Novas transações: exportações e importações de (1) produtos, (II) serviços, (III) fatores de produção e, consequentemente, (IV) de rendas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Além da conta da produção, da apropriação e de capital, o sistema passa a contemplar a conta do setor externo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Considera-se somente as transações correntes do BP, ou seja, não é considerada a balança de capital. Portanto, considera-se somente:</a:t>
            </a:r>
          </a:p>
          <a:p>
            <a:pPr lvl="1">
              <a:spcBef>
                <a:spcPts val="0"/>
              </a:spcBef>
            </a:pPr>
            <a:r>
              <a:rPr lang="pt-BR" sz="1800" dirty="0" smtClean="0"/>
              <a:t>Saldo da Balança Comercial (SBC)</a:t>
            </a:r>
          </a:p>
          <a:p>
            <a:pPr lvl="1">
              <a:spcBef>
                <a:spcPts val="0"/>
              </a:spcBef>
            </a:pPr>
            <a:r>
              <a:rPr lang="pt-BR" sz="1800" dirty="0" smtClean="0"/>
              <a:t>Saldo da Balança de Serviços (SBS)</a:t>
            </a:r>
          </a:p>
          <a:p>
            <a:pPr lvl="2">
              <a:spcBef>
                <a:spcPts val="0"/>
              </a:spcBef>
            </a:pPr>
            <a:r>
              <a:rPr lang="en-US" sz="1400" dirty="0" smtClean="0"/>
              <a:t>São </a:t>
            </a:r>
            <a:r>
              <a:rPr lang="en-US" sz="1400" dirty="0" err="1" smtClean="0"/>
              <a:t>tratadas</a:t>
            </a:r>
            <a:r>
              <a:rPr lang="en-US" sz="1400" dirty="0" smtClean="0"/>
              <a:t> </a:t>
            </a:r>
            <a:r>
              <a:rPr lang="en-US" sz="1400" dirty="0" err="1" smtClean="0"/>
              <a:t>conjuntamente</a:t>
            </a:r>
            <a:r>
              <a:rPr lang="en-US" sz="1400" dirty="0" smtClean="0"/>
              <a:t>, </a:t>
            </a:r>
            <a:r>
              <a:rPr lang="en-US" sz="1400" dirty="0" err="1" smtClean="0"/>
              <a:t>como</a:t>
            </a:r>
            <a:r>
              <a:rPr lang="en-US" sz="1400" dirty="0" smtClean="0"/>
              <a:t> </a:t>
            </a:r>
            <a:r>
              <a:rPr lang="en-US" sz="1400" dirty="0" err="1" smtClean="0"/>
              <a:t>Saldo</a:t>
            </a:r>
            <a:r>
              <a:rPr lang="en-US" sz="1400" dirty="0" smtClean="0"/>
              <a:t> </a:t>
            </a:r>
            <a:r>
              <a:rPr lang="en-US" sz="1400" dirty="0" err="1" smtClean="0"/>
              <a:t>da</a:t>
            </a:r>
            <a:r>
              <a:rPr lang="en-US" sz="1400" dirty="0" smtClean="0"/>
              <a:t> </a:t>
            </a:r>
            <a:r>
              <a:rPr lang="en-US" sz="1400" dirty="0" err="1" smtClean="0"/>
              <a:t>Balança</a:t>
            </a:r>
            <a:r>
              <a:rPr lang="en-US" sz="1400" dirty="0" smtClean="0"/>
              <a:t> de </a:t>
            </a:r>
            <a:r>
              <a:rPr lang="en-US" sz="1400" dirty="0" err="1" smtClean="0"/>
              <a:t>Comércio</a:t>
            </a:r>
            <a:r>
              <a:rPr lang="en-US" sz="1400" dirty="0" smtClean="0"/>
              <a:t> e de </a:t>
            </a:r>
            <a:r>
              <a:rPr lang="en-US" sz="1400" dirty="0" err="1" smtClean="0"/>
              <a:t>Serviços</a:t>
            </a:r>
            <a:r>
              <a:rPr lang="en-US" sz="1400" dirty="0" smtClean="0"/>
              <a:t> (SBCS)</a:t>
            </a:r>
            <a:endParaRPr lang="pt-BR" sz="1400" dirty="0" smtClean="0"/>
          </a:p>
          <a:p>
            <a:pPr lvl="1">
              <a:spcBef>
                <a:spcPts val="0"/>
              </a:spcBef>
            </a:pPr>
            <a:r>
              <a:rPr lang="pt-BR" sz="1800" dirty="0" smtClean="0"/>
              <a:t>Saldo da Balança de Renda Primária</a:t>
            </a:r>
          </a:p>
          <a:p>
            <a:pPr lvl="1">
              <a:spcBef>
                <a:spcPts val="0"/>
              </a:spcBef>
            </a:pPr>
            <a:r>
              <a:rPr lang="pt-BR" sz="1800" dirty="0" smtClean="0"/>
              <a:t>Saldo da Balança de Renda Secundária</a:t>
            </a:r>
          </a:p>
          <a:p>
            <a:pPr lvl="2">
              <a:spcBef>
                <a:spcPts val="0"/>
              </a:spcBef>
            </a:pPr>
            <a:r>
              <a:rPr lang="en-US" sz="1400" dirty="0" smtClean="0"/>
              <a:t>São </a:t>
            </a:r>
            <a:r>
              <a:rPr lang="en-US" sz="1400" dirty="0" err="1" smtClean="0"/>
              <a:t>tratadas</a:t>
            </a:r>
            <a:r>
              <a:rPr lang="en-US" sz="1400" dirty="0" smtClean="0"/>
              <a:t> </a:t>
            </a:r>
            <a:r>
              <a:rPr lang="en-US" sz="1400" dirty="0" err="1" smtClean="0"/>
              <a:t>conjuntamente</a:t>
            </a:r>
            <a:r>
              <a:rPr lang="en-US" sz="1400" dirty="0" smtClean="0"/>
              <a:t>, </a:t>
            </a:r>
            <a:r>
              <a:rPr lang="en-US" sz="1400" dirty="0" err="1" smtClean="0"/>
              <a:t>como</a:t>
            </a:r>
            <a:r>
              <a:rPr lang="en-US" sz="1400" dirty="0" smtClean="0"/>
              <a:t> </a:t>
            </a:r>
            <a:r>
              <a:rPr lang="en-US" sz="1400" dirty="0" err="1" smtClean="0"/>
              <a:t>Renda</a:t>
            </a:r>
            <a:r>
              <a:rPr lang="en-US" sz="1400" dirty="0" smtClean="0"/>
              <a:t> </a:t>
            </a:r>
            <a:r>
              <a:rPr lang="en-US" sz="1400" dirty="0" err="1" smtClean="0"/>
              <a:t>Líquida</a:t>
            </a:r>
            <a:r>
              <a:rPr lang="en-US" sz="1400" dirty="0" smtClean="0"/>
              <a:t> </a:t>
            </a:r>
            <a:r>
              <a:rPr lang="en-US" sz="1400" dirty="0" err="1" smtClean="0"/>
              <a:t>Recebida</a:t>
            </a:r>
            <a:r>
              <a:rPr lang="en-US" sz="1400" dirty="0" smtClean="0"/>
              <a:t> </a:t>
            </a:r>
            <a:r>
              <a:rPr lang="en-US" sz="1400" dirty="0"/>
              <a:t>d</a:t>
            </a:r>
            <a:r>
              <a:rPr lang="en-US" sz="1400" dirty="0" smtClean="0"/>
              <a:t>o Exterior (RLRE)</a:t>
            </a:r>
            <a:endParaRPr lang="pt-BR" sz="1400" dirty="0" smtClean="0"/>
          </a:p>
          <a:p>
            <a:endParaRPr lang="pt-BR" sz="22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B: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aberta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23788"/>
              </p:ext>
            </p:extLst>
          </p:nvPr>
        </p:nvGraphicFramePr>
        <p:xfrm>
          <a:off x="755576" y="1484784"/>
          <a:ext cx="7560840" cy="2926080"/>
        </p:xfrm>
        <a:graphic>
          <a:graphicData uri="http://schemas.openxmlformats.org/drawingml/2006/table">
            <a:tbl>
              <a:tblPr/>
              <a:tblGrid>
                <a:gridCol w="378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produção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Mbs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Importações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Xbs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Exportações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L) Renda líquida enviada ao exterior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C)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Consumo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A1) Salários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I.1)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Formação bruta de capital fixo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A2) Juros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I.2)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Variação de estoques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A3) Aluguéis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A4) Lucros distribuídos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B) Depreciação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+mn-lt"/>
                          <a:ea typeface="Times New Roman"/>
                          <a:cs typeface="Times New Roman"/>
                        </a:rPr>
                        <a:t>F) Lucros retidos pelas empresas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+mn-lt"/>
                          <a:ea typeface="Times New Roman"/>
                          <a:cs typeface="Times New Roman"/>
                        </a:rPr>
                        <a:t>Oferta total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Demanda total por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 &amp; realidade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https://agenciadenoticias.ibge.gov.br/agencia-sala-de-imprensa/2013-agencia-de-noticias/releases/20166-pib-avanca-1-0-em-2017-e-fecha-ano-em-r-6-6-trilhoes.html</a:t>
            </a:r>
            <a:endParaRPr lang="pt-BR" dirty="0" smtClean="0">
              <a:hlinkClick r:id="rId3"/>
            </a:endParaRPr>
          </a:p>
          <a:p>
            <a:r>
              <a:rPr lang="pt-BR" dirty="0" smtClean="0">
                <a:hlinkClick r:id="rId3"/>
              </a:rPr>
              <a:t>https://g1.globo.com/economia/noticia/pib-brasileiro-cresce-10-em-2017-apos-2-anos-de-retracao.ghtml</a:t>
            </a:r>
            <a:endParaRPr lang="pt-BR" dirty="0" smtClean="0"/>
          </a:p>
          <a:p>
            <a:r>
              <a:rPr lang="pt-BR" dirty="0">
                <a:hlinkClick r:id="rId4"/>
              </a:rPr>
              <a:t>https://economia.estadao.com.br/noticias/geral,consumo-das-familias-perde-folego-e-economistas-cortam-projecoes-para-2018,70002393750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B: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aberta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305407"/>
              </p:ext>
            </p:extLst>
          </p:nvPr>
        </p:nvGraphicFramePr>
        <p:xfrm>
          <a:off x="899592" y="1484784"/>
          <a:ext cx="7560840" cy="2194560"/>
        </p:xfrm>
        <a:graphic>
          <a:graphicData uri="http://schemas.openxmlformats.org/drawingml/2006/table">
            <a:tbl>
              <a:tblPr/>
              <a:tblGrid>
                <a:gridCol w="378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apropriação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C)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Consumo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A1) Salários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J) Poupança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A2) Juros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A3) Aluguéis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A4) Lucros distribuídos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Utilização da renda 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recebida pelas famílias domésticas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recebida</a:t>
                      </a:r>
                      <a:r>
                        <a:rPr lang="pt-BR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pelas famílias domésticas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B: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aberta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1268760"/>
          <a:ext cx="7416824" cy="1463040"/>
        </p:xfrm>
        <a:graphic>
          <a:graphicData uri="http://schemas.openxmlformats.org/drawingml/2006/table">
            <a:tbl>
              <a:tblPr/>
              <a:tblGrid>
                <a:gridCol w="37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do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setor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externo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Xbs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Exportações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Mbs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Importações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K) Déficit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do BP em transações correntes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L) Renda líquida enviada ao exterior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+mn-lt"/>
                          <a:ea typeface="Times New Roman"/>
                          <a:cs typeface="Times New Roman"/>
                        </a:rPr>
                        <a:t>Total do débito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Total do crédito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27584" y="3284984"/>
          <a:ext cx="7416824" cy="1950720"/>
        </p:xfrm>
        <a:graphic>
          <a:graphicData uri="http://schemas.openxmlformats.org/drawingml/2006/table">
            <a:tbl>
              <a:tblPr/>
              <a:tblGrid>
                <a:gridCol w="37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de capital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I.1)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Formação bruta de capital fixo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J) Poupança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I.2)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Variação de estoques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F) Lucros retidos pelas empresas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B) Depreciação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K) Déficit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do BP em transações correntes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+mn-lt"/>
                          <a:ea typeface="Times New Roman"/>
                          <a:cs typeface="Times New Roman"/>
                        </a:rPr>
                        <a:t>Investimento bruto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Poupança bruta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Notas</a:t>
            </a:r>
            <a:r>
              <a:rPr lang="en-US" dirty="0" smtClean="0"/>
              <a:t> do </a:t>
            </a:r>
            <a:r>
              <a:rPr lang="en-US" dirty="0" err="1" smtClean="0"/>
              <a:t>sistema</a:t>
            </a:r>
            <a:r>
              <a:rPr lang="en-US" dirty="0" smtClean="0"/>
              <a:t> 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457200" indent="-457200">
              <a:spcBef>
                <a:spcPts val="0"/>
              </a:spcBef>
            </a:pPr>
            <a:r>
              <a:rPr lang="pt-BR" sz="2200" dirty="0" smtClean="0"/>
              <a:t>Déficit do BP em transações correntes = Poupança do setor externo (surge uma nova poupança no sistema para financiar os investimentos)</a:t>
            </a:r>
          </a:p>
          <a:p>
            <a:pPr marL="457200" indent="-457200">
              <a:spcBef>
                <a:spcPts val="0"/>
              </a:spcBef>
            </a:pPr>
            <a:r>
              <a:rPr lang="pt-BR" sz="2200" dirty="0" smtClean="0"/>
              <a:t>Uma economia aberta define dois tipos de produto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arenR"/>
            </a:pPr>
            <a:r>
              <a:rPr lang="pt-BR" sz="2000" dirty="0" smtClean="0"/>
              <a:t>Produto interno (PI): valor dos bens e serviços produzidos NO país, independente do país proprietário do fator de produção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arenR"/>
            </a:pPr>
            <a:r>
              <a:rPr lang="pt-BR" sz="2000" dirty="0" smtClean="0"/>
              <a:t>Produto nacional (PN): valor dos bens e serviços produzidos PELOS fatores de produção do país, independentemente do país onde estes estejam empregados</a:t>
            </a:r>
          </a:p>
          <a:p>
            <a:pPr marL="457200" indent="-457200">
              <a:spcBef>
                <a:spcPts val="0"/>
              </a:spcBef>
            </a:pPr>
            <a:r>
              <a:rPr lang="pt-BR" sz="2200" dirty="0" smtClean="0"/>
              <a:t>A Renda Líquida Enviada ao Exterior (RLEE) define a distinção entre Produto Nacional (PN) e Produto Interno (PI):</a:t>
            </a:r>
          </a:p>
          <a:p>
            <a:pPr marL="457200" indent="-457200" algn="ctr">
              <a:spcBef>
                <a:spcPts val="0"/>
              </a:spcBef>
              <a:buNone/>
            </a:pPr>
            <a:r>
              <a:rPr lang="pt-BR" sz="2200" dirty="0" smtClean="0"/>
              <a:t>PI = PN + RLEE</a:t>
            </a:r>
          </a:p>
          <a:p>
            <a:pPr>
              <a:spcBef>
                <a:spcPts val="0"/>
              </a:spcBef>
            </a:pPr>
            <a:r>
              <a:rPr lang="pt-BR" sz="2200" b="1" dirty="0" smtClean="0">
                <a:solidFill>
                  <a:srgbClr val="FF0000"/>
                </a:solidFill>
              </a:rPr>
              <a:t>Alerta</a:t>
            </a:r>
            <a:r>
              <a:rPr lang="pt-BR" sz="2200" dirty="0" smtClean="0"/>
              <a:t>: em SCN, exportações de bens e serviços são tratados conjuntamente. O mesmo vale para importações. Em BP, estes saldos são tratados separadamente.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Sistema C: Economia aberta com governo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200" dirty="0" smtClean="0"/>
              <a:t>Vamos também abandonar o pressuposto (d), de tal forma a termos o sistema completo</a:t>
            </a:r>
          </a:p>
          <a:p>
            <a:r>
              <a:rPr lang="pt-BR" sz="2200" dirty="0" smtClean="0"/>
              <a:t>Além da conta da produção, da apropriação, de capital e do setor externo, o sistema passa a contemplar a conta do governo</a:t>
            </a:r>
          </a:p>
          <a:p>
            <a:r>
              <a:rPr lang="pt-BR" sz="2200" dirty="0" smtClean="0"/>
              <a:t>Conceito de governo:</a:t>
            </a:r>
          </a:p>
          <a:p>
            <a:pPr lvl="1"/>
            <a:r>
              <a:rPr lang="pt-BR" sz="1800" dirty="0" smtClean="0"/>
              <a:t>Inclusão das esferas federal, estadual e municipal, além das autarquias;</a:t>
            </a:r>
          </a:p>
          <a:p>
            <a:pPr lvl="1"/>
            <a:r>
              <a:rPr lang="pt-BR" sz="1800" dirty="0" smtClean="0"/>
              <a:t>Exclusão das empresas públicas e sociedades de economia mista, que são tratadas como empresas</a:t>
            </a:r>
          </a:p>
          <a:p>
            <a:pPr lvl="1"/>
            <a:r>
              <a:rPr lang="pt-BR" sz="1800" dirty="0" smtClean="0"/>
              <a:t>Inclui somente as receitas e despesas correntes do governo. Não são incluídas as receitas e despesas de capital</a:t>
            </a:r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Sistema C: Economia aberta com 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103894"/>
              </p:ext>
            </p:extLst>
          </p:nvPr>
        </p:nvGraphicFramePr>
        <p:xfrm>
          <a:off x="467544" y="1196752"/>
          <a:ext cx="8208912" cy="4206240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produção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Debito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Credito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Mbs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Importações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C) Consumo das famílias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L) Renda líquida enviada ao exterior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G) Consumo do governo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A1) Salários pagos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I.1) Formação bruta de capital fixo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A2) 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Juros pagos às </a:t>
                      </a: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I.2) Variação de estoques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A3) Aluguéis pagos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latin typeface="Arial"/>
                          <a:ea typeface="Times New Roman"/>
                          <a:cs typeface="Times New Roman"/>
                        </a:rPr>
                        <a:t>Xbs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Exportações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de bens e serviços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A4) 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Lucros distribuídos </a:t>
                      </a: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B) Depreciação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F) Lucros retidos pelas empresas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T2 – M2) Impostos diretos pagos pelas empresas menos transferências 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 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governo</a:t>
                      </a:r>
                      <a:r>
                        <a:rPr lang="pt-BR" sz="16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às 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empresas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 – N) Impostos indiretos menos subsídios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V) Outras receitas correntes 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 </a:t>
                      </a: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governo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Oferta total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Demanda total por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Sistema C: Economia aberta com 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918767"/>
              </p:ext>
            </p:extLst>
          </p:nvPr>
        </p:nvGraphicFramePr>
        <p:xfrm>
          <a:off x="395536" y="1052736"/>
          <a:ext cx="8424936" cy="2438400"/>
        </p:xfrm>
        <a:graphic>
          <a:graphicData uri="http://schemas.openxmlformats.org/drawingml/2006/table">
            <a:tbl>
              <a:tblPr/>
              <a:tblGrid>
                <a:gridCol w="4212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apropriação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Debito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Credito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C) </a:t>
                      </a: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Consumo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A1) Salários pagos às famílias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J) Poupança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A2) </a:t>
                      </a: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Juros pagos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T1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Impostos diretos pagos pelas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A3) Aluguéis pagos às famílias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A4) Lucros distribuídos às famílias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M1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Transferências do governo às famílias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Utilização</a:t>
                      </a:r>
                      <a:r>
                        <a:rPr lang="pt-BR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da r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enda mais transferências</a:t>
                      </a:r>
                      <a:r>
                        <a:rPr lang="pt-BR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do governo recebidas pelas famílias domésticas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Renda mais transferências</a:t>
                      </a:r>
                      <a:r>
                        <a:rPr lang="pt-BR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do governo recebidas pelas famílias domésticas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Sistema C: Economia aberta com 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53696"/>
              </p:ext>
            </p:extLst>
          </p:nvPr>
        </p:nvGraphicFramePr>
        <p:xfrm>
          <a:off x="456378" y="1162432"/>
          <a:ext cx="8364094" cy="2194560"/>
        </p:xfrm>
        <a:graphic>
          <a:graphicData uri="http://schemas.openxmlformats.org/drawingml/2006/table">
            <a:tbl>
              <a:tblPr/>
              <a:tblGrid>
                <a:gridCol w="4221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2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do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governo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G)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Consumo do governo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T1) Impostos diretos pagos pelas famílias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M1) Transferências do governo às famílias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T2) Impostos diretos pagos pelas empresas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M2) Transferências do governo às empresas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U) Impostos indiretos</a:t>
                      </a:r>
                      <a:endParaRPr lang="pt-BR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N) Subsídios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V) Outras receitas correntes do governo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O)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Saldo do governo em conta corrente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Utilização da receita 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corrente do governo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Total da receita 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corrente do 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governo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872854"/>
              </p:ext>
            </p:extLst>
          </p:nvPr>
        </p:nvGraphicFramePr>
        <p:xfrm>
          <a:off x="1524000" y="378904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7110076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994492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886772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Exemplos de impostos no Brasil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14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Nível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Diretos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Indiretos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38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Federal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IRPF e IRPJ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IPI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11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Estadual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IPVA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ICMS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435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Municipal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IPTU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ISSQN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42608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Sistema C: Economia aberta com 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742809"/>
              </p:ext>
            </p:extLst>
          </p:nvPr>
        </p:nvGraphicFramePr>
        <p:xfrm>
          <a:off x="683568" y="3140968"/>
          <a:ext cx="7776864" cy="2438400"/>
        </p:xfrm>
        <a:graphic>
          <a:graphicData uri="http://schemas.openxmlformats.org/drawingml/2006/table">
            <a:tbl>
              <a:tblPr/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de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capital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I.1)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Formação bruta de capital fixo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J) Poupança das famílias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I.2)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Variação de estoques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F) Lucros retidos pelas empresas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B) Depreciação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O)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Saldo do governo em conta corrente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K) Déficit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do BP em transações correntes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Investimento bruto total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Poupança bruta total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194294"/>
              </p:ext>
            </p:extLst>
          </p:nvPr>
        </p:nvGraphicFramePr>
        <p:xfrm>
          <a:off x="707118" y="1245880"/>
          <a:ext cx="7681306" cy="1463040"/>
        </p:xfrm>
        <a:graphic>
          <a:graphicData uri="http://schemas.openxmlformats.org/drawingml/2006/table">
            <a:tbl>
              <a:tblPr/>
              <a:tblGrid>
                <a:gridCol w="391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7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do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setor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externo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Xbs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Exportações de bens e serviços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Mbs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Importações de bens e serviços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K) Déficit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do BP em transações correntes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L) Renda liquida enviada ao exterior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Total do debito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Total do credito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Notas do sistema C: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/>
            <a:r>
              <a:rPr lang="pt-BR" sz="2200" dirty="0" smtClean="0"/>
              <a:t>Saldo do governo em conta corrente = Poupança do governo (surge uma nova poupança no sistema para financiar os investimentos)</a:t>
            </a:r>
          </a:p>
          <a:p>
            <a:pPr marL="457200" indent="-457200"/>
            <a:r>
              <a:rPr lang="pt-BR" sz="2200" dirty="0" smtClean="0"/>
              <a:t>Se o governo tributa os produtos e serviços (cobrando impostos indiretos), ele “aumenta” o preço dos mesmos. Por outro lado, se o governo subsidia, ele “diminui”. Logo, existem duas definições de produto</a:t>
            </a:r>
          </a:p>
          <a:p>
            <a:pPr marL="457200" indent="-457200"/>
            <a:r>
              <a:rPr lang="pt-BR" sz="2200" dirty="0" smtClean="0"/>
              <a:t>A diferença entre Subsídios e Impostos Indiretos define a distinção entre Produto a preço de mercado (</a:t>
            </a:r>
            <a:r>
              <a:rPr lang="pt-BR" sz="2200" dirty="0" err="1" smtClean="0"/>
              <a:t>Ppm</a:t>
            </a:r>
            <a:r>
              <a:rPr lang="pt-BR" sz="2200" dirty="0" smtClean="0"/>
              <a:t>) e Produto a custo dos fatores de produção (</a:t>
            </a:r>
            <a:r>
              <a:rPr lang="pt-BR" sz="2200" dirty="0" err="1" smtClean="0"/>
              <a:t>Pcfp</a:t>
            </a:r>
            <a:r>
              <a:rPr lang="pt-BR" sz="2200" dirty="0" smtClean="0"/>
              <a:t>):</a:t>
            </a:r>
          </a:p>
          <a:p>
            <a:pPr marL="457200" indent="-457200" algn="ctr">
              <a:buNone/>
            </a:pPr>
            <a:r>
              <a:rPr lang="pt-BR" sz="2200" dirty="0" err="1" smtClean="0"/>
              <a:t>Ppm</a:t>
            </a:r>
            <a:r>
              <a:rPr lang="pt-BR" sz="2200" dirty="0" smtClean="0"/>
              <a:t> = </a:t>
            </a:r>
            <a:r>
              <a:rPr lang="pt-BR" sz="2200" dirty="0" err="1" smtClean="0"/>
              <a:t>Pcfp</a:t>
            </a:r>
            <a:r>
              <a:rPr lang="pt-BR" sz="2200" dirty="0" smtClean="0"/>
              <a:t> + (Impostos Indiretos – Subsídios)</a:t>
            </a:r>
          </a:p>
          <a:p>
            <a:pPr marL="457200" indent="-457200"/>
            <a:r>
              <a:rPr lang="en-US" sz="2200" dirty="0" err="1" smtClean="0"/>
              <a:t>Neste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</a:t>
            </a:r>
            <a:r>
              <a:rPr lang="en-US" sz="2200" dirty="0" smtClean="0"/>
              <a:t>, note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há</a:t>
            </a:r>
            <a:r>
              <a:rPr lang="en-US" sz="2200" dirty="0" smtClean="0"/>
              <a:t> </a:t>
            </a:r>
            <a:r>
              <a:rPr lang="en-US" sz="2200" dirty="0" err="1" smtClean="0"/>
              <a:t>quatro</a:t>
            </a:r>
            <a:r>
              <a:rPr lang="en-US" sz="2200" dirty="0" smtClean="0"/>
              <a:t> </a:t>
            </a:r>
            <a:r>
              <a:rPr lang="en-US" sz="2200" dirty="0" err="1" smtClean="0"/>
              <a:t>poupanças</a:t>
            </a:r>
            <a:r>
              <a:rPr lang="en-US" sz="2200" dirty="0" smtClean="0"/>
              <a:t>:</a:t>
            </a:r>
          </a:p>
          <a:p>
            <a:pPr marL="857250" lvl="1" indent="-457200"/>
            <a:r>
              <a:rPr lang="en-US" sz="1800" dirty="0" smtClean="0"/>
              <a:t>Das </a:t>
            </a:r>
            <a:r>
              <a:rPr lang="en-US" sz="1800" dirty="0" err="1" smtClean="0"/>
              <a:t>famílias</a:t>
            </a:r>
            <a:r>
              <a:rPr lang="en-US" sz="1800" dirty="0" smtClean="0"/>
              <a:t>, das </a:t>
            </a:r>
            <a:r>
              <a:rPr lang="en-US" sz="1800" dirty="0" err="1" smtClean="0"/>
              <a:t>empresas</a:t>
            </a:r>
            <a:r>
              <a:rPr lang="en-US" sz="1800" dirty="0" smtClean="0"/>
              <a:t>, do </a:t>
            </a:r>
            <a:r>
              <a:rPr lang="en-US" sz="1800" dirty="0" err="1" smtClean="0"/>
              <a:t>governo</a:t>
            </a:r>
            <a:r>
              <a:rPr lang="en-US" sz="1800" dirty="0" smtClean="0"/>
              <a:t> e do </a:t>
            </a:r>
            <a:r>
              <a:rPr lang="en-US" sz="1800" dirty="0" err="1" smtClean="0"/>
              <a:t>setor</a:t>
            </a:r>
            <a:r>
              <a:rPr lang="en-US" sz="1800" dirty="0" smtClean="0"/>
              <a:t> </a:t>
            </a:r>
            <a:r>
              <a:rPr lang="en-US" sz="1800" dirty="0" err="1" smtClean="0"/>
              <a:t>externo</a:t>
            </a:r>
            <a:endParaRPr lang="pt-BR" sz="1800" dirty="0" smtClean="0"/>
          </a:p>
          <a:p>
            <a:pPr marL="457200" indent="-457200" algn="ctr">
              <a:buNone/>
            </a:pPr>
            <a:endParaRPr lang="pt-BR" sz="2200" dirty="0" smtClean="0"/>
          </a:p>
          <a:p>
            <a:pPr marL="457200" indent="-457200">
              <a:buFont typeface="+mj-lt"/>
              <a:buAutoNum type="alphaLcParenR"/>
            </a:pPr>
            <a:endParaRPr lang="pt-BR" sz="2200" dirty="0" smtClean="0"/>
          </a:p>
          <a:p>
            <a:pPr marL="457200" indent="-457200">
              <a:buFont typeface="+mj-lt"/>
              <a:buAutoNum type="alphaLcParenR"/>
            </a:pPr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Outras</a:t>
            </a:r>
            <a:r>
              <a:rPr lang="en-US" sz="3200" dirty="0" smtClean="0"/>
              <a:t> </a:t>
            </a:r>
            <a:r>
              <a:rPr lang="en-US" sz="3200" dirty="0" err="1" smtClean="0"/>
              <a:t>discussões</a:t>
            </a:r>
            <a:r>
              <a:rPr lang="en-US" sz="3200" dirty="0" smtClean="0"/>
              <a:t> </a:t>
            </a:r>
            <a:r>
              <a:rPr lang="en-US" sz="3200" dirty="0" err="1" smtClean="0"/>
              <a:t>sobre</a:t>
            </a:r>
            <a:r>
              <a:rPr lang="en-US" sz="3200" dirty="0" smtClean="0"/>
              <a:t> o SCN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200" dirty="0" smtClean="0"/>
              <a:t>A partir da conta da produção do Sistema C (Economia aberta com governo), note que é possível definir o </a:t>
            </a:r>
            <a:r>
              <a:rPr lang="pt-BR" sz="2200" dirty="0" err="1" smtClean="0"/>
              <a:t>PIBpm</a:t>
            </a:r>
            <a:r>
              <a:rPr lang="pt-BR" sz="2200" dirty="0" smtClean="0"/>
              <a:t>. Como?</a:t>
            </a:r>
          </a:p>
          <a:p>
            <a:pPr lvl="0"/>
            <a:r>
              <a:rPr lang="en-US" sz="2200" dirty="0" smtClean="0"/>
              <a:t>Note </a:t>
            </a:r>
            <a:r>
              <a:rPr lang="en-US" sz="2200" dirty="0" err="1" smtClean="0"/>
              <a:t>que</a:t>
            </a:r>
            <a:r>
              <a:rPr lang="en-US" sz="2200" dirty="0" smtClean="0"/>
              <a:t>, </a:t>
            </a:r>
            <a:r>
              <a:rPr lang="en-US" sz="2200" dirty="0" err="1" smtClean="0"/>
              <a:t>pelo</a:t>
            </a:r>
            <a:r>
              <a:rPr lang="en-US" sz="2200" dirty="0" smtClean="0"/>
              <a:t> </a:t>
            </a:r>
            <a:r>
              <a:rPr lang="en-US" sz="2200" dirty="0" err="1" smtClean="0"/>
              <a:t>lado</a:t>
            </a:r>
            <a:r>
              <a:rPr lang="en-US" sz="2200" dirty="0" smtClean="0"/>
              <a:t> </a:t>
            </a:r>
            <a:r>
              <a:rPr lang="en-US" sz="2200" dirty="0" err="1" smtClean="0"/>
              <a:t>direito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conta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produção</a:t>
            </a:r>
            <a:r>
              <a:rPr lang="en-US" sz="2200" dirty="0" smtClean="0"/>
              <a:t>, tem-se a </a:t>
            </a:r>
            <a:r>
              <a:rPr lang="en-US" sz="2200" dirty="0" err="1" smtClean="0"/>
              <a:t>Demanda</a:t>
            </a:r>
            <a:r>
              <a:rPr lang="en-US" sz="2200" dirty="0" smtClean="0"/>
              <a:t> </a:t>
            </a:r>
            <a:r>
              <a:rPr lang="en-US" sz="2200" dirty="0" err="1" smtClean="0"/>
              <a:t>Agregada</a:t>
            </a:r>
            <a:r>
              <a:rPr lang="en-US" sz="2200" dirty="0" smtClean="0"/>
              <a:t> </a:t>
            </a:r>
            <a:r>
              <a:rPr lang="en-US" sz="2200" dirty="0" err="1" smtClean="0"/>
              <a:t>ou</a:t>
            </a:r>
            <a:r>
              <a:rPr lang="en-US" sz="2200" dirty="0" smtClean="0"/>
              <a:t> </a:t>
            </a:r>
            <a:r>
              <a:rPr lang="en-US" sz="2200" dirty="0" err="1" smtClean="0"/>
              <a:t>Demanda</a:t>
            </a:r>
            <a:r>
              <a:rPr lang="en-US" sz="2200" dirty="0" smtClean="0"/>
              <a:t> Total</a:t>
            </a:r>
          </a:p>
          <a:p>
            <a:pPr lvl="0"/>
            <a:r>
              <a:rPr lang="en-US" sz="2200" dirty="0" err="1" smtClean="0"/>
              <a:t>Pelo</a:t>
            </a:r>
            <a:r>
              <a:rPr lang="en-US" sz="2200" dirty="0" smtClean="0"/>
              <a:t> </a:t>
            </a:r>
            <a:r>
              <a:rPr lang="en-US" sz="2200" dirty="0" err="1" smtClean="0"/>
              <a:t>lado</a:t>
            </a:r>
            <a:r>
              <a:rPr lang="en-US" sz="2200" dirty="0" smtClean="0"/>
              <a:t> </a:t>
            </a:r>
            <a:r>
              <a:rPr lang="en-US" sz="2200" dirty="0" err="1" smtClean="0"/>
              <a:t>esquerdo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conta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produção</a:t>
            </a:r>
            <a:r>
              <a:rPr lang="en-US" sz="2200" dirty="0" smtClean="0"/>
              <a:t>, tem-se a </a:t>
            </a:r>
            <a:r>
              <a:rPr lang="en-US" sz="2200" dirty="0" err="1" smtClean="0"/>
              <a:t>Oferta</a:t>
            </a:r>
            <a:r>
              <a:rPr lang="en-US" sz="2200" dirty="0" smtClean="0"/>
              <a:t> </a:t>
            </a:r>
            <a:r>
              <a:rPr lang="en-US" sz="2200" dirty="0" err="1" smtClean="0"/>
              <a:t>Agregada</a:t>
            </a:r>
            <a:r>
              <a:rPr lang="en-US" sz="2200" dirty="0" smtClean="0"/>
              <a:t> </a:t>
            </a:r>
            <a:r>
              <a:rPr lang="en-US" sz="2200" dirty="0" err="1" smtClean="0"/>
              <a:t>ou</a:t>
            </a:r>
            <a:r>
              <a:rPr lang="en-US" sz="2200" dirty="0" smtClean="0"/>
              <a:t> </a:t>
            </a:r>
            <a:r>
              <a:rPr lang="en-US" sz="2200" dirty="0" err="1" smtClean="0"/>
              <a:t>Oferta</a:t>
            </a:r>
            <a:r>
              <a:rPr lang="en-US" sz="2200" dirty="0" smtClean="0"/>
              <a:t> Total</a:t>
            </a:r>
          </a:p>
          <a:p>
            <a:pPr lvl="0"/>
            <a:r>
              <a:rPr lang="en-US" sz="2200" dirty="0" err="1" smtClean="0"/>
              <a:t>Portanto</a:t>
            </a:r>
            <a:r>
              <a:rPr lang="en-US" sz="2200" dirty="0" smtClean="0"/>
              <a:t>:</a:t>
            </a:r>
          </a:p>
          <a:p>
            <a:pPr lvl="0" algn="ctr">
              <a:buNone/>
            </a:pPr>
            <a:r>
              <a:rPr lang="en-US" sz="2200" dirty="0" smtClean="0"/>
              <a:t>OA = DA</a:t>
            </a:r>
          </a:p>
          <a:p>
            <a:pPr lvl="0" algn="ctr">
              <a:buNone/>
            </a:pPr>
            <a:r>
              <a:rPr lang="en-US" sz="2200" dirty="0" smtClean="0"/>
              <a:t>Y + </a:t>
            </a:r>
            <a:r>
              <a:rPr lang="en-US" sz="2200" dirty="0" err="1" smtClean="0"/>
              <a:t>Mbs</a:t>
            </a:r>
            <a:r>
              <a:rPr lang="en-US" sz="2200" dirty="0" smtClean="0"/>
              <a:t> = C + I + G + </a:t>
            </a:r>
            <a:r>
              <a:rPr lang="en-US" sz="2200" dirty="0" err="1" smtClean="0"/>
              <a:t>Xbs</a:t>
            </a:r>
            <a:endParaRPr lang="en-US" sz="2200" dirty="0" smtClean="0"/>
          </a:p>
          <a:p>
            <a:pPr lvl="0" algn="ctr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Y = </a:t>
            </a:r>
            <a:r>
              <a:rPr lang="en-US" sz="2200" dirty="0" err="1" smtClean="0">
                <a:solidFill>
                  <a:srgbClr val="FF0000"/>
                </a:solidFill>
              </a:rPr>
              <a:t>PIBpm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= C + I + G + </a:t>
            </a:r>
            <a:r>
              <a:rPr lang="en-US" sz="2200" dirty="0" err="1" smtClean="0"/>
              <a:t>Xbs</a:t>
            </a:r>
            <a:r>
              <a:rPr lang="en-US" sz="2200" dirty="0" smtClean="0"/>
              <a:t> – </a:t>
            </a:r>
            <a:r>
              <a:rPr lang="en-US" sz="2200" dirty="0" err="1" smtClean="0"/>
              <a:t>Mbs</a:t>
            </a:r>
            <a:endParaRPr lang="en-US" sz="2200" dirty="0" smtClean="0"/>
          </a:p>
          <a:p>
            <a:pPr lvl="0" algn="ctr">
              <a:buNone/>
            </a:pPr>
            <a:endParaRPr lang="en-US" sz="2200" dirty="0" smtClean="0"/>
          </a:p>
          <a:p>
            <a:r>
              <a:rPr lang="en-US" sz="2200" dirty="0" err="1" smtClean="0"/>
              <a:t>Em</a:t>
            </a:r>
            <a:r>
              <a:rPr lang="en-US" sz="2200" dirty="0" smtClean="0"/>
              <a:t> </a:t>
            </a:r>
            <a:r>
              <a:rPr lang="en-US" sz="2200" dirty="0" err="1" smtClean="0"/>
              <a:t>Macroeconomia</a:t>
            </a:r>
            <a:r>
              <a:rPr lang="en-US" sz="2200" dirty="0" smtClean="0"/>
              <a:t> </a:t>
            </a:r>
            <a:r>
              <a:rPr lang="en-US" sz="2200" dirty="0" err="1" smtClean="0"/>
              <a:t>Keynesiana</a:t>
            </a:r>
            <a:r>
              <a:rPr lang="en-US" sz="2200" dirty="0" smtClean="0"/>
              <a:t> (</a:t>
            </a:r>
            <a:r>
              <a:rPr lang="en-US" sz="2200" dirty="0" err="1" smtClean="0"/>
              <a:t>conteúdo</a:t>
            </a:r>
            <a:r>
              <a:rPr lang="en-US" sz="2200" dirty="0" smtClean="0"/>
              <a:t> de </a:t>
            </a:r>
            <a:r>
              <a:rPr lang="en-US" sz="2200" dirty="0" err="1" smtClean="0"/>
              <a:t>Macroeconomia</a:t>
            </a:r>
            <a:r>
              <a:rPr lang="en-US" sz="2200" dirty="0" smtClean="0"/>
              <a:t> I), </a:t>
            </a:r>
            <a:r>
              <a:rPr lang="en-US" sz="2200" dirty="0" err="1" smtClean="0"/>
              <a:t>esta</a:t>
            </a:r>
            <a:r>
              <a:rPr lang="en-US" sz="2200" dirty="0" smtClean="0"/>
              <a:t> </a:t>
            </a:r>
            <a:r>
              <a:rPr lang="en-US" sz="2200" dirty="0" err="1" smtClean="0"/>
              <a:t>definição</a:t>
            </a:r>
            <a:r>
              <a:rPr lang="en-US" sz="2200" dirty="0" smtClean="0"/>
              <a:t> </a:t>
            </a:r>
            <a:r>
              <a:rPr lang="en-US" sz="2200" dirty="0" err="1" smtClean="0"/>
              <a:t>será</a:t>
            </a:r>
            <a:r>
              <a:rPr lang="en-US" sz="2200" dirty="0" smtClean="0"/>
              <a:t> </a:t>
            </a:r>
            <a:r>
              <a:rPr lang="en-US" sz="2200" dirty="0" err="1" smtClean="0"/>
              <a:t>bastante</a:t>
            </a:r>
            <a:r>
              <a:rPr lang="en-US" sz="2200" dirty="0" smtClean="0"/>
              <a:t> </a:t>
            </a:r>
            <a:r>
              <a:rPr lang="en-US" sz="2200" dirty="0" err="1" smtClean="0"/>
              <a:t>utilizada</a:t>
            </a:r>
            <a:r>
              <a:rPr lang="en-US" sz="2200" dirty="0" smtClean="0"/>
              <a:t>!</a:t>
            </a:r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100" dirty="0" smtClean="0"/>
              <a:t>O </a:t>
            </a:r>
            <a:r>
              <a:rPr lang="en-US" sz="2100" dirty="0" err="1" smtClean="0"/>
              <a:t>objetivo</a:t>
            </a:r>
            <a:r>
              <a:rPr lang="en-US" sz="2100" dirty="0" smtClean="0"/>
              <a:t> do </a:t>
            </a:r>
            <a:r>
              <a:rPr lang="en-US" sz="2100" dirty="0" err="1" smtClean="0"/>
              <a:t>tópico</a:t>
            </a:r>
            <a:r>
              <a:rPr lang="en-US" sz="2100" dirty="0" smtClean="0"/>
              <a:t> é </a:t>
            </a:r>
            <a:r>
              <a:rPr lang="en-US" sz="2100" dirty="0" err="1" smtClean="0"/>
              <a:t>apresentar</a:t>
            </a:r>
            <a:r>
              <a:rPr lang="en-US" sz="2100" dirty="0" smtClean="0"/>
              <a:t> </a:t>
            </a:r>
            <a:r>
              <a:rPr lang="en-US" sz="2100" dirty="0" err="1" smtClean="0"/>
              <a:t>os</a:t>
            </a:r>
            <a:r>
              <a:rPr lang="en-US" sz="2100" dirty="0" smtClean="0"/>
              <a:t> </a:t>
            </a:r>
            <a:r>
              <a:rPr lang="en-US" sz="2100" dirty="0" err="1" smtClean="0"/>
              <a:t>principais</a:t>
            </a:r>
            <a:r>
              <a:rPr lang="en-US" sz="2100" dirty="0" smtClean="0"/>
              <a:t> </a:t>
            </a:r>
            <a:r>
              <a:rPr lang="en-US" sz="2100" dirty="0" err="1" smtClean="0"/>
              <a:t>conceitos</a:t>
            </a:r>
            <a:r>
              <a:rPr lang="en-US" sz="2100" dirty="0" smtClean="0"/>
              <a:t> </a:t>
            </a:r>
            <a:r>
              <a:rPr lang="en-US" sz="2100" dirty="0" err="1" smtClean="0"/>
              <a:t>em</a:t>
            </a:r>
            <a:r>
              <a:rPr lang="en-US" sz="2100" dirty="0" smtClean="0"/>
              <a:t> </a:t>
            </a:r>
            <a:r>
              <a:rPr lang="en-US" sz="2100" dirty="0" err="1" smtClean="0"/>
              <a:t>Contabilidade</a:t>
            </a:r>
            <a:r>
              <a:rPr lang="en-US" sz="2100" dirty="0" smtClean="0"/>
              <a:t> </a:t>
            </a:r>
            <a:r>
              <a:rPr lang="en-US" sz="2100" dirty="0" err="1" smtClean="0"/>
              <a:t>da</a:t>
            </a:r>
            <a:r>
              <a:rPr lang="en-US" sz="2100" dirty="0" smtClean="0"/>
              <a:t> </a:t>
            </a:r>
            <a:r>
              <a:rPr lang="en-US" sz="2100" dirty="0" err="1" smtClean="0"/>
              <a:t>Macroeconomia</a:t>
            </a:r>
            <a:r>
              <a:rPr lang="en-US" sz="2100" dirty="0" smtClean="0"/>
              <a:t> e </a:t>
            </a:r>
            <a:r>
              <a:rPr lang="en-US" sz="2100" dirty="0" err="1" smtClean="0"/>
              <a:t>os</a:t>
            </a:r>
            <a:r>
              <a:rPr lang="en-US" sz="2100" dirty="0" smtClean="0"/>
              <a:t> </a:t>
            </a:r>
            <a:r>
              <a:rPr lang="en-US" sz="2100" dirty="0" err="1" smtClean="0"/>
              <a:t>principais</a:t>
            </a:r>
            <a:r>
              <a:rPr lang="en-US" sz="2100" dirty="0" smtClean="0"/>
              <a:t> “</a:t>
            </a:r>
            <a:r>
              <a:rPr lang="en-US" sz="2100" dirty="0" err="1" smtClean="0"/>
              <a:t>agregados</a:t>
            </a:r>
            <a:r>
              <a:rPr lang="en-US" sz="2100" dirty="0" smtClean="0"/>
              <a:t> </a:t>
            </a:r>
            <a:r>
              <a:rPr lang="en-US" sz="2100" dirty="0" err="1" smtClean="0"/>
              <a:t>econômicos</a:t>
            </a:r>
            <a:r>
              <a:rPr lang="en-US" sz="2100" dirty="0" smtClean="0"/>
              <a:t>”</a:t>
            </a:r>
          </a:p>
          <a:p>
            <a:pPr>
              <a:spcBef>
                <a:spcPts val="0"/>
              </a:spcBef>
            </a:pPr>
            <a:r>
              <a:rPr lang="en-US" sz="2100" dirty="0" smtClean="0"/>
              <a:t>Para </a:t>
            </a:r>
            <a:r>
              <a:rPr lang="en-US" sz="2100" dirty="0" err="1" smtClean="0"/>
              <a:t>os</a:t>
            </a:r>
            <a:r>
              <a:rPr lang="en-US" sz="2100" dirty="0" smtClean="0"/>
              <a:t> </a:t>
            </a:r>
            <a:r>
              <a:rPr lang="en-US" sz="2100" dirty="0" err="1" smtClean="0"/>
              <a:t>iniciantes</a:t>
            </a:r>
            <a:r>
              <a:rPr lang="en-US" sz="2100" dirty="0" smtClean="0"/>
              <a:t> </a:t>
            </a:r>
            <a:r>
              <a:rPr lang="en-US" sz="2100" dirty="0" err="1" smtClean="0"/>
              <a:t>da</a:t>
            </a:r>
            <a:r>
              <a:rPr lang="en-US" sz="2100" dirty="0" smtClean="0"/>
              <a:t> </a:t>
            </a:r>
            <a:r>
              <a:rPr lang="en-US" sz="2100" dirty="0" err="1" smtClean="0"/>
              <a:t>graduação</a:t>
            </a:r>
            <a:r>
              <a:rPr lang="en-US" sz="2100" dirty="0" smtClean="0"/>
              <a:t> </a:t>
            </a:r>
            <a:r>
              <a:rPr lang="en-US" sz="2100" dirty="0" err="1" smtClean="0"/>
              <a:t>em</a:t>
            </a:r>
            <a:r>
              <a:rPr lang="en-US" sz="2100" dirty="0" smtClean="0"/>
              <a:t> </a:t>
            </a:r>
            <a:r>
              <a:rPr lang="en-US" sz="2100" dirty="0" err="1" smtClean="0"/>
              <a:t>Economia</a:t>
            </a:r>
            <a:r>
              <a:rPr lang="en-US" sz="2100" dirty="0" smtClean="0"/>
              <a:t>, o </a:t>
            </a:r>
            <a:r>
              <a:rPr lang="en-US" sz="2100" dirty="0" err="1" smtClean="0"/>
              <a:t>tópico</a:t>
            </a:r>
            <a:r>
              <a:rPr lang="en-US" sz="2100" dirty="0" smtClean="0"/>
              <a:t> é </a:t>
            </a:r>
            <a:r>
              <a:rPr lang="en-US" sz="2100" dirty="0" err="1" smtClean="0"/>
              <a:t>importante</a:t>
            </a:r>
            <a:r>
              <a:rPr lang="en-US" sz="2100" dirty="0" smtClean="0"/>
              <a:t> </a:t>
            </a:r>
            <a:r>
              <a:rPr lang="en-US" sz="2100" dirty="0" err="1" smtClean="0"/>
              <a:t>pois</a:t>
            </a:r>
            <a:r>
              <a:rPr lang="en-US" sz="2100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sz="1900" dirty="0" err="1" smtClean="0"/>
              <a:t>Apresenta</a:t>
            </a:r>
            <a:r>
              <a:rPr lang="en-US" sz="1900" dirty="0" smtClean="0"/>
              <a:t> </a:t>
            </a:r>
            <a:r>
              <a:rPr lang="en-US" sz="1900" dirty="0" err="1" smtClean="0"/>
              <a:t>conceitos</a:t>
            </a:r>
            <a:r>
              <a:rPr lang="en-US" sz="1900" dirty="0" smtClean="0"/>
              <a:t> </a:t>
            </a:r>
            <a:r>
              <a:rPr lang="en-US" sz="1900" dirty="0" err="1" smtClean="0"/>
              <a:t>preliminares</a:t>
            </a:r>
            <a:r>
              <a:rPr lang="en-US" sz="1900" dirty="0" smtClean="0"/>
              <a:t> </a:t>
            </a:r>
            <a:r>
              <a:rPr lang="en-US" sz="1900" dirty="0" err="1" smtClean="0"/>
              <a:t>importantes</a:t>
            </a:r>
            <a:r>
              <a:rPr lang="en-US" sz="1900" dirty="0" smtClean="0"/>
              <a:t> </a:t>
            </a:r>
            <a:r>
              <a:rPr lang="en-US" sz="1900" dirty="0" err="1" smtClean="0"/>
              <a:t>sobre</a:t>
            </a:r>
            <a:r>
              <a:rPr lang="en-US" sz="1900" dirty="0" smtClean="0"/>
              <a:t> </a:t>
            </a:r>
            <a:r>
              <a:rPr lang="en-US" sz="1900" dirty="0" err="1" smtClean="0"/>
              <a:t>teoria</a:t>
            </a:r>
            <a:r>
              <a:rPr lang="en-US" sz="1900" dirty="0" smtClean="0"/>
              <a:t> </a:t>
            </a:r>
            <a:r>
              <a:rPr lang="en-US" sz="1900" dirty="0" err="1" smtClean="0"/>
              <a:t>macroeconômica</a:t>
            </a:r>
            <a:r>
              <a:rPr lang="en-US" sz="1900" dirty="0" smtClean="0"/>
              <a:t>, </a:t>
            </a:r>
            <a:r>
              <a:rPr lang="en-US" sz="1900" dirty="0" err="1" smtClean="0"/>
              <a:t>especialmente</a:t>
            </a:r>
            <a:r>
              <a:rPr lang="en-US" sz="1900" dirty="0" smtClean="0"/>
              <a:t> o </a:t>
            </a:r>
            <a:r>
              <a:rPr lang="en-US" sz="1900" dirty="0" err="1" smtClean="0"/>
              <a:t>cálculo</a:t>
            </a:r>
            <a:r>
              <a:rPr lang="en-US" sz="1900" dirty="0" smtClean="0"/>
              <a:t> </a:t>
            </a:r>
            <a:r>
              <a:rPr lang="en-US" sz="1900" dirty="0" err="1" smtClean="0"/>
              <a:t>da</a:t>
            </a:r>
            <a:r>
              <a:rPr lang="en-US" sz="1900" dirty="0" smtClean="0"/>
              <a:t> </a:t>
            </a:r>
            <a:r>
              <a:rPr lang="en-US" sz="1900" dirty="0" err="1" smtClean="0"/>
              <a:t>produção</a:t>
            </a:r>
            <a:r>
              <a:rPr lang="en-US" sz="1900" dirty="0" smtClean="0"/>
              <a:t> </a:t>
            </a:r>
            <a:r>
              <a:rPr lang="en-US" sz="1900" dirty="0" err="1" smtClean="0"/>
              <a:t>agregada</a:t>
            </a:r>
            <a:r>
              <a:rPr lang="en-US" sz="1900" dirty="0" smtClean="0"/>
              <a:t> (PIB, </a:t>
            </a:r>
            <a:r>
              <a:rPr lang="en-US" sz="1900" dirty="0" err="1" smtClean="0"/>
              <a:t>por</a:t>
            </a:r>
            <a:r>
              <a:rPr lang="en-US" sz="1900" dirty="0" smtClean="0"/>
              <a:t> </a:t>
            </a:r>
            <a:r>
              <a:rPr lang="en-US" sz="1900" dirty="0" err="1" smtClean="0"/>
              <a:t>exemplo</a:t>
            </a:r>
            <a:r>
              <a:rPr lang="en-US" sz="19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1900" dirty="0" err="1" smtClean="0"/>
              <a:t>Organiza</a:t>
            </a:r>
            <a:r>
              <a:rPr lang="en-US" sz="1900" dirty="0" smtClean="0"/>
              <a:t> </a:t>
            </a:r>
            <a:r>
              <a:rPr lang="en-US" sz="1900" dirty="0" err="1" smtClean="0"/>
              <a:t>contabilmente</a:t>
            </a:r>
            <a:r>
              <a:rPr lang="en-US" sz="1900" dirty="0" smtClean="0"/>
              <a:t> </a:t>
            </a:r>
            <a:r>
              <a:rPr lang="en-US" sz="1900" dirty="0" err="1" smtClean="0"/>
              <a:t>os</a:t>
            </a:r>
            <a:r>
              <a:rPr lang="en-US" sz="1900" dirty="0" smtClean="0"/>
              <a:t> </a:t>
            </a:r>
            <a:r>
              <a:rPr lang="en-US" sz="1900" dirty="0" err="1" smtClean="0"/>
              <a:t>principais</a:t>
            </a:r>
            <a:r>
              <a:rPr lang="en-US" sz="1900" dirty="0" smtClean="0"/>
              <a:t> </a:t>
            </a:r>
            <a:r>
              <a:rPr lang="en-US" sz="1900" dirty="0" err="1" smtClean="0"/>
              <a:t>agregados</a:t>
            </a:r>
            <a:r>
              <a:rPr lang="en-US" sz="1900" dirty="0" smtClean="0"/>
              <a:t> </a:t>
            </a:r>
            <a:r>
              <a:rPr lang="en-US" sz="1900" dirty="0" err="1" smtClean="0"/>
              <a:t>econômicos</a:t>
            </a:r>
            <a:endParaRPr lang="en-US" sz="1900" dirty="0" smtClean="0"/>
          </a:p>
          <a:p>
            <a:pPr lvl="1">
              <a:spcBef>
                <a:spcPts val="0"/>
              </a:spcBef>
            </a:pPr>
            <a:r>
              <a:rPr lang="en-US" sz="1900" dirty="0" err="1" smtClean="0"/>
              <a:t>Apresenta</a:t>
            </a:r>
            <a:r>
              <a:rPr lang="en-US" sz="1900" dirty="0" smtClean="0"/>
              <a:t> </a:t>
            </a:r>
            <a:r>
              <a:rPr lang="en-US" sz="1900" dirty="0" err="1" smtClean="0"/>
              <a:t>conceitos</a:t>
            </a:r>
            <a:r>
              <a:rPr lang="en-US" sz="1900" dirty="0" smtClean="0"/>
              <a:t> </a:t>
            </a:r>
            <a:r>
              <a:rPr lang="en-US" sz="1900" dirty="0" err="1" smtClean="0"/>
              <a:t>preliminares</a:t>
            </a:r>
            <a:r>
              <a:rPr lang="en-US" sz="1900" dirty="0" smtClean="0"/>
              <a:t> </a:t>
            </a:r>
            <a:r>
              <a:rPr lang="en-US" sz="1900" dirty="0" err="1" smtClean="0"/>
              <a:t>sobre</a:t>
            </a:r>
            <a:r>
              <a:rPr lang="en-US" sz="1900" dirty="0" smtClean="0"/>
              <a:t> </a:t>
            </a:r>
            <a:r>
              <a:rPr lang="en-US" sz="1900" dirty="0" err="1" smtClean="0"/>
              <a:t>teoria</a:t>
            </a:r>
            <a:r>
              <a:rPr lang="en-US" sz="1900" dirty="0" smtClean="0"/>
              <a:t> </a:t>
            </a:r>
            <a:r>
              <a:rPr lang="en-US" sz="1900" dirty="0" err="1" smtClean="0"/>
              <a:t>da</a:t>
            </a:r>
            <a:r>
              <a:rPr lang="en-US" sz="1900" dirty="0" smtClean="0"/>
              <a:t> </a:t>
            </a:r>
            <a:r>
              <a:rPr lang="en-US" sz="1900" dirty="0" err="1" smtClean="0"/>
              <a:t>produção</a:t>
            </a:r>
            <a:endParaRPr lang="en-US" sz="2100" dirty="0" smtClean="0"/>
          </a:p>
          <a:p>
            <a:pPr>
              <a:spcBef>
                <a:spcPts val="0"/>
              </a:spcBef>
            </a:pPr>
            <a:r>
              <a:rPr lang="pt-BR" sz="2100" dirty="0" smtClean="0">
                <a:solidFill>
                  <a:srgbClr val="FF0000"/>
                </a:solidFill>
              </a:rPr>
              <a:t>Importante</a:t>
            </a:r>
            <a:r>
              <a:rPr lang="pt-BR" sz="2100" dirty="0" smtClean="0"/>
              <a:t>: os princípios contábeis ajudam a organizar o Sistema de Contas Nacionais, mas a ênfase da discussão é o aspecto econômico, e não o contábil!</a:t>
            </a:r>
          </a:p>
          <a:p>
            <a:pPr lvl="1">
              <a:spcBef>
                <a:spcPts val="0"/>
              </a:spcBef>
            </a:pPr>
            <a:endParaRPr lang="pt-BR" sz="19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Outras</a:t>
            </a:r>
            <a:r>
              <a:rPr lang="en-US" sz="3200" dirty="0" smtClean="0"/>
              <a:t> </a:t>
            </a:r>
            <a:r>
              <a:rPr lang="en-US" sz="3200" dirty="0" err="1" smtClean="0"/>
              <a:t>discussões</a:t>
            </a:r>
            <a:r>
              <a:rPr lang="en-US" sz="3200" dirty="0" smtClean="0"/>
              <a:t> </a:t>
            </a:r>
            <a:r>
              <a:rPr lang="en-US" sz="3200" dirty="0" err="1" smtClean="0"/>
              <a:t>sobre</a:t>
            </a:r>
            <a:r>
              <a:rPr lang="en-US" sz="3200" dirty="0" smtClean="0"/>
              <a:t> o SCN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200" dirty="0" smtClean="0"/>
              <a:t>A partir do </a:t>
            </a:r>
            <a:r>
              <a:rPr lang="pt-BR" sz="2200" dirty="0" err="1" smtClean="0"/>
              <a:t>PIBpm</a:t>
            </a:r>
            <a:r>
              <a:rPr lang="pt-BR" sz="2200" dirty="0" smtClean="0"/>
              <a:t> e s</a:t>
            </a:r>
            <a:r>
              <a:rPr lang="en-US" sz="2200" dirty="0" err="1" smtClean="0"/>
              <a:t>abendo</a:t>
            </a:r>
            <a:r>
              <a:rPr lang="en-US" sz="2200" dirty="0" smtClean="0"/>
              <a:t>-se o valor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depreciação</a:t>
            </a:r>
            <a:r>
              <a:rPr lang="en-US" sz="2200" dirty="0" smtClean="0"/>
              <a:t>,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RLEE </a:t>
            </a:r>
            <a:r>
              <a:rPr lang="en-US" sz="2200" dirty="0" smtClean="0"/>
              <a:t>e dos (</a:t>
            </a:r>
            <a:r>
              <a:rPr lang="en-US" sz="2200" dirty="0" err="1" smtClean="0">
                <a:solidFill>
                  <a:srgbClr val="FF0000"/>
                </a:solidFill>
              </a:rPr>
              <a:t>impostos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indiretos</a:t>
            </a:r>
            <a:r>
              <a:rPr lang="en-US" sz="2200" dirty="0" smtClean="0">
                <a:solidFill>
                  <a:srgbClr val="FF0000"/>
                </a:solidFill>
              </a:rPr>
              <a:t> – </a:t>
            </a:r>
            <a:r>
              <a:rPr lang="en-US" sz="2200" dirty="0" err="1" smtClean="0">
                <a:solidFill>
                  <a:srgbClr val="FF0000"/>
                </a:solidFill>
              </a:rPr>
              <a:t>subsídios</a:t>
            </a:r>
            <a:r>
              <a:rPr lang="en-US" sz="2200" dirty="0" smtClean="0"/>
              <a:t>), é </a:t>
            </a:r>
            <a:r>
              <a:rPr lang="en-US" sz="2200" dirty="0" err="1" smtClean="0"/>
              <a:t>possível</a:t>
            </a:r>
            <a:r>
              <a:rPr lang="en-US" sz="2200" dirty="0" smtClean="0"/>
              <a:t> </a:t>
            </a:r>
            <a:r>
              <a:rPr lang="en-US" sz="2200" dirty="0" err="1" smtClean="0"/>
              <a:t>calcular</a:t>
            </a:r>
            <a:r>
              <a:rPr lang="en-US" sz="2200" dirty="0" smtClean="0"/>
              <a:t> </a:t>
            </a:r>
            <a:r>
              <a:rPr lang="pt-BR" sz="2200" dirty="0" smtClean="0"/>
              <a:t>os diversos tipos de produto, a saber:</a:t>
            </a:r>
          </a:p>
          <a:p>
            <a:pPr lvl="1"/>
            <a:r>
              <a:rPr lang="pt-BR" sz="1800" dirty="0" err="1" smtClean="0"/>
              <a:t>PIBcf</a:t>
            </a:r>
            <a:endParaRPr lang="pt-BR" sz="1800" dirty="0" smtClean="0"/>
          </a:p>
          <a:p>
            <a:pPr lvl="1"/>
            <a:r>
              <a:rPr lang="pt-BR" sz="1800" dirty="0" err="1" smtClean="0"/>
              <a:t>PILpm</a:t>
            </a:r>
            <a:endParaRPr lang="pt-BR" sz="1800" dirty="0" smtClean="0"/>
          </a:p>
          <a:p>
            <a:pPr lvl="1"/>
            <a:r>
              <a:rPr lang="pt-BR" sz="1800" dirty="0" err="1" smtClean="0"/>
              <a:t>PILcf</a:t>
            </a:r>
            <a:endParaRPr lang="pt-BR" sz="1800" dirty="0" smtClean="0"/>
          </a:p>
          <a:p>
            <a:pPr lvl="1"/>
            <a:r>
              <a:rPr lang="pt-BR" sz="1800" dirty="0" err="1" smtClean="0"/>
              <a:t>PNBpm</a:t>
            </a:r>
            <a:endParaRPr lang="pt-BR" sz="1800" dirty="0" smtClean="0"/>
          </a:p>
          <a:p>
            <a:pPr lvl="1"/>
            <a:r>
              <a:rPr lang="pt-BR" sz="1800" dirty="0" err="1" smtClean="0"/>
              <a:t>PNBcf</a:t>
            </a:r>
            <a:endParaRPr lang="pt-BR" sz="1800" dirty="0" smtClean="0"/>
          </a:p>
          <a:p>
            <a:pPr lvl="1"/>
            <a:r>
              <a:rPr lang="pt-BR" sz="1800" dirty="0" err="1" smtClean="0"/>
              <a:t>PNLpm</a:t>
            </a:r>
            <a:endParaRPr lang="pt-BR" sz="1800" dirty="0" smtClean="0"/>
          </a:p>
          <a:p>
            <a:pPr lvl="1"/>
            <a:r>
              <a:rPr lang="pt-BR" sz="1800" dirty="0" err="1" smtClean="0"/>
              <a:t>PNLcf</a:t>
            </a:r>
            <a:endParaRPr lang="pt-BR" sz="1800" dirty="0" smtClean="0"/>
          </a:p>
          <a:p>
            <a:pPr lvl="1"/>
            <a:r>
              <a:rPr lang="en-US" sz="1800" dirty="0" smtClean="0"/>
              <a:t>Note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há</a:t>
            </a:r>
            <a:r>
              <a:rPr lang="en-US" sz="1800" dirty="0" smtClean="0"/>
              <a:t> 2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 = 8 </a:t>
            </a:r>
            <a:r>
              <a:rPr lang="en-US" sz="1800" dirty="0" err="1" smtClean="0"/>
              <a:t>medidas</a:t>
            </a:r>
            <a:r>
              <a:rPr lang="en-US" sz="1800" dirty="0" smtClean="0"/>
              <a:t> de </a:t>
            </a:r>
            <a:r>
              <a:rPr lang="en-US" sz="1800" dirty="0" err="1" smtClean="0"/>
              <a:t>produto</a:t>
            </a:r>
            <a:r>
              <a:rPr lang="en-US" sz="1800" dirty="0" smtClean="0"/>
              <a:t> </a:t>
            </a:r>
            <a:r>
              <a:rPr lang="en-US" sz="1800" dirty="0" err="1" smtClean="0"/>
              <a:t>agregado</a:t>
            </a:r>
            <a:endParaRPr lang="pt-BR" sz="1800" dirty="0" smtClean="0"/>
          </a:p>
          <a:p>
            <a:endParaRPr lang="pt-BR" sz="2200" dirty="0" smtClean="0"/>
          </a:p>
          <a:p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o papel </a:t>
            </a:r>
            <a:r>
              <a:rPr lang="pt-BR" smtClean="0"/>
              <a:t>do governo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Discutimos o SCN com a presença do governo, mas afinal, para </a:t>
            </a:r>
            <a:r>
              <a:rPr lang="pt-BR" dirty="0"/>
              <a:t>que existe o governo?</a:t>
            </a:r>
          </a:p>
          <a:p>
            <a:pPr lvl="1"/>
            <a:r>
              <a:rPr lang="pt-BR" dirty="0" smtClean="0"/>
              <a:t>Para a teoria econômica, o governo existe para </a:t>
            </a:r>
            <a:r>
              <a:rPr lang="pt-BR" dirty="0"/>
              <a:t>sanar as chamadas “falhas de mercado”</a:t>
            </a:r>
          </a:p>
          <a:p>
            <a:pPr lvl="1"/>
            <a:r>
              <a:rPr lang="pt-BR" dirty="0"/>
              <a:t>Quais são elas?</a:t>
            </a:r>
          </a:p>
          <a:p>
            <a:pPr lvl="2"/>
            <a:r>
              <a:rPr lang="pt-BR" dirty="0"/>
              <a:t>Competição/concorrência imperfeita</a:t>
            </a:r>
          </a:p>
          <a:p>
            <a:pPr lvl="2"/>
            <a:r>
              <a:rPr lang="pt-BR" dirty="0"/>
              <a:t>Bens públicos</a:t>
            </a:r>
          </a:p>
          <a:p>
            <a:pPr lvl="2"/>
            <a:r>
              <a:rPr lang="pt-BR" dirty="0"/>
              <a:t>Externalidades</a:t>
            </a:r>
          </a:p>
          <a:p>
            <a:pPr lvl="2"/>
            <a:r>
              <a:rPr lang="pt-BR" dirty="0"/>
              <a:t>Informação assimétrica/imperfeita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4923177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8352928" cy="61230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Problemas de mensuração do valor da produção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PIB é medida mais tradicional para se mensurar a riqueza e a qualidade de vida dos habitantes de um país, mas não é uma medida perfeita:</a:t>
            </a:r>
          </a:p>
          <a:p>
            <a:pPr lvl="1"/>
            <a:r>
              <a:rPr lang="pt-BR" dirty="0" smtClean="0"/>
              <a:t>Atividades ilegais ou informais</a:t>
            </a:r>
          </a:p>
          <a:p>
            <a:pPr lvl="1"/>
            <a:r>
              <a:rPr lang="pt-BR" dirty="0" smtClean="0"/>
              <a:t>Atividades “não monetizadas”</a:t>
            </a:r>
          </a:p>
          <a:p>
            <a:r>
              <a:rPr lang="pt-BR" dirty="0" smtClean="0"/>
              <a:t>É necessário levar em conta outras medidas como:</a:t>
            </a:r>
          </a:p>
          <a:p>
            <a:pPr lvl="1"/>
            <a:r>
              <a:rPr lang="pt-BR" dirty="0" smtClean="0"/>
              <a:t>Renda per capita</a:t>
            </a:r>
          </a:p>
          <a:p>
            <a:pPr lvl="1"/>
            <a:r>
              <a:rPr lang="pt-BR" dirty="0" smtClean="0"/>
              <a:t>Desigualdade de renda</a:t>
            </a:r>
          </a:p>
          <a:p>
            <a:pPr lvl="1"/>
            <a:r>
              <a:rPr lang="pt-BR" dirty="0" smtClean="0"/>
              <a:t>Meio ambiente, externalidades e desenvolvimento sustentável</a:t>
            </a:r>
          </a:p>
          <a:p>
            <a:r>
              <a:rPr lang="pt-BR" dirty="0" smtClean="0"/>
              <a:t>Também é necessário levar em conta o efeito da inflação</a:t>
            </a:r>
          </a:p>
          <a:p>
            <a:pPr lvl="1"/>
            <a:r>
              <a:rPr lang="pt-BR" dirty="0" smtClean="0"/>
              <a:t>Diferença entre PIB real e PIB nominal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Alguns conceitos iniciais importantes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Agentes econômicos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Famílias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Empresas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Governo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Setor externo</a:t>
            </a:r>
          </a:p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Insumos</a:t>
            </a:r>
          </a:p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Fatores de produção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Trabalho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Capital do empresário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Capital de empréstimo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Capital financeiro</a:t>
            </a:r>
          </a:p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Renda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Juros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Lucros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Aluguéis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Salários</a:t>
            </a:r>
          </a:p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Poupança</a:t>
            </a:r>
          </a:p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Investimento</a:t>
            </a:r>
          </a:p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Depreciação do capital</a:t>
            </a:r>
            <a:endParaRPr lang="pt-BR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FCR e o SCN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200" dirty="0" smtClean="0"/>
              <a:t>Vamos passar a discutir o Fluxo Circular da Renda (FCR), que é versão inicial do Sistema de Contas Nacionais (SCN)</a:t>
            </a:r>
          </a:p>
          <a:p>
            <a:r>
              <a:rPr lang="pt-BR" sz="2200" dirty="0" smtClean="0"/>
              <a:t>O SCN é um sistema de registro contábil no qual são registrados os valores de todas as transações econômicas realizadas pelos quatro agentes durante um intervalo de tempo</a:t>
            </a:r>
          </a:p>
          <a:p>
            <a:r>
              <a:rPr lang="pt-BR" sz="2200" dirty="0" smtClean="0"/>
              <a:t>Portanto, os valores registrados no FCR/SCN são fluxos</a:t>
            </a:r>
          </a:p>
          <a:p>
            <a:pPr lvl="1"/>
            <a:r>
              <a:rPr lang="en-US" sz="1800" dirty="0" err="1" smtClean="0"/>
              <a:t>Fluxo</a:t>
            </a:r>
            <a:r>
              <a:rPr lang="en-US" sz="1800" dirty="0" smtClean="0"/>
              <a:t> x </a:t>
            </a:r>
            <a:r>
              <a:rPr lang="en-US" sz="1800" dirty="0" err="1" smtClean="0"/>
              <a:t>estoque</a:t>
            </a:r>
            <a:r>
              <a:rPr lang="en-US" sz="1800" dirty="0" smtClean="0"/>
              <a:t>: </a:t>
            </a:r>
            <a:r>
              <a:rPr lang="en-US" sz="1800" dirty="0" err="1" smtClean="0"/>
              <a:t>qual</a:t>
            </a:r>
            <a:r>
              <a:rPr lang="en-US" sz="1800" dirty="0" smtClean="0"/>
              <a:t> a </a:t>
            </a:r>
            <a:r>
              <a:rPr lang="en-US" sz="1800" dirty="0" err="1" smtClean="0"/>
              <a:t>diferença</a:t>
            </a:r>
            <a:r>
              <a:rPr lang="en-US" sz="1800" dirty="0" smtClean="0"/>
              <a:t>?</a:t>
            </a:r>
            <a:endParaRPr lang="pt-BR" sz="1800" dirty="0" smtClean="0"/>
          </a:p>
          <a:p>
            <a:r>
              <a:rPr lang="pt-BR" sz="2200" dirty="0" smtClean="0"/>
              <a:t>No cálculo do valor do produto agregado, procura-se evitar o problema da “dupla contagem”</a:t>
            </a:r>
          </a:p>
          <a:p>
            <a:pPr lvl="1"/>
            <a:r>
              <a:rPr lang="en-US" sz="1800" dirty="0" err="1" smtClean="0"/>
              <a:t>Exemplo</a:t>
            </a:r>
            <a:r>
              <a:rPr lang="en-US" sz="1800" dirty="0" smtClean="0"/>
              <a:t> </a:t>
            </a:r>
            <a:r>
              <a:rPr lang="en-US" sz="1800" dirty="0" err="1" smtClean="0"/>
              <a:t>típico</a:t>
            </a:r>
            <a:r>
              <a:rPr lang="en-US" sz="1800" dirty="0" smtClean="0"/>
              <a:t>: o </a:t>
            </a:r>
            <a:r>
              <a:rPr lang="en-US" sz="1800" dirty="0" err="1" smtClean="0"/>
              <a:t>caso</a:t>
            </a:r>
            <a:r>
              <a:rPr lang="en-US" sz="1800" dirty="0" smtClean="0"/>
              <a:t> da </a:t>
            </a:r>
            <a:r>
              <a:rPr lang="en-US" sz="1800" dirty="0" err="1" smtClean="0"/>
              <a:t>semente</a:t>
            </a:r>
            <a:r>
              <a:rPr lang="en-US" sz="1800" dirty="0" smtClean="0"/>
              <a:t>, </a:t>
            </a:r>
            <a:r>
              <a:rPr lang="en-US" sz="1800" dirty="0" err="1" smtClean="0"/>
              <a:t>trigo</a:t>
            </a:r>
            <a:r>
              <a:rPr lang="en-US" sz="1800" dirty="0" smtClean="0"/>
              <a:t>, </a:t>
            </a:r>
            <a:r>
              <a:rPr lang="en-US" sz="1800" dirty="0" err="1" smtClean="0"/>
              <a:t>farinha</a:t>
            </a:r>
            <a:r>
              <a:rPr lang="en-US" sz="1800" dirty="0" smtClean="0"/>
              <a:t> e </a:t>
            </a:r>
            <a:r>
              <a:rPr lang="en-US" sz="1800" dirty="0" err="1" smtClean="0"/>
              <a:t>pão</a:t>
            </a:r>
            <a:endParaRPr lang="en-US" sz="1800" dirty="0" smtClean="0"/>
          </a:p>
          <a:p>
            <a:pPr lvl="1"/>
            <a:r>
              <a:rPr lang="en-US" sz="1800" dirty="0" smtClean="0"/>
              <a:t>Uma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A </a:t>
            </a:r>
            <a:r>
              <a:rPr lang="en-US" sz="1800" dirty="0" err="1" smtClean="0"/>
              <a:t>produz</a:t>
            </a:r>
            <a:r>
              <a:rPr lang="en-US" sz="1800" dirty="0" smtClean="0"/>
              <a:t> $ 500 de </a:t>
            </a:r>
            <a:r>
              <a:rPr lang="en-US" sz="1800" dirty="0" err="1" smtClean="0"/>
              <a:t>sementes</a:t>
            </a:r>
            <a:r>
              <a:rPr lang="en-US" sz="1800" dirty="0" smtClean="0"/>
              <a:t> de </a:t>
            </a:r>
            <a:r>
              <a:rPr lang="en-US" sz="1800" dirty="0" err="1" smtClean="0"/>
              <a:t>trigo</a:t>
            </a:r>
            <a:r>
              <a:rPr lang="en-US" sz="1800" dirty="0" smtClean="0"/>
              <a:t> e </a:t>
            </a:r>
            <a:r>
              <a:rPr lang="en-US" sz="1800" dirty="0" err="1" smtClean="0"/>
              <a:t>vende</a:t>
            </a:r>
            <a:r>
              <a:rPr lang="en-US" sz="1800" dirty="0" smtClean="0"/>
              <a:t> à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B</a:t>
            </a:r>
          </a:p>
          <a:p>
            <a:pPr lvl="1"/>
            <a:r>
              <a:rPr lang="en-US" sz="1800" dirty="0" smtClean="0"/>
              <a:t>A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B </a:t>
            </a:r>
            <a:r>
              <a:rPr lang="en-US" sz="1800" dirty="0" err="1" smtClean="0"/>
              <a:t>produz</a:t>
            </a:r>
            <a:r>
              <a:rPr lang="en-US" sz="1800" dirty="0" smtClean="0"/>
              <a:t> </a:t>
            </a:r>
            <a:r>
              <a:rPr lang="en-US" sz="1800" dirty="0" err="1" smtClean="0"/>
              <a:t>trigo</a:t>
            </a:r>
            <a:r>
              <a:rPr lang="en-US" sz="1800" dirty="0" smtClean="0"/>
              <a:t> no valor de $ 1.500 e </a:t>
            </a:r>
            <a:r>
              <a:rPr lang="en-US" sz="1800" dirty="0" err="1" smtClean="0"/>
              <a:t>venda</a:t>
            </a:r>
            <a:r>
              <a:rPr lang="en-US" sz="1800" dirty="0" smtClean="0"/>
              <a:t> à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C</a:t>
            </a:r>
          </a:p>
          <a:p>
            <a:pPr lvl="1"/>
            <a:r>
              <a:rPr lang="en-US" sz="1800" dirty="0" smtClean="0"/>
              <a:t>A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C </a:t>
            </a:r>
            <a:r>
              <a:rPr lang="en-US" sz="1800" dirty="0" err="1" smtClean="0"/>
              <a:t>produz</a:t>
            </a:r>
            <a:r>
              <a:rPr lang="en-US" sz="1800" dirty="0" smtClean="0"/>
              <a:t> </a:t>
            </a:r>
            <a:r>
              <a:rPr lang="en-US" sz="1800" dirty="0" err="1" smtClean="0"/>
              <a:t>farinha</a:t>
            </a:r>
            <a:r>
              <a:rPr lang="en-US" sz="1800" dirty="0" smtClean="0"/>
              <a:t> no valor de $ 2.100 e </a:t>
            </a:r>
            <a:r>
              <a:rPr lang="en-US" sz="1800" dirty="0" err="1" smtClean="0"/>
              <a:t>venda</a:t>
            </a:r>
            <a:r>
              <a:rPr lang="en-US" sz="1800" dirty="0" smtClean="0"/>
              <a:t> à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D</a:t>
            </a:r>
          </a:p>
          <a:p>
            <a:pPr lvl="1"/>
            <a:r>
              <a:rPr lang="en-US" sz="1800" dirty="0" smtClean="0"/>
              <a:t>A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D </a:t>
            </a:r>
            <a:r>
              <a:rPr lang="en-US" sz="1800" dirty="0" err="1" smtClean="0"/>
              <a:t>produz</a:t>
            </a:r>
            <a:r>
              <a:rPr lang="en-US" sz="1800" dirty="0" smtClean="0"/>
              <a:t> </a:t>
            </a:r>
            <a:r>
              <a:rPr lang="en-US" sz="1800" dirty="0" err="1" smtClean="0"/>
              <a:t>pães</a:t>
            </a:r>
            <a:r>
              <a:rPr lang="en-US" sz="1800" dirty="0" smtClean="0"/>
              <a:t> no valor de $ 2.520</a:t>
            </a:r>
          </a:p>
          <a:p>
            <a:pPr lvl="2"/>
            <a:r>
              <a:rPr lang="en-US" sz="1600" dirty="0" err="1" smtClean="0">
                <a:solidFill>
                  <a:srgbClr val="FF0000"/>
                </a:solidFill>
              </a:rPr>
              <a:t>Qual</a:t>
            </a:r>
            <a:r>
              <a:rPr lang="en-US" sz="1600" dirty="0" smtClean="0">
                <a:solidFill>
                  <a:srgbClr val="FF0000"/>
                </a:solidFill>
              </a:rPr>
              <a:t> o valor total da </a:t>
            </a:r>
            <a:r>
              <a:rPr lang="en-US" sz="1600" dirty="0" err="1" smtClean="0">
                <a:solidFill>
                  <a:srgbClr val="FF0000"/>
                </a:solidFill>
              </a:rPr>
              <a:t>produção</a:t>
            </a:r>
            <a:r>
              <a:rPr lang="en-US" sz="1600" dirty="0" smtClean="0">
                <a:solidFill>
                  <a:srgbClr val="FF0000"/>
                </a:solidFill>
              </a:rPr>
              <a:t>?</a:t>
            </a:r>
            <a:endParaRPr lang="pt-BR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641655" cy="57579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3200" dirty="0" smtClean="0"/>
              <a:t>O </a:t>
            </a:r>
            <a:r>
              <a:rPr lang="en-US" sz="3200" dirty="0" err="1" smtClean="0"/>
              <a:t>Fluxo</a:t>
            </a:r>
            <a:r>
              <a:rPr lang="en-US" sz="3200" dirty="0" smtClean="0"/>
              <a:t> Circular </a:t>
            </a:r>
            <a:r>
              <a:rPr lang="en-US" sz="3200" dirty="0" err="1" smtClean="0"/>
              <a:t>da</a:t>
            </a:r>
            <a:r>
              <a:rPr lang="en-US" sz="3200" dirty="0" smtClean="0"/>
              <a:t> </a:t>
            </a:r>
            <a:r>
              <a:rPr lang="en-US" sz="3200" dirty="0" err="1" smtClean="0"/>
              <a:t>Renda</a:t>
            </a:r>
            <a:endParaRPr lang="en-US" sz="3200" dirty="0" smtClean="0"/>
          </a:p>
        </p:txBody>
      </p:sp>
      <p:sp>
        <p:nvSpPr>
          <p:cNvPr id="409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9B64AA-081B-423B-B8CC-FE08A511CF89}" type="slidenum">
              <a:rPr lang="pt-BR"/>
              <a:pPr/>
              <a:t>6</a:t>
            </a:fld>
            <a:endParaRPr lang="pt-BR"/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95288" y="981075"/>
            <a:ext cx="8280400" cy="4895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</a:pPr>
            <a:r>
              <a:rPr lang="pt-BR" sz="2200" dirty="0" smtClean="0"/>
              <a:t>O Fluxo Circular da Renda (FCR) representa a movimentação de fatores de produção e de bens e serviços em uma economia simplificada, em que existem apenas dois grupos de “agentes”, quais sejam, as </a:t>
            </a:r>
            <a:r>
              <a:rPr lang="pt-BR" sz="2200" dirty="0" smtClean="0">
                <a:solidFill>
                  <a:srgbClr val="FF0000"/>
                </a:solidFill>
              </a:rPr>
              <a:t>famílias</a:t>
            </a:r>
            <a:r>
              <a:rPr lang="pt-BR" sz="2200" dirty="0" smtClean="0"/>
              <a:t> e as </a:t>
            </a:r>
            <a:r>
              <a:rPr lang="pt-BR" sz="2200" dirty="0" smtClean="0">
                <a:solidFill>
                  <a:srgbClr val="FF0000"/>
                </a:solidFill>
              </a:rPr>
              <a:t>empresas</a:t>
            </a:r>
            <a:r>
              <a:rPr lang="pt-BR" sz="2200" dirty="0" smtClean="0"/>
              <a:t> (setor privado).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A produção de produtos e serviços (bens) é o “motor” desta economia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As </a:t>
            </a:r>
            <a:r>
              <a:rPr lang="en-US" sz="1800" dirty="0" err="1" smtClean="0"/>
              <a:t>empresas</a:t>
            </a:r>
            <a:r>
              <a:rPr lang="en-US" sz="1800" dirty="0" smtClean="0"/>
              <a:t> </a:t>
            </a:r>
            <a:r>
              <a:rPr lang="en-US" sz="1800" dirty="0" err="1" smtClean="0"/>
              <a:t>produzem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bens </a:t>
            </a:r>
            <a:r>
              <a:rPr lang="en-US" sz="1800" dirty="0" err="1" smtClean="0"/>
              <a:t>consumidos</a:t>
            </a:r>
            <a:r>
              <a:rPr lang="en-US" sz="1800" dirty="0" smtClean="0"/>
              <a:t> </a:t>
            </a:r>
            <a:r>
              <a:rPr lang="en-US" sz="1800" dirty="0" err="1" smtClean="0"/>
              <a:t>pelas</a:t>
            </a:r>
            <a:r>
              <a:rPr lang="en-US" sz="1800" dirty="0" smtClean="0"/>
              <a:t> </a:t>
            </a:r>
            <a:r>
              <a:rPr lang="en-US" sz="1800" dirty="0" err="1" smtClean="0"/>
              <a:t>famílias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As </a:t>
            </a:r>
            <a:r>
              <a:rPr lang="en-US" sz="1800" dirty="0" err="1" smtClean="0"/>
              <a:t>empresas</a:t>
            </a:r>
            <a:r>
              <a:rPr lang="en-US" sz="1800" dirty="0" smtClean="0"/>
              <a:t> </a:t>
            </a:r>
            <a:r>
              <a:rPr lang="en-US" sz="1800" dirty="0" err="1" smtClean="0"/>
              <a:t>são</a:t>
            </a:r>
            <a:r>
              <a:rPr lang="en-US" sz="1800" dirty="0" smtClean="0"/>
              <a:t> vistas </a:t>
            </a:r>
            <a:r>
              <a:rPr lang="en-US" sz="1800" dirty="0" err="1" smtClean="0"/>
              <a:t>como</a:t>
            </a:r>
            <a:r>
              <a:rPr lang="en-US" sz="1800" dirty="0" smtClean="0"/>
              <a:t> </a:t>
            </a:r>
            <a:r>
              <a:rPr lang="en-US" sz="1800" dirty="0" err="1" smtClean="0"/>
              <a:t>uma</a:t>
            </a:r>
            <a:r>
              <a:rPr lang="en-US" sz="1800" dirty="0" smtClean="0"/>
              <a:t> “</a:t>
            </a:r>
            <a:r>
              <a:rPr lang="en-US" sz="1800" dirty="0" err="1" smtClean="0"/>
              <a:t>caixa</a:t>
            </a:r>
            <a:r>
              <a:rPr lang="en-US" sz="1800" dirty="0" smtClean="0"/>
              <a:t> </a:t>
            </a:r>
            <a:r>
              <a:rPr lang="en-US" sz="1800" dirty="0" err="1" smtClean="0"/>
              <a:t>preta</a:t>
            </a:r>
            <a:r>
              <a:rPr lang="en-US" sz="1800" dirty="0" smtClean="0"/>
              <a:t>”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possuem</a:t>
            </a:r>
            <a:r>
              <a:rPr lang="en-US" sz="1800" dirty="0" smtClean="0"/>
              <a:t> </a:t>
            </a:r>
            <a:r>
              <a:rPr lang="en-US" sz="1800" dirty="0" err="1" smtClean="0"/>
              <a:t>apenas</a:t>
            </a:r>
            <a:r>
              <a:rPr lang="en-US" sz="1800" dirty="0" smtClean="0"/>
              <a:t> a “</a:t>
            </a:r>
            <a:r>
              <a:rPr lang="en-US" sz="1800" dirty="0" err="1" smtClean="0"/>
              <a:t>vontade</a:t>
            </a:r>
            <a:r>
              <a:rPr lang="en-US" sz="1800" dirty="0" smtClean="0"/>
              <a:t>” de </a:t>
            </a:r>
            <a:r>
              <a:rPr lang="en-US" sz="1800" dirty="0" err="1" smtClean="0"/>
              <a:t>produzir</a:t>
            </a:r>
            <a:r>
              <a:rPr lang="en-US" sz="1800" dirty="0" smtClean="0"/>
              <a:t>. Para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possam</a:t>
            </a:r>
            <a:r>
              <a:rPr lang="en-US" sz="1800" dirty="0" smtClean="0"/>
              <a:t> </a:t>
            </a:r>
            <a:r>
              <a:rPr lang="en-US" sz="1800" dirty="0" err="1" smtClean="0"/>
              <a:t>produzir</a:t>
            </a:r>
            <a:r>
              <a:rPr lang="en-US" sz="1800" dirty="0" smtClean="0"/>
              <a:t> bens, é </a:t>
            </a:r>
            <a:r>
              <a:rPr lang="en-US" sz="1800" dirty="0" err="1" smtClean="0"/>
              <a:t>necessário</a:t>
            </a:r>
            <a:r>
              <a:rPr lang="en-US" sz="1800" dirty="0" smtClean="0"/>
              <a:t> </a:t>
            </a:r>
            <a:r>
              <a:rPr lang="en-US" sz="1800" dirty="0" err="1" smtClean="0"/>
              <a:t>contratar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</a:t>
            </a:r>
            <a:r>
              <a:rPr lang="en-US" sz="1800" dirty="0" err="1" smtClean="0"/>
              <a:t>fatores</a:t>
            </a:r>
            <a:r>
              <a:rPr lang="en-US" sz="1800" dirty="0" smtClean="0"/>
              <a:t> de </a:t>
            </a:r>
            <a:r>
              <a:rPr lang="en-US" sz="1800" dirty="0" err="1" smtClean="0"/>
              <a:t>produção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Os </a:t>
            </a:r>
            <a:r>
              <a:rPr lang="en-US" sz="1800" dirty="0" err="1" smtClean="0"/>
              <a:t>fatores</a:t>
            </a:r>
            <a:r>
              <a:rPr lang="en-US" sz="1800" dirty="0" smtClean="0"/>
              <a:t> de </a:t>
            </a:r>
            <a:r>
              <a:rPr lang="en-US" sz="1800" dirty="0" err="1" smtClean="0"/>
              <a:t>produção</a:t>
            </a:r>
            <a:r>
              <a:rPr lang="en-US" sz="1800" dirty="0" smtClean="0"/>
              <a:t> </a:t>
            </a:r>
            <a:r>
              <a:rPr lang="en-US" sz="1800" dirty="0" err="1" smtClean="0"/>
              <a:t>são</a:t>
            </a:r>
            <a:r>
              <a:rPr lang="en-US" sz="1800" dirty="0" smtClean="0"/>
              <a:t> posse das </a:t>
            </a:r>
            <a:r>
              <a:rPr lang="en-US" sz="1800" dirty="0" err="1" smtClean="0"/>
              <a:t>famílias</a:t>
            </a:r>
            <a:r>
              <a:rPr lang="en-US" sz="1800" dirty="0" smtClean="0"/>
              <a:t>,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“</a:t>
            </a:r>
            <a:r>
              <a:rPr lang="en-US" sz="1800" dirty="0" err="1" smtClean="0"/>
              <a:t>emprestam</a:t>
            </a:r>
            <a:r>
              <a:rPr lang="en-US" sz="1800" dirty="0" smtClean="0"/>
              <a:t>” </a:t>
            </a:r>
            <a:r>
              <a:rPr lang="en-US" sz="1800" dirty="0" err="1" smtClean="0"/>
              <a:t>para</a:t>
            </a:r>
            <a:r>
              <a:rPr lang="en-US" sz="1800" dirty="0" smtClean="0"/>
              <a:t> as </a:t>
            </a:r>
            <a:r>
              <a:rPr lang="en-US" sz="1800" dirty="0" err="1" smtClean="0"/>
              <a:t>empresas</a:t>
            </a:r>
            <a:r>
              <a:rPr lang="en-US" sz="1800" dirty="0" smtClean="0"/>
              <a:t> </a:t>
            </a:r>
            <a:r>
              <a:rPr lang="en-US" sz="1800" dirty="0" err="1" smtClean="0"/>
              <a:t>em</a:t>
            </a:r>
            <a:r>
              <a:rPr lang="en-US" sz="1800" dirty="0" smtClean="0"/>
              <a:t> </a:t>
            </a:r>
            <a:r>
              <a:rPr lang="en-US" sz="1800" dirty="0" err="1" smtClean="0"/>
              <a:t>troca</a:t>
            </a:r>
            <a:r>
              <a:rPr lang="en-US" sz="1800" dirty="0" smtClean="0"/>
              <a:t> do </a:t>
            </a:r>
            <a:r>
              <a:rPr lang="en-US" sz="1800" dirty="0" err="1" smtClean="0"/>
              <a:t>recebimento</a:t>
            </a:r>
            <a:r>
              <a:rPr lang="en-US" sz="1800" dirty="0" smtClean="0"/>
              <a:t> das </a:t>
            </a:r>
            <a:r>
              <a:rPr lang="en-US" sz="1800" dirty="0" err="1" smtClean="0"/>
              <a:t>rendas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As </a:t>
            </a:r>
            <a:r>
              <a:rPr lang="en-US" sz="1800" dirty="0" err="1" smtClean="0"/>
              <a:t>famílias</a:t>
            </a:r>
            <a:r>
              <a:rPr lang="en-US" sz="1800" dirty="0" smtClean="0"/>
              <a:t> </a:t>
            </a:r>
            <a:r>
              <a:rPr lang="en-US" sz="1800" dirty="0" err="1" smtClean="0"/>
              <a:t>utilizam</a:t>
            </a:r>
            <a:r>
              <a:rPr lang="en-US" sz="1800" dirty="0" smtClean="0"/>
              <a:t> as </a:t>
            </a:r>
            <a:r>
              <a:rPr lang="en-US" sz="1800" dirty="0" err="1" smtClean="0"/>
              <a:t>rendas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adquirir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</a:t>
            </a:r>
            <a:r>
              <a:rPr lang="en-US" sz="1800" dirty="0" err="1" smtClean="0"/>
              <a:t>produtos</a:t>
            </a:r>
            <a:r>
              <a:rPr lang="en-US" sz="1800" dirty="0" smtClean="0"/>
              <a:t> e </a:t>
            </a:r>
            <a:r>
              <a:rPr lang="en-US" sz="1800" dirty="0" err="1" smtClean="0"/>
              <a:t>serviços</a:t>
            </a:r>
            <a:r>
              <a:rPr lang="en-US" sz="1800" dirty="0" smtClean="0"/>
              <a:t> </a:t>
            </a:r>
            <a:r>
              <a:rPr lang="en-US" sz="1800" dirty="0" err="1" smtClean="0"/>
              <a:t>produzidos</a:t>
            </a:r>
            <a:r>
              <a:rPr lang="en-US" sz="1800" dirty="0" smtClean="0"/>
              <a:t> </a:t>
            </a:r>
            <a:r>
              <a:rPr lang="en-US" sz="1800" dirty="0" err="1" smtClean="0"/>
              <a:t>pelas</a:t>
            </a:r>
            <a:r>
              <a:rPr lang="en-US" sz="1800" dirty="0" smtClean="0"/>
              <a:t> </a:t>
            </a:r>
            <a:r>
              <a:rPr lang="en-US" sz="1800" dirty="0" err="1" smtClean="0"/>
              <a:t>empresas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E </a:t>
            </a:r>
            <a:r>
              <a:rPr lang="en-US" sz="1800" dirty="0" err="1" smtClean="0"/>
              <a:t>assim</a:t>
            </a:r>
            <a:r>
              <a:rPr lang="en-US" sz="1800" dirty="0" smtClean="0"/>
              <a:t> </a:t>
            </a:r>
            <a:r>
              <a:rPr lang="en-US" sz="1800" dirty="0" err="1" smtClean="0"/>
              <a:t>sucessivamente</a:t>
            </a:r>
            <a:r>
              <a:rPr lang="en-US" sz="1800" dirty="0" smtClean="0"/>
              <a:t>, </a:t>
            </a:r>
            <a:r>
              <a:rPr lang="en-US" sz="1800" dirty="0" err="1" smtClean="0"/>
              <a:t>daí</a:t>
            </a:r>
            <a:r>
              <a:rPr lang="en-US" sz="1800" dirty="0" smtClean="0"/>
              <a:t> o </a:t>
            </a:r>
            <a:r>
              <a:rPr lang="en-US" sz="1800" dirty="0" err="1" smtClean="0"/>
              <a:t>termo</a:t>
            </a:r>
            <a:r>
              <a:rPr lang="en-US" sz="1800" dirty="0" smtClean="0"/>
              <a:t> “circular”</a:t>
            </a:r>
            <a:endParaRPr lang="en-US" sz="22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 </a:t>
            </a:r>
            <a:r>
              <a:rPr lang="en-US" sz="3200" dirty="0" err="1"/>
              <a:t>Fluxo</a:t>
            </a:r>
            <a:r>
              <a:rPr lang="en-US" sz="3200" dirty="0"/>
              <a:t> Circular da </a:t>
            </a:r>
            <a:r>
              <a:rPr lang="en-US" sz="3200" dirty="0" err="1"/>
              <a:t>Renda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pt-BR" sz="2200" dirty="0" smtClean="0"/>
              <a:t>Definição de </a:t>
            </a:r>
            <a:r>
              <a:rPr lang="pt-BR" sz="2200" dirty="0" smtClean="0">
                <a:solidFill>
                  <a:srgbClr val="FF0000"/>
                </a:solidFill>
              </a:rPr>
              <a:t>renda</a:t>
            </a:r>
            <a:r>
              <a:rPr lang="pt-BR" sz="2200" dirty="0" smtClean="0"/>
              <a:t>: remuneração dos fatores </a:t>
            </a:r>
            <a:r>
              <a:rPr lang="pt-BR" sz="2200" smtClean="0"/>
              <a:t>de produção</a:t>
            </a:r>
          </a:p>
          <a:p>
            <a:pPr lvl="1">
              <a:spcBef>
                <a:spcPts val="0"/>
              </a:spcBef>
            </a:pPr>
            <a:r>
              <a:rPr lang="pt-BR" sz="2000" smtClean="0"/>
              <a:t>Por que os fatores de produção são remunerados?</a:t>
            </a:r>
            <a:endParaRPr lang="pt-BR" sz="2000" dirty="0" smtClean="0"/>
          </a:p>
          <a:p>
            <a:pPr>
              <a:spcBef>
                <a:spcPts val="0"/>
              </a:spcBef>
            </a:pPr>
            <a:r>
              <a:rPr lang="en-US" sz="2200" dirty="0" err="1" smtClean="0"/>
              <a:t>Existem</a:t>
            </a:r>
            <a:r>
              <a:rPr lang="en-US" sz="2200" dirty="0" smtClean="0"/>
              <a:t> </a:t>
            </a:r>
            <a:r>
              <a:rPr lang="en-US" sz="2200" dirty="0" err="1" smtClean="0"/>
              <a:t>quatro</a:t>
            </a:r>
            <a:r>
              <a:rPr lang="en-US" sz="2200" dirty="0" smtClean="0"/>
              <a:t> </a:t>
            </a:r>
            <a:r>
              <a:rPr lang="en-US" sz="2200" dirty="0" err="1" smtClean="0"/>
              <a:t>fatores</a:t>
            </a:r>
            <a:r>
              <a:rPr lang="en-US" sz="2200" dirty="0" smtClean="0"/>
              <a:t> de </a:t>
            </a:r>
            <a:r>
              <a:rPr lang="en-US" sz="2200" dirty="0" err="1" smtClean="0"/>
              <a:t>produção</a:t>
            </a:r>
            <a:r>
              <a:rPr lang="en-US" sz="2200" dirty="0" smtClean="0"/>
              <a:t> </a:t>
            </a:r>
            <a:r>
              <a:rPr lang="en-US" sz="2200" dirty="0" err="1" smtClean="0"/>
              <a:t>tradicionais</a:t>
            </a:r>
            <a:r>
              <a:rPr lang="en-US" sz="2200" dirty="0" smtClean="0"/>
              <a:t>,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recebem</a:t>
            </a:r>
            <a:r>
              <a:rPr lang="en-US" sz="2200" dirty="0" smtClean="0"/>
              <a:t> as </a:t>
            </a:r>
            <a:r>
              <a:rPr lang="en-US" sz="2200" dirty="0" err="1" smtClean="0"/>
              <a:t>seguintes</a:t>
            </a:r>
            <a:r>
              <a:rPr lang="en-US" sz="2200" dirty="0" smtClean="0"/>
              <a:t> </a:t>
            </a:r>
            <a:r>
              <a:rPr lang="en-US" sz="2200" dirty="0" err="1" smtClean="0"/>
              <a:t>rendas</a:t>
            </a:r>
            <a:r>
              <a:rPr lang="en-US" sz="2200" dirty="0" smtClean="0"/>
              <a:t>:</a:t>
            </a:r>
            <a:endParaRPr lang="pt-BR" sz="2200" dirty="0" smtClean="0"/>
          </a:p>
          <a:p>
            <a:pPr lvl="1">
              <a:spcBef>
                <a:spcPts val="0"/>
              </a:spcBef>
            </a:pPr>
            <a:r>
              <a:rPr lang="pt-BR" sz="1600" dirty="0" smtClean="0"/>
              <a:t>Salários (remuneração do </a:t>
            </a:r>
            <a:r>
              <a:rPr lang="pt-BR" sz="1600" dirty="0" smtClean="0">
                <a:solidFill>
                  <a:srgbClr val="FF0000"/>
                </a:solidFill>
              </a:rPr>
              <a:t>trabalho</a:t>
            </a:r>
            <a:r>
              <a:rPr lang="pt-BR" sz="16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pt-BR" sz="1600" dirty="0" smtClean="0"/>
              <a:t>Juros (remuneração do </a:t>
            </a:r>
            <a:r>
              <a:rPr lang="pt-BR" sz="1600" dirty="0" smtClean="0">
                <a:solidFill>
                  <a:srgbClr val="FF0000"/>
                </a:solidFill>
              </a:rPr>
              <a:t>capital financeiro</a:t>
            </a:r>
            <a:r>
              <a:rPr lang="pt-BR" sz="16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pt-BR" sz="1600" dirty="0" smtClean="0"/>
              <a:t>Lucros (remuneração do </a:t>
            </a:r>
            <a:r>
              <a:rPr lang="pt-BR" sz="1600" dirty="0" smtClean="0">
                <a:solidFill>
                  <a:srgbClr val="FF0000"/>
                </a:solidFill>
              </a:rPr>
              <a:t>capital do empresário</a:t>
            </a:r>
            <a:r>
              <a:rPr lang="pt-BR" sz="16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pt-BR" sz="1600" dirty="0" smtClean="0"/>
              <a:t>Aluguéis (remuneração da </a:t>
            </a:r>
            <a:r>
              <a:rPr lang="pt-BR" sz="1600" dirty="0" smtClean="0">
                <a:solidFill>
                  <a:srgbClr val="FF0000"/>
                </a:solidFill>
              </a:rPr>
              <a:t>capital de empréstimo</a:t>
            </a:r>
            <a:r>
              <a:rPr lang="pt-BR" sz="16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Em particular, o FCR assume os seguintes pressupostos: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arenR"/>
            </a:pPr>
            <a:r>
              <a:rPr lang="pt-BR" sz="1800" dirty="0" smtClean="0"/>
              <a:t>Ausência de poupança</a:t>
            </a:r>
          </a:p>
          <a:p>
            <a:pPr marL="982663" lvl="2" indent="-260350">
              <a:spcBef>
                <a:spcPts val="0"/>
              </a:spcBef>
            </a:pPr>
            <a:r>
              <a:rPr lang="pt-BR" sz="1600" dirty="0" smtClean="0"/>
              <a:t>Logo, toda a renda gerada pelas empresas é distribuída às famílias, e toda a renda recebida pelas famílias é consumida sob a forma de bens de consumo</a:t>
            </a:r>
          </a:p>
          <a:p>
            <a:pPr marL="982663" lvl="2" indent="-260350">
              <a:spcBef>
                <a:spcPts val="0"/>
              </a:spcBef>
            </a:pPr>
            <a:r>
              <a:rPr lang="pt-BR" sz="1600" dirty="0" smtClean="0">
                <a:solidFill>
                  <a:srgbClr val="FF0000"/>
                </a:solidFill>
              </a:rPr>
              <a:t>Logo, não há investimentos</a:t>
            </a:r>
            <a:r>
              <a:rPr lang="pt-BR" sz="1600" dirty="0" smtClean="0"/>
              <a:t>: não há produção de bens de capital (ou bens de produção), nem formação de estoques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arenR"/>
            </a:pPr>
            <a:r>
              <a:rPr lang="pt-BR" sz="1800" dirty="0" smtClean="0"/>
              <a:t>Ausência de depreciação do capital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arenR"/>
            </a:pPr>
            <a:r>
              <a:rPr lang="pt-BR" sz="1800" dirty="0" smtClean="0"/>
              <a:t>Economia fechada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arenR"/>
            </a:pPr>
            <a:r>
              <a:rPr lang="pt-BR" sz="1800" dirty="0" smtClean="0"/>
              <a:t>Economia sem governo</a:t>
            </a:r>
          </a:p>
          <a:p>
            <a:pPr marL="457200" indent="-457200">
              <a:spcBef>
                <a:spcPts val="0"/>
              </a:spcBef>
            </a:pPr>
            <a:r>
              <a:rPr lang="en-US" sz="2200" dirty="0" err="1" smtClean="0"/>
              <a:t>Depois</a:t>
            </a:r>
            <a:r>
              <a:rPr lang="en-US" sz="2200" dirty="0" smtClean="0"/>
              <a:t>, </a:t>
            </a:r>
            <a:r>
              <a:rPr lang="en-US" sz="2200" dirty="0" err="1" smtClean="0"/>
              <a:t>vamos</a:t>
            </a:r>
            <a:r>
              <a:rPr lang="en-US" sz="2200" dirty="0" smtClean="0"/>
              <a:t> </a:t>
            </a:r>
            <a:r>
              <a:rPr lang="en-US" sz="2200" dirty="0" err="1" smtClean="0"/>
              <a:t>relaxar</a:t>
            </a:r>
            <a:r>
              <a:rPr lang="en-US" sz="2200" dirty="0" smtClean="0"/>
              <a:t> </a:t>
            </a:r>
            <a:r>
              <a:rPr lang="en-US" sz="2200" dirty="0" err="1" smtClean="0"/>
              <a:t>estes</a:t>
            </a:r>
            <a:r>
              <a:rPr lang="en-US" sz="2200" dirty="0" smtClean="0"/>
              <a:t> </a:t>
            </a:r>
            <a:r>
              <a:rPr lang="en-US" sz="2200" dirty="0" err="1" smtClean="0"/>
              <a:t>pressupostos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, do FCR, </a:t>
            </a:r>
            <a:r>
              <a:rPr lang="en-US" sz="2200" dirty="0" err="1" smtClean="0"/>
              <a:t>seja</a:t>
            </a:r>
            <a:r>
              <a:rPr lang="en-US" sz="2200" dirty="0" smtClean="0"/>
              <a:t> </a:t>
            </a:r>
            <a:r>
              <a:rPr lang="en-US" sz="2200" dirty="0" err="1" smtClean="0"/>
              <a:t>possível</a:t>
            </a:r>
            <a:r>
              <a:rPr lang="en-US" sz="2200" dirty="0" smtClean="0"/>
              <a:t> </a:t>
            </a:r>
            <a:r>
              <a:rPr lang="en-US" sz="2200" dirty="0" err="1" smtClean="0"/>
              <a:t>constituir</a:t>
            </a:r>
            <a:r>
              <a:rPr lang="en-US" sz="2200" dirty="0" smtClean="0"/>
              <a:t> o SCN</a:t>
            </a:r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 </a:t>
            </a:r>
            <a:r>
              <a:rPr lang="en-US" sz="2800" dirty="0" err="1"/>
              <a:t>Fluxo</a:t>
            </a:r>
            <a:r>
              <a:rPr lang="en-US" sz="2800" dirty="0"/>
              <a:t> Circular da </a:t>
            </a:r>
            <a:r>
              <a:rPr lang="en-US" sz="2800" dirty="0" err="1"/>
              <a:t>Renda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1196752"/>
          <a:ext cx="6192688" cy="3528394"/>
        </p:xfrm>
        <a:graphic>
          <a:graphicData uri="http://schemas.openxmlformats.org/drawingml/2006/table">
            <a:tbl>
              <a:tblPr/>
              <a:tblGrid>
                <a:gridCol w="103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3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73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4409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Aquisição de bens e serviços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6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6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Fornecimento de bens e serviços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86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0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Arial"/>
                          <a:ea typeface="Times New Roman"/>
                          <a:cs typeface="Times New Roman"/>
                        </a:rPr>
                        <a:t>Famílias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Firmas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51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4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Fornecimento dos fatores de produção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6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4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Remuneração dos fatores de produção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41" name="Grupo 40"/>
          <p:cNvGrpSpPr/>
          <p:nvPr/>
        </p:nvGrpSpPr>
        <p:grpSpPr>
          <a:xfrm>
            <a:off x="1619672" y="1412776"/>
            <a:ext cx="5634203" cy="3232518"/>
            <a:chOff x="1835696" y="1700808"/>
            <a:chExt cx="5634203" cy="3232518"/>
          </a:xfrm>
        </p:grpSpPr>
        <p:grpSp>
          <p:nvGrpSpPr>
            <p:cNvPr id="13321" name="Group 9"/>
            <p:cNvGrpSpPr>
              <a:grpSpLocks/>
            </p:cNvGrpSpPr>
            <p:nvPr/>
          </p:nvGrpSpPr>
          <p:grpSpPr bwMode="auto">
            <a:xfrm>
              <a:off x="7236296" y="1700808"/>
              <a:ext cx="228600" cy="800100"/>
              <a:chOff x="7941" y="1598"/>
              <a:chExt cx="360" cy="1260"/>
            </a:xfrm>
          </p:grpSpPr>
          <p:sp>
            <p:nvSpPr>
              <p:cNvPr id="13323" name="Line 11"/>
              <p:cNvSpPr>
                <a:spLocks noChangeShapeType="1"/>
              </p:cNvSpPr>
              <p:nvPr/>
            </p:nvSpPr>
            <p:spPr bwMode="auto">
              <a:xfrm>
                <a:off x="8301" y="1598"/>
                <a:ext cx="0" cy="126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22" name="Line 10"/>
              <p:cNvSpPr>
                <a:spLocks noChangeShapeType="1"/>
              </p:cNvSpPr>
              <p:nvPr/>
            </p:nvSpPr>
            <p:spPr bwMode="auto">
              <a:xfrm>
                <a:off x="7941" y="1598"/>
                <a:ext cx="357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36" name="Grupo 35"/>
            <p:cNvGrpSpPr/>
            <p:nvPr/>
          </p:nvGrpSpPr>
          <p:grpSpPr>
            <a:xfrm>
              <a:off x="7181867" y="4149080"/>
              <a:ext cx="288032" cy="784246"/>
              <a:chOff x="7181867" y="4149080"/>
              <a:chExt cx="288032" cy="784246"/>
            </a:xfrm>
          </p:grpSpPr>
          <p:sp>
            <p:nvSpPr>
              <p:cNvPr id="13314" name="Line 2"/>
              <p:cNvSpPr>
                <a:spLocks noChangeShapeType="1"/>
              </p:cNvSpPr>
              <p:nvPr/>
            </p:nvSpPr>
            <p:spPr bwMode="auto">
              <a:xfrm flipH="1">
                <a:off x="7452320" y="4149080"/>
                <a:ext cx="0" cy="78424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13" name="Line 1"/>
              <p:cNvSpPr>
                <a:spLocks noChangeShapeType="1"/>
              </p:cNvSpPr>
              <p:nvPr/>
            </p:nvSpPr>
            <p:spPr bwMode="auto">
              <a:xfrm>
                <a:off x="7181867" y="4930282"/>
                <a:ext cx="28803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38" name="Grupo 37"/>
            <p:cNvGrpSpPr/>
            <p:nvPr/>
          </p:nvGrpSpPr>
          <p:grpSpPr>
            <a:xfrm>
              <a:off x="1867137" y="4005064"/>
              <a:ext cx="211138" cy="831641"/>
              <a:chOff x="1867137" y="4005064"/>
              <a:chExt cx="211138" cy="831641"/>
            </a:xfrm>
          </p:grpSpPr>
          <p:sp>
            <p:nvSpPr>
              <p:cNvPr id="13319" name="Line 7"/>
              <p:cNvSpPr>
                <a:spLocks noChangeShapeType="1"/>
              </p:cNvSpPr>
              <p:nvPr/>
            </p:nvSpPr>
            <p:spPr bwMode="auto">
              <a:xfrm>
                <a:off x="1868353" y="4005064"/>
                <a:ext cx="0" cy="828675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18" name="Line 6"/>
              <p:cNvSpPr>
                <a:spLocks noChangeShapeType="1"/>
              </p:cNvSpPr>
              <p:nvPr/>
            </p:nvSpPr>
            <p:spPr bwMode="auto">
              <a:xfrm>
                <a:off x="1867137" y="4836705"/>
                <a:ext cx="211138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39" name="Grupo 38"/>
            <p:cNvGrpSpPr/>
            <p:nvPr/>
          </p:nvGrpSpPr>
          <p:grpSpPr>
            <a:xfrm>
              <a:off x="1835696" y="1700808"/>
              <a:ext cx="288032" cy="801688"/>
              <a:chOff x="1835696" y="1700808"/>
              <a:chExt cx="288032" cy="801688"/>
            </a:xfrm>
          </p:grpSpPr>
          <p:sp>
            <p:nvSpPr>
              <p:cNvPr id="13328" name="Line 16"/>
              <p:cNvSpPr>
                <a:spLocks noChangeShapeType="1"/>
              </p:cNvSpPr>
              <p:nvPr/>
            </p:nvSpPr>
            <p:spPr bwMode="auto">
              <a:xfrm>
                <a:off x="1835696" y="1702079"/>
                <a:ext cx="0" cy="800417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27" name="Line 15"/>
              <p:cNvSpPr>
                <a:spLocks noChangeShapeType="1"/>
              </p:cNvSpPr>
              <p:nvPr/>
            </p:nvSpPr>
            <p:spPr bwMode="auto">
              <a:xfrm>
                <a:off x="1835696" y="1700808"/>
                <a:ext cx="28803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40" name="Grupo 39"/>
            <p:cNvGrpSpPr/>
            <p:nvPr/>
          </p:nvGrpSpPr>
          <p:grpSpPr>
            <a:xfrm>
              <a:off x="2123728" y="2564904"/>
              <a:ext cx="153987" cy="378396"/>
              <a:chOff x="2123728" y="2564904"/>
              <a:chExt cx="153987" cy="378396"/>
            </a:xfrm>
          </p:grpSpPr>
          <p:sp>
            <p:nvSpPr>
              <p:cNvPr id="13329" name="Line 17"/>
              <p:cNvSpPr>
                <a:spLocks noChangeShapeType="1"/>
              </p:cNvSpPr>
              <p:nvPr/>
            </p:nvSpPr>
            <p:spPr bwMode="auto">
              <a:xfrm>
                <a:off x="2123728" y="2564904"/>
                <a:ext cx="0" cy="378396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30" name="Line 18"/>
              <p:cNvSpPr>
                <a:spLocks noChangeShapeType="1"/>
              </p:cNvSpPr>
              <p:nvPr/>
            </p:nvSpPr>
            <p:spPr bwMode="auto">
              <a:xfrm>
                <a:off x="2123728" y="2564904"/>
                <a:ext cx="153987" cy="0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34" name="Grupo 33"/>
            <p:cNvGrpSpPr/>
            <p:nvPr/>
          </p:nvGrpSpPr>
          <p:grpSpPr>
            <a:xfrm>
              <a:off x="6948264" y="2636912"/>
              <a:ext cx="216471" cy="431353"/>
              <a:chOff x="6948264" y="2636912"/>
              <a:chExt cx="216471" cy="431353"/>
            </a:xfrm>
          </p:grpSpPr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>
                <a:off x="7164288" y="2636912"/>
                <a:ext cx="0" cy="431353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25" name="Line 13"/>
              <p:cNvSpPr>
                <a:spLocks noChangeShapeType="1"/>
              </p:cNvSpPr>
              <p:nvPr/>
            </p:nvSpPr>
            <p:spPr bwMode="auto">
              <a:xfrm>
                <a:off x="6948264" y="2636912"/>
                <a:ext cx="216471" cy="0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37" name="Grupo 36"/>
            <p:cNvGrpSpPr/>
            <p:nvPr/>
          </p:nvGrpSpPr>
          <p:grpSpPr>
            <a:xfrm>
              <a:off x="2123728" y="3861048"/>
              <a:ext cx="216470" cy="432048"/>
              <a:chOff x="2123728" y="3861048"/>
              <a:chExt cx="216470" cy="432048"/>
            </a:xfrm>
          </p:grpSpPr>
          <p:sp>
            <p:nvSpPr>
              <p:cNvPr id="13320" name="Line 8"/>
              <p:cNvSpPr>
                <a:spLocks noChangeShapeType="1"/>
              </p:cNvSpPr>
              <p:nvPr/>
            </p:nvSpPr>
            <p:spPr bwMode="auto">
              <a:xfrm>
                <a:off x="2123728" y="3861048"/>
                <a:ext cx="0" cy="432048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17" name="Line 5"/>
              <p:cNvSpPr>
                <a:spLocks noChangeShapeType="1"/>
              </p:cNvSpPr>
              <p:nvPr/>
            </p:nvSpPr>
            <p:spPr bwMode="auto">
              <a:xfrm>
                <a:off x="2123728" y="4293096"/>
                <a:ext cx="216470" cy="0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35" name="Grupo 34"/>
            <p:cNvGrpSpPr/>
            <p:nvPr/>
          </p:nvGrpSpPr>
          <p:grpSpPr>
            <a:xfrm>
              <a:off x="7024588" y="3861048"/>
              <a:ext cx="142875" cy="401637"/>
              <a:chOff x="7024588" y="3861048"/>
              <a:chExt cx="142875" cy="401637"/>
            </a:xfrm>
          </p:grpSpPr>
          <p:sp>
            <p:nvSpPr>
              <p:cNvPr id="13316" name="Line 4"/>
              <p:cNvSpPr>
                <a:spLocks noChangeShapeType="1"/>
              </p:cNvSpPr>
              <p:nvPr/>
            </p:nvSpPr>
            <p:spPr bwMode="auto">
              <a:xfrm>
                <a:off x="7164288" y="3861048"/>
                <a:ext cx="3175" cy="390525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15" name="Line 3"/>
              <p:cNvSpPr>
                <a:spLocks noChangeShapeType="1"/>
              </p:cNvSpPr>
              <p:nvPr/>
            </p:nvSpPr>
            <p:spPr bwMode="auto">
              <a:xfrm>
                <a:off x="7024588" y="4262685"/>
                <a:ext cx="142875" cy="0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</p:grp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83568" y="501134"/>
            <a:ext cx="84604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Conector reto 29"/>
          <p:cNvCxnSpPr/>
          <p:nvPr/>
        </p:nvCxnSpPr>
        <p:spPr>
          <a:xfrm>
            <a:off x="971600" y="5373216"/>
            <a:ext cx="10801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2123728" y="515719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Movimentação</a:t>
            </a:r>
            <a:r>
              <a:rPr lang="en-US" dirty="0" smtClean="0"/>
              <a:t> de bens e </a:t>
            </a:r>
            <a:r>
              <a:rPr lang="en-US" dirty="0" err="1" smtClean="0"/>
              <a:t>fatores</a:t>
            </a:r>
            <a:r>
              <a:rPr lang="en-US" dirty="0" smtClean="0"/>
              <a:t> de </a:t>
            </a:r>
            <a:r>
              <a:rPr lang="en-US" dirty="0" err="1" smtClean="0"/>
              <a:t>produção</a:t>
            </a:r>
            <a:r>
              <a:rPr lang="en-US" dirty="0" smtClean="0"/>
              <a:t> (</a:t>
            </a:r>
            <a:r>
              <a:rPr lang="en-US" dirty="0" err="1" smtClean="0"/>
              <a:t>tangíveis</a:t>
            </a:r>
            <a:r>
              <a:rPr lang="en-US" dirty="0" smtClean="0"/>
              <a:t>)</a:t>
            </a:r>
          </a:p>
        </p:txBody>
      </p:sp>
      <p:cxnSp>
        <p:nvCxnSpPr>
          <p:cNvPr id="32" name="Conector reto 31"/>
          <p:cNvCxnSpPr/>
          <p:nvPr/>
        </p:nvCxnSpPr>
        <p:spPr>
          <a:xfrm>
            <a:off x="971600" y="5733256"/>
            <a:ext cx="108012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2123728" y="551723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Movimentação</a:t>
            </a:r>
            <a:r>
              <a:rPr lang="en-US" dirty="0" smtClean="0"/>
              <a:t> de </a:t>
            </a:r>
            <a:r>
              <a:rPr lang="en-US" dirty="0" err="1" smtClean="0"/>
              <a:t>rendas</a:t>
            </a:r>
            <a:r>
              <a:rPr lang="en-US" dirty="0" smtClean="0"/>
              <a:t>, </a:t>
            </a:r>
            <a:r>
              <a:rPr lang="en-US" dirty="0" err="1" smtClean="0"/>
              <a:t>receitas</a:t>
            </a:r>
            <a:r>
              <a:rPr lang="en-US" dirty="0" smtClean="0"/>
              <a:t> e </a:t>
            </a:r>
            <a:r>
              <a:rPr lang="en-US" dirty="0" err="1" smtClean="0"/>
              <a:t>despesas</a:t>
            </a:r>
            <a:r>
              <a:rPr lang="en-US" dirty="0" smtClean="0"/>
              <a:t> ($)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 </a:t>
            </a:r>
            <a:r>
              <a:rPr lang="en-US" sz="2800" dirty="0" err="1"/>
              <a:t>Fluxo</a:t>
            </a:r>
            <a:r>
              <a:rPr lang="en-US" sz="2800" dirty="0"/>
              <a:t> Circular da </a:t>
            </a:r>
            <a:r>
              <a:rPr lang="en-US" sz="2800" dirty="0" err="1"/>
              <a:t>Renda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Esta é a representação tradicional do FCR.</a:t>
            </a:r>
          </a:p>
          <a:p>
            <a:r>
              <a:rPr lang="pt-BR" dirty="0" smtClean="0"/>
              <a:t>Note também que o FCR pode ser representado de outra forma, semelhante à estrutura do Sistema de Contas Nacionais que veremos adiante</a:t>
            </a:r>
          </a:p>
          <a:p>
            <a:r>
              <a:rPr lang="pt-BR" dirty="0" smtClean="0"/>
              <a:t>Este sistema simplificado apresenta duas contas: a primeira é a conta da produção (ou de geração de renda) e outra, é a conta da apropriação (ou de alocação da renda)</a:t>
            </a:r>
          </a:p>
          <a:p>
            <a:r>
              <a:rPr lang="pt-BR" dirty="0" smtClean="0"/>
              <a:t>Vamos utilizar a estrutura contábil de balancetes</a:t>
            </a:r>
          </a:p>
          <a:p>
            <a:pPr lvl="1"/>
            <a:r>
              <a:rPr lang="pt-BR" dirty="0" smtClean="0"/>
              <a:t>Princípio das partidas dobradas: um crédito (em uma conta) sempre corresponde a um débito (em outra conta)</a:t>
            </a:r>
          </a:p>
          <a:p>
            <a:pPr lvl="1"/>
            <a:r>
              <a:rPr lang="pt-BR" dirty="0" smtClean="0"/>
              <a:t>Em cada conta, Total do crédito = Total do débito (ou Passivo = Ativo)</a:t>
            </a:r>
          </a:p>
          <a:p>
            <a:pPr lvl="1"/>
            <a:r>
              <a:rPr lang="pt-BR" dirty="0" smtClean="0"/>
              <a:t>Se somarmos/subtrairmos um valor de ambos os lados do balancete, os valores totais mudam, mas continuam iguais entre si (total do crédito continua sendo igual ao total do débito)</a:t>
            </a:r>
            <a:endParaRPr lang="pt-BR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TemplateFipe3</Template>
  <TotalTime>1672</TotalTime>
  <Words>2950</Words>
  <Application>Microsoft Office PowerPoint</Application>
  <PresentationFormat>Apresentação na tela (4:3)</PresentationFormat>
  <Paragraphs>401</Paragraphs>
  <Slides>32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9" baseType="lpstr">
      <vt:lpstr>Arial</vt:lpstr>
      <vt:lpstr>Bookman Old Style</vt:lpstr>
      <vt:lpstr>Gill Sans MT</vt:lpstr>
      <vt:lpstr>Times New Roman</vt:lpstr>
      <vt:lpstr>Wingdings</vt:lpstr>
      <vt:lpstr>Wingdings 3</vt:lpstr>
      <vt:lpstr>Origem</vt:lpstr>
      <vt:lpstr>FEA-RP/USP REC 2200 – CONTABILIDADE SOCIAL SISTEMA DE CONTAS NACIONAIS (SCN)</vt:lpstr>
      <vt:lpstr>Motivação &amp; realidade</vt:lpstr>
      <vt:lpstr>Introdução</vt:lpstr>
      <vt:lpstr>Alguns conceitos iniciais importantes</vt:lpstr>
      <vt:lpstr>O FCR e o SCN</vt:lpstr>
      <vt:lpstr>O Fluxo Circular da Renda</vt:lpstr>
      <vt:lpstr>O Fluxo Circular da Renda</vt:lpstr>
      <vt:lpstr>O Fluxo Circular da Renda</vt:lpstr>
      <vt:lpstr>O Fluxo Circular da Renda</vt:lpstr>
      <vt:lpstr>Ilustrando um razonete</vt:lpstr>
      <vt:lpstr>O FCR em balancetes</vt:lpstr>
      <vt:lpstr>Do FCR ao SCN</vt:lpstr>
      <vt:lpstr>Sistema A: Economia fechada sem governo</vt:lpstr>
      <vt:lpstr>Sistema A: Economia fechada sem governo</vt:lpstr>
      <vt:lpstr>Sistema A: Economia fechada sem governo</vt:lpstr>
      <vt:lpstr>Sistema A: Economia fechada sem governo</vt:lpstr>
      <vt:lpstr>Notas do sistema A</vt:lpstr>
      <vt:lpstr>Sistema B: Economia aberta sem governo</vt:lpstr>
      <vt:lpstr>Sistema B: Economia aberta sem governo</vt:lpstr>
      <vt:lpstr>Sistema B: Economia aberta sem governo</vt:lpstr>
      <vt:lpstr>Sistema B: Economia aberta sem governo</vt:lpstr>
      <vt:lpstr>Notas do sistema B</vt:lpstr>
      <vt:lpstr>Sistema C: Economia aberta com governo</vt:lpstr>
      <vt:lpstr>Sistema C: Economia aberta com governo</vt:lpstr>
      <vt:lpstr>Sistema C: Economia aberta com governo</vt:lpstr>
      <vt:lpstr>Sistema C: Economia aberta com governo</vt:lpstr>
      <vt:lpstr>Sistema C: Economia aberta com governo</vt:lpstr>
      <vt:lpstr>Notas do sistema C:</vt:lpstr>
      <vt:lpstr>Outras discussões sobre o SCN</vt:lpstr>
      <vt:lpstr>Outras discussões sobre o SCN</vt:lpstr>
      <vt:lpstr>Sobre o papel do governo</vt:lpstr>
      <vt:lpstr>Problemas de mensuração do valor da produção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Naruhiko</cp:lastModifiedBy>
  <cp:revision>85</cp:revision>
  <dcterms:created xsi:type="dcterms:W3CDTF">2014-05-05T13:00:39Z</dcterms:created>
  <dcterms:modified xsi:type="dcterms:W3CDTF">2020-06-10T15:01:09Z</dcterms:modified>
</cp:coreProperties>
</file>