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3" r:id="rId4"/>
    <p:sldId id="274" r:id="rId5"/>
    <p:sldId id="261" r:id="rId6"/>
    <p:sldId id="281" r:id="rId7"/>
    <p:sldId id="295" r:id="rId8"/>
    <p:sldId id="296"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0" r:id="rId25"/>
    <p:sldId id="321" r:id="rId26"/>
    <p:sldId id="322" r:id="rId27"/>
    <p:sldId id="323" r:id="rId28"/>
    <p:sldId id="324" r:id="rId29"/>
    <p:sldId id="334" r:id="rId30"/>
    <p:sldId id="326" r:id="rId31"/>
    <p:sldId id="327" r:id="rId32"/>
    <p:sldId id="328" r:id="rId33"/>
    <p:sldId id="329" r:id="rId34"/>
    <p:sldId id="330" r:id="rId35"/>
    <p:sldId id="331" r:id="rId36"/>
    <p:sldId id="332" r:id="rId37"/>
    <p:sldId id="283" r:id="rId38"/>
    <p:sldId id="284" r:id="rId39"/>
    <p:sldId id="300" r:id="rId40"/>
    <p:sldId id="297" r:id="rId41"/>
    <p:sldId id="279" r:id="rId42"/>
    <p:sldId id="280" r:id="rId43"/>
    <p:sldId id="299" r:id="rId44"/>
    <p:sldId id="333" r:id="rId4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2"/>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A70AA839-17AF-4745-A45C-7370ECAC8E14}" type="datetimeFigureOut">
              <a:rPr lang="pt-BR" smtClean="0"/>
              <a:t>14/04/2023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C558266-5D0B-4980-A023-C0E93A93595A}" type="slidenum">
              <a:rPr lang="pt-BR" smtClean="0"/>
              <a:t>‹nº›</a:t>
            </a:fld>
            <a:endParaRPr lang="pt-BR"/>
          </a:p>
        </p:txBody>
      </p:sp>
    </p:spTree>
    <p:extLst>
      <p:ext uri="{BB962C8B-B14F-4D97-AF65-F5344CB8AC3E}">
        <p14:creationId xmlns:p14="http://schemas.microsoft.com/office/powerpoint/2010/main" val="2034081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70AA839-17AF-4745-A45C-7370ECAC8E14}" type="datetimeFigureOut">
              <a:rPr lang="pt-BR" smtClean="0"/>
              <a:t>14/04/2023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C558266-5D0B-4980-A023-C0E93A93595A}" type="slidenum">
              <a:rPr lang="pt-BR" smtClean="0"/>
              <a:t>‹nº›</a:t>
            </a:fld>
            <a:endParaRPr lang="pt-BR"/>
          </a:p>
        </p:txBody>
      </p:sp>
    </p:spTree>
    <p:extLst>
      <p:ext uri="{BB962C8B-B14F-4D97-AF65-F5344CB8AC3E}">
        <p14:creationId xmlns:p14="http://schemas.microsoft.com/office/powerpoint/2010/main" val="366623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40"/>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70AA839-17AF-4745-A45C-7370ECAC8E14}" type="datetimeFigureOut">
              <a:rPr lang="pt-BR" smtClean="0"/>
              <a:t>14/04/2023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C558266-5D0B-4980-A023-C0E93A93595A}" type="slidenum">
              <a:rPr lang="pt-BR" smtClean="0"/>
              <a:t>‹nº›</a:t>
            </a:fld>
            <a:endParaRPr lang="pt-BR"/>
          </a:p>
        </p:txBody>
      </p:sp>
    </p:spTree>
    <p:extLst>
      <p:ext uri="{BB962C8B-B14F-4D97-AF65-F5344CB8AC3E}">
        <p14:creationId xmlns:p14="http://schemas.microsoft.com/office/powerpoint/2010/main" val="1860848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48691E9-14D8-6AE7-0DA9-586ABD1024FC}"/>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 xmlns:a16="http://schemas.microsoft.com/office/drawing/2014/main" id="{A54DC43C-B7DC-D4FD-AE87-2297E8B8FD4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 xmlns:a16="http://schemas.microsoft.com/office/drawing/2014/main" id="{7B38D5C9-E28C-4981-349A-F39E77771457}"/>
              </a:ext>
            </a:extLst>
          </p:cNvPr>
          <p:cNvSpPr>
            <a:spLocks noGrp="1"/>
          </p:cNvSpPr>
          <p:nvPr>
            <p:ph type="dt" sz="half" idx="10"/>
          </p:nvPr>
        </p:nvSpPr>
        <p:spPr/>
        <p:txBody>
          <a:bodyPr/>
          <a:lstStyle/>
          <a:p>
            <a:fld id="{31967253-72B9-9E4C-8FB2-93C593154F20}" type="datetimeFigureOut">
              <a:rPr lang="pt-BR" smtClean="0">
                <a:solidFill>
                  <a:prstClr val="black">
                    <a:tint val="75000"/>
                  </a:prstClr>
                </a:solidFill>
              </a:rPr>
              <a:pPr/>
              <a:t>14/04/2023</a:t>
            </a:fld>
            <a:endParaRPr lang="pt-BR">
              <a:solidFill>
                <a:prstClr val="black">
                  <a:tint val="75000"/>
                </a:prstClr>
              </a:solidFill>
            </a:endParaRPr>
          </a:p>
        </p:txBody>
      </p:sp>
      <p:sp>
        <p:nvSpPr>
          <p:cNvPr id="5" name="Espaço Reservado para Rodapé 4">
            <a:extLst>
              <a:ext uri="{FF2B5EF4-FFF2-40B4-BE49-F238E27FC236}">
                <a16:creationId xmlns="" xmlns:a16="http://schemas.microsoft.com/office/drawing/2014/main" id="{2E711DED-1A25-3CA3-75EC-493EF5C54405}"/>
              </a:ext>
            </a:extLst>
          </p:cNvPr>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a:extLst>
              <a:ext uri="{FF2B5EF4-FFF2-40B4-BE49-F238E27FC236}">
                <a16:creationId xmlns="" xmlns:a16="http://schemas.microsoft.com/office/drawing/2014/main" id="{8AE5E625-A061-0E73-F605-E14174848F6F}"/>
              </a:ext>
            </a:extLst>
          </p:cNvPr>
          <p:cNvSpPr>
            <a:spLocks noGrp="1"/>
          </p:cNvSpPr>
          <p:nvPr>
            <p:ph type="sldNum" sz="quarter" idx="12"/>
          </p:nvPr>
        </p:nvSpPr>
        <p:spPr/>
        <p:txBody>
          <a:bodyPr/>
          <a:lstStyle/>
          <a:p>
            <a:fld id="{6E748EBB-FE1B-4D49-9A83-4E5C452B735A}"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543212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A4300A9-B944-9D35-462D-4A4984EFE8D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 xmlns:a16="http://schemas.microsoft.com/office/drawing/2014/main" id="{0F6EDF27-DD61-BDE1-2F42-828E56898414}"/>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DD4430A4-1D77-E8FB-2F64-9F029D98D248}"/>
              </a:ext>
            </a:extLst>
          </p:cNvPr>
          <p:cNvSpPr>
            <a:spLocks noGrp="1"/>
          </p:cNvSpPr>
          <p:nvPr>
            <p:ph type="dt" sz="half" idx="10"/>
          </p:nvPr>
        </p:nvSpPr>
        <p:spPr/>
        <p:txBody>
          <a:bodyPr/>
          <a:lstStyle/>
          <a:p>
            <a:fld id="{31967253-72B9-9E4C-8FB2-93C593154F20}" type="datetimeFigureOut">
              <a:rPr lang="pt-BR" smtClean="0">
                <a:solidFill>
                  <a:prstClr val="black">
                    <a:tint val="75000"/>
                  </a:prstClr>
                </a:solidFill>
              </a:rPr>
              <a:pPr/>
              <a:t>14/04/2023</a:t>
            </a:fld>
            <a:endParaRPr lang="pt-BR">
              <a:solidFill>
                <a:prstClr val="black">
                  <a:tint val="75000"/>
                </a:prstClr>
              </a:solidFill>
            </a:endParaRPr>
          </a:p>
        </p:txBody>
      </p:sp>
      <p:sp>
        <p:nvSpPr>
          <p:cNvPr id="5" name="Espaço Reservado para Rodapé 4">
            <a:extLst>
              <a:ext uri="{FF2B5EF4-FFF2-40B4-BE49-F238E27FC236}">
                <a16:creationId xmlns="" xmlns:a16="http://schemas.microsoft.com/office/drawing/2014/main" id="{6DCCB58D-453F-D820-6299-7164689C662F}"/>
              </a:ext>
            </a:extLst>
          </p:cNvPr>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a:extLst>
              <a:ext uri="{FF2B5EF4-FFF2-40B4-BE49-F238E27FC236}">
                <a16:creationId xmlns="" xmlns:a16="http://schemas.microsoft.com/office/drawing/2014/main" id="{87A8938E-8090-B740-840D-C1F7D8DA5429}"/>
              </a:ext>
            </a:extLst>
          </p:cNvPr>
          <p:cNvSpPr>
            <a:spLocks noGrp="1"/>
          </p:cNvSpPr>
          <p:nvPr>
            <p:ph type="sldNum" sz="quarter" idx="12"/>
          </p:nvPr>
        </p:nvSpPr>
        <p:spPr/>
        <p:txBody>
          <a:bodyPr/>
          <a:lstStyle/>
          <a:p>
            <a:fld id="{6E748EBB-FE1B-4D49-9A83-4E5C452B735A}"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688153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D97F323-003D-064F-758A-ED7721AD98D0}"/>
              </a:ext>
            </a:extLst>
          </p:cNvPr>
          <p:cNvSpPr>
            <a:spLocks noGrp="1"/>
          </p:cNvSpPr>
          <p:nvPr>
            <p:ph type="title"/>
          </p:nvPr>
        </p:nvSpPr>
        <p:spPr>
          <a:xfrm>
            <a:off x="623888" y="1709739"/>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 xmlns:a16="http://schemas.microsoft.com/office/drawing/2014/main" id="{4250A9E8-4C59-31D5-AD8E-61EE9DB7FAFB}"/>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 xmlns:a16="http://schemas.microsoft.com/office/drawing/2014/main" id="{5499AD10-EEC2-17B9-44A3-56827536DC45}"/>
              </a:ext>
            </a:extLst>
          </p:cNvPr>
          <p:cNvSpPr>
            <a:spLocks noGrp="1"/>
          </p:cNvSpPr>
          <p:nvPr>
            <p:ph type="dt" sz="half" idx="10"/>
          </p:nvPr>
        </p:nvSpPr>
        <p:spPr/>
        <p:txBody>
          <a:bodyPr/>
          <a:lstStyle/>
          <a:p>
            <a:fld id="{31967253-72B9-9E4C-8FB2-93C593154F20}" type="datetimeFigureOut">
              <a:rPr lang="pt-BR" smtClean="0">
                <a:solidFill>
                  <a:prstClr val="black">
                    <a:tint val="75000"/>
                  </a:prstClr>
                </a:solidFill>
              </a:rPr>
              <a:pPr/>
              <a:t>14/04/2023</a:t>
            </a:fld>
            <a:endParaRPr lang="pt-BR">
              <a:solidFill>
                <a:prstClr val="black">
                  <a:tint val="75000"/>
                </a:prstClr>
              </a:solidFill>
            </a:endParaRPr>
          </a:p>
        </p:txBody>
      </p:sp>
      <p:sp>
        <p:nvSpPr>
          <p:cNvPr id="5" name="Espaço Reservado para Rodapé 4">
            <a:extLst>
              <a:ext uri="{FF2B5EF4-FFF2-40B4-BE49-F238E27FC236}">
                <a16:creationId xmlns="" xmlns:a16="http://schemas.microsoft.com/office/drawing/2014/main" id="{020D3428-C6FC-5D5E-90A9-72DC28B5E82D}"/>
              </a:ext>
            </a:extLst>
          </p:cNvPr>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a:extLst>
              <a:ext uri="{FF2B5EF4-FFF2-40B4-BE49-F238E27FC236}">
                <a16:creationId xmlns="" xmlns:a16="http://schemas.microsoft.com/office/drawing/2014/main" id="{D7918F68-ED38-6E6A-F2C2-D728BB34B0BC}"/>
              </a:ext>
            </a:extLst>
          </p:cNvPr>
          <p:cNvSpPr>
            <a:spLocks noGrp="1"/>
          </p:cNvSpPr>
          <p:nvPr>
            <p:ph type="sldNum" sz="quarter" idx="12"/>
          </p:nvPr>
        </p:nvSpPr>
        <p:spPr/>
        <p:txBody>
          <a:bodyPr/>
          <a:lstStyle/>
          <a:p>
            <a:fld id="{6E748EBB-FE1B-4D49-9A83-4E5C452B735A}"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24622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5F3CF0A-4153-4D34-271A-B643C531189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 xmlns:a16="http://schemas.microsoft.com/office/drawing/2014/main" id="{64AB1E1A-51F4-93E5-1B88-14B55785FFBF}"/>
              </a:ext>
            </a:extLst>
          </p:cNvPr>
          <p:cNvSpPr>
            <a:spLocks noGrp="1"/>
          </p:cNvSpPr>
          <p:nvPr>
            <p:ph sz="half" idx="1"/>
          </p:nvPr>
        </p:nvSpPr>
        <p:spPr>
          <a:xfrm>
            <a:off x="628650" y="1825625"/>
            <a:ext cx="38862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 xmlns:a16="http://schemas.microsoft.com/office/drawing/2014/main" id="{5C64A603-D4D3-71B6-B5DB-5FD27B564CCD}"/>
              </a:ext>
            </a:extLst>
          </p:cNvPr>
          <p:cNvSpPr>
            <a:spLocks noGrp="1"/>
          </p:cNvSpPr>
          <p:nvPr>
            <p:ph sz="half" idx="2"/>
          </p:nvPr>
        </p:nvSpPr>
        <p:spPr>
          <a:xfrm>
            <a:off x="4629150" y="1825625"/>
            <a:ext cx="38862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 xmlns:a16="http://schemas.microsoft.com/office/drawing/2014/main" id="{719EAE2C-BFE1-B2AB-1A17-9891975D2D53}"/>
              </a:ext>
            </a:extLst>
          </p:cNvPr>
          <p:cNvSpPr>
            <a:spLocks noGrp="1"/>
          </p:cNvSpPr>
          <p:nvPr>
            <p:ph type="dt" sz="half" idx="10"/>
          </p:nvPr>
        </p:nvSpPr>
        <p:spPr/>
        <p:txBody>
          <a:bodyPr/>
          <a:lstStyle/>
          <a:p>
            <a:fld id="{31967253-72B9-9E4C-8FB2-93C593154F20}" type="datetimeFigureOut">
              <a:rPr lang="pt-BR" smtClean="0">
                <a:solidFill>
                  <a:prstClr val="black">
                    <a:tint val="75000"/>
                  </a:prstClr>
                </a:solidFill>
              </a:rPr>
              <a:pPr/>
              <a:t>14/04/2023</a:t>
            </a:fld>
            <a:endParaRPr lang="pt-BR">
              <a:solidFill>
                <a:prstClr val="black">
                  <a:tint val="75000"/>
                </a:prstClr>
              </a:solidFill>
            </a:endParaRPr>
          </a:p>
        </p:txBody>
      </p:sp>
      <p:sp>
        <p:nvSpPr>
          <p:cNvPr id="6" name="Espaço Reservado para Rodapé 5">
            <a:extLst>
              <a:ext uri="{FF2B5EF4-FFF2-40B4-BE49-F238E27FC236}">
                <a16:creationId xmlns="" xmlns:a16="http://schemas.microsoft.com/office/drawing/2014/main" id="{08E5DD95-D0BC-2A55-898A-67A3272C5F40}"/>
              </a:ext>
            </a:extLst>
          </p:cNvPr>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a:extLst>
              <a:ext uri="{FF2B5EF4-FFF2-40B4-BE49-F238E27FC236}">
                <a16:creationId xmlns="" xmlns:a16="http://schemas.microsoft.com/office/drawing/2014/main" id="{11896359-12B2-075D-9056-2A97E5CF73EC}"/>
              </a:ext>
            </a:extLst>
          </p:cNvPr>
          <p:cNvSpPr>
            <a:spLocks noGrp="1"/>
          </p:cNvSpPr>
          <p:nvPr>
            <p:ph type="sldNum" sz="quarter" idx="12"/>
          </p:nvPr>
        </p:nvSpPr>
        <p:spPr/>
        <p:txBody>
          <a:bodyPr/>
          <a:lstStyle/>
          <a:p>
            <a:fld id="{6E748EBB-FE1B-4D49-9A83-4E5C452B735A}"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607348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BBFF56A-EFEE-8F1E-D3A3-CA2D25D0D2AC}"/>
              </a:ext>
            </a:extLst>
          </p:cNvPr>
          <p:cNvSpPr>
            <a:spLocks noGrp="1"/>
          </p:cNvSpPr>
          <p:nvPr>
            <p:ph type="title"/>
          </p:nvPr>
        </p:nvSpPr>
        <p:spPr>
          <a:xfrm>
            <a:off x="629841" y="365126"/>
            <a:ext cx="7886700" cy="1325563"/>
          </a:xfrm>
        </p:spPr>
        <p:txBody>
          <a:bodyPr/>
          <a:lstStyle/>
          <a:p>
            <a:r>
              <a:rPr lang="pt-BR"/>
              <a:t>Clique para editar o título Mestre</a:t>
            </a:r>
          </a:p>
        </p:txBody>
      </p:sp>
      <p:sp>
        <p:nvSpPr>
          <p:cNvPr id="3" name="Espaço Reservado para Texto 2">
            <a:extLst>
              <a:ext uri="{FF2B5EF4-FFF2-40B4-BE49-F238E27FC236}">
                <a16:creationId xmlns="" xmlns:a16="http://schemas.microsoft.com/office/drawing/2014/main" id="{E7B2E2F7-C9D0-A2CD-4304-D25F4A8EB078}"/>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 xmlns:a16="http://schemas.microsoft.com/office/drawing/2014/main" id="{EEADBC62-7FCA-EFF8-3330-7DE180406669}"/>
              </a:ext>
            </a:extLst>
          </p:cNvPr>
          <p:cNvSpPr>
            <a:spLocks noGrp="1"/>
          </p:cNvSpPr>
          <p:nvPr>
            <p:ph sz="half" idx="2"/>
          </p:nvPr>
        </p:nvSpPr>
        <p:spPr>
          <a:xfrm>
            <a:off x="629842" y="2505075"/>
            <a:ext cx="3868340"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 xmlns:a16="http://schemas.microsoft.com/office/drawing/2014/main" id="{937090AF-0261-2C47-F2C0-C9F350A75D31}"/>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 xmlns:a16="http://schemas.microsoft.com/office/drawing/2014/main" id="{BBA7A1B6-32CE-DB86-1B08-6770C0FFABFA}"/>
              </a:ext>
            </a:extLst>
          </p:cNvPr>
          <p:cNvSpPr>
            <a:spLocks noGrp="1"/>
          </p:cNvSpPr>
          <p:nvPr>
            <p:ph sz="quarter" idx="4"/>
          </p:nvPr>
        </p:nvSpPr>
        <p:spPr>
          <a:xfrm>
            <a:off x="4629150" y="2505075"/>
            <a:ext cx="3887391"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 xmlns:a16="http://schemas.microsoft.com/office/drawing/2014/main" id="{563D9E9B-9702-4F9F-25CC-27E4496C2735}"/>
              </a:ext>
            </a:extLst>
          </p:cNvPr>
          <p:cNvSpPr>
            <a:spLocks noGrp="1"/>
          </p:cNvSpPr>
          <p:nvPr>
            <p:ph type="dt" sz="half" idx="10"/>
          </p:nvPr>
        </p:nvSpPr>
        <p:spPr/>
        <p:txBody>
          <a:bodyPr/>
          <a:lstStyle/>
          <a:p>
            <a:fld id="{31967253-72B9-9E4C-8FB2-93C593154F20}" type="datetimeFigureOut">
              <a:rPr lang="pt-BR" smtClean="0">
                <a:solidFill>
                  <a:prstClr val="black">
                    <a:tint val="75000"/>
                  </a:prstClr>
                </a:solidFill>
              </a:rPr>
              <a:pPr/>
              <a:t>14/04/2023</a:t>
            </a:fld>
            <a:endParaRPr lang="pt-BR">
              <a:solidFill>
                <a:prstClr val="black">
                  <a:tint val="75000"/>
                </a:prstClr>
              </a:solidFill>
            </a:endParaRPr>
          </a:p>
        </p:txBody>
      </p:sp>
      <p:sp>
        <p:nvSpPr>
          <p:cNvPr id="8" name="Espaço Reservado para Rodapé 7">
            <a:extLst>
              <a:ext uri="{FF2B5EF4-FFF2-40B4-BE49-F238E27FC236}">
                <a16:creationId xmlns="" xmlns:a16="http://schemas.microsoft.com/office/drawing/2014/main" id="{3770EBBE-9BF3-4308-27FB-0011CCF37DCC}"/>
              </a:ext>
            </a:extLst>
          </p:cNvPr>
          <p:cNvSpPr>
            <a:spLocks noGrp="1"/>
          </p:cNvSpPr>
          <p:nvPr>
            <p:ph type="ftr" sz="quarter" idx="11"/>
          </p:nvPr>
        </p:nvSpPr>
        <p:spPr/>
        <p:txBody>
          <a:bodyPr/>
          <a:lstStyle/>
          <a:p>
            <a:endParaRPr lang="pt-BR">
              <a:solidFill>
                <a:prstClr val="black">
                  <a:tint val="75000"/>
                </a:prstClr>
              </a:solidFill>
            </a:endParaRPr>
          </a:p>
        </p:txBody>
      </p:sp>
      <p:sp>
        <p:nvSpPr>
          <p:cNvPr id="9" name="Espaço Reservado para Número de Slide 8">
            <a:extLst>
              <a:ext uri="{FF2B5EF4-FFF2-40B4-BE49-F238E27FC236}">
                <a16:creationId xmlns="" xmlns:a16="http://schemas.microsoft.com/office/drawing/2014/main" id="{57E5AFC4-3C25-E9D4-67E2-A310634E8E3E}"/>
              </a:ext>
            </a:extLst>
          </p:cNvPr>
          <p:cNvSpPr>
            <a:spLocks noGrp="1"/>
          </p:cNvSpPr>
          <p:nvPr>
            <p:ph type="sldNum" sz="quarter" idx="12"/>
          </p:nvPr>
        </p:nvSpPr>
        <p:spPr/>
        <p:txBody>
          <a:bodyPr/>
          <a:lstStyle/>
          <a:p>
            <a:fld id="{6E748EBB-FE1B-4D49-9A83-4E5C452B735A}"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3906937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AABC86A-EEFF-F520-71A4-3E1EE2D27770}"/>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 xmlns:a16="http://schemas.microsoft.com/office/drawing/2014/main" id="{674FC02E-8306-D4E2-BDA4-81DD5249C7BF}"/>
              </a:ext>
            </a:extLst>
          </p:cNvPr>
          <p:cNvSpPr>
            <a:spLocks noGrp="1"/>
          </p:cNvSpPr>
          <p:nvPr>
            <p:ph type="dt" sz="half" idx="10"/>
          </p:nvPr>
        </p:nvSpPr>
        <p:spPr/>
        <p:txBody>
          <a:bodyPr/>
          <a:lstStyle/>
          <a:p>
            <a:fld id="{31967253-72B9-9E4C-8FB2-93C593154F20}" type="datetimeFigureOut">
              <a:rPr lang="pt-BR" smtClean="0">
                <a:solidFill>
                  <a:prstClr val="black">
                    <a:tint val="75000"/>
                  </a:prstClr>
                </a:solidFill>
              </a:rPr>
              <a:pPr/>
              <a:t>14/04/2023</a:t>
            </a:fld>
            <a:endParaRPr lang="pt-BR">
              <a:solidFill>
                <a:prstClr val="black">
                  <a:tint val="75000"/>
                </a:prstClr>
              </a:solidFill>
            </a:endParaRPr>
          </a:p>
        </p:txBody>
      </p:sp>
      <p:sp>
        <p:nvSpPr>
          <p:cNvPr id="4" name="Espaço Reservado para Rodapé 3">
            <a:extLst>
              <a:ext uri="{FF2B5EF4-FFF2-40B4-BE49-F238E27FC236}">
                <a16:creationId xmlns="" xmlns:a16="http://schemas.microsoft.com/office/drawing/2014/main" id="{806BDF27-FC72-6C07-248A-7552CA796939}"/>
              </a:ext>
            </a:extLst>
          </p:cNvPr>
          <p:cNvSpPr>
            <a:spLocks noGrp="1"/>
          </p:cNvSpPr>
          <p:nvPr>
            <p:ph type="ftr" sz="quarter" idx="11"/>
          </p:nvPr>
        </p:nvSpPr>
        <p:spPr/>
        <p:txBody>
          <a:bodyPr/>
          <a:lstStyle/>
          <a:p>
            <a:endParaRPr lang="pt-BR">
              <a:solidFill>
                <a:prstClr val="black">
                  <a:tint val="75000"/>
                </a:prstClr>
              </a:solidFill>
            </a:endParaRPr>
          </a:p>
        </p:txBody>
      </p:sp>
      <p:sp>
        <p:nvSpPr>
          <p:cNvPr id="5" name="Espaço Reservado para Número de Slide 4">
            <a:extLst>
              <a:ext uri="{FF2B5EF4-FFF2-40B4-BE49-F238E27FC236}">
                <a16:creationId xmlns="" xmlns:a16="http://schemas.microsoft.com/office/drawing/2014/main" id="{7BB7243C-065E-7972-0B52-B17943D71FF3}"/>
              </a:ext>
            </a:extLst>
          </p:cNvPr>
          <p:cNvSpPr>
            <a:spLocks noGrp="1"/>
          </p:cNvSpPr>
          <p:nvPr>
            <p:ph type="sldNum" sz="quarter" idx="12"/>
          </p:nvPr>
        </p:nvSpPr>
        <p:spPr/>
        <p:txBody>
          <a:bodyPr/>
          <a:lstStyle/>
          <a:p>
            <a:fld id="{6E748EBB-FE1B-4D49-9A83-4E5C452B735A}"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4100908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 xmlns:a16="http://schemas.microsoft.com/office/drawing/2014/main" id="{62973739-66CB-94D0-C7EB-0F010EEB944C}"/>
              </a:ext>
            </a:extLst>
          </p:cNvPr>
          <p:cNvSpPr>
            <a:spLocks noGrp="1"/>
          </p:cNvSpPr>
          <p:nvPr>
            <p:ph type="dt" sz="half" idx="10"/>
          </p:nvPr>
        </p:nvSpPr>
        <p:spPr/>
        <p:txBody>
          <a:bodyPr/>
          <a:lstStyle/>
          <a:p>
            <a:fld id="{31967253-72B9-9E4C-8FB2-93C593154F20}" type="datetimeFigureOut">
              <a:rPr lang="pt-BR" smtClean="0">
                <a:solidFill>
                  <a:prstClr val="black">
                    <a:tint val="75000"/>
                  </a:prstClr>
                </a:solidFill>
              </a:rPr>
              <a:pPr/>
              <a:t>14/04/2023</a:t>
            </a:fld>
            <a:endParaRPr lang="pt-BR">
              <a:solidFill>
                <a:prstClr val="black">
                  <a:tint val="75000"/>
                </a:prstClr>
              </a:solidFill>
            </a:endParaRPr>
          </a:p>
        </p:txBody>
      </p:sp>
      <p:sp>
        <p:nvSpPr>
          <p:cNvPr id="3" name="Espaço Reservado para Rodapé 2">
            <a:extLst>
              <a:ext uri="{FF2B5EF4-FFF2-40B4-BE49-F238E27FC236}">
                <a16:creationId xmlns="" xmlns:a16="http://schemas.microsoft.com/office/drawing/2014/main" id="{294B56F7-BFA3-E7CA-677C-CAF0F7811AEF}"/>
              </a:ext>
            </a:extLst>
          </p:cNvPr>
          <p:cNvSpPr>
            <a:spLocks noGrp="1"/>
          </p:cNvSpPr>
          <p:nvPr>
            <p:ph type="ftr" sz="quarter" idx="11"/>
          </p:nvPr>
        </p:nvSpPr>
        <p:spPr/>
        <p:txBody>
          <a:bodyPr/>
          <a:lstStyle/>
          <a:p>
            <a:endParaRPr lang="pt-BR">
              <a:solidFill>
                <a:prstClr val="black">
                  <a:tint val="75000"/>
                </a:prstClr>
              </a:solidFill>
            </a:endParaRPr>
          </a:p>
        </p:txBody>
      </p:sp>
      <p:sp>
        <p:nvSpPr>
          <p:cNvPr id="4" name="Espaço Reservado para Número de Slide 3">
            <a:extLst>
              <a:ext uri="{FF2B5EF4-FFF2-40B4-BE49-F238E27FC236}">
                <a16:creationId xmlns="" xmlns:a16="http://schemas.microsoft.com/office/drawing/2014/main" id="{D5320121-4D28-3D91-627C-73079F917383}"/>
              </a:ext>
            </a:extLst>
          </p:cNvPr>
          <p:cNvSpPr>
            <a:spLocks noGrp="1"/>
          </p:cNvSpPr>
          <p:nvPr>
            <p:ph type="sldNum" sz="quarter" idx="12"/>
          </p:nvPr>
        </p:nvSpPr>
        <p:spPr/>
        <p:txBody>
          <a:bodyPr/>
          <a:lstStyle/>
          <a:p>
            <a:fld id="{6E748EBB-FE1B-4D49-9A83-4E5C452B735A}"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4136031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5E668F9-95FA-E697-F096-DC6953411650}"/>
              </a:ext>
            </a:extLst>
          </p:cNvPr>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 xmlns:a16="http://schemas.microsoft.com/office/drawing/2014/main" id="{5D22B1BE-1955-7A6F-5703-4B9DD9981FEE}"/>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 xmlns:a16="http://schemas.microsoft.com/office/drawing/2014/main" id="{F3EC778C-5E2A-AFE1-499D-6864873FFCA3}"/>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 xmlns:a16="http://schemas.microsoft.com/office/drawing/2014/main" id="{C0894A86-F5EB-C17F-3C2D-AD7F13226AAE}"/>
              </a:ext>
            </a:extLst>
          </p:cNvPr>
          <p:cNvSpPr>
            <a:spLocks noGrp="1"/>
          </p:cNvSpPr>
          <p:nvPr>
            <p:ph type="dt" sz="half" idx="10"/>
          </p:nvPr>
        </p:nvSpPr>
        <p:spPr/>
        <p:txBody>
          <a:bodyPr/>
          <a:lstStyle/>
          <a:p>
            <a:fld id="{31967253-72B9-9E4C-8FB2-93C593154F20}" type="datetimeFigureOut">
              <a:rPr lang="pt-BR" smtClean="0">
                <a:solidFill>
                  <a:prstClr val="black">
                    <a:tint val="75000"/>
                  </a:prstClr>
                </a:solidFill>
              </a:rPr>
              <a:pPr/>
              <a:t>14/04/2023</a:t>
            </a:fld>
            <a:endParaRPr lang="pt-BR">
              <a:solidFill>
                <a:prstClr val="black">
                  <a:tint val="75000"/>
                </a:prstClr>
              </a:solidFill>
            </a:endParaRPr>
          </a:p>
        </p:txBody>
      </p:sp>
      <p:sp>
        <p:nvSpPr>
          <p:cNvPr id="6" name="Espaço Reservado para Rodapé 5">
            <a:extLst>
              <a:ext uri="{FF2B5EF4-FFF2-40B4-BE49-F238E27FC236}">
                <a16:creationId xmlns="" xmlns:a16="http://schemas.microsoft.com/office/drawing/2014/main" id="{E2C436D4-BB38-1ADB-68A3-5203E59D4F87}"/>
              </a:ext>
            </a:extLst>
          </p:cNvPr>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a:extLst>
              <a:ext uri="{FF2B5EF4-FFF2-40B4-BE49-F238E27FC236}">
                <a16:creationId xmlns="" xmlns:a16="http://schemas.microsoft.com/office/drawing/2014/main" id="{53384F5C-31DF-4A4A-033D-97E1A3A0ED6C}"/>
              </a:ext>
            </a:extLst>
          </p:cNvPr>
          <p:cNvSpPr>
            <a:spLocks noGrp="1"/>
          </p:cNvSpPr>
          <p:nvPr>
            <p:ph type="sldNum" sz="quarter" idx="12"/>
          </p:nvPr>
        </p:nvSpPr>
        <p:spPr/>
        <p:txBody>
          <a:bodyPr/>
          <a:lstStyle/>
          <a:p>
            <a:fld id="{6E748EBB-FE1B-4D49-9A83-4E5C452B735A}"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602062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70AA839-17AF-4745-A45C-7370ECAC8E14}" type="datetimeFigureOut">
              <a:rPr lang="pt-BR" smtClean="0"/>
              <a:t>14/04/2023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C558266-5D0B-4980-A023-C0E93A93595A}" type="slidenum">
              <a:rPr lang="pt-BR" smtClean="0"/>
              <a:t>‹nº›</a:t>
            </a:fld>
            <a:endParaRPr lang="pt-BR"/>
          </a:p>
        </p:txBody>
      </p:sp>
    </p:spTree>
    <p:extLst>
      <p:ext uri="{BB962C8B-B14F-4D97-AF65-F5344CB8AC3E}">
        <p14:creationId xmlns:p14="http://schemas.microsoft.com/office/powerpoint/2010/main" val="14008912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74E3208-57F0-5D71-FFB5-B4439907FA13}"/>
              </a:ext>
            </a:extLst>
          </p:cNvPr>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 xmlns:a16="http://schemas.microsoft.com/office/drawing/2014/main" id="{792D5C9F-5422-610E-6AAD-135FEDB05547}"/>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 xmlns:a16="http://schemas.microsoft.com/office/drawing/2014/main" id="{8446146C-1363-163C-1E65-77C210EFCA4F}"/>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 xmlns:a16="http://schemas.microsoft.com/office/drawing/2014/main" id="{96F23124-A4E6-300A-3970-BEAC6AB08422}"/>
              </a:ext>
            </a:extLst>
          </p:cNvPr>
          <p:cNvSpPr>
            <a:spLocks noGrp="1"/>
          </p:cNvSpPr>
          <p:nvPr>
            <p:ph type="dt" sz="half" idx="10"/>
          </p:nvPr>
        </p:nvSpPr>
        <p:spPr/>
        <p:txBody>
          <a:bodyPr/>
          <a:lstStyle/>
          <a:p>
            <a:fld id="{31967253-72B9-9E4C-8FB2-93C593154F20}" type="datetimeFigureOut">
              <a:rPr lang="pt-BR" smtClean="0">
                <a:solidFill>
                  <a:prstClr val="black">
                    <a:tint val="75000"/>
                  </a:prstClr>
                </a:solidFill>
              </a:rPr>
              <a:pPr/>
              <a:t>14/04/2023</a:t>
            </a:fld>
            <a:endParaRPr lang="pt-BR">
              <a:solidFill>
                <a:prstClr val="black">
                  <a:tint val="75000"/>
                </a:prstClr>
              </a:solidFill>
            </a:endParaRPr>
          </a:p>
        </p:txBody>
      </p:sp>
      <p:sp>
        <p:nvSpPr>
          <p:cNvPr id="6" name="Espaço Reservado para Rodapé 5">
            <a:extLst>
              <a:ext uri="{FF2B5EF4-FFF2-40B4-BE49-F238E27FC236}">
                <a16:creationId xmlns="" xmlns:a16="http://schemas.microsoft.com/office/drawing/2014/main" id="{93021E47-BF37-2931-35F2-FAB09C976D05}"/>
              </a:ext>
            </a:extLst>
          </p:cNvPr>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a:extLst>
              <a:ext uri="{FF2B5EF4-FFF2-40B4-BE49-F238E27FC236}">
                <a16:creationId xmlns="" xmlns:a16="http://schemas.microsoft.com/office/drawing/2014/main" id="{9809A77C-67A7-B05A-C6FC-63DBA4E010B9}"/>
              </a:ext>
            </a:extLst>
          </p:cNvPr>
          <p:cNvSpPr>
            <a:spLocks noGrp="1"/>
          </p:cNvSpPr>
          <p:nvPr>
            <p:ph type="sldNum" sz="quarter" idx="12"/>
          </p:nvPr>
        </p:nvSpPr>
        <p:spPr/>
        <p:txBody>
          <a:bodyPr/>
          <a:lstStyle/>
          <a:p>
            <a:fld id="{6E748EBB-FE1B-4D49-9A83-4E5C452B735A}"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6170529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04E1EE2-B881-E098-6DA3-A8A4AE83541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 xmlns:a16="http://schemas.microsoft.com/office/drawing/2014/main" id="{5AF3C754-E6CC-5D03-B4A0-CD73A9EC38F7}"/>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B9451A77-6A21-611C-064A-124042826444}"/>
              </a:ext>
            </a:extLst>
          </p:cNvPr>
          <p:cNvSpPr>
            <a:spLocks noGrp="1"/>
          </p:cNvSpPr>
          <p:nvPr>
            <p:ph type="dt" sz="half" idx="10"/>
          </p:nvPr>
        </p:nvSpPr>
        <p:spPr/>
        <p:txBody>
          <a:bodyPr/>
          <a:lstStyle/>
          <a:p>
            <a:fld id="{31967253-72B9-9E4C-8FB2-93C593154F20}" type="datetimeFigureOut">
              <a:rPr lang="pt-BR" smtClean="0">
                <a:solidFill>
                  <a:prstClr val="black">
                    <a:tint val="75000"/>
                  </a:prstClr>
                </a:solidFill>
              </a:rPr>
              <a:pPr/>
              <a:t>14/04/2023</a:t>
            </a:fld>
            <a:endParaRPr lang="pt-BR">
              <a:solidFill>
                <a:prstClr val="black">
                  <a:tint val="75000"/>
                </a:prstClr>
              </a:solidFill>
            </a:endParaRPr>
          </a:p>
        </p:txBody>
      </p:sp>
      <p:sp>
        <p:nvSpPr>
          <p:cNvPr id="5" name="Espaço Reservado para Rodapé 4">
            <a:extLst>
              <a:ext uri="{FF2B5EF4-FFF2-40B4-BE49-F238E27FC236}">
                <a16:creationId xmlns="" xmlns:a16="http://schemas.microsoft.com/office/drawing/2014/main" id="{BE540FDF-9619-5C42-A86E-CC0FB083334A}"/>
              </a:ext>
            </a:extLst>
          </p:cNvPr>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a:extLst>
              <a:ext uri="{FF2B5EF4-FFF2-40B4-BE49-F238E27FC236}">
                <a16:creationId xmlns="" xmlns:a16="http://schemas.microsoft.com/office/drawing/2014/main" id="{CFD55B61-691C-0245-9805-EF23C5918322}"/>
              </a:ext>
            </a:extLst>
          </p:cNvPr>
          <p:cNvSpPr>
            <a:spLocks noGrp="1"/>
          </p:cNvSpPr>
          <p:nvPr>
            <p:ph type="sldNum" sz="quarter" idx="12"/>
          </p:nvPr>
        </p:nvSpPr>
        <p:spPr/>
        <p:txBody>
          <a:bodyPr/>
          <a:lstStyle/>
          <a:p>
            <a:fld id="{6E748EBB-FE1B-4D49-9A83-4E5C452B735A}"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2917477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6BB61161-48B7-C325-2BED-07BE8CD4BF79}"/>
              </a:ext>
            </a:extLst>
          </p:cNvPr>
          <p:cNvSpPr>
            <a:spLocks noGrp="1"/>
          </p:cNvSpPr>
          <p:nvPr>
            <p:ph type="title" orient="vert"/>
          </p:nvPr>
        </p:nvSpPr>
        <p:spPr>
          <a:xfrm>
            <a:off x="6543675" y="365125"/>
            <a:ext cx="1971675" cy="5811838"/>
          </a:xfrm>
        </p:spPr>
        <p:txBody>
          <a:bodyPr vert="eaVert"/>
          <a:lstStyle/>
          <a:p>
            <a:r>
              <a:rPr lang="pt-BR"/>
              <a:t>Clique para editar o título Mestre</a:t>
            </a:r>
          </a:p>
        </p:txBody>
      </p:sp>
      <p:sp>
        <p:nvSpPr>
          <p:cNvPr id="3" name="Espaço Reservado para Texto Vertical 2">
            <a:extLst>
              <a:ext uri="{FF2B5EF4-FFF2-40B4-BE49-F238E27FC236}">
                <a16:creationId xmlns="" xmlns:a16="http://schemas.microsoft.com/office/drawing/2014/main" id="{469FA214-5350-90BB-2CEB-505A3A51B1DD}"/>
              </a:ext>
            </a:extLst>
          </p:cNvPr>
          <p:cNvSpPr>
            <a:spLocks noGrp="1"/>
          </p:cNvSpPr>
          <p:nvPr>
            <p:ph type="body" orient="vert" idx="1"/>
          </p:nvPr>
        </p:nvSpPr>
        <p:spPr>
          <a:xfrm>
            <a:off x="628650" y="365125"/>
            <a:ext cx="5800725"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3D79B34A-EC8F-7C63-668A-8751919DA76A}"/>
              </a:ext>
            </a:extLst>
          </p:cNvPr>
          <p:cNvSpPr>
            <a:spLocks noGrp="1"/>
          </p:cNvSpPr>
          <p:nvPr>
            <p:ph type="dt" sz="half" idx="10"/>
          </p:nvPr>
        </p:nvSpPr>
        <p:spPr/>
        <p:txBody>
          <a:bodyPr/>
          <a:lstStyle/>
          <a:p>
            <a:fld id="{31967253-72B9-9E4C-8FB2-93C593154F20}" type="datetimeFigureOut">
              <a:rPr lang="pt-BR" smtClean="0">
                <a:solidFill>
                  <a:prstClr val="black">
                    <a:tint val="75000"/>
                  </a:prstClr>
                </a:solidFill>
              </a:rPr>
              <a:pPr/>
              <a:t>14/04/2023</a:t>
            </a:fld>
            <a:endParaRPr lang="pt-BR">
              <a:solidFill>
                <a:prstClr val="black">
                  <a:tint val="75000"/>
                </a:prstClr>
              </a:solidFill>
            </a:endParaRPr>
          </a:p>
        </p:txBody>
      </p:sp>
      <p:sp>
        <p:nvSpPr>
          <p:cNvPr id="5" name="Espaço Reservado para Rodapé 4">
            <a:extLst>
              <a:ext uri="{FF2B5EF4-FFF2-40B4-BE49-F238E27FC236}">
                <a16:creationId xmlns="" xmlns:a16="http://schemas.microsoft.com/office/drawing/2014/main" id="{FE7B4394-534E-0393-3AE7-C54D6D0A1A62}"/>
              </a:ext>
            </a:extLst>
          </p:cNvPr>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a:extLst>
              <a:ext uri="{FF2B5EF4-FFF2-40B4-BE49-F238E27FC236}">
                <a16:creationId xmlns="" xmlns:a16="http://schemas.microsoft.com/office/drawing/2014/main" id="{612C1C10-F881-AA98-8DB1-E4B5192F7F71}"/>
              </a:ext>
            </a:extLst>
          </p:cNvPr>
          <p:cNvSpPr>
            <a:spLocks noGrp="1"/>
          </p:cNvSpPr>
          <p:nvPr>
            <p:ph type="sldNum" sz="quarter" idx="12"/>
          </p:nvPr>
        </p:nvSpPr>
        <p:spPr/>
        <p:txBody>
          <a:bodyPr/>
          <a:lstStyle/>
          <a:p>
            <a:fld id="{6E748EBB-FE1B-4D49-9A83-4E5C452B735A}"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990074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A70AA839-17AF-4745-A45C-7370ECAC8E14}" type="datetimeFigureOut">
              <a:rPr lang="pt-BR" smtClean="0"/>
              <a:t>14/04/2023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C558266-5D0B-4980-A023-C0E93A93595A}" type="slidenum">
              <a:rPr lang="pt-BR" smtClean="0"/>
              <a:t>‹nº›</a:t>
            </a:fld>
            <a:endParaRPr lang="pt-BR"/>
          </a:p>
        </p:txBody>
      </p:sp>
    </p:spTree>
    <p:extLst>
      <p:ext uri="{BB962C8B-B14F-4D97-AF65-F5344CB8AC3E}">
        <p14:creationId xmlns:p14="http://schemas.microsoft.com/office/powerpoint/2010/main" val="394682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A70AA839-17AF-4745-A45C-7370ECAC8E14}" type="datetimeFigureOut">
              <a:rPr lang="pt-BR" smtClean="0"/>
              <a:t>14/04/2023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C558266-5D0B-4980-A023-C0E93A93595A}" type="slidenum">
              <a:rPr lang="pt-BR" smtClean="0"/>
              <a:t>‹nº›</a:t>
            </a:fld>
            <a:endParaRPr lang="pt-BR"/>
          </a:p>
        </p:txBody>
      </p:sp>
    </p:spTree>
    <p:extLst>
      <p:ext uri="{BB962C8B-B14F-4D97-AF65-F5344CB8AC3E}">
        <p14:creationId xmlns:p14="http://schemas.microsoft.com/office/powerpoint/2010/main" val="317133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A70AA839-17AF-4745-A45C-7370ECAC8E14}" type="datetimeFigureOut">
              <a:rPr lang="pt-BR" smtClean="0"/>
              <a:t>14/04/2023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C558266-5D0B-4980-A023-C0E93A93595A}" type="slidenum">
              <a:rPr lang="pt-BR" smtClean="0"/>
              <a:t>‹nº›</a:t>
            </a:fld>
            <a:endParaRPr lang="pt-BR"/>
          </a:p>
        </p:txBody>
      </p:sp>
    </p:spTree>
    <p:extLst>
      <p:ext uri="{BB962C8B-B14F-4D97-AF65-F5344CB8AC3E}">
        <p14:creationId xmlns:p14="http://schemas.microsoft.com/office/powerpoint/2010/main" val="468510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A70AA839-17AF-4745-A45C-7370ECAC8E14}" type="datetimeFigureOut">
              <a:rPr lang="pt-BR" smtClean="0"/>
              <a:t>14/04/2023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C558266-5D0B-4980-A023-C0E93A93595A}" type="slidenum">
              <a:rPr lang="pt-BR" smtClean="0"/>
              <a:t>‹nº›</a:t>
            </a:fld>
            <a:endParaRPr lang="pt-BR"/>
          </a:p>
        </p:txBody>
      </p:sp>
    </p:spTree>
    <p:extLst>
      <p:ext uri="{BB962C8B-B14F-4D97-AF65-F5344CB8AC3E}">
        <p14:creationId xmlns:p14="http://schemas.microsoft.com/office/powerpoint/2010/main" val="471922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70AA839-17AF-4745-A45C-7370ECAC8E14}" type="datetimeFigureOut">
              <a:rPr lang="pt-BR" smtClean="0"/>
              <a:t>14/04/2023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C558266-5D0B-4980-A023-C0E93A93595A}" type="slidenum">
              <a:rPr lang="pt-BR" smtClean="0"/>
              <a:t>‹nº›</a:t>
            </a:fld>
            <a:endParaRPr lang="pt-BR"/>
          </a:p>
        </p:txBody>
      </p:sp>
    </p:spTree>
    <p:extLst>
      <p:ext uri="{BB962C8B-B14F-4D97-AF65-F5344CB8AC3E}">
        <p14:creationId xmlns:p14="http://schemas.microsoft.com/office/powerpoint/2010/main" val="3841655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A70AA839-17AF-4745-A45C-7370ECAC8E14}" type="datetimeFigureOut">
              <a:rPr lang="pt-BR" smtClean="0"/>
              <a:t>14/04/2023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C558266-5D0B-4980-A023-C0E93A93595A}" type="slidenum">
              <a:rPr lang="pt-BR" smtClean="0"/>
              <a:t>‹nº›</a:t>
            </a:fld>
            <a:endParaRPr lang="pt-BR"/>
          </a:p>
        </p:txBody>
      </p:sp>
    </p:spTree>
    <p:extLst>
      <p:ext uri="{BB962C8B-B14F-4D97-AF65-F5344CB8AC3E}">
        <p14:creationId xmlns:p14="http://schemas.microsoft.com/office/powerpoint/2010/main" val="4027117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A70AA839-17AF-4745-A45C-7370ECAC8E14}" type="datetimeFigureOut">
              <a:rPr lang="pt-BR" smtClean="0"/>
              <a:t>14/04/2023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C558266-5D0B-4980-A023-C0E93A93595A}" type="slidenum">
              <a:rPr lang="pt-BR" smtClean="0"/>
              <a:t>‹nº›</a:t>
            </a:fld>
            <a:endParaRPr lang="pt-BR"/>
          </a:p>
        </p:txBody>
      </p:sp>
    </p:spTree>
    <p:extLst>
      <p:ext uri="{BB962C8B-B14F-4D97-AF65-F5344CB8AC3E}">
        <p14:creationId xmlns:p14="http://schemas.microsoft.com/office/powerpoint/2010/main" val="2399977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0AA839-17AF-4745-A45C-7370ECAC8E14}" type="datetimeFigureOut">
              <a:rPr lang="pt-BR" smtClean="0"/>
              <a:t>14/04/2023</a:t>
            </a:fld>
            <a:endParaRPr lang="pt-BR"/>
          </a:p>
        </p:txBody>
      </p:sp>
      <p:sp>
        <p:nvSpPr>
          <p:cNvPr id="5" name="Espaço Reservado para Rodapé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58266-5D0B-4980-A023-C0E93A93595A}" type="slidenum">
              <a:rPr lang="pt-BR" smtClean="0"/>
              <a:t>‹nº›</a:t>
            </a:fld>
            <a:endParaRPr lang="pt-BR"/>
          </a:p>
        </p:txBody>
      </p:sp>
    </p:spTree>
    <p:extLst>
      <p:ext uri="{BB962C8B-B14F-4D97-AF65-F5344CB8AC3E}">
        <p14:creationId xmlns:p14="http://schemas.microsoft.com/office/powerpoint/2010/main" val="3383743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 xmlns:a16="http://schemas.microsoft.com/office/drawing/2014/main" id="{E3DA4693-E8AD-B2E4-3329-845121EF889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 xmlns:a16="http://schemas.microsoft.com/office/drawing/2014/main" id="{F56E0D0A-BBA7-29BC-1747-464CFD7F106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66A83A8A-2B3D-384E-6F51-DEBB7B3885B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67253-72B9-9E4C-8FB2-93C593154F20}" type="datetimeFigureOut">
              <a:rPr lang="pt-BR" smtClean="0">
                <a:solidFill>
                  <a:prstClr val="black">
                    <a:tint val="75000"/>
                  </a:prstClr>
                </a:solidFill>
              </a:rPr>
              <a:pPr/>
              <a:t>14/04/2023</a:t>
            </a:fld>
            <a:endParaRPr lang="pt-BR">
              <a:solidFill>
                <a:prstClr val="black">
                  <a:tint val="75000"/>
                </a:prstClr>
              </a:solidFill>
            </a:endParaRPr>
          </a:p>
        </p:txBody>
      </p:sp>
      <p:sp>
        <p:nvSpPr>
          <p:cNvPr id="5" name="Espaço Reservado para Rodapé 4">
            <a:extLst>
              <a:ext uri="{FF2B5EF4-FFF2-40B4-BE49-F238E27FC236}">
                <a16:creationId xmlns="" xmlns:a16="http://schemas.microsoft.com/office/drawing/2014/main" id="{8DA838DA-56D7-B7E7-0410-7F596251793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solidFill>
                <a:prstClr val="black">
                  <a:tint val="75000"/>
                </a:prstClr>
              </a:solidFill>
            </a:endParaRPr>
          </a:p>
        </p:txBody>
      </p:sp>
      <p:sp>
        <p:nvSpPr>
          <p:cNvPr id="6" name="Espaço Reservado para Número de Slide 5">
            <a:extLst>
              <a:ext uri="{FF2B5EF4-FFF2-40B4-BE49-F238E27FC236}">
                <a16:creationId xmlns="" xmlns:a16="http://schemas.microsoft.com/office/drawing/2014/main" id="{7B04D2F9-16ED-3AC3-2995-9006E0DA0F8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48EBB-FE1B-4D49-9A83-4E5C452B735A}"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043407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Migrações internacionais</a:t>
            </a:r>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3500401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C3C79AB-F8A5-6A28-3F76-C2B98A8F15B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5C056B45-28AA-FB44-8AB2-50EFBEF16102}"/>
              </a:ext>
            </a:extLst>
          </p:cNvPr>
          <p:cNvSpPr>
            <a:spLocks noGrp="1"/>
          </p:cNvSpPr>
          <p:nvPr>
            <p:ph idx="1"/>
          </p:nvPr>
        </p:nvSpPr>
        <p:spPr/>
        <p:txBody>
          <a:bodyPr>
            <a:normAutofit fontScale="70000" lnSpcReduction="20000"/>
          </a:bodyPr>
          <a:lstStyle/>
          <a:p>
            <a:pPr marL="0" lvl="0" indent="0" algn="just">
              <a:lnSpc>
                <a:spcPct val="150000"/>
              </a:lnSpc>
              <a:buNone/>
            </a:pPr>
            <a:r>
              <a:rPr lang="pt-PT" sz="3600" b="1" dirty="0">
                <a:solidFill>
                  <a:srgbClr val="202124"/>
                </a:solidFill>
                <a:latin typeface="Times" pitchFamily="2" charset="0"/>
                <a:ea typeface="Calibri" panose="020F0502020204030204" pitchFamily="34" charset="0"/>
                <a:cs typeface="Times New Roman (Corpo CS)"/>
              </a:rPr>
              <a:t>L</a:t>
            </a:r>
            <a:r>
              <a:rPr lang="pt-PT" sz="3600" b="1" dirty="0">
                <a:solidFill>
                  <a:srgbClr val="202124"/>
                </a:solidFill>
                <a:effectLst/>
                <a:latin typeface="Times" pitchFamily="2" charset="0"/>
                <a:ea typeface="Calibri" panose="020F0502020204030204" pitchFamily="34" charset="0"/>
                <a:cs typeface="Times New Roman (Corpo CS)"/>
              </a:rPr>
              <a:t>imitada:</a:t>
            </a:r>
            <a:r>
              <a:rPr lang="pt-PT" sz="3600" dirty="0">
                <a:solidFill>
                  <a:srgbClr val="202124"/>
                </a:solidFill>
                <a:effectLst/>
                <a:latin typeface="Times" pitchFamily="2" charset="0"/>
                <a:ea typeface="Calibri" panose="020F0502020204030204" pitchFamily="34" charset="0"/>
                <a:cs typeface="Times New Roman (Corpo CS)"/>
              </a:rPr>
              <a:t> porque mesmo a maior delas, abrangendo talvez um bilhão de seres humanos vivos, tem fronteiras finitas, além das quais se encontram outras nações. Os nacionalistas mais messiânicos não sonham com um dia em que todos os membros da raça humana se unirão à sua nação da mesma maneira como os cristãos já sonharam com um planeta totalmente cristão.</a:t>
            </a:r>
            <a:endParaRPr lang="pt-BR" sz="3600" dirty="0">
              <a:effectLst/>
              <a:latin typeface="Times" pitchFamily="2" charset="0"/>
              <a:ea typeface="Calibri" panose="020F0502020204030204" pitchFamily="34" charset="0"/>
              <a:cs typeface="Times New Roman (Corpo CS)"/>
            </a:endParaRPr>
          </a:p>
          <a:p>
            <a:pPr marL="0" indent="0" algn="just">
              <a:buNone/>
            </a:pPr>
            <a:endParaRPr lang="pt-BR" dirty="0"/>
          </a:p>
        </p:txBody>
      </p:sp>
    </p:spTree>
    <p:extLst>
      <p:ext uri="{BB962C8B-B14F-4D97-AF65-F5344CB8AC3E}">
        <p14:creationId xmlns:p14="http://schemas.microsoft.com/office/powerpoint/2010/main" val="2343684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03294FF-5F3B-DFA3-939D-33778041648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4F008EE4-821F-5864-005B-CCF9BB720646}"/>
              </a:ext>
            </a:extLst>
          </p:cNvPr>
          <p:cNvSpPr>
            <a:spLocks noGrp="1"/>
          </p:cNvSpPr>
          <p:nvPr>
            <p:ph idx="1"/>
          </p:nvPr>
        </p:nvSpPr>
        <p:spPr/>
        <p:txBody>
          <a:bodyPr>
            <a:normAutofit/>
          </a:bodyPr>
          <a:lstStyle/>
          <a:p>
            <a:pPr marL="0" lvl="0" indent="0" algn="just">
              <a:lnSpc>
                <a:spcPct val="100000"/>
              </a:lnSpc>
              <a:buNone/>
            </a:pPr>
            <a:r>
              <a:rPr lang="pt-PT" sz="4000" b="1" dirty="0">
                <a:solidFill>
                  <a:srgbClr val="202124"/>
                </a:solidFill>
                <a:latin typeface="Times" pitchFamily="2" charset="0"/>
                <a:ea typeface="Calibri" panose="020F0502020204030204" pitchFamily="34" charset="0"/>
                <a:cs typeface="Times New Roman (Corpo CS)"/>
              </a:rPr>
              <a:t>S</a:t>
            </a:r>
            <a:r>
              <a:rPr lang="pt-PT" sz="4000" b="1" dirty="0">
                <a:solidFill>
                  <a:srgbClr val="202124"/>
                </a:solidFill>
                <a:effectLst/>
                <a:latin typeface="Times" pitchFamily="2" charset="0"/>
                <a:ea typeface="Calibri" panose="020F0502020204030204" pitchFamily="34" charset="0"/>
                <a:cs typeface="Times New Roman (Corpo CS)"/>
              </a:rPr>
              <a:t>oberana:</a:t>
            </a:r>
            <a:r>
              <a:rPr lang="pt-PT" sz="4000" dirty="0">
                <a:solidFill>
                  <a:srgbClr val="202124"/>
                </a:solidFill>
                <a:effectLst/>
                <a:latin typeface="Times" pitchFamily="2" charset="0"/>
                <a:ea typeface="Calibri" panose="020F0502020204030204" pitchFamily="34" charset="0"/>
                <a:cs typeface="Times New Roman (Corpo CS)"/>
              </a:rPr>
              <a:t> porque o conceito nasceu numa época em que o Iluminismo e a Revolução estavam destruindo a legitimidade das dinastias, cujo poder se estendia por vastos territórios</a:t>
            </a:r>
            <a:endParaRPr lang="pt-BR" sz="4000" dirty="0">
              <a:effectLst/>
              <a:latin typeface="Times" pitchFamily="2" charset="0"/>
              <a:ea typeface="Calibri" panose="020F0502020204030204" pitchFamily="34" charset="0"/>
              <a:cs typeface="Times New Roman (Corpo CS)"/>
            </a:endParaRPr>
          </a:p>
          <a:p>
            <a:pPr marL="0" lvl="0" indent="0" algn="just">
              <a:lnSpc>
                <a:spcPct val="150000"/>
              </a:lnSpc>
              <a:buNone/>
            </a:pPr>
            <a:endParaRPr lang="pt-BR" sz="4000" dirty="0">
              <a:effectLst/>
              <a:latin typeface="Times" pitchFamily="2" charset="0"/>
              <a:ea typeface="Calibri" panose="020F0502020204030204" pitchFamily="34" charset="0"/>
              <a:cs typeface="Times New Roman (Corpo CS)"/>
            </a:endParaRPr>
          </a:p>
          <a:p>
            <a:pPr marL="0" indent="0" algn="just">
              <a:buNone/>
            </a:pPr>
            <a:endParaRPr lang="pt-BR" dirty="0"/>
          </a:p>
        </p:txBody>
      </p:sp>
    </p:spTree>
    <p:extLst>
      <p:ext uri="{BB962C8B-B14F-4D97-AF65-F5344CB8AC3E}">
        <p14:creationId xmlns:p14="http://schemas.microsoft.com/office/powerpoint/2010/main" val="2981282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1C4F6B5-6D61-1B50-5597-B15FF08A462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C0152F5D-EDF0-B821-5513-5C0FE3670226}"/>
              </a:ext>
            </a:extLst>
          </p:cNvPr>
          <p:cNvSpPr>
            <a:spLocks noGrp="1"/>
          </p:cNvSpPr>
          <p:nvPr>
            <p:ph idx="1"/>
          </p:nvPr>
        </p:nvSpPr>
        <p:spPr/>
        <p:txBody>
          <a:bodyPr>
            <a:normAutofit fontScale="92500"/>
          </a:bodyPr>
          <a:lstStyle/>
          <a:p>
            <a:pPr marL="0" lvl="0" indent="0" algn="just">
              <a:lnSpc>
                <a:spcPct val="150000"/>
              </a:lnSpc>
              <a:buNone/>
            </a:pPr>
            <a:r>
              <a:rPr lang="pt-PT" dirty="0">
                <a:solidFill>
                  <a:srgbClr val="202124"/>
                </a:solidFill>
                <a:effectLst/>
                <a:latin typeface="Times" pitchFamily="2" charset="0"/>
                <a:ea typeface="Calibri" panose="020F0502020204030204" pitchFamily="34" charset="0"/>
                <a:cs typeface="Times New Roman (Corpo CS)"/>
              </a:rPr>
              <a:t>A legitimidade da maioria das dinastias nada tinha a ver com nacionalidade: </a:t>
            </a:r>
            <a:endParaRPr lang="pt-BR" dirty="0">
              <a:effectLst/>
              <a:latin typeface="Times" pitchFamily="2" charset="0"/>
              <a:ea typeface="Calibri" panose="020F0502020204030204" pitchFamily="34" charset="0"/>
              <a:cs typeface="Times New Roman (Corpo CS)"/>
            </a:endParaRPr>
          </a:p>
          <a:p>
            <a:pPr marL="742950" lvl="1" indent="-285750" algn="just">
              <a:lnSpc>
                <a:spcPct val="150000"/>
              </a:lnSpc>
              <a:spcAft>
                <a:spcPts val="600"/>
              </a:spcAft>
              <a:buFont typeface="+mj-lt"/>
              <a:buAutoNum type="arabicPeriod"/>
            </a:pPr>
            <a:r>
              <a:rPr lang="pt-PT" sz="2800" dirty="0">
                <a:solidFill>
                  <a:srgbClr val="202124"/>
                </a:solidFill>
                <a:effectLst/>
                <a:latin typeface="Times" pitchFamily="2" charset="0"/>
                <a:ea typeface="Calibri" panose="020F0502020204030204" pitchFamily="34" charset="0"/>
                <a:cs typeface="Times New Roman (Corpo CS)"/>
              </a:rPr>
              <a:t>  </a:t>
            </a:r>
            <a:r>
              <a:rPr lang="pt-PT" sz="2800" dirty="0" err="1">
                <a:solidFill>
                  <a:srgbClr val="202124"/>
                </a:solidFill>
                <a:effectLst/>
                <a:latin typeface="Times" pitchFamily="2" charset="0"/>
                <a:ea typeface="Calibri" panose="020F0502020204030204" pitchFamily="34" charset="0"/>
                <a:cs typeface="Times New Roman (Corpo CS)"/>
              </a:rPr>
              <a:t>Romanovs</a:t>
            </a:r>
            <a:r>
              <a:rPr lang="pt-PT" sz="2800" dirty="0">
                <a:solidFill>
                  <a:srgbClr val="202124"/>
                </a:solidFill>
                <a:effectLst/>
                <a:latin typeface="Times" pitchFamily="2" charset="0"/>
                <a:ea typeface="Calibri" panose="020F0502020204030204" pitchFamily="34" charset="0"/>
                <a:cs typeface="Times New Roman (Corpo CS)"/>
              </a:rPr>
              <a:t> governavam tártaros e letões, alemães e armênios, russos e finlandeses. </a:t>
            </a:r>
          </a:p>
          <a:p>
            <a:pPr marL="742950" lvl="1" indent="-285750" algn="just">
              <a:lnSpc>
                <a:spcPct val="150000"/>
              </a:lnSpc>
              <a:spcAft>
                <a:spcPts val="600"/>
              </a:spcAft>
              <a:buFont typeface="+mj-lt"/>
              <a:buAutoNum type="arabicPeriod"/>
            </a:pPr>
            <a:r>
              <a:rPr lang="pt-PT" sz="2800" dirty="0">
                <a:solidFill>
                  <a:srgbClr val="202124"/>
                </a:solidFill>
                <a:effectLst/>
                <a:latin typeface="Times" pitchFamily="2" charset="0"/>
                <a:ea typeface="Calibri" panose="020F0502020204030204" pitchFamily="34" charset="0"/>
                <a:cs typeface="Times New Roman (Corpo CS)"/>
              </a:rPr>
              <a:t>  Habsburgos governaram magiares e croatas, eslovacos e italianos, ucranianos e austro-alemães </a:t>
            </a:r>
            <a:endParaRPr lang="pt-BR" sz="2800" dirty="0"/>
          </a:p>
        </p:txBody>
      </p:sp>
    </p:spTree>
    <p:extLst>
      <p:ext uri="{BB962C8B-B14F-4D97-AF65-F5344CB8AC3E}">
        <p14:creationId xmlns:p14="http://schemas.microsoft.com/office/powerpoint/2010/main" val="2727357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16EEA7D-FA2C-4D70-91A8-3A8D83CD26B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F59462D5-5073-DFC0-B599-0781200BD2BF}"/>
              </a:ext>
            </a:extLst>
          </p:cNvPr>
          <p:cNvSpPr>
            <a:spLocks noGrp="1"/>
          </p:cNvSpPr>
          <p:nvPr>
            <p:ph idx="1"/>
          </p:nvPr>
        </p:nvSpPr>
        <p:spPr/>
        <p:txBody>
          <a:bodyPr>
            <a:noAutofit/>
          </a:bodyPr>
          <a:lstStyle/>
          <a:p>
            <a:pPr marL="0" indent="0" algn="just">
              <a:lnSpc>
                <a:spcPct val="100000"/>
              </a:lnSpc>
              <a:buNone/>
            </a:pPr>
            <a:r>
              <a:rPr lang="pt-PT" sz="3200" b="1" dirty="0">
                <a:solidFill>
                  <a:srgbClr val="202124"/>
                </a:solidFill>
                <a:effectLst/>
                <a:latin typeface="Times" pitchFamily="2" charset="0"/>
                <a:ea typeface="Calibri" panose="020F0502020204030204" pitchFamily="34" charset="0"/>
                <a:cs typeface="Times New Roman (Corpo CS)"/>
              </a:rPr>
              <a:t>Comunidade</a:t>
            </a:r>
            <a:r>
              <a:rPr lang="pt-PT" sz="3200" dirty="0">
                <a:solidFill>
                  <a:srgbClr val="202124"/>
                </a:solidFill>
                <a:effectLst/>
                <a:latin typeface="Times" pitchFamily="2" charset="0"/>
                <a:ea typeface="Calibri" panose="020F0502020204030204" pitchFamily="34" charset="0"/>
                <a:cs typeface="Times New Roman (Corpo CS)"/>
              </a:rPr>
              <a:t>, pois, independentemente da desigualdade e exploração de fato que possa prevalecer em cada uma, a nação é sempre concebida como uma camaradagem profunda e horizontal, que tornou possível, ao longo dos últimos dois séculos, que milhões de pessoas matassem e morressem voluntariamente</a:t>
            </a:r>
            <a:endParaRPr lang="pt-BR" sz="3200" dirty="0"/>
          </a:p>
        </p:txBody>
      </p:sp>
    </p:spTree>
    <p:extLst>
      <p:ext uri="{BB962C8B-B14F-4D97-AF65-F5344CB8AC3E}">
        <p14:creationId xmlns:p14="http://schemas.microsoft.com/office/powerpoint/2010/main" val="787880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0B34E89-2216-E373-F2E2-21745E2DE292}"/>
              </a:ext>
            </a:extLst>
          </p:cNvPr>
          <p:cNvSpPr>
            <a:spLocks noGrp="1"/>
          </p:cNvSpPr>
          <p:nvPr>
            <p:ph type="title"/>
          </p:nvPr>
        </p:nvSpPr>
        <p:spPr/>
        <p:txBody>
          <a:bodyPr/>
          <a:lstStyle/>
          <a:p>
            <a:pPr algn="ctr"/>
            <a:r>
              <a:rPr lang="pt-BR" b="1" dirty="0"/>
              <a:t>Nacionalismo popular: antecedentes</a:t>
            </a:r>
          </a:p>
        </p:txBody>
      </p:sp>
      <p:sp>
        <p:nvSpPr>
          <p:cNvPr id="3" name="Espaço Reservado para Conteúdo 2">
            <a:extLst>
              <a:ext uri="{FF2B5EF4-FFF2-40B4-BE49-F238E27FC236}">
                <a16:creationId xmlns="" xmlns:a16="http://schemas.microsoft.com/office/drawing/2014/main" id="{43A17FD0-7868-79E9-BB22-8FCEEFF40D9E}"/>
              </a:ext>
            </a:extLst>
          </p:cNvPr>
          <p:cNvSpPr>
            <a:spLocks noGrp="1"/>
          </p:cNvSpPr>
          <p:nvPr>
            <p:ph idx="1"/>
          </p:nvPr>
        </p:nvSpPr>
        <p:spPr/>
        <p:txBody>
          <a:bodyPr>
            <a:normAutofit fontScale="92500"/>
          </a:bodyPr>
          <a:lstStyle/>
          <a:p>
            <a:pPr algn="just"/>
            <a:r>
              <a:rPr lang="pt-PT"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Os principais estados da Europa do século XIX eram vastas unidades poliglotas, cujas fronteiras quase nunca coincidiam com comunidades linguísticas</a:t>
            </a:r>
            <a:endParaRPr lang="pt-BR" dirty="0">
              <a:effectLst/>
              <a:latin typeface="Times New Roman" panose="02020603050405020304" pitchFamily="18" charset="0"/>
              <a:cs typeface="Times New Roman" panose="02020603050405020304" pitchFamily="18" charset="0"/>
            </a:endParaRPr>
          </a:p>
          <a:p>
            <a:pPr algn="just"/>
            <a:r>
              <a:rPr lang="pt-PT"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 maioria de seus membros alfabetizados herdou dos tempos medievais o hábito de pensar certas línguas - se não o latim, então o francês, o inglês, o espanhol ou o alemão - como línguas da civilização. Os ricos burgueses holandeses do século XVIII tinham orgulho de falar apenas francês em casa; o alemão era a língua usada em grande parte do império czarista ocidental, não menos do que na Boêmia "tcheca"</a:t>
            </a:r>
            <a:r>
              <a:rPr lang="pt-BR" dirty="0">
                <a:effectLst/>
                <a:latin typeface="Times New Roman" panose="02020603050405020304" pitchFamily="18" charset="0"/>
                <a:cs typeface="Times New Roman" panose="02020603050405020304" pitchFamily="18" charset="0"/>
              </a:rPr>
              <a:t> </a:t>
            </a: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5620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1F51990-6132-8E5A-FA0E-DE2BD9D9FC4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7EBD3E32-91BB-D9CE-1E0B-1EEDBC8C0302}"/>
              </a:ext>
            </a:extLst>
          </p:cNvPr>
          <p:cNvSpPr>
            <a:spLocks noGrp="1"/>
          </p:cNvSpPr>
          <p:nvPr>
            <p:ph idx="1"/>
          </p:nvPr>
        </p:nvSpPr>
        <p:spPr/>
        <p:txBody>
          <a:bodyPr>
            <a:normAutofit/>
          </a:bodyPr>
          <a:lstStyle/>
          <a:p>
            <a:pPr marL="0" indent="0" algn="just">
              <a:buNone/>
            </a:pPr>
            <a:r>
              <a:rPr lang="pt-PT" sz="4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Até o final do século XVIII, ninguém pensava nessas línguas como pertencentes a algum grupo territorialmente definido</a:t>
            </a:r>
            <a:r>
              <a:rPr lang="pt-BR" sz="4000" dirty="0">
                <a:effectLst/>
                <a:latin typeface="Times New Roman" panose="02020603050405020304" pitchFamily="18" charset="0"/>
                <a:cs typeface="Times New Roman" panose="02020603050405020304" pitchFamily="18" charset="0"/>
              </a:rPr>
              <a:t> </a:t>
            </a:r>
            <a:endParaRPr lang="pt-B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7956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C6C74C5-2B5A-312D-9F24-722B9E5BCDF6}"/>
              </a:ext>
            </a:extLst>
          </p:cNvPr>
          <p:cNvSpPr>
            <a:spLocks noGrp="1"/>
          </p:cNvSpPr>
          <p:nvPr>
            <p:ph type="title"/>
          </p:nvPr>
        </p:nvSpPr>
        <p:spPr/>
        <p:txBody>
          <a:bodyPr/>
          <a:lstStyle/>
          <a:p>
            <a:pPr algn="ctr"/>
            <a:endParaRPr lang="pt-BR" dirty="0"/>
          </a:p>
        </p:txBody>
      </p:sp>
      <p:sp>
        <p:nvSpPr>
          <p:cNvPr id="3" name="Espaço Reservado para Conteúdo 2">
            <a:extLst>
              <a:ext uri="{FF2B5EF4-FFF2-40B4-BE49-F238E27FC236}">
                <a16:creationId xmlns="" xmlns:a16="http://schemas.microsoft.com/office/drawing/2014/main" id="{25D78D4C-C6B6-83FD-96C8-3A5BC42DA02C}"/>
              </a:ext>
            </a:extLst>
          </p:cNvPr>
          <p:cNvSpPr>
            <a:spLocks noGrp="1"/>
          </p:cNvSpPr>
          <p:nvPr>
            <p:ph idx="1"/>
          </p:nvPr>
        </p:nvSpPr>
        <p:spPr/>
        <p:txBody>
          <a:bodyPr/>
          <a:lstStyle/>
          <a:p>
            <a:pPr marL="0" indent="0" algn="just">
              <a:buNone/>
            </a:pPr>
            <a:r>
              <a:rPr lang="pt-BR" sz="4000" b="1" dirty="0">
                <a:latin typeface="Times" pitchFamily="2" charset="0"/>
                <a:ea typeface="Calibri" panose="020F0502020204030204" pitchFamily="34" charset="0"/>
                <a:cs typeface="Times New Roman (Corpo CS)"/>
              </a:rPr>
              <a:t>S</a:t>
            </a:r>
            <a:r>
              <a:rPr lang="pt-BR" sz="4000" b="1" dirty="0">
                <a:effectLst/>
                <a:latin typeface="Times" pitchFamily="2" charset="0"/>
                <a:ea typeface="Calibri" panose="020F0502020204030204" pitchFamily="34" charset="0"/>
                <a:cs typeface="Times New Roman (Corpo CS)"/>
              </a:rPr>
              <a:t>urgimento do romance e do jornal</a:t>
            </a:r>
            <a:r>
              <a:rPr lang="pt-BR" sz="4000" dirty="0">
                <a:effectLst/>
                <a:latin typeface="Times" pitchFamily="2" charset="0"/>
                <a:ea typeface="Calibri" panose="020F0502020204030204" pitchFamily="34" charset="0"/>
                <a:cs typeface="Times New Roman (Corpo CS)"/>
              </a:rPr>
              <a:t>: forneceram os meios para apresentar o tipo de comunidade imaginada que é a nação. Pessoas compartilham histórias, tanto fictícias como reais</a:t>
            </a:r>
          </a:p>
          <a:p>
            <a:pPr marL="0" indent="0" algn="just">
              <a:buNone/>
            </a:pPr>
            <a:endParaRPr lang="pt-BR" dirty="0"/>
          </a:p>
        </p:txBody>
      </p:sp>
    </p:spTree>
    <p:extLst>
      <p:ext uri="{BB962C8B-B14F-4D97-AF65-F5344CB8AC3E}">
        <p14:creationId xmlns:p14="http://schemas.microsoft.com/office/powerpoint/2010/main" val="1994775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A06E725-9308-13A8-2CEE-F51AA2E9FCF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03631668-0184-7A06-EED8-63B83B793226}"/>
              </a:ext>
            </a:extLst>
          </p:cNvPr>
          <p:cNvSpPr>
            <a:spLocks noGrp="1"/>
          </p:cNvSpPr>
          <p:nvPr>
            <p:ph idx="1"/>
          </p:nvPr>
        </p:nvSpPr>
        <p:spPr/>
        <p:txBody>
          <a:bodyPr>
            <a:noAutofit/>
          </a:bodyPr>
          <a:lstStyle/>
          <a:p>
            <a:pPr marL="0" indent="0" algn="just">
              <a:buNone/>
            </a:pPr>
            <a:r>
              <a:rPr lang="pt-BR" sz="3600" b="1" dirty="0">
                <a:latin typeface="Times" pitchFamily="2" charset="0"/>
                <a:ea typeface="Calibri" panose="020F0502020204030204" pitchFamily="34" charset="0"/>
                <a:cs typeface="Times New Roman (Corpo CS)"/>
              </a:rPr>
              <a:t>Substituição paulatina do latim</a:t>
            </a:r>
            <a:r>
              <a:rPr lang="pt-BR" sz="3600" b="1" dirty="0">
                <a:effectLst/>
                <a:latin typeface="Times" pitchFamily="2" charset="0"/>
                <a:ea typeface="Calibri" panose="020F0502020204030204" pitchFamily="34" charset="0"/>
                <a:cs typeface="Times New Roman (Corpo CS)"/>
              </a:rPr>
              <a:t> por idiomas locais</a:t>
            </a:r>
            <a:r>
              <a:rPr lang="pt-BR" sz="3600" dirty="0">
                <a:effectLst/>
                <a:latin typeface="Times" pitchFamily="2" charset="0"/>
                <a:ea typeface="Calibri" panose="020F0502020204030204" pitchFamily="34" charset="0"/>
                <a:cs typeface="Times New Roman (Corpo CS)"/>
              </a:rPr>
              <a:t>. </a:t>
            </a:r>
            <a:r>
              <a:rPr lang="pt-PT" sz="3600" dirty="0">
                <a:solidFill>
                  <a:srgbClr val="202124"/>
                </a:solidFill>
                <a:effectLst/>
                <a:latin typeface="Times" pitchFamily="2" charset="0"/>
                <a:ea typeface="Calibri" panose="020F0502020204030204" pitchFamily="34" charset="0"/>
                <a:cs typeface="Times New Roman (Corpo CS)"/>
              </a:rPr>
              <a:t>A fragmentação política da Europa Ocidental após o colapso do Império romano do ocidente significava o fim do monopólio do latim, que passou a ser uma língua da Igreja, mas não o idioma oficial das unidades políticas que surgiram depois</a:t>
            </a:r>
            <a:endParaRPr lang="pt-BR" sz="3600" dirty="0"/>
          </a:p>
        </p:txBody>
      </p:sp>
    </p:spTree>
    <p:extLst>
      <p:ext uri="{BB962C8B-B14F-4D97-AF65-F5344CB8AC3E}">
        <p14:creationId xmlns:p14="http://schemas.microsoft.com/office/powerpoint/2010/main" val="1031141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85F504-B08B-2280-CBD4-6C6AFF92910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4D6DB44E-F13D-2A55-DC06-6A4EAED6EFB6}"/>
              </a:ext>
            </a:extLst>
          </p:cNvPr>
          <p:cNvSpPr>
            <a:spLocks noGrp="1"/>
          </p:cNvSpPr>
          <p:nvPr>
            <p:ph idx="1"/>
          </p:nvPr>
        </p:nvSpPr>
        <p:spPr/>
        <p:txBody>
          <a:bodyPr>
            <a:noAutofit/>
          </a:bodyPr>
          <a:lstStyle/>
          <a:p>
            <a:pPr marL="0" indent="0" algn="just">
              <a:buNone/>
            </a:pPr>
            <a:r>
              <a:rPr lang="pt-BR" sz="3200" b="1" dirty="0">
                <a:effectLst/>
                <a:latin typeface="Times" pitchFamily="2" charset="0"/>
                <a:ea typeface="Calibri" panose="020F0502020204030204" pitchFamily="34" charset="0"/>
                <a:cs typeface="Times New Roman (Corpo CS)"/>
              </a:rPr>
              <a:t>Na arte sacra</a:t>
            </a:r>
            <a:r>
              <a:rPr lang="pt-BR" sz="3200" dirty="0">
                <a:effectLst/>
                <a:latin typeface="Times" pitchFamily="2" charset="0"/>
                <a:ea typeface="Calibri" panose="020F0502020204030204" pitchFamily="34" charset="0"/>
                <a:cs typeface="Times New Roman (Corpo CS)"/>
              </a:rPr>
              <a:t>, as figuras religiosas passam a ser representadas com traços das pessoas locais (p.ex.: Jesus Cristo loiro de olhos azuis). </a:t>
            </a:r>
            <a:r>
              <a:rPr lang="pt-PT" sz="3200" dirty="0">
                <a:solidFill>
                  <a:srgbClr val="202124"/>
                </a:solidFill>
                <a:effectLst/>
                <a:latin typeface="Times" pitchFamily="2" charset="0"/>
                <a:ea typeface="Calibri" panose="020F0502020204030204" pitchFamily="34" charset="0"/>
                <a:cs typeface="Times New Roman (Corpo CS)"/>
              </a:rPr>
              <a:t>Os pastores que seguiram a estrela até a manjedoura onde Cristo nasceu têm as feições dos camponeses da Borgonha. A Virgem Maria tem os traços da filha de um comerciante toscano</a:t>
            </a:r>
            <a:endParaRPr lang="pt-BR" sz="3200" dirty="0"/>
          </a:p>
        </p:txBody>
      </p:sp>
    </p:spTree>
    <p:extLst>
      <p:ext uri="{BB962C8B-B14F-4D97-AF65-F5344CB8AC3E}">
        <p14:creationId xmlns:p14="http://schemas.microsoft.com/office/powerpoint/2010/main" val="3520549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B73F5C2-379E-5AFE-6EB1-0E6FD61C9FD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F3F3C653-7EE1-48FE-6D3F-31A6A2B7AF62}"/>
              </a:ext>
            </a:extLst>
          </p:cNvPr>
          <p:cNvSpPr>
            <a:spLocks noGrp="1"/>
          </p:cNvSpPr>
          <p:nvPr>
            <p:ph idx="1"/>
          </p:nvPr>
        </p:nvSpPr>
        <p:spPr/>
        <p:txBody>
          <a:bodyPr>
            <a:normAutofit/>
          </a:bodyPr>
          <a:lstStyle/>
          <a:p>
            <a:pPr marL="0" indent="0" algn="just">
              <a:buNone/>
            </a:pPr>
            <a:r>
              <a:rPr lang="pt-PT" sz="4000" b="1" dirty="0">
                <a:solidFill>
                  <a:srgbClr val="202124"/>
                </a:solidFill>
                <a:effectLst/>
                <a:latin typeface="Times" pitchFamily="2" charset="0"/>
                <a:ea typeface="Calibri" panose="020F0502020204030204" pitchFamily="34" charset="0"/>
                <a:cs typeface="Times New Roman (Corpo CS)"/>
              </a:rPr>
              <a:t>Justaposição do cósmico-universal e do mundano-particular</a:t>
            </a:r>
            <a:r>
              <a:rPr lang="pt-PT" sz="4000" dirty="0">
                <a:solidFill>
                  <a:srgbClr val="202124"/>
                </a:solidFill>
                <a:effectLst/>
                <a:latin typeface="Times" pitchFamily="2" charset="0"/>
                <a:ea typeface="Calibri" panose="020F0502020204030204" pitchFamily="34" charset="0"/>
                <a:cs typeface="Times New Roman (Corpo CS)"/>
              </a:rPr>
              <a:t> significava que, por mais vasta que a cristandade pudesse ser, e se sentisse, ela se manifestava de várias maneiras para comunidades locais como réplicas de si mesmas</a:t>
            </a:r>
            <a:endParaRPr lang="pt-BR" sz="4000" dirty="0"/>
          </a:p>
        </p:txBody>
      </p:sp>
    </p:spTree>
    <p:extLst>
      <p:ext uri="{BB962C8B-B14F-4D97-AF65-F5344CB8AC3E}">
        <p14:creationId xmlns:p14="http://schemas.microsoft.com/office/powerpoint/2010/main" val="344799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9D74E27-8735-B741-8E62-A47A7830151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195554EF-8B13-C34A-863D-E56AB8B16FEB}"/>
              </a:ext>
            </a:extLst>
          </p:cNvPr>
          <p:cNvSpPr>
            <a:spLocks noGrp="1"/>
          </p:cNvSpPr>
          <p:nvPr>
            <p:ph idx="1"/>
          </p:nvPr>
        </p:nvSpPr>
        <p:spPr/>
        <p:txBody>
          <a:bodyPr>
            <a:normAutofit/>
          </a:bodyPr>
          <a:lstStyle/>
          <a:p>
            <a:pPr marL="0" indent="0">
              <a:buNone/>
            </a:pPr>
            <a:r>
              <a:rPr lang="pt-BR" b="1" dirty="0"/>
              <a:t>Objetivo do curso</a:t>
            </a:r>
            <a:r>
              <a:rPr lang="pt-BR" dirty="0"/>
              <a:t>: estudar direito e relações internacionais</a:t>
            </a:r>
          </a:p>
          <a:p>
            <a:pPr marL="0" indent="0">
              <a:buNone/>
            </a:pPr>
            <a:r>
              <a:rPr lang="pt-BR" b="1" dirty="0"/>
              <a:t>Estratégia</a:t>
            </a:r>
            <a:r>
              <a:rPr lang="pt-BR" dirty="0"/>
              <a:t>: focalizar na figura do migrante</a:t>
            </a:r>
          </a:p>
          <a:p>
            <a:pPr marL="0" indent="0">
              <a:buNone/>
            </a:pPr>
            <a:endParaRPr lang="pt-BR" dirty="0"/>
          </a:p>
          <a:p>
            <a:pPr marL="0" indent="0" algn="just">
              <a:buNone/>
            </a:pPr>
            <a:endParaRPr lang="pt-BR" dirty="0"/>
          </a:p>
        </p:txBody>
      </p:sp>
    </p:spTree>
    <p:extLst>
      <p:ext uri="{BB962C8B-B14F-4D97-AF65-F5344CB8AC3E}">
        <p14:creationId xmlns:p14="http://schemas.microsoft.com/office/powerpoint/2010/main" val="2606854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0138054-8D4A-4442-B207-4AC3CB1BAFE3}"/>
              </a:ext>
            </a:extLst>
          </p:cNvPr>
          <p:cNvSpPr>
            <a:spLocks noGrp="1"/>
          </p:cNvSpPr>
          <p:nvPr>
            <p:ph type="title"/>
          </p:nvPr>
        </p:nvSpPr>
        <p:spPr/>
        <p:txBody>
          <a:bodyPr/>
          <a:lstStyle/>
          <a:p>
            <a:pPr algn="ctr"/>
            <a:r>
              <a:rPr lang="pt-BR" b="1" dirty="0"/>
              <a:t>Nacionalismo oficial (meados do séc. XIX)</a:t>
            </a:r>
          </a:p>
        </p:txBody>
      </p:sp>
      <p:sp>
        <p:nvSpPr>
          <p:cNvPr id="3" name="Espaço Reservado para Conteúdo 2">
            <a:extLst>
              <a:ext uri="{FF2B5EF4-FFF2-40B4-BE49-F238E27FC236}">
                <a16:creationId xmlns="" xmlns:a16="http://schemas.microsoft.com/office/drawing/2014/main" id="{EC6FE366-5616-6FCA-4491-F9F4F6FB36B4}"/>
              </a:ext>
            </a:extLst>
          </p:cNvPr>
          <p:cNvSpPr>
            <a:spLocks noGrp="1"/>
          </p:cNvSpPr>
          <p:nvPr>
            <p:ph idx="1"/>
          </p:nvPr>
        </p:nvSpPr>
        <p:spPr/>
        <p:txBody>
          <a:bodyPr/>
          <a:lstStyle/>
          <a:p>
            <a:pPr marL="0" indent="0" algn="just">
              <a:buNone/>
            </a:pPr>
            <a:r>
              <a:rPr lang="pt-BR" sz="4000" dirty="0">
                <a:latin typeface="Times" pitchFamily="2" charset="0"/>
                <a:ea typeface="Calibri" panose="020F0502020204030204" pitchFamily="34" charset="0"/>
                <a:cs typeface="Times New Roman (Corpo CS)"/>
              </a:rPr>
              <a:t>D</a:t>
            </a:r>
            <a:r>
              <a:rPr lang="pt-BR" sz="4000" dirty="0">
                <a:effectLst/>
                <a:latin typeface="Times" pitchFamily="2" charset="0"/>
                <a:ea typeface="Calibri" panose="020F0502020204030204" pitchFamily="34" charset="0"/>
                <a:cs typeface="Times New Roman (Corpo CS)"/>
              </a:rPr>
              <a:t>inastias passam a incorporar o discurso e a concepção de mundo nacionalista, combinando autocracia, ortodoxia e nacionalidade </a:t>
            </a:r>
          </a:p>
          <a:p>
            <a:pPr marL="0" indent="0" algn="just">
              <a:buNone/>
            </a:pPr>
            <a:endParaRPr lang="pt-BR" b="1" dirty="0"/>
          </a:p>
        </p:txBody>
      </p:sp>
    </p:spTree>
    <p:extLst>
      <p:ext uri="{BB962C8B-B14F-4D97-AF65-F5344CB8AC3E}">
        <p14:creationId xmlns:p14="http://schemas.microsoft.com/office/powerpoint/2010/main" val="3311068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C57589D-9D27-7F18-1B2D-F1FC670E43A6}"/>
              </a:ext>
            </a:extLst>
          </p:cNvPr>
          <p:cNvSpPr>
            <a:spLocks noGrp="1"/>
          </p:cNvSpPr>
          <p:nvPr>
            <p:ph type="title"/>
          </p:nvPr>
        </p:nvSpPr>
        <p:spPr/>
        <p:txBody>
          <a:bodyPr>
            <a:normAutofit fontScale="90000"/>
          </a:bodyPr>
          <a:lstStyle/>
          <a:p>
            <a:pPr algn="just"/>
            <a:r>
              <a:rPr lang="pt-PT" sz="2800" dirty="0">
                <a:solidFill>
                  <a:srgbClr val="202124"/>
                </a:solidFill>
                <a:latin typeface="Times" pitchFamily="2" charset="0"/>
                <a:ea typeface="Calibri" panose="020F0502020204030204" pitchFamily="34" charset="0"/>
                <a:cs typeface="Times New Roman (Corpo CS)"/>
              </a:rPr>
              <a:t>D</a:t>
            </a:r>
            <a:r>
              <a:rPr lang="pt-PT" sz="2800" dirty="0">
                <a:solidFill>
                  <a:srgbClr val="202124"/>
                </a:solidFill>
                <a:effectLst/>
                <a:latin typeface="Times" pitchFamily="2" charset="0"/>
                <a:ea typeface="Calibri" panose="020F0502020204030204" pitchFamily="34" charset="0"/>
                <a:cs typeface="Times New Roman (Corpo CS)"/>
              </a:rPr>
              <a:t>inastias, ameaçadas de marginalização ou exclusão de uma comunidade de Estados nacionais, começam a mover todas as alavancas políticas do nacionalismo oficial:</a:t>
            </a:r>
            <a:endParaRPr lang="pt-BR" sz="2800" dirty="0"/>
          </a:p>
        </p:txBody>
      </p:sp>
      <p:sp>
        <p:nvSpPr>
          <p:cNvPr id="3" name="Espaço Reservado para Conteúdo 2">
            <a:extLst>
              <a:ext uri="{FF2B5EF4-FFF2-40B4-BE49-F238E27FC236}">
                <a16:creationId xmlns="" xmlns:a16="http://schemas.microsoft.com/office/drawing/2014/main" id="{07831CAB-B29B-D12D-813B-522C00BE7D73}"/>
              </a:ext>
            </a:extLst>
          </p:cNvPr>
          <p:cNvSpPr>
            <a:spLocks noGrp="1"/>
          </p:cNvSpPr>
          <p:nvPr>
            <p:ph idx="1"/>
          </p:nvPr>
        </p:nvSpPr>
        <p:spPr/>
        <p:txBody>
          <a:bodyPr>
            <a:normAutofit fontScale="55000" lnSpcReduction="20000"/>
          </a:bodyPr>
          <a:lstStyle/>
          <a:p>
            <a:pPr marL="742950" lvl="1" indent="-285750" algn="just">
              <a:lnSpc>
                <a:spcPct val="150000"/>
              </a:lnSpc>
              <a:buFont typeface="+mj-lt"/>
              <a:buAutoNum type="arabicPeriod"/>
            </a:pPr>
            <a:r>
              <a:rPr lang="pt-PT" sz="4400" dirty="0">
                <a:solidFill>
                  <a:srgbClr val="202124"/>
                </a:solidFill>
                <a:effectLst/>
                <a:latin typeface="Times" pitchFamily="2" charset="0"/>
                <a:ea typeface="Calibri" panose="020F0502020204030204" pitchFamily="34" charset="0"/>
                <a:cs typeface="Times New Roman (Corpo CS)"/>
              </a:rPr>
              <a:t>educação primária obrigatória controlada pelo Estado, </a:t>
            </a:r>
            <a:endParaRPr lang="pt-BR" sz="4400" dirty="0">
              <a:effectLst/>
              <a:latin typeface="Times" pitchFamily="2" charset="0"/>
              <a:ea typeface="Calibri" panose="020F0502020204030204" pitchFamily="34" charset="0"/>
              <a:cs typeface="Times New Roman (Corpo CS)"/>
            </a:endParaRPr>
          </a:p>
          <a:p>
            <a:pPr marL="742950" lvl="1" indent="-285750" algn="just">
              <a:lnSpc>
                <a:spcPct val="150000"/>
              </a:lnSpc>
              <a:buFont typeface="+mj-lt"/>
              <a:buAutoNum type="arabicPeriod"/>
            </a:pPr>
            <a:r>
              <a:rPr lang="pt-PT" sz="4400" dirty="0">
                <a:solidFill>
                  <a:srgbClr val="202124"/>
                </a:solidFill>
                <a:effectLst/>
                <a:latin typeface="Times" pitchFamily="2" charset="0"/>
                <a:ea typeface="Calibri" panose="020F0502020204030204" pitchFamily="34" charset="0"/>
                <a:cs typeface="Times New Roman (Corpo CS)"/>
              </a:rPr>
              <a:t>propaganda organizada pelo Estado, </a:t>
            </a:r>
            <a:endParaRPr lang="pt-BR" sz="4400" dirty="0">
              <a:effectLst/>
              <a:latin typeface="Times" pitchFamily="2" charset="0"/>
              <a:ea typeface="Calibri" panose="020F0502020204030204" pitchFamily="34" charset="0"/>
              <a:cs typeface="Times New Roman (Corpo CS)"/>
            </a:endParaRPr>
          </a:p>
          <a:p>
            <a:pPr marL="742950" lvl="1" indent="-285750" algn="just">
              <a:lnSpc>
                <a:spcPct val="150000"/>
              </a:lnSpc>
              <a:buFont typeface="+mj-lt"/>
              <a:buAutoNum type="arabicPeriod"/>
            </a:pPr>
            <a:r>
              <a:rPr lang="pt-PT" sz="4400" dirty="0">
                <a:solidFill>
                  <a:srgbClr val="202124"/>
                </a:solidFill>
                <a:effectLst/>
                <a:latin typeface="Times" pitchFamily="2" charset="0"/>
                <a:ea typeface="Calibri" panose="020F0502020204030204" pitchFamily="34" charset="0"/>
                <a:cs typeface="Times New Roman (Corpo CS)"/>
              </a:rPr>
              <a:t>reescrita oficial da história</a:t>
            </a:r>
            <a:endParaRPr lang="pt-BR" sz="4400" dirty="0">
              <a:effectLst/>
              <a:latin typeface="Times" pitchFamily="2" charset="0"/>
              <a:ea typeface="Calibri" panose="020F0502020204030204" pitchFamily="34" charset="0"/>
              <a:cs typeface="Times New Roman (Corpo CS)"/>
            </a:endParaRPr>
          </a:p>
          <a:p>
            <a:pPr marL="742950" lvl="1" indent="-285750" algn="just">
              <a:lnSpc>
                <a:spcPct val="150000"/>
              </a:lnSpc>
              <a:buFont typeface="+mj-lt"/>
              <a:buAutoNum type="arabicPeriod"/>
            </a:pPr>
            <a:r>
              <a:rPr lang="pt-PT" sz="4400" dirty="0">
                <a:solidFill>
                  <a:srgbClr val="202124"/>
                </a:solidFill>
                <a:effectLst/>
                <a:latin typeface="Times" pitchFamily="2" charset="0"/>
                <a:ea typeface="Calibri" panose="020F0502020204030204" pitchFamily="34" charset="0"/>
                <a:cs typeface="Times New Roman (Corpo CS)"/>
              </a:rPr>
              <a:t>militarismo </a:t>
            </a:r>
            <a:endParaRPr lang="pt-BR" sz="4400" dirty="0">
              <a:effectLst/>
              <a:latin typeface="Times" pitchFamily="2" charset="0"/>
              <a:ea typeface="Calibri" panose="020F0502020204030204" pitchFamily="34" charset="0"/>
              <a:cs typeface="Times New Roman (Corpo CS)"/>
            </a:endParaRPr>
          </a:p>
          <a:p>
            <a:pPr marL="742950" lvl="1" indent="-285750" algn="just">
              <a:lnSpc>
                <a:spcPct val="150000"/>
              </a:lnSpc>
              <a:buFont typeface="+mj-lt"/>
              <a:buAutoNum type="arabicPeriod"/>
            </a:pPr>
            <a:r>
              <a:rPr lang="pt-PT" sz="4400" dirty="0">
                <a:solidFill>
                  <a:srgbClr val="202124"/>
                </a:solidFill>
                <a:effectLst/>
                <a:latin typeface="Times" pitchFamily="2" charset="0"/>
                <a:ea typeface="Calibri" panose="020F0502020204030204" pitchFamily="34" charset="0"/>
                <a:cs typeface="Times New Roman (Corpo CS)"/>
              </a:rPr>
              <a:t>afirmações da identidade de dinastia e nação</a:t>
            </a:r>
            <a:endParaRPr lang="pt-BR" sz="4400" dirty="0">
              <a:effectLst/>
              <a:latin typeface="Times" pitchFamily="2" charset="0"/>
              <a:ea typeface="Calibri" panose="020F0502020204030204" pitchFamily="34" charset="0"/>
              <a:cs typeface="Times New Roman (Corpo CS)"/>
            </a:endParaRPr>
          </a:p>
          <a:p>
            <a:pPr marL="742950" lvl="1" indent="-285750" algn="just">
              <a:lnSpc>
                <a:spcPct val="120000"/>
              </a:lnSpc>
              <a:spcAft>
                <a:spcPts val="600"/>
              </a:spcAft>
              <a:buFont typeface="+mj-lt"/>
              <a:buAutoNum type="arabicPeriod"/>
            </a:pPr>
            <a:r>
              <a:rPr lang="pt-PT" sz="4400" dirty="0">
                <a:solidFill>
                  <a:srgbClr val="202124"/>
                </a:solidFill>
                <a:effectLst/>
                <a:latin typeface="Times" pitchFamily="2" charset="0"/>
                <a:ea typeface="Calibri" panose="020F0502020204030204" pitchFamily="34" charset="0"/>
                <a:cs typeface="Times New Roman (Corpo CS)"/>
              </a:rPr>
              <a:t>substituição do latim, como idioma do Estado, por idiomas falado pela maioria da população</a:t>
            </a:r>
            <a:endParaRPr lang="pt-BR" sz="4400" dirty="0">
              <a:effectLst/>
              <a:latin typeface="Times" pitchFamily="2" charset="0"/>
              <a:ea typeface="Calibri" panose="020F0502020204030204" pitchFamily="34" charset="0"/>
              <a:cs typeface="Times New Roman (Corpo CS)"/>
            </a:endParaRPr>
          </a:p>
          <a:p>
            <a:pPr marL="0" indent="0" algn="just">
              <a:buNone/>
            </a:pPr>
            <a:endParaRPr lang="pt-BR" dirty="0"/>
          </a:p>
        </p:txBody>
      </p:sp>
    </p:spTree>
    <p:extLst>
      <p:ext uri="{BB962C8B-B14F-4D97-AF65-F5344CB8AC3E}">
        <p14:creationId xmlns:p14="http://schemas.microsoft.com/office/powerpoint/2010/main" val="1944101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6D3475D-165D-951B-01BA-EA6035B4FA5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64D62FD1-52FA-6132-513F-9F0F4370BE3B}"/>
              </a:ext>
            </a:extLst>
          </p:cNvPr>
          <p:cNvSpPr>
            <a:spLocks noGrp="1"/>
          </p:cNvSpPr>
          <p:nvPr>
            <p:ph idx="1"/>
          </p:nvPr>
        </p:nvSpPr>
        <p:spPr/>
        <p:txBody>
          <a:bodyPr/>
          <a:lstStyle/>
          <a:p>
            <a:pPr marL="0" indent="0" algn="just">
              <a:buNone/>
            </a:pPr>
            <a:r>
              <a:rPr lang="pt-BR" sz="4000" b="1" dirty="0">
                <a:latin typeface="Times" pitchFamily="2" charset="0"/>
                <a:ea typeface="Calibri" panose="020F0502020204030204" pitchFamily="34" charset="0"/>
                <a:cs typeface="Times New Roman (Corpo CS)"/>
              </a:rPr>
              <a:t>E</a:t>
            </a:r>
            <a:r>
              <a:rPr lang="pt-BR" sz="4000" b="1" dirty="0">
                <a:effectLst/>
                <a:latin typeface="Times" pitchFamily="2" charset="0"/>
                <a:ea typeface="Calibri" panose="020F0502020204030204" pitchFamily="34" charset="0"/>
                <a:cs typeface="Times New Roman (Corpo CS)"/>
              </a:rPr>
              <a:t>m resumo</a:t>
            </a:r>
            <a:r>
              <a:rPr lang="pt-BR" sz="4000" dirty="0">
                <a:effectLst/>
                <a:latin typeface="Times" pitchFamily="2" charset="0"/>
                <a:ea typeface="Calibri" panose="020F0502020204030204" pitchFamily="34" charset="0"/>
                <a:cs typeface="Times New Roman (Corpo CS)"/>
              </a:rPr>
              <a:t>: os </a:t>
            </a:r>
            <a:r>
              <a:rPr lang="pt-PT" sz="4000" dirty="0">
                <a:solidFill>
                  <a:srgbClr val="202124"/>
                </a:solidFill>
                <a:effectLst/>
                <a:latin typeface="Times" pitchFamily="2" charset="0"/>
                <a:ea typeface="Calibri" panose="020F0502020204030204" pitchFamily="34" charset="0"/>
                <a:cs typeface="Times New Roman (Corpo CS)"/>
              </a:rPr>
              <a:t>'nacionalismos oficiais' podem ser entendidos como um meio para combinar a ideia de nação com a retenção do poder dinástico, em particular sobre os enormes domínios poliglotas acumulados desde a Idade Média</a:t>
            </a:r>
            <a:endParaRPr lang="pt-BR" sz="4000" dirty="0">
              <a:effectLst/>
              <a:latin typeface="Times" pitchFamily="2" charset="0"/>
              <a:ea typeface="Calibri" panose="020F0502020204030204" pitchFamily="34" charset="0"/>
              <a:cs typeface="Times New Roman (Corpo CS)"/>
            </a:endParaRPr>
          </a:p>
          <a:p>
            <a:pPr marL="0" indent="0">
              <a:buNone/>
            </a:pPr>
            <a:endParaRPr lang="pt-BR" dirty="0"/>
          </a:p>
        </p:txBody>
      </p:sp>
    </p:spTree>
    <p:extLst>
      <p:ext uri="{BB962C8B-B14F-4D97-AF65-F5344CB8AC3E}">
        <p14:creationId xmlns:p14="http://schemas.microsoft.com/office/powerpoint/2010/main" val="1891811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46B2BC8-69B0-563F-7738-EF02F8E7B979}"/>
              </a:ext>
            </a:extLst>
          </p:cNvPr>
          <p:cNvSpPr>
            <a:spLocks noGrp="1"/>
          </p:cNvSpPr>
          <p:nvPr>
            <p:ph type="title"/>
          </p:nvPr>
        </p:nvSpPr>
        <p:spPr/>
        <p:txBody>
          <a:bodyPr/>
          <a:lstStyle/>
          <a:p>
            <a:pPr algn="ctr"/>
            <a:r>
              <a:rPr lang="pt-BR" dirty="0"/>
              <a:t>Três paradoxos</a:t>
            </a:r>
          </a:p>
        </p:txBody>
      </p:sp>
      <p:sp>
        <p:nvSpPr>
          <p:cNvPr id="3" name="Espaço Reservado para Conteúdo 2">
            <a:extLst>
              <a:ext uri="{FF2B5EF4-FFF2-40B4-BE49-F238E27FC236}">
                <a16:creationId xmlns="" xmlns:a16="http://schemas.microsoft.com/office/drawing/2014/main" id="{6E2D3EAA-38FC-912C-B4D9-4FD5B1EAD32E}"/>
              </a:ext>
            </a:extLst>
          </p:cNvPr>
          <p:cNvSpPr>
            <a:spLocks noGrp="1"/>
          </p:cNvSpPr>
          <p:nvPr>
            <p:ph idx="1"/>
          </p:nvPr>
        </p:nvSpPr>
        <p:spPr/>
        <p:txBody>
          <a:bodyPr>
            <a:noAutofit/>
          </a:bodyPr>
          <a:lstStyle/>
          <a:p>
            <a:pPr marL="342900" lvl="0" indent="-342900" algn="just">
              <a:lnSpc>
                <a:spcPct val="100000"/>
              </a:lnSpc>
              <a:buFont typeface="+mj-lt"/>
              <a:buAutoNum type="arabicPeriod"/>
            </a:pPr>
            <a:r>
              <a:rPr lang="pt-PT" sz="2400" dirty="0">
                <a:effectLst/>
                <a:latin typeface="Times" pitchFamily="2" charset="0"/>
                <a:ea typeface="Calibri" panose="020F0502020204030204" pitchFamily="34" charset="0"/>
                <a:cs typeface="Times New Roman (Corpo CS)"/>
              </a:rPr>
              <a:t>A modernidade objetiva das nações aos olhos do historiador vs. sua antiguidade subjetiva aos olhos dos nacionalistas</a:t>
            </a:r>
            <a:endParaRPr lang="pt-BR" sz="2400" dirty="0">
              <a:effectLst/>
              <a:latin typeface="Times" pitchFamily="2" charset="0"/>
              <a:ea typeface="Calibri" panose="020F0502020204030204" pitchFamily="34" charset="0"/>
              <a:cs typeface="Times New Roman (Corpo CS)"/>
            </a:endParaRPr>
          </a:p>
          <a:p>
            <a:pPr marL="342900" lvl="0" indent="-342900" algn="just">
              <a:lnSpc>
                <a:spcPct val="100000"/>
              </a:lnSpc>
              <a:spcAft>
                <a:spcPts val="600"/>
              </a:spcAft>
              <a:buFont typeface="+mj-lt"/>
              <a:buAutoNum type="arabicPeriod"/>
            </a:pPr>
            <a:r>
              <a:rPr lang="pt-BR" sz="2400" dirty="0">
                <a:effectLst/>
                <a:latin typeface="Times" pitchFamily="2" charset="0"/>
                <a:ea typeface="Calibri" panose="020F0502020204030204" pitchFamily="34" charset="0"/>
                <a:cs typeface="Times New Roman (Corpo CS)"/>
              </a:rPr>
              <a:t>A</a:t>
            </a:r>
            <a:r>
              <a:rPr lang="pt-PT" sz="2400" dirty="0">
                <a:effectLst/>
                <a:latin typeface="Times" pitchFamily="2" charset="0"/>
                <a:ea typeface="Calibri" panose="020F0502020204030204" pitchFamily="34" charset="0"/>
                <a:cs typeface="Times New Roman (Corpo CS)"/>
              </a:rPr>
              <a:t> universalidade formal da nacionalidade como conceito sociocultural (todos têm uma nacionalidade) vs. a irremediável particularidade de suas manifestações concretas</a:t>
            </a:r>
          </a:p>
          <a:p>
            <a:pPr marL="342900" lvl="0" indent="-342900" algn="just">
              <a:lnSpc>
                <a:spcPct val="100000"/>
              </a:lnSpc>
              <a:spcAft>
                <a:spcPts val="600"/>
              </a:spcAft>
              <a:buFont typeface="+mj-lt"/>
              <a:buAutoNum type="arabicPeriod"/>
            </a:pPr>
            <a:r>
              <a:rPr lang="pt-PT" sz="2400" dirty="0">
                <a:latin typeface="Times" pitchFamily="2" charset="0"/>
                <a:ea typeface="Calibri" panose="020F0502020204030204" pitchFamily="34" charset="0"/>
                <a:cs typeface="Times New Roman (Corpo CS)"/>
              </a:rPr>
              <a:t> </a:t>
            </a:r>
            <a:r>
              <a:rPr lang="pt-PT" sz="2400" dirty="0">
                <a:effectLst/>
                <a:latin typeface="Times" pitchFamily="2" charset="0"/>
                <a:ea typeface="Calibri" panose="020F0502020204030204" pitchFamily="34" charset="0"/>
                <a:cs typeface="Times New Roman (Corpo CS)"/>
              </a:rPr>
              <a:t>O poder 'político' dos nacionalismos vs. sua pobreza filosófica. Ao contrário da maioria dos outros </a:t>
            </a:r>
            <a:r>
              <a:rPr lang="pt-PT" sz="2400" i="1" dirty="0">
                <a:effectLst/>
                <a:latin typeface="Times" pitchFamily="2" charset="0"/>
                <a:ea typeface="Calibri" panose="020F0502020204030204" pitchFamily="34" charset="0"/>
                <a:cs typeface="Times New Roman (Corpo CS)"/>
              </a:rPr>
              <a:t>ismos </a:t>
            </a:r>
            <a:r>
              <a:rPr lang="pt-PT" sz="2400" dirty="0">
                <a:effectLst/>
                <a:latin typeface="Times" pitchFamily="2" charset="0"/>
                <a:ea typeface="Calibri" panose="020F0502020204030204" pitchFamily="34" charset="0"/>
                <a:cs typeface="Times New Roman (Corpo CS)"/>
              </a:rPr>
              <a:t>(liberalismo, socialismo), o nacionalismo nunca produziu seus próprios grandes pensadores.</a:t>
            </a:r>
            <a:r>
              <a:rPr lang="pt-PT" dirty="0">
                <a:effectLst/>
                <a:latin typeface="Times" pitchFamily="2" charset="0"/>
                <a:ea typeface="Calibri" panose="020F0502020204030204" pitchFamily="34" charset="0"/>
                <a:cs typeface="Times New Roman (Corpo CS)"/>
              </a:rPr>
              <a:t> </a:t>
            </a:r>
            <a:endParaRPr lang="pt-BR" dirty="0"/>
          </a:p>
        </p:txBody>
      </p:sp>
    </p:spTree>
    <p:extLst>
      <p:ext uri="{BB962C8B-B14F-4D97-AF65-F5344CB8AC3E}">
        <p14:creationId xmlns:p14="http://schemas.microsoft.com/office/powerpoint/2010/main" val="3470182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9865A97-184B-7D93-C210-2A746BB0F04D}"/>
              </a:ext>
            </a:extLst>
          </p:cNvPr>
          <p:cNvSpPr>
            <a:spLocks noGrp="1"/>
          </p:cNvSpPr>
          <p:nvPr>
            <p:ph type="title"/>
          </p:nvPr>
        </p:nvSpPr>
        <p:spPr/>
        <p:txBody>
          <a:bodyPr/>
          <a:lstStyle/>
          <a:p>
            <a:pPr algn="ctr"/>
            <a:r>
              <a:rPr lang="pt-BR" b="1" dirty="0"/>
              <a:t>Tipos de nacionalismo</a:t>
            </a:r>
          </a:p>
        </p:txBody>
      </p:sp>
      <p:sp>
        <p:nvSpPr>
          <p:cNvPr id="3" name="Espaço Reservado para Conteúdo 2">
            <a:extLst>
              <a:ext uri="{FF2B5EF4-FFF2-40B4-BE49-F238E27FC236}">
                <a16:creationId xmlns="" xmlns:a16="http://schemas.microsoft.com/office/drawing/2014/main" id="{CBEBF90D-D5A4-BF44-5B7D-B30B271F04C9}"/>
              </a:ext>
            </a:extLst>
          </p:cNvPr>
          <p:cNvSpPr>
            <a:spLocks noGrp="1"/>
          </p:cNvSpPr>
          <p:nvPr>
            <p:ph idx="1"/>
          </p:nvPr>
        </p:nvSpPr>
        <p:spPr/>
        <p:txBody>
          <a:bodyPr>
            <a:noAutofit/>
          </a:bodyPr>
          <a:lstStyle/>
          <a:p>
            <a:pPr marL="0" indent="0" algn="just">
              <a:buNone/>
            </a:pPr>
            <a:r>
              <a:rPr lang="pt-BR" sz="2400" b="1" dirty="0">
                <a:effectLst/>
                <a:latin typeface="Times New Roman" panose="02020603050405020304" pitchFamily="18" charset="0"/>
                <a:ea typeface="Calibri" panose="020F0502020204030204" pitchFamily="34" charset="0"/>
                <a:cs typeface="Times New Roman" panose="02020603050405020304" pitchFamily="18" charset="0"/>
              </a:rPr>
              <a:t>Cívico</a:t>
            </a: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 fundado na ideia de nação cívica, que se presta a dar conteúdo para um Estado laico e liberal, que pode existir sem a religião, mas não sem uma cultura que lhe assegure uma identidade. Tem como características:</a:t>
            </a:r>
            <a:r>
              <a:rPr lang="pt-BR" sz="2400" dirty="0">
                <a:effectLst/>
                <a:latin typeface="Times New Roman" panose="02020603050405020304" pitchFamily="18" charset="0"/>
                <a:cs typeface="Times New Roman" panose="02020603050405020304" pitchFamily="18" charset="0"/>
              </a:rPr>
              <a:t> </a:t>
            </a:r>
          </a:p>
          <a:p>
            <a:pPr marL="0" indent="0" algn="just">
              <a:buNone/>
            </a:pPr>
            <a:endParaRPr lang="pt-BR" sz="2400" dirty="0">
              <a:effectLst/>
              <a:latin typeface="Times New Roman" panose="02020603050405020304" pitchFamily="18" charset="0"/>
              <a:cs typeface="Times New Roman" panose="02020603050405020304" pitchFamily="18" charset="0"/>
            </a:endParaRPr>
          </a:p>
          <a:p>
            <a:pPr marL="742950" lvl="1" indent="-285750" algn="just">
              <a:lnSpc>
                <a:spcPct val="100000"/>
              </a:lnSpc>
              <a:spcAft>
                <a:spcPts val="600"/>
              </a:spcAft>
              <a:buFont typeface="+mj-lt"/>
              <a:buAutoNum type="arabicPeriod"/>
            </a:pPr>
            <a:r>
              <a:rPr lang="pt-BR" dirty="0">
                <a:effectLst/>
                <a:latin typeface="Times New Roman" panose="02020603050405020304" pitchFamily="18" charset="0"/>
                <a:ea typeface="Calibri" panose="020F0502020204030204" pitchFamily="34" charset="0"/>
                <a:cs typeface="Times New Roman" panose="02020603050405020304" pitchFamily="18" charset="0"/>
              </a:rPr>
              <a:t>compatibilidade </a:t>
            </a:r>
            <a:r>
              <a:rPr lang="pt-PT"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com o legado iluminista do racionalismo e individualismo, uma vez que transforma a pertença nacional em uma forma de apego racional</a:t>
            </a:r>
          </a:p>
          <a:p>
            <a:pPr marL="742950" lvl="1" indent="-285750" algn="just">
              <a:lnSpc>
                <a:spcPct val="100000"/>
              </a:lnSpc>
              <a:spcAft>
                <a:spcPts val="600"/>
              </a:spcAft>
              <a:buFont typeface="+mj-lt"/>
              <a:buAutoNum type="arabicPeriod"/>
            </a:pPr>
            <a:r>
              <a:rPr lang="pt-PT"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 </a:t>
            </a:r>
            <a:r>
              <a:rPr lang="pt-BR" dirty="0">
                <a:effectLst/>
                <a:latin typeface="Times New Roman" panose="02020603050405020304" pitchFamily="18" charset="0"/>
                <a:ea typeface="Calibri" panose="020F0502020204030204" pitchFamily="34" charset="0"/>
                <a:cs typeface="Times New Roman" panose="02020603050405020304" pitchFamily="18" charset="0"/>
              </a:rPr>
              <a:t>a nação é criada pelo indivíduo, que se volta para o futuro (revolução francesa)</a:t>
            </a:r>
            <a:r>
              <a:rPr lang="pt-BR" dirty="0">
                <a:effectLst/>
                <a:latin typeface="Times New Roman" panose="02020603050405020304" pitchFamily="18" charset="0"/>
                <a:cs typeface="Times New Roman" panose="02020603050405020304" pitchFamily="18" charset="0"/>
              </a:rPr>
              <a:t> </a:t>
            </a: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4715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1353FFE-04DF-A6AC-9BBD-3811A971278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46E0FFB6-353E-2F06-1BDE-55F7A906F0A4}"/>
              </a:ext>
            </a:extLst>
          </p:cNvPr>
          <p:cNvSpPr>
            <a:spLocks noGrp="1"/>
          </p:cNvSpPr>
          <p:nvPr>
            <p:ph idx="1"/>
          </p:nvPr>
        </p:nvSpPr>
        <p:spPr/>
        <p:txBody>
          <a:bodyPr>
            <a:normAutofit fontScale="32500" lnSpcReduction="20000"/>
          </a:bodyPr>
          <a:lstStyle/>
          <a:p>
            <a:pPr marL="0" lvl="0" indent="0" algn="just">
              <a:lnSpc>
                <a:spcPct val="120000"/>
              </a:lnSpc>
              <a:spcAft>
                <a:spcPts val="600"/>
              </a:spcAft>
              <a:buNone/>
            </a:pPr>
            <a:r>
              <a:rPr lang="pt-BR" sz="7400" b="1" dirty="0">
                <a:effectLst/>
                <a:latin typeface="Times" pitchFamily="2" charset="0"/>
                <a:ea typeface="Calibri" panose="020F0502020204030204" pitchFamily="34" charset="0"/>
                <a:cs typeface="Times New Roman (Corpo CS)"/>
              </a:rPr>
              <a:t>Étnico: </a:t>
            </a:r>
            <a:r>
              <a:rPr lang="pt-BR" sz="7400" dirty="0">
                <a:effectLst/>
                <a:latin typeface="Times" pitchFamily="2" charset="0"/>
                <a:ea typeface="Calibri" panose="020F0502020204030204" pitchFamily="34" charset="0"/>
                <a:cs typeface="Times New Roman (Corpo CS)"/>
              </a:rPr>
              <a:t>fundado na ideia de nação étnica, que define o indivíduo. O</a:t>
            </a:r>
            <a:r>
              <a:rPr lang="pt-PT" sz="7400" dirty="0">
                <a:solidFill>
                  <a:srgbClr val="202124"/>
                </a:solidFill>
                <a:effectLst/>
                <a:latin typeface="Times" pitchFamily="2" charset="0"/>
                <a:ea typeface="Calibri" panose="020F0502020204030204" pitchFamily="34" charset="0"/>
                <a:cs typeface="Times New Roman (Corpo CS)"/>
              </a:rPr>
              <a:t>s apegos mais profundos de um indivíduo são herdados, não escolhidos. </a:t>
            </a:r>
            <a:endParaRPr lang="pt-BR" sz="7400" dirty="0">
              <a:effectLst/>
              <a:latin typeface="Times" pitchFamily="2" charset="0"/>
              <a:ea typeface="Calibri" panose="020F0502020204030204" pitchFamily="34" charset="0"/>
              <a:cs typeface="Times New Roman (Corpo CS)"/>
            </a:endParaRPr>
          </a:p>
          <a:p>
            <a:pPr marL="742950" lvl="1" indent="-285750" algn="just">
              <a:lnSpc>
                <a:spcPct val="120000"/>
              </a:lnSpc>
              <a:spcAft>
                <a:spcPts val="600"/>
              </a:spcAft>
              <a:buFont typeface="+mj-lt"/>
              <a:buAutoNum type="arabicPeriod"/>
            </a:pPr>
            <a:r>
              <a:rPr lang="pt-PT" sz="7400" dirty="0">
                <a:solidFill>
                  <a:srgbClr val="202124"/>
                </a:solidFill>
                <a:effectLst/>
                <a:latin typeface="Times" pitchFamily="2" charset="0"/>
                <a:ea typeface="Calibri" panose="020F0502020204030204" pitchFamily="34" charset="0"/>
                <a:cs typeface="Times New Roman (Corpo CS)"/>
              </a:rPr>
              <a:t>é a comunidade nacional que define o indivíduo, não os indivíduos que definem a comunidade nacional</a:t>
            </a:r>
            <a:endParaRPr lang="pt-BR" sz="7400" dirty="0">
              <a:effectLst/>
              <a:latin typeface="Times" pitchFamily="2" charset="0"/>
              <a:ea typeface="Calibri" panose="020F0502020204030204" pitchFamily="34" charset="0"/>
              <a:cs typeface="Times New Roman (Corpo CS)"/>
            </a:endParaRPr>
          </a:p>
          <a:p>
            <a:pPr marL="742950" lvl="1" indent="-285750" algn="just">
              <a:lnSpc>
                <a:spcPct val="120000"/>
              </a:lnSpc>
              <a:spcAft>
                <a:spcPts val="600"/>
              </a:spcAft>
              <a:buFont typeface="+mj-lt"/>
              <a:buAutoNum type="arabicPeriod"/>
            </a:pPr>
            <a:r>
              <a:rPr lang="pt-PT" sz="7400" dirty="0">
                <a:solidFill>
                  <a:srgbClr val="202124"/>
                </a:solidFill>
                <a:effectLst/>
                <a:latin typeface="Times" pitchFamily="2" charset="0"/>
                <a:ea typeface="Calibri" panose="020F0502020204030204" pitchFamily="34" charset="0"/>
                <a:cs typeface="Times New Roman (Corpo CS)"/>
              </a:rPr>
              <a:t>olha para o passado, para a história, para os monumentos e os cemitérios e expressa uma espécie de “solidariedade tribal”</a:t>
            </a:r>
            <a:endParaRPr lang="pt-BR" sz="7400" dirty="0">
              <a:effectLst/>
              <a:latin typeface="Times" pitchFamily="2" charset="0"/>
              <a:ea typeface="Calibri" panose="020F0502020204030204" pitchFamily="34" charset="0"/>
              <a:cs typeface="Times New Roman (Corpo CS)"/>
            </a:endParaRPr>
          </a:p>
          <a:p>
            <a:pPr marL="742950" lvl="1" indent="-285750" algn="just">
              <a:lnSpc>
                <a:spcPct val="120000"/>
              </a:lnSpc>
              <a:spcAft>
                <a:spcPts val="600"/>
              </a:spcAft>
              <a:buFont typeface="+mj-lt"/>
              <a:buAutoNum type="arabicPeriod"/>
            </a:pPr>
            <a:r>
              <a:rPr lang="pt-PT" sz="7400" dirty="0">
                <a:solidFill>
                  <a:srgbClr val="202124"/>
                </a:solidFill>
                <a:effectLst/>
                <a:latin typeface="Times" pitchFamily="2" charset="0"/>
                <a:ea typeface="Calibri" panose="020F0502020204030204" pitchFamily="34" charset="0"/>
                <a:cs typeface="Times New Roman (Corpo CS)"/>
              </a:rPr>
              <a:t>a descendência é uma condição necessária para pertencer à nação</a:t>
            </a:r>
            <a:endParaRPr lang="pt-BR" sz="7400" dirty="0">
              <a:effectLst/>
              <a:latin typeface="Times" pitchFamily="2" charset="0"/>
              <a:ea typeface="Calibri" panose="020F0502020204030204" pitchFamily="34" charset="0"/>
              <a:cs typeface="Times New Roman (Corpo CS)"/>
            </a:endParaRPr>
          </a:p>
          <a:p>
            <a:pPr marL="0" indent="0" algn="just">
              <a:buNone/>
            </a:pPr>
            <a:endParaRPr lang="pt-BR" dirty="0"/>
          </a:p>
        </p:txBody>
      </p:sp>
    </p:spTree>
    <p:extLst>
      <p:ext uri="{BB962C8B-B14F-4D97-AF65-F5344CB8AC3E}">
        <p14:creationId xmlns:p14="http://schemas.microsoft.com/office/powerpoint/2010/main" val="3318606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80DCDF9-4796-AA4D-492A-6CD6FC052F01}"/>
              </a:ext>
            </a:extLst>
          </p:cNvPr>
          <p:cNvSpPr>
            <a:spLocks noGrp="1"/>
          </p:cNvSpPr>
          <p:nvPr>
            <p:ph type="title"/>
          </p:nvPr>
        </p:nvSpPr>
        <p:spPr/>
        <p:txBody>
          <a:bodyPr/>
          <a:lstStyle/>
          <a:p>
            <a:pPr algn="ctr"/>
            <a:r>
              <a:rPr lang="pt-BR" b="1" dirty="0"/>
              <a:t>Mitos do nacionalismo cívico e étnico</a:t>
            </a:r>
          </a:p>
        </p:txBody>
      </p:sp>
      <p:sp>
        <p:nvSpPr>
          <p:cNvPr id="3" name="Espaço Reservado para Conteúdo 2">
            <a:extLst>
              <a:ext uri="{FF2B5EF4-FFF2-40B4-BE49-F238E27FC236}">
                <a16:creationId xmlns="" xmlns:a16="http://schemas.microsoft.com/office/drawing/2014/main" id="{B7D3CE1E-10D3-003A-62AF-6358F7BD861D}"/>
              </a:ext>
            </a:extLst>
          </p:cNvPr>
          <p:cNvSpPr>
            <a:spLocks noGrp="1"/>
          </p:cNvSpPr>
          <p:nvPr>
            <p:ph idx="1"/>
          </p:nvPr>
        </p:nvSpPr>
        <p:spPr/>
        <p:txBody>
          <a:bodyPr>
            <a:normAutofit fontScale="70000" lnSpcReduction="20000"/>
          </a:bodyPr>
          <a:lstStyle/>
          <a:p>
            <a:pPr marL="342900" lvl="0" indent="-342900" algn="just">
              <a:lnSpc>
                <a:spcPct val="150000"/>
              </a:lnSpc>
              <a:buFont typeface="+mj-lt"/>
              <a:buAutoNum type="arabicPeriod"/>
            </a:pPr>
            <a:r>
              <a:rPr lang="pt-PT" sz="3600" b="1" dirty="0">
                <a:solidFill>
                  <a:srgbClr val="202124"/>
                </a:solidFill>
                <a:effectLst/>
                <a:latin typeface="Times" pitchFamily="2" charset="0"/>
                <a:ea typeface="Calibri" panose="020F0502020204030204" pitchFamily="34" charset="0"/>
                <a:cs typeface="Times New Roman (Corpo CS)"/>
              </a:rPr>
              <a:t>nacionalismo cívico</a:t>
            </a:r>
            <a:r>
              <a:rPr lang="pt-PT" sz="3600" dirty="0">
                <a:solidFill>
                  <a:srgbClr val="202124"/>
                </a:solidFill>
                <a:effectLst/>
                <a:latin typeface="Times" pitchFamily="2" charset="0"/>
                <a:ea typeface="Calibri" panose="020F0502020204030204" pitchFamily="34" charset="0"/>
                <a:cs typeface="Times New Roman (Corpo CS)"/>
              </a:rPr>
              <a:t>: mito do consentimento. Adesão à nação é um ato voluntário e racional </a:t>
            </a:r>
            <a:endParaRPr lang="pt-BR" sz="3600" dirty="0">
              <a:effectLst/>
              <a:latin typeface="Times" pitchFamily="2" charset="0"/>
              <a:ea typeface="Calibri" panose="020F0502020204030204" pitchFamily="34" charset="0"/>
              <a:cs typeface="Times New Roman (Corpo CS)"/>
            </a:endParaRPr>
          </a:p>
          <a:p>
            <a:pPr marL="342900" lvl="0" indent="-342900" algn="just">
              <a:lnSpc>
                <a:spcPct val="150000"/>
              </a:lnSpc>
              <a:spcAft>
                <a:spcPts val="600"/>
              </a:spcAft>
              <a:buFont typeface="+mj-lt"/>
              <a:buAutoNum type="arabicPeriod"/>
            </a:pPr>
            <a:r>
              <a:rPr lang="pt-PT" sz="3600" b="1" dirty="0">
                <a:solidFill>
                  <a:srgbClr val="202124"/>
                </a:solidFill>
                <a:effectLst/>
                <a:latin typeface="Times" pitchFamily="2" charset="0"/>
                <a:ea typeface="Calibri" panose="020F0502020204030204" pitchFamily="34" charset="0"/>
                <a:cs typeface="Times New Roman (Corpo CS)"/>
              </a:rPr>
              <a:t>nacionalismo étnico</a:t>
            </a:r>
            <a:r>
              <a:rPr lang="pt-PT" sz="3600" dirty="0">
                <a:solidFill>
                  <a:srgbClr val="202124"/>
                </a:solidFill>
                <a:effectLst/>
                <a:latin typeface="Times" pitchFamily="2" charset="0"/>
                <a:ea typeface="Calibri" panose="020F0502020204030204" pitchFamily="34" charset="0"/>
                <a:cs typeface="Times New Roman (Corpo CS)"/>
              </a:rPr>
              <a:t>: mito da descendência. O sujeito individual não participa da escolha da construção de sua identidade nacional: a pessoa é o que ela herdou de gerações anteriores, se apresenta, p. ex., como descendente de tribos arianas, acredita em pureza racial</a:t>
            </a:r>
            <a:endParaRPr lang="pt-BR" sz="3600" dirty="0">
              <a:effectLst/>
              <a:latin typeface="Times" pitchFamily="2" charset="0"/>
              <a:ea typeface="Calibri" panose="020F0502020204030204" pitchFamily="34" charset="0"/>
              <a:cs typeface="Times New Roman (Corpo CS)"/>
            </a:endParaRPr>
          </a:p>
          <a:p>
            <a:pPr marL="0" indent="0" algn="just">
              <a:buNone/>
            </a:pPr>
            <a:endParaRPr lang="pt-BR" dirty="0"/>
          </a:p>
        </p:txBody>
      </p:sp>
    </p:spTree>
    <p:extLst>
      <p:ext uri="{BB962C8B-B14F-4D97-AF65-F5344CB8AC3E}">
        <p14:creationId xmlns:p14="http://schemas.microsoft.com/office/powerpoint/2010/main" val="14693141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C02914D-FC95-87AB-1548-BD8C129368C5}"/>
              </a:ext>
            </a:extLst>
          </p:cNvPr>
          <p:cNvSpPr>
            <a:spLocks noGrp="1"/>
          </p:cNvSpPr>
          <p:nvPr>
            <p:ph type="title"/>
          </p:nvPr>
        </p:nvSpPr>
        <p:spPr/>
        <p:txBody>
          <a:bodyPr/>
          <a:lstStyle/>
          <a:p>
            <a:pPr algn="ctr"/>
            <a:r>
              <a:rPr lang="pt-BR" b="1" dirty="0"/>
              <a:t>Semelhanças entre os dois mitos</a:t>
            </a:r>
          </a:p>
        </p:txBody>
      </p:sp>
      <p:sp>
        <p:nvSpPr>
          <p:cNvPr id="3" name="Espaço Reservado para Conteúdo 2">
            <a:extLst>
              <a:ext uri="{FF2B5EF4-FFF2-40B4-BE49-F238E27FC236}">
                <a16:creationId xmlns="" xmlns:a16="http://schemas.microsoft.com/office/drawing/2014/main" id="{AA46BA04-0ECD-C3C1-3A10-A8CF4FE2CB61}"/>
              </a:ext>
            </a:extLst>
          </p:cNvPr>
          <p:cNvSpPr>
            <a:spLocks noGrp="1"/>
          </p:cNvSpPr>
          <p:nvPr>
            <p:ph idx="1"/>
          </p:nvPr>
        </p:nvSpPr>
        <p:spPr/>
        <p:txBody>
          <a:bodyPr>
            <a:normAutofit fontScale="25000" lnSpcReduction="20000"/>
          </a:bodyPr>
          <a:lstStyle/>
          <a:p>
            <a:pPr algn="just">
              <a:lnSpc>
                <a:spcPct val="150000"/>
              </a:lnSpc>
            </a:pPr>
            <a:r>
              <a:rPr lang="pt-BR" sz="12800" dirty="0">
                <a:effectLst/>
                <a:latin typeface="Times" pitchFamily="2" charset="0"/>
                <a:ea typeface="Calibri" panose="020F0502020204030204" pitchFamily="34" charset="0"/>
                <a:cs typeface="Times New Roman (Corpo CS)"/>
              </a:rPr>
              <a:t>ambos contam com uma herança intergeracional </a:t>
            </a:r>
          </a:p>
          <a:p>
            <a:pPr algn="just">
              <a:lnSpc>
                <a:spcPct val="150000"/>
              </a:lnSpc>
            </a:pPr>
            <a:r>
              <a:rPr lang="pt-BR" sz="12800" dirty="0">
                <a:effectLst/>
                <a:latin typeface="Times" pitchFamily="2" charset="0"/>
                <a:ea typeface="Calibri" panose="020F0502020204030204" pitchFamily="34" charset="0"/>
                <a:cs typeface="Times New Roman (Corpo CS)"/>
              </a:rPr>
              <a:t>ambos fomentam intolerância</a:t>
            </a:r>
          </a:p>
          <a:p>
            <a:pPr marL="742950" lvl="1" indent="-285750" algn="just">
              <a:lnSpc>
                <a:spcPct val="120000"/>
              </a:lnSpc>
              <a:buFont typeface="+mj-lt"/>
              <a:buAutoNum type="arabicPeriod"/>
            </a:pPr>
            <a:r>
              <a:rPr lang="pt-BR" sz="9600" dirty="0">
                <a:effectLst/>
                <a:latin typeface="Times" pitchFamily="2" charset="0"/>
                <a:ea typeface="Calibri" panose="020F0502020204030204" pitchFamily="34" charset="0"/>
                <a:cs typeface="Times New Roman (Corpo CS)"/>
              </a:rPr>
              <a:t>crimes contra a raça na Alemanha nazista. Policiamento sobre origem étnica do sujeito</a:t>
            </a:r>
          </a:p>
          <a:p>
            <a:pPr marL="742950" lvl="1" indent="-285750" algn="just">
              <a:lnSpc>
                <a:spcPct val="120000"/>
              </a:lnSpc>
              <a:buFont typeface="+mj-lt"/>
              <a:buAutoNum type="arabicPeriod"/>
            </a:pPr>
            <a:r>
              <a:rPr lang="pt-BR" sz="9600" dirty="0">
                <a:effectLst/>
                <a:latin typeface="Times" pitchFamily="2" charset="0"/>
                <a:ea typeface="Calibri" panose="020F0502020204030204" pitchFamily="34" charset="0"/>
                <a:cs typeface="Times New Roman (Corpo CS)"/>
              </a:rPr>
              <a:t>atividades antiamericanas nos EUA (anticomunismo). Policiamento sobre mente do </a:t>
            </a:r>
            <a:r>
              <a:rPr lang="pt-BR" sz="9600" dirty="0" smtClean="0">
                <a:effectLst/>
                <a:latin typeface="Times" pitchFamily="2" charset="0"/>
                <a:ea typeface="Calibri" panose="020F0502020204030204" pitchFamily="34" charset="0"/>
                <a:cs typeface="Times New Roman (Corpo CS)"/>
              </a:rPr>
              <a:t>sujeito</a:t>
            </a:r>
            <a:endParaRPr lang="pt-BR" dirty="0"/>
          </a:p>
        </p:txBody>
      </p:sp>
    </p:spTree>
    <p:extLst>
      <p:ext uri="{BB962C8B-B14F-4D97-AF65-F5344CB8AC3E}">
        <p14:creationId xmlns:p14="http://schemas.microsoft.com/office/powerpoint/2010/main" val="2580950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lgn="just">
              <a:buNone/>
            </a:pPr>
            <a:r>
              <a:rPr lang="pt-BR" dirty="0">
                <a:latin typeface="Times" pitchFamily="2" charset="0"/>
                <a:ea typeface="Calibri" panose="020F0502020204030204" pitchFamily="34" charset="0"/>
                <a:cs typeface="Times New Roman (Corpo CS)"/>
              </a:rPr>
              <a:t>"O Nacionalismo ocupou o lugar do amor geral... Foi, assim, permitido desprezar os estrangeiros, enganá-los e ofendê-los. Esta virtude foi chamada patriotismo" (abade </a:t>
            </a:r>
            <a:r>
              <a:rPr lang="pt-BR" dirty="0" err="1">
                <a:latin typeface="Times" pitchFamily="2" charset="0"/>
                <a:ea typeface="Calibri" panose="020F0502020204030204" pitchFamily="34" charset="0"/>
                <a:cs typeface="Times New Roman (Corpo CS)"/>
              </a:rPr>
              <a:t>Barruel</a:t>
            </a:r>
            <a:r>
              <a:rPr lang="pt-BR" dirty="0">
                <a:latin typeface="Times" pitchFamily="2" charset="0"/>
                <a:ea typeface="Calibri" panose="020F0502020204030204" pitchFamily="34" charset="0"/>
                <a:cs typeface="Times New Roman (Corpo CS)"/>
              </a:rPr>
              <a:t>, em 1798)</a:t>
            </a:r>
            <a:endParaRPr lang="pt-BR" dirty="0"/>
          </a:p>
        </p:txBody>
      </p:sp>
    </p:spTree>
    <p:extLst>
      <p:ext uri="{BB962C8B-B14F-4D97-AF65-F5344CB8AC3E}">
        <p14:creationId xmlns:p14="http://schemas.microsoft.com/office/powerpoint/2010/main" val="855114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A4AD90F-0A6B-8C31-196E-2E62DDBCD72E}"/>
              </a:ext>
            </a:extLst>
          </p:cNvPr>
          <p:cNvSpPr>
            <a:spLocks noGrp="1"/>
          </p:cNvSpPr>
          <p:nvPr>
            <p:ph type="title"/>
          </p:nvPr>
        </p:nvSpPr>
        <p:spPr/>
        <p:txBody>
          <a:bodyPr/>
          <a:lstStyle/>
          <a:p>
            <a:pPr algn="ctr"/>
            <a:r>
              <a:rPr lang="pt-BR" b="1" dirty="0"/>
              <a:t>Aspectos estruturais do nacionalismo</a:t>
            </a:r>
          </a:p>
        </p:txBody>
      </p:sp>
      <p:sp>
        <p:nvSpPr>
          <p:cNvPr id="3" name="Espaço Reservado para Conteúdo 2">
            <a:extLst>
              <a:ext uri="{FF2B5EF4-FFF2-40B4-BE49-F238E27FC236}">
                <a16:creationId xmlns="" xmlns:a16="http://schemas.microsoft.com/office/drawing/2014/main" id="{1B0734BB-9D88-5950-C4C6-1EA506CF483D}"/>
              </a:ext>
            </a:extLst>
          </p:cNvPr>
          <p:cNvSpPr>
            <a:spLocks noGrp="1"/>
          </p:cNvSpPr>
          <p:nvPr>
            <p:ph idx="1"/>
          </p:nvPr>
        </p:nvSpPr>
        <p:spPr/>
        <p:txBody>
          <a:bodyPr>
            <a:normAutofit/>
          </a:bodyPr>
          <a:lstStyle/>
          <a:p>
            <a:pPr marL="0" indent="0" algn="just">
              <a:buNone/>
            </a:pPr>
            <a:r>
              <a:rPr lang="pt-BR" sz="4000" dirty="0">
                <a:effectLst/>
                <a:latin typeface="Times" pitchFamily="2" charset="0"/>
                <a:ea typeface="Calibri" panose="020F0502020204030204" pitchFamily="34" charset="0"/>
                <a:cs typeface="Times New Roman (Corpo CS)"/>
              </a:rPr>
              <a:t>O Estado absoluto, fundado em dinastias, tinha realizado, há muito tempo, e em grande parte, o trabalho de centralização do poder</a:t>
            </a:r>
            <a:endParaRPr lang="pt-BR" sz="4000" dirty="0"/>
          </a:p>
        </p:txBody>
      </p:sp>
    </p:spTree>
    <p:extLst>
      <p:ext uri="{BB962C8B-B14F-4D97-AF65-F5344CB8AC3E}">
        <p14:creationId xmlns:p14="http://schemas.microsoft.com/office/powerpoint/2010/main" val="558094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6C5195D-61D4-9A4C-8D6D-B52F16D2B45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EB44FD20-9646-CC4C-8C73-B531E2CF1A2F}"/>
              </a:ext>
            </a:extLst>
          </p:cNvPr>
          <p:cNvSpPr>
            <a:spLocks noGrp="1"/>
          </p:cNvSpPr>
          <p:nvPr>
            <p:ph idx="1"/>
          </p:nvPr>
        </p:nvSpPr>
        <p:spPr/>
        <p:txBody>
          <a:bodyPr>
            <a:normAutofit fontScale="92500" lnSpcReduction="10000"/>
          </a:bodyPr>
          <a:lstStyle/>
          <a:p>
            <a:pPr marL="0" indent="0">
              <a:buNone/>
            </a:pPr>
            <a:r>
              <a:rPr lang="pt-BR" b="1" dirty="0"/>
              <a:t>Justificativa</a:t>
            </a:r>
            <a:r>
              <a:rPr lang="pt-BR" dirty="0"/>
              <a:t>: por que o foco na migração? </a:t>
            </a:r>
          </a:p>
          <a:p>
            <a:pPr lvl="0"/>
            <a:r>
              <a:rPr lang="pt-BR" dirty="0"/>
              <a:t>porque a migração ilegal atinge o Estado na sua fronteira física; sua soberania é desafiada por esse fenômeno globalizado</a:t>
            </a:r>
          </a:p>
          <a:p>
            <a:pPr lvl="0"/>
            <a:r>
              <a:rPr lang="pt-BR" dirty="0"/>
              <a:t>porque a migração de modo geral não é mais o problema de apenas um Estado, mas de uma comunidade de Estados</a:t>
            </a:r>
          </a:p>
          <a:p>
            <a:pPr lvl="0"/>
            <a:r>
              <a:rPr lang="pt-BR" dirty="0"/>
              <a:t>porque o migrante incorpora dois problemas no conjunto das relações internacionais: a migração internacional e o integração do imigrante</a:t>
            </a:r>
          </a:p>
        </p:txBody>
      </p:sp>
    </p:spTree>
    <p:extLst>
      <p:ext uri="{BB962C8B-B14F-4D97-AF65-F5344CB8AC3E}">
        <p14:creationId xmlns:p14="http://schemas.microsoft.com/office/powerpoint/2010/main" val="528739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66B9551-C465-FCEF-1AC8-638EEB8085D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DC92F08B-F1E5-C561-249C-C691FFBEC934}"/>
              </a:ext>
            </a:extLst>
          </p:cNvPr>
          <p:cNvSpPr>
            <a:spLocks noGrp="1"/>
          </p:cNvSpPr>
          <p:nvPr>
            <p:ph idx="1"/>
          </p:nvPr>
        </p:nvSpPr>
        <p:spPr/>
        <p:txBody>
          <a:bodyPr>
            <a:normAutofit/>
          </a:bodyPr>
          <a:lstStyle/>
          <a:p>
            <a:pPr marL="0" indent="0" algn="just">
              <a:buNone/>
            </a:pPr>
            <a:r>
              <a:rPr lang="pt-BR" sz="4000" dirty="0">
                <a:effectLst/>
                <a:latin typeface="Times New Roman" panose="02020603050405020304" pitchFamily="18" charset="0"/>
                <a:ea typeface="Calibri" panose="020F0502020204030204" pitchFamily="34" charset="0"/>
                <a:cs typeface="Times New Roman" panose="02020603050405020304" pitchFamily="18" charset="0"/>
              </a:rPr>
              <a:t>O Estado nacional completa a tarefa, derrubando todas as barreiras que fragmentavam a atividade econômica e política e eliminando as velhas lealdades feudais, que dificultavam a realização da unidade nacional.</a:t>
            </a:r>
            <a:endParaRPr lang="pt-B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4463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5D73611-E2D1-C9B2-1D6A-F05C46E5AA6D}"/>
              </a:ext>
            </a:extLst>
          </p:cNvPr>
          <p:cNvSpPr>
            <a:spLocks noGrp="1"/>
          </p:cNvSpPr>
          <p:nvPr>
            <p:ph type="title"/>
          </p:nvPr>
        </p:nvSpPr>
        <p:spPr/>
        <p:txBody>
          <a:bodyPr/>
          <a:lstStyle/>
          <a:p>
            <a:pPr algn="ctr"/>
            <a:r>
              <a:rPr lang="pt-BR" b="1" dirty="0"/>
              <a:t>Estado nacional institui</a:t>
            </a:r>
          </a:p>
        </p:txBody>
      </p:sp>
      <p:sp>
        <p:nvSpPr>
          <p:cNvPr id="3" name="Espaço Reservado para Conteúdo 2">
            <a:extLst>
              <a:ext uri="{FF2B5EF4-FFF2-40B4-BE49-F238E27FC236}">
                <a16:creationId xmlns="" xmlns:a16="http://schemas.microsoft.com/office/drawing/2014/main" id="{C67C8729-9CFF-F072-7276-2C0AB1039975}"/>
              </a:ext>
            </a:extLst>
          </p:cNvPr>
          <p:cNvSpPr>
            <a:spLocks noGrp="1"/>
          </p:cNvSpPr>
          <p:nvPr>
            <p:ph idx="1"/>
          </p:nvPr>
        </p:nvSpPr>
        <p:spPr/>
        <p:txBody>
          <a:bodyPr>
            <a:normAutofit fontScale="47500" lnSpcReduction="20000"/>
          </a:bodyPr>
          <a:lstStyle/>
          <a:p>
            <a:pPr marL="342900" lvl="0" indent="-342900" algn="just">
              <a:lnSpc>
                <a:spcPct val="170000"/>
              </a:lnSpc>
              <a:buFont typeface="+mj-lt"/>
              <a:buAutoNum type="arabicPeriod"/>
            </a:pPr>
            <a:r>
              <a:rPr lang="pt-BR" sz="4400" dirty="0">
                <a:effectLst/>
                <a:latin typeface="Times" pitchFamily="2" charset="0"/>
                <a:ea typeface="Calibri" panose="020F0502020204030204" pitchFamily="34" charset="0"/>
                <a:cs typeface="Times New Roman (Corpo CS)"/>
              </a:rPr>
              <a:t>eleição direta, por cujo meio o povo escolhe seus representantes</a:t>
            </a:r>
          </a:p>
          <a:p>
            <a:pPr marL="342900" lvl="0" indent="-342900" algn="just">
              <a:lnSpc>
                <a:spcPct val="170000"/>
              </a:lnSpc>
              <a:buFont typeface="+mj-lt"/>
              <a:buAutoNum type="arabicPeriod"/>
            </a:pPr>
            <a:r>
              <a:rPr lang="pt-BR" sz="4400" dirty="0">
                <a:effectLst/>
                <a:latin typeface="Times" pitchFamily="2" charset="0"/>
                <a:ea typeface="Calibri" panose="020F0502020204030204" pitchFamily="34" charset="0"/>
                <a:cs typeface="Times New Roman (Corpo CS)"/>
              </a:rPr>
              <a:t>centralismo democrático</a:t>
            </a:r>
          </a:p>
          <a:p>
            <a:pPr marL="342900" lvl="0" indent="-342900" algn="just">
              <a:lnSpc>
                <a:spcPct val="170000"/>
              </a:lnSpc>
              <a:buFont typeface="+mj-lt"/>
              <a:buAutoNum type="arabicPeriod"/>
            </a:pPr>
            <a:r>
              <a:rPr lang="pt-BR" sz="4400" dirty="0">
                <a:effectLst/>
                <a:latin typeface="Times" pitchFamily="2" charset="0"/>
                <a:ea typeface="Calibri" panose="020F0502020204030204" pitchFamily="34" charset="0"/>
                <a:cs typeface="Times New Roman (Corpo CS)"/>
              </a:rPr>
              <a:t>escola do Estado, que irá impor</a:t>
            </a:r>
          </a:p>
          <a:p>
            <a:pPr lvl="1" algn="just">
              <a:lnSpc>
                <a:spcPct val="170000"/>
              </a:lnSpc>
            </a:pPr>
            <a:r>
              <a:rPr lang="pt-BR" sz="4400" dirty="0">
                <a:effectLst/>
                <a:latin typeface="Times" pitchFamily="2" charset="0"/>
                <a:ea typeface="Calibri" panose="020F0502020204030204" pitchFamily="34" charset="0"/>
                <a:cs typeface="Times New Roman (Corpo CS)"/>
              </a:rPr>
              <a:t>uma língua nacional</a:t>
            </a:r>
          </a:p>
          <a:p>
            <a:pPr lvl="1" algn="just">
              <a:lnSpc>
                <a:spcPct val="170000"/>
              </a:lnSpc>
            </a:pPr>
            <a:r>
              <a:rPr lang="pt-BR" sz="4400" dirty="0">
                <a:effectLst/>
                <a:latin typeface="Times" pitchFamily="2" charset="0"/>
                <a:ea typeface="Calibri" panose="020F0502020204030204" pitchFamily="34" charset="0"/>
                <a:cs typeface="Times New Roman (Corpo CS)"/>
              </a:rPr>
              <a:t>uma história nacional</a:t>
            </a:r>
          </a:p>
          <a:p>
            <a:pPr lvl="1" algn="just">
              <a:lnSpc>
                <a:spcPct val="170000"/>
              </a:lnSpc>
            </a:pPr>
            <a:r>
              <a:rPr lang="pt-BR" sz="4400" dirty="0">
                <a:effectLst/>
                <a:latin typeface="Times" pitchFamily="2" charset="0"/>
                <a:ea typeface="Calibri" panose="020F0502020204030204" pitchFamily="34" charset="0"/>
                <a:cs typeface="Times New Roman (Corpo CS)"/>
              </a:rPr>
              <a:t>uma cultura nacional</a:t>
            </a:r>
          </a:p>
          <a:p>
            <a:pPr marL="342900" lvl="0" indent="-342900" algn="just">
              <a:lnSpc>
                <a:spcPct val="170000"/>
              </a:lnSpc>
              <a:spcAft>
                <a:spcPts val="600"/>
              </a:spcAft>
              <a:buFont typeface="+mj-lt"/>
              <a:buAutoNum type="arabicPeriod"/>
            </a:pPr>
            <a:r>
              <a:rPr lang="pt-BR" sz="4400" dirty="0">
                <a:effectLst/>
                <a:latin typeface="Times" pitchFamily="2" charset="0"/>
                <a:ea typeface="Calibri" panose="020F0502020204030204" pitchFamily="34" charset="0"/>
                <a:cs typeface="Times New Roman (Corpo CS)"/>
              </a:rPr>
              <a:t>serviço militar obrigatório</a:t>
            </a:r>
          </a:p>
          <a:p>
            <a:pPr marL="0" indent="0" algn="just">
              <a:buNone/>
            </a:pPr>
            <a:endParaRPr lang="pt-BR" dirty="0"/>
          </a:p>
        </p:txBody>
      </p:sp>
    </p:spTree>
    <p:extLst>
      <p:ext uri="{BB962C8B-B14F-4D97-AF65-F5344CB8AC3E}">
        <p14:creationId xmlns:p14="http://schemas.microsoft.com/office/powerpoint/2010/main" val="11344481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2DC8E7C-B30E-A88C-116E-404D9FD791C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6D2707A5-9D86-4A42-36C2-C872F94A49D2}"/>
              </a:ext>
            </a:extLst>
          </p:cNvPr>
          <p:cNvSpPr>
            <a:spLocks noGrp="1"/>
          </p:cNvSpPr>
          <p:nvPr>
            <p:ph idx="1"/>
          </p:nvPr>
        </p:nvSpPr>
        <p:spPr/>
        <p:txBody>
          <a:bodyPr>
            <a:noAutofit/>
          </a:bodyPr>
          <a:lstStyle/>
          <a:p>
            <a:pPr marL="342900" lvl="0" indent="-342900" algn="just">
              <a:lnSpc>
                <a:spcPct val="150000"/>
              </a:lnSpc>
              <a:buFont typeface="+mj-lt"/>
              <a:buAutoNum type="arabicPeriod" startAt="5"/>
            </a:pPr>
            <a:r>
              <a:rPr lang="pt-BR" dirty="0">
                <a:effectLst/>
                <a:latin typeface="Times New Roman" panose="02020603050405020304" pitchFamily="18" charset="0"/>
                <a:ea typeface="Calibri" panose="020F0502020204030204" pitchFamily="34" charset="0"/>
                <a:cs typeface="Times New Roman" panose="02020603050405020304" pitchFamily="18" charset="0"/>
              </a:rPr>
              <a:t>sistema administrativo uniforme</a:t>
            </a:r>
          </a:p>
          <a:p>
            <a:pPr marL="342900" lvl="0" indent="-342900" algn="just">
              <a:lnSpc>
                <a:spcPct val="100000"/>
              </a:lnSpc>
              <a:buFont typeface="+mj-lt"/>
              <a:buAutoNum type="arabicPeriod" startAt="5"/>
            </a:pPr>
            <a:r>
              <a:rPr lang="pt-BR" dirty="0">
                <a:effectLst/>
                <a:latin typeface="Times New Roman" panose="02020603050405020304" pitchFamily="18" charset="0"/>
                <a:ea typeface="Calibri" panose="020F0502020204030204" pitchFamily="34" charset="0"/>
                <a:cs typeface="Times New Roman" panose="02020603050405020304" pitchFamily="18" charset="0"/>
              </a:rPr>
              <a:t>declínio das comunidades reais: a vila, a paróquia, as organizações locais de mercadores</a:t>
            </a:r>
          </a:p>
          <a:p>
            <a:pPr marL="342900" lvl="0" indent="-342900" algn="just">
              <a:lnSpc>
                <a:spcPct val="100000"/>
              </a:lnSpc>
              <a:spcAft>
                <a:spcPts val="600"/>
              </a:spcAft>
              <a:buFont typeface="+mj-lt"/>
              <a:buAutoNum type="arabicPeriod" startAt="5"/>
            </a:pPr>
            <a:r>
              <a:rPr lang="pt-BR" dirty="0">
                <a:effectLst/>
                <a:latin typeface="Times New Roman" panose="02020603050405020304" pitchFamily="18" charset="0"/>
                <a:ea typeface="Calibri" panose="020F0502020204030204" pitchFamily="34" charset="0"/>
                <a:cs typeface="Times New Roman" panose="02020603050405020304" pitchFamily="18" charset="0"/>
              </a:rPr>
              <a:t>a nação se tornou uma religião civil dos Estados, que irá assegurar a fidelidade das pessoas</a:t>
            </a:r>
          </a:p>
          <a:p>
            <a:pPr marL="342900" lvl="0" indent="-342900" algn="just">
              <a:lnSpc>
                <a:spcPct val="100000"/>
              </a:lnSpc>
              <a:spcAft>
                <a:spcPts val="600"/>
              </a:spcAft>
              <a:buFont typeface="+mj-lt"/>
              <a:buAutoNum type="arabicPeriod" startAt="5"/>
            </a:pPr>
            <a:r>
              <a:rPr lang="pt-BR" dirty="0">
                <a:effectLst/>
                <a:latin typeface="Times New Roman" panose="02020603050405020304" pitchFamily="18" charset="0"/>
                <a:ea typeface="Calibri" panose="020F0502020204030204" pitchFamily="34" charset="0"/>
                <a:cs typeface="Times New Roman" panose="02020603050405020304" pitchFamily="18" charset="0"/>
              </a:rPr>
              <a:t>a nação tornou-se o contrapeso a outras fidelidades, como a religião, as etnias não identificadas com o Estado e, sobretudo, as classes sociais</a:t>
            </a:r>
            <a:r>
              <a:rPr lang="pt-BR" dirty="0">
                <a:effectLst/>
                <a:latin typeface="Times New Roman" panose="02020603050405020304" pitchFamily="18" charset="0"/>
                <a:cs typeface="Times New Roman" panose="02020603050405020304" pitchFamily="18" charset="0"/>
              </a:rPr>
              <a:t> </a:t>
            </a: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19844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78C68E4-21E6-DE45-57A4-D12BE8A62328}"/>
              </a:ext>
            </a:extLst>
          </p:cNvPr>
          <p:cNvSpPr>
            <a:spLocks noGrp="1"/>
          </p:cNvSpPr>
          <p:nvPr>
            <p:ph type="title"/>
          </p:nvPr>
        </p:nvSpPr>
        <p:spPr/>
        <p:txBody>
          <a:bodyPr/>
          <a:lstStyle/>
          <a:p>
            <a:pPr algn="ctr"/>
            <a:r>
              <a:rPr lang="pt-BR" dirty="0"/>
              <a:t>Aspectos psicológicos do nacionalismo</a:t>
            </a:r>
          </a:p>
        </p:txBody>
      </p:sp>
      <p:sp>
        <p:nvSpPr>
          <p:cNvPr id="3" name="Espaço Reservado para Conteúdo 2">
            <a:extLst>
              <a:ext uri="{FF2B5EF4-FFF2-40B4-BE49-F238E27FC236}">
                <a16:creationId xmlns="" xmlns:a16="http://schemas.microsoft.com/office/drawing/2014/main" id="{B9A622E2-BFF5-6D1B-F530-E261DE3695B7}"/>
              </a:ext>
            </a:extLst>
          </p:cNvPr>
          <p:cNvSpPr>
            <a:spLocks noGrp="1"/>
          </p:cNvSpPr>
          <p:nvPr>
            <p:ph idx="1"/>
          </p:nvPr>
        </p:nvSpPr>
        <p:spPr/>
        <p:txBody>
          <a:bodyPr>
            <a:normAutofit fontScale="62500" lnSpcReduction="20000"/>
          </a:bodyPr>
          <a:lstStyle/>
          <a:p>
            <a:pPr marL="342900" lvl="0" indent="-342900" algn="just">
              <a:lnSpc>
                <a:spcPct val="150000"/>
              </a:lnSpc>
              <a:buFont typeface="+mj-lt"/>
              <a:buAutoNum type="arabicPeriod"/>
            </a:pPr>
            <a:r>
              <a:rPr lang="pt-BR" sz="4000" dirty="0">
                <a:effectLst/>
                <a:latin typeface="Times" pitchFamily="2" charset="0"/>
                <a:ea typeface="Calibri" panose="020F0502020204030204" pitchFamily="34" charset="0"/>
                <a:cs typeface="Times New Roman (Corpo CS)"/>
              </a:rPr>
              <a:t>identificação emocional com a nação</a:t>
            </a:r>
          </a:p>
          <a:p>
            <a:pPr marL="342900" lvl="0" indent="-342900" algn="just">
              <a:lnSpc>
                <a:spcPct val="120000"/>
              </a:lnSpc>
              <a:buFont typeface="+mj-lt"/>
              <a:buAutoNum type="arabicPeriod"/>
            </a:pPr>
            <a:r>
              <a:rPr lang="pt-PT" sz="4000" dirty="0">
                <a:solidFill>
                  <a:srgbClr val="202124"/>
                </a:solidFill>
                <a:effectLst/>
                <a:latin typeface="Times" pitchFamily="2" charset="0"/>
                <a:ea typeface="Calibri" panose="020F0502020204030204" pitchFamily="34" charset="0"/>
                <a:cs typeface="Times New Roman (Corpo CS)"/>
              </a:rPr>
              <a:t>o nacionalismo xenófobo e a intolerância permitem culpar os estranhos e dar vazão a ressentimentos</a:t>
            </a:r>
            <a:endParaRPr lang="pt-BR" sz="4000" dirty="0">
              <a:effectLst/>
              <a:latin typeface="Times" pitchFamily="2" charset="0"/>
              <a:ea typeface="Calibri" panose="020F0502020204030204" pitchFamily="34" charset="0"/>
              <a:cs typeface="Times New Roman (Corpo CS)"/>
            </a:endParaRPr>
          </a:p>
          <a:p>
            <a:pPr marL="342900" lvl="0" indent="-342900" algn="just">
              <a:lnSpc>
                <a:spcPct val="120000"/>
              </a:lnSpc>
              <a:buFont typeface="+mj-lt"/>
              <a:buAutoNum type="arabicPeriod"/>
            </a:pPr>
            <a:r>
              <a:rPr lang="pt-BR" sz="4000" dirty="0">
                <a:effectLst/>
                <a:latin typeface="Times" pitchFamily="2" charset="0"/>
                <a:ea typeface="Calibri" panose="020F0502020204030204" pitchFamily="34" charset="0"/>
                <a:cs typeface="Times New Roman (Corpo CS)"/>
              </a:rPr>
              <a:t>o</a:t>
            </a:r>
            <a:r>
              <a:rPr lang="pt-PT" sz="4000" dirty="0">
                <a:solidFill>
                  <a:srgbClr val="202124"/>
                </a:solidFill>
                <a:effectLst/>
                <a:latin typeface="Times" pitchFamily="2" charset="0"/>
                <a:ea typeface="Calibri" panose="020F0502020204030204" pitchFamily="34" charset="0"/>
                <a:cs typeface="Times New Roman (Corpo CS)"/>
              </a:rPr>
              <a:t> passado legitima e dá um pano de fundo mais glorioso a um presente que não tem muito o que comemorar</a:t>
            </a:r>
            <a:endParaRPr lang="pt-BR" sz="4000" dirty="0">
              <a:effectLst/>
              <a:latin typeface="Times" pitchFamily="2" charset="0"/>
              <a:ea typeface="Calibri" panose="020F0502020204030204" pitchFamily="34" charset="0"/>
              <a:cs typeface="Times New Roman (Corpo CS)"/>
            </a:endParaRPr>
          </a:p>
          <a:p>
            <a:pPr marL="342900" lvl="0" indent="-342900" algn="just">
              <a:lnSpc>
                <a:spcPct val="100000"/>
              </a:lnSpc>
              <a:spcAft>
                <a:spcPts val="600"/>
              </a:spcAft>
              <a:buFont typeface="+mj-lt"/>
              <a:buAutoNum type="arabicPeriod"/>
            </a:pPr>
            <a:r>
              <a:rPr lang="pt-PT" sz="4000" dirty="0">
                <a:solidFill>
                  <a:srgbClr val="202124"/>
                </a:solidFill>
                <a:effectLst/>
                <a:latin typeface="Times" pitchFamily="2" charset="0"/>
                <a:ea typeface="Calibri" panose="020F0502020204030204" pitchFamily="34" charset="0"/>
                <a:cs typeface="Times New Roman (Corpo CS)"/>
              </a:rPr>
              <a:t>o mito e a invenção são essenciais para a política de identidade pela qual grupos de pessoas hoje tentam encontrar alguma certeza em um mundo incerto e abalado dizendo: 'Nós somos diferente e melhor do que os Outros.” </a:t>
            </a:r>
            <a:endParaRPr lang="pt-BR" sz="4000" dirty="0">
              <a:effectLst/>
              <a:latin typeface="Times" pitchFamily="2" charset="0"/>
              <a:ea typeface="Calibri" panose="020F0502020204030204" pitchFamily="34" charset="0"/>
              <a:cs typeface="Times New Roman (Corpo CS)"/>
            </a:endParaRPr>
          </a:p>
          <a:p>
            <a:pPr marL="0" indent="0" algn="just">
              <a:buNone/>
            </a:pPr>
            <a:endParaRPr lang="pt-BR" b="1" dirty="0"/>
          </a:p>
        </p:txBody>
      </p:sp>
    </p:spTree>
    <p:extLst>
      <p:ext uri="{BB962C8B-B14F-4D97-AF65-F5344CB8AC3E}">
        <p14:creationId xmlns:p14="http://schemas.microsoft.com/office/powerpoint/2010/main" val="37920916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2584D71-48B4-3E6D-F632-E2F9D1E6D17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FC563EF2-B80D-34C9-69E0-927F617A45E4}"/>
              </a:ext>
            </a:extLst>
          </p:cNvPr>
          <p:cNvSpPr>
            <a:spLocks noGrp="1"/>
          </p:cNvSpPr>
          <p:nvPr>
            <p:ph idx="1"/>
          </p:nvPr>
        </p:nvSpPr>
        <p:spPr/>
        <p:txBody>
          <a:bodyPr>
            <a:normAutofit fontScale="85000" lnSpcReduction="20000"/>
          </a:bodyPr>
          <a:lstStyle/>
          <a:p>
            <a:pPr marL="342900" lvl="0" indent="-342900" algn="just">
              <a:lnSpc>
                <a:spcPct val="110000"/>
              </a:lnSpc>
              <a:buFont typeface="+mj-lt"/>
              <a:buAutoNum type="arabicPeriod" startAt="5"/>
            </a:pPr>
            <a:r>
              <a:rPr lang="pt-PT" sz="4000" dirty="0">
                <a:solidFill>
                  <a:srgbClr val="202124"/>
                </a:solidFill>
                <a:effectLst/>
                <a:latin typeface="Times" pitchFamily="2" charset="0"/>
                <a:ea typeface="Calibri" panose="020F0502020204030204" pitchFamily="34" charset="0"/>
                <a:cs typeface="Times New Roman (Corpo CS)"/>
              </a:rPr>
              <a:t>   patriotismo compensa a inferioridade social</a:t>
            </a:r>
            <a:endParaRPr lang="pt-BR" sz="4000" dirty="0">
              <a:effectLst/>
              <a:latin typeface="Times" pitchFamily="2" charset="0"/>
              <a:ea typeface="Calibri" panose="020F0502020204030204" pitchFamily="34" charset="0"/>
              <a:cs typeface="Times New Roman (Corpo CS)"/>
            </a:endParaRPr>
          </a:p>
          <a:p>
            <a:pPr marL="342900" lvl="0" indent="-342900" algn="just">
              <a:lnSpc>
                <a:spcPct val="110000"/>
              </a:lnSpc>
              <a:buFont typeface="+mj-lt"/>
              <a:buAutoNum type="arabicPeriod" startAt="5"/>
            </a:pPr>
            <a:r>
              <a:rPr lang="pt-PT" sz="4000" dirty="0">
                <a:solidFill>
                  <a:srgbClr val="202124"/>
                </a:solidFill>
                <a:effectLst/>
                <a:latin typeface="Times" pitchFamily="2" charset="0"/>
                <a:ea typeface="Calibri" panose="020F0502020204030204" pitchFamily="34" charset="0"/>
                <a:cs typeface="Times New Roman (Corpo CS)"/>
              </a:rPr>
              <a:t>  disposição de matar ou morrer pela nação. Soldados marcham não como mercenários, mas como cidadãos</a:t>
            </a:r>
            <a:endParaRPr lang="pt-BR" sz="4000" dirty="0">
              <a:effectLst/>
              <a:latin typeface="Times" pitchFamily="2" charset="0"/>
              <a:ea typeface="Calibri" panose="020F0502020204030204" pitchFamily="34" charset="0"/>
              <a:cs typeface="Times New Roman (Corpo CS)"/>
            </a:endParaRPr>
          </a:p>
          <a:p>
            <a:pPr marL="342900" lvl="0" indent="-342900" algn="just">
              <a:lnSpc>
                <a:spcPct val="110000"/>
              </a:lnSpc>
              <a:spcAft>
                <a:spcPts val="600"/>
              </a:spcAft>
              <a:buFont typeface="+mj-lt"/>
              <a:buAutoNum type="arabicPeriod" startAt="5"/>
            </a:pPr>
            <a:r>
              <a:rPr lang="pt-PT" sz="4000" dirty="0">
                <a:solidFill>
                  <a:srgbClr val="202124"/>
                </a:solidFill>
                <a:effectLst/>
                <a:latin typeface="Times" pitchFamily="2" charset="0"/>
                <a:ea typeface="Calibri" panose="020F0502020204030204" pitchFamily="34" charset="0"/>
                <a:cs typeface="Times New Roman (Corpo CS)"/>
              </a:rPr>
              <a:t>  o nacionalismo não é um programa político, mas uma paixão com consequências políticas</a:t>
            </a:r>
            <a:endParaRPr lang="pt-BR" sz="4000" dirty="0">
              <a:effectLst/>
              <a:latin typeface="Times" pitchFamily="2" charset="0"/>
              <a:ea typeface="Calibri" panose="020F0502020204030204" pitchFamily="34" charset="0"/>
              <a:cs typeface="Times New Roman (Corpo CS)"/>
            </a:endParaRPr>
          </a:p>
          <a:p>
            <a:pPr marL="0" indent="0">
              <a:buNone/>
            </a:pPr>
            <a:endParaRPr lang="pt-BR" dirty="0"/>
          </a:p>
        </p:txBody>
      </p:sp>
    </p:spTree>
    <p:extLst>
      <p:ext uri="{BB962C8B-B14F-4D97-AF65-F5344CB8AC3E}">
        <p14:creationId xmlns:p14="http://schemas.microsoft.com/office/powerpoint/2010/main" val="17640514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45AEC1-7BFF-E166-F662-690E7BF379D8}"/>
              </a:ext>
            </a:extLst>
          </p:cNvPr>
          <p:cNvSpPr>
            <a:spLocks noGrp="1"/>
          </p:cNvSpPr>
          <p:nvPr>
            <p:ph type="title"/>
          </p:nvPr>
        </p:nvSpPr>
        <p:spPr/>
        <p:txBody>
          <a:bodyPr/>
          <a:lstStyle/>
          <a:p>
            <a:pPr algn="ctr"/>
            <a:r>
              <a:rPr lang="pt-BR" b="1" dirty="0"/>
              <a:t>Tradições criadas pelo nacionalismo</a:t>
            </a:r>
          </a:p>
        </p:txBody>
      </p:sp>
      <p:sp>
        <p:nvSpPr>
          <p:cNvPr id="3" name="Espaço Reservado para Conteúdo 2">
            <a:extLst>
              <a:ext uri="{FF2B5EF4-FFF2-40B4-BE49-F238E27FC236}">
                <a16:creationId xmlns="" xmlns:a16="http://schemas.microsoft.com/office/drawing/2014/main" id="{49489D2C-BA8B-48EA-F19B-2B3DA7E71392}"/>
              </a:ext>
            </a:extLst>
          </p:cNvPr>
          <p:cNvSpPr>
            <a:spLocks noGrp="1"/>
          </p:cNvSpPr>
          <p:nvPr>
            <p:ph idx="1"/>
          </p:nvPr>
        </p:nvSpPr>
        <p:spPr/>
        <p:txBody>
          <a:bodyPr>
            <a:normAutofit fontScale="77500" lnSpcReduction="20000"/>
          </a:bodyPr>
          <a:lstStyle/>
          <a:p>
            <a:pPr marL="342900" lvl="0" indent="-342900" algn="just">
              <a:lnSpc>
                <a:spcPct val="110000"/>
              </a:lnSpc>
              <a:buFont typeface="+mj-lt"/>
              <a:buAutoNum type="arabicPeriod"/>
            </a:pPr>
            <a:r>
              <a:rPr lang="pt-BR" sz="3600" dirty="0">
                <a:effectLst/>
                <a:latin typeface="Times" pitchFamily="2" charset="0"/>
                <a:ea typeface="Calibri" panose="020F0502020204030204" pitchFamily="34" charset="0"/>
                <a:cs typeface="Times New Roman (Corpo CS)"/>
              </a:rPr>
              <a:t>   educação primária </a:t>
            </a:r>
            <a:r>
              <a:rPr lang="pt-PT" sz="3600" dirty="0">
                <a:solidFill>
                  <a:srgbClr val="202124"/>
                </a:solidFill>
                <a:effectLst/>
                <a:latin typeface="Times" pitchFamily="2" charset="0"/>
                <a:ea typeface="Calibri" panose="020F0502020204030204" pitchFamily="34" charset="0"/>
                <a:cs typeface="Times New Roman (Corpo CS)"/>
              </a:rPr>
              <a:t>imbuída de princípios e conteúdos revolucionários e republicanos</a:t>
            </a:r>
            <a:endParaRPr lang="pt-BR" sz="3600" dirty="0">
              <a:effectLst/>
              <a:latin typeface="Times" pitchFamily="2" charset="0"/>
              <a:ea typeface="Calibri" panose="020F0502020204030204" pitchFamily="34" charset="0"/>
              <a:cs typeface="Times New Roman (Corpo CS)"/>
            </a:endParaRPr>
          </a:p>
          <a:p>
            <a:pPr marL="342900" lvl="0" indent="-342900" algn="just">
              <a:lnSpc>
                <a:spcPct val="150000"/>
              </a:lnSpc>
              <a:buFont typeface="+mj-lt"/>
              <a:buAutoNum type="arabicPeriod"/>
            </a:pPr>
            <a:r>
              <a:rPr lang="pt-PT" sz="3600" dirty="0">
                <a:solidFill>
                  <a:srgbClr val="202124"/>
                </a:solidFill>
                <a:effectLst/>
                <a:latin typeface="Times" pitchFamily="2" charset="0"/>
                <a:ea typeface="Calibri" panose="020F0502020204030204" pitchFamily="34" charset="0"/>
                <a:cs typeface="Times New Roman (Corpo CS)"/>
              </a:rPr>
              <a:t>   invenção das cerimônias públicas, como o Dia da Bastilha </a:t>
            </a:r>
            <a:endParaRPr lang="pt-BR" sz="3600" dirty="0">
              <a:effectLst/>
              <a:latin typeface="Times" pitchFamily="2" charset="0"/>
              <a:ea typeface="Calibri" panose="020F0502020204030204" pitchFamily="34" charset="0"/>
              <a:cs typeface="Times New Roman (Corpo CS)"/>
            </a:endParaRPr>
          </a:p>
          <a:p>
            <a:pPr marL="342900" lvl="0" indent="-342900" algn="just">
              <a:lnSpc>
                <a:spcPct val="150000"/>
              </a:lnSpc>
              <a:buFont typeface="+mj-lt"/>
              <a:buAutoNum type="arabicPeriod"/>
            </a:pPr>
            <a:r>
              <a:rPr lang="pt-PT" sz="3600" dirty="0">
                <a:solidFill>
                  <a:srgbClr val="202124"/>
                </a:solidFill>
                <a:effectLst/>
                <a:latin typeface="Times" pitchFamily="2" charset="0"/>
                <a:ea typeface="Calibri" panose="020F0502020204030204" pitchFamily="34" charset="0"/>
                <a:cs typeface="Times New Roman (Corpo CS)"/>
              </a:rPr>
              <a:t>   construção em massa de monumentos públicos </a:t>
            </a:r>
            <a:endParaRPr lang="pt-BR" sz="3600" dirty="0">
              <a:effectLst/>
              <a:latin typeface="Times" pitchFamily="2" charset="0"/>
              <a:ea typeface="Calibri" panose="020F0502020204030204" pitchFamily="34" charset="0"/>
              <a:cs typeface="Times New Roman (Corpo CS)"/>
            </a:endParaRPr>
          </a:p>
          <a:p>
            <a:pPr marL="342900" lvl="0" indent="-342900" algn="just">
              <a:lnSpc>
                <a:spcPct val="100000"/>
              </a:lnSpc>
              <a:spcAft>
                <a:spcPts val="600"/>
              </a:spcAft>
              <a:buFont typeface="+mj-lt"/>
              <a:buAutoNum type="arabicPeriod"/>
            </a:pPr>
            <a:r>
              <a:rPr lang="pt-PT" sz="3600" dirty="0">
                <a:solidFill>
                  <a:srgbClr val="202124"/>
                </a:solidFill>
                <a:effectLst/>
                <a:latin typeface="Times" pitchFamily="2" charset="0"/>
                <a:ea typeface="Calibri" panose="020F0502020204030204" pitchFamily="34" charset="0"/>
                <a:cs typeface="Times New Roman (Corpo CS)"/>
              </a:rPr>
              <a:t>   o </a:t>
            </a:r>
            <a:r>
              <a:rPr lang="pt-PT" sz="3600" dirty="0" err="1">
                <a:solidFill>
                  <a:srgbClr val="202124"/>
                </a:solidFill>
                <a:effectLst/>
                <a:latin typeface="Times" pitchFamily="2" charset="0"/>
                <a:ea typeface="Calibri" panose="020F0502020204030204" pitchFamily="34" charset="0"/>
                <a:cs typeface="Times New Roman (Corpo CS)"/>
              </a:rPr>
              <a:t>esporte</a:t>
            </a:r>
            <a:r>
              <a:rPr lang="pt-PT" sz="3600" dirty="0">
                <a:solidFill>
                  <a:srgbClr val="202124"/>
                </a:solidFill>
                <a:effectLst/>
                <a:latin typeface="Times" pitchFamily="2" charset="0"/>
                <a:ea typeface="Calibri" panose="020F0502020204030204" pitchFamily="34" charset="0"/>
                <a:cs typeface="Times New Roman (Corpo CS)"/>
              </a:rPr>
              <a:t> combinou a invenção de tradições políticas e sociais, fornecendo um meio de identificação nacional e comunidade fictícia</a:t>
            </a:r>
            <a:endParaRPr lang="pt-BR" sz="3600" dirty="0">
              <a:effectLst/>
              <a:latin typeface="Times" pitchFamily="2" charset="0"/>
              <a:ea typeface="Calibri" panose="020F0502020204030204" pitchFamily="34" charset="0"/>
              <a:cs typeface="Times New Roman (Corpo CS)"/>
            </a:endParaRPr>
          </a:p>
          <a:p>
            <a:pPr marL="0" indent="0" algn="just">
              <a:buNone/>
            </a:pPr>
            <a:endParaRPr lang="pt-BR" dirty="0"/>
          </a:p>
        </p:txBody>
      </p:sp>
    </p:spTree>
    <p:extLst>
      <p:ext uri="{BB962C8B-B14F-4D97-AF65-F5344CB8AC3E}">
        <p14:creationId xmlns:p14="http://schemas.microsoft.com/office/powerpoint/2010/main" val="36300309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DB67ECC-972B-2D45-88B1-398C8EDA45A3}"/>
              </a:ext>
            </a:extLst>
          </p:cNvPr>
          <p:cNvSpPr>
            <a:spLocks noGrp="1"/>
          </p:cNvSpPr>
          <p:nvPr>
            <p:ph type="title"/>
          </p:nvPr>
        </p:nvSpPr>
        <p:spPr/>
        <p:txBody>
          <a:bodyPr>
            <a:normAutofit/>
          </a:bodyPr>
          <a:lstStyle/>
          <a:p>
            <a:r>
              <a:rPr lang="pt-BR" b="1" dirty="0"/>
              <a:t>Conceito corrente de nação</a:t>
            </a:r>
            <a:endParaRPr lang="pt-BR" dirty="0"/>
          </a:p>
        </p:txBody>
      </p:sp>
      <p:sp>
        <p:nvSpPr>
          <p:cNvPr id="3" name="Espaço Reservado para Conteúdo 2">
            <a:extLst>
              <a:ext uri="{FF2B5EF4-FFF2-40B4-BE49-F238E27FC236}">
                <a16:creationId xmlns="" xmlns:a16="http://schemas.microsoft.com/office/drawing/2014/main" id="{1E7DF068-9C4F-A94F-88BF-0E8F210E795E}"/>
              </a:ext>
            </a:extLst>
          </p:cNvPr>
          <p:cNvSpPr>
            <a:spLocks noGrp="1"/>
          </p:cNvSpPr>
          <p:nvPr>
            <p:ph idx="1"/>
          </p:nvPr>
        </p:nvSpPr>
        <p:spPr/>
        <p:txBody>
          <a:bodyPr>
            <a:normAutofit fontScale="92500" lnSpcReduction="10000"/>
          </a:bodyPr>
          <a:lstStyle/>
          <a:p>
            <a:pPr marL="0" indent="0" algn="just">
              <a:buNone/>
            </a:pPr>
            <a:r>
              <a:rPr lang="pt-BR" dirty="0"/>
              <a:t>A Nação designa grupo de pessoas unidas por laços construídos mediantes narrativas, que ficam impregnadas na consciência individual e coletiva. Essas narrativas indicarão que esses laços podem ser: </a:t>
            </a:r>
          </a:p>
          <a:p>
            <a:pPr lvl="0"/>
            <a:r>
              <a:rPr lang="pt-BR" dirty="0"/>
              <a:t>naturais: remete à ideia de raça</a:t>
            </a:r>
          </a:p>
          <a:p>
            <a:pPr lvl="0"/>
            <a:r>
              <a:rPr lang="pt-BR" dirty="0"/>
              <a:t>de uma pessoa coletiva, formada por indivíduos. Há uma diferença entre o sujeito coletivo (nação) e o sujeito individual (nacionais)</a:t>
            </a:r>
          </a:p>
          <a:p>
            <a:pPr lvl="0"/>
            <a:r>
              <a:rPr lang="pt-BR" dirty="0"/>
              <a:t>vontade viver juntos, plebiscito de todos os dias</a:t>
            </a:r>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31405722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6ADF4B5-FEA7-0F46-B3A7-667B05EEA44D}"/>
              </a:ext>
            </a:extLst>
          </p:cNvPr>
          <p:cNvSpPr>
            <a:spLocks noGrp="1"/>
          </p:cNvSpPr>
          <p:nvPr>
            <p:ph type="title"/>
          </p:nvPr>
        </p:nvSpPr>
        <p:spPr/>
        <p:txBody>
          <a:bodyPr>
            <a:normAutofit fontScale="90000"/>
          </a:bodyPr>
          <a:lstStyle/>
          <a:p>
            <a:r>
              <a:rPr lang="pt-BR" b="1" dirty="0"/>
              <a:t>Nação como ideologia de um tipo de Estado</a:t>
            </a:r>
            <a:endParaRPr lang="pt-BR" dirty="0"/>
          </a:p>
        </p:txBody>
      </p:sp>
      <p:sp>
        <p:nvSpPr>
          <p:cNvPr id="3" name="Espaço Reservado para Conteúdo 2">
            <a:extLst>
              <a:ext uri="{FF2B5EF4-FFF2-40B4-BE49-F238E27FC236}">
                <a16:creationId xmlns="" xmlns:a16="http://schemas.microsoft.com/office/drawing/2014/main" id="{DA8CD97A-1C37-AB45-A0A3-1089CCAFA752}"/>
              </a:ext>
            </a:extLst>
          </p:cNvPr>
          <p:cNvSpPr>
            <a:spLocks noGrp="1"/>
          </p:cNvSpPr>
          <p:nvPr>
            <p:ph idx="1"/>
          </p:nvPr>
        </p:nvSpPr>
        <p:spPr/>
        <p:txBody>
          <a:bodyPr>
            <a:normAutofit/>
          </a:bodyPr>
          <a:lstStyle/>
          <a:p>
            <a:pPr lvl="0" algn="just"/>
            <a:r>
              <a:rPr lang="pt-BR" dirty="0"/>
              <a:t>comportamento de fidelidade</a:t>
            </a:r>
          </a:p>
          <a:p>
            <a:pPr lvl="0" algn="just"/>
            <a:r>
              <a:rPr lang="pt-BR" dirty="0"/>
              <a:t>sentimento de pertencer a um Estado e a "uma entidade pensada como sendo uma realidade social orgânica, na qual a caracterização "italiano" prevalece sobre a caracterização "burguês", "proletário", etc..." (Bobbio)</a:t>
            </a:r>
          </a:p>
          <a:p>
            <a:pPr lvl="0" algn="just"/>
            <a:endParaRPr lang="pt-BR" dirty="0"/>
          </a:p>
          <a:p>
            <a:pPr marL="0" indent="0">
              <a:buNone/>
            </a:pPr>
            <a:endParaRPr lang="pt-BR" dirty="0"/>
          </a:p>
        </p:txBody>
      </p:sp>
    </p:spTree>
    <p:extLst>
      <p:ext uri="{BB962C8B-B14F-4D97-AF65-F5344CB8AC3E}">
        <p14:creationId xmlns:p14="http://schemas.microsoft.com/office/powerpoint/2010/main" val="34774134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lgn="just"/>
            <a:r>
              <a:rPr lang="pt-BR" dirty="0"/>
              <a:t>adaptabilidade:</a:t>
            </a:r>
          </a:p>
          <a:p>
            <a:pPr lvl="1" algn="just"/>
            <a:r>
              <a:rPr lang="pt-BR" dirty="0"/>
              <a:t>para os franceses justificarem a </a:t>
            </a:r>
            <a:r>
              <a:rPr lang="pt-BR" dirty="0" err="1"/>
              <a:t>Alsácia</a:t>
            </a:r>
            <a:r>
              <a:rPr lang="pt-BR" dirty="0"/>
              <a:t> como parte da nação francesa, Nação se define como o grupo de pessoas que querem viver juntas</a:t>
            </a:r>
          </a:p>
          <a:p>
            <a:pPr lvl="1" algn="just"/>
            <a:r>
              <a:rPr lang="pt-BR" dirty="0"/>
              <a:t>para os alemães justificarem a </a:t>
            </a:r>
            <a:r>
              <a:rPr lang="pt-BR" dirty="0" err="1"/>
              <a:t>Alsácia</a:t>
            </a:r>
            <a:r>
              <a:rPr lang="pt-BR" dirty="0"/>
              <a:t> como parte da nação alemã, Nação se define como grupo de pessoas que compartilham idioma e costumes</a:t>
            </a:r>
          </a:p>
        </p:txBody>
      </p:sp>
    </p:spTree>
    <p:extLst>
      <p:ext uri="{BB962C8B-B14F-4D97-AF65-F5344CB8AC3E}">
        <p14:creationId xmlns:p14="http://schemas.microsoft.com/office/powerpoint/2010/main" val="20117361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88BE604-9223-114F-9477-EF35F97D942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E632E60A-0157-C641-8DBF-ECCF66B25EF1}"/>
              </a:ext>
            </a:extLst>
          </p:cNvPr>
          <p:cNvSpPr>
            <a:spLocks noGrp="1"/>
          </p:cNvSpPr>
          <p:nvPr>
            <p:ph idx="1"/>
          </p:nvPr>
        </p:nvSpPr>
        <p:spPr/>
        <p:txBody>
          <a:bodyPr>
            <a:normAutofit fontScale="70000" lnSpcReduction="20000"/>
          </a:bodyPr>
          <a:lstStyle/>
          <a:p>
            <a:pPr marL="0" indent="0" algn="just">
              <a:buNone/>
            </a:pPr>
            <a:r>
              <a:rPr lang="en-GB" dirty="0"/>
              <a:t>"The age of national states has come to an end. Everybody must feel that a change has taken place, that an era has vanished and that a new age is dawning in which men will look beyond the borders of their own country and work in fraternal cooperation with other nations for the true aims of humanity. Whoever fails to realize this is beyond help. This very task and the construction of a Europe dedicated to this goal afford a great mission for German youth. And when this Europe, this new Europe, is built, our young people will once more find scope for active and peaceful lives. We in Europe must break ourselves of the habit of thinking in terms of national states … An age of peace and cooperation will dawn only when nationalist ideas are banned from politics. Here in Europe, we have made a start in that direction by building plans for European unity" (</a:t>
            </a:r>
            <a:r>
              <a:rPr lang="en-US" dirty="0"/>
              <a:t>K. Adenauer, World Indivisible – With Liberty and Justice for All (London: Allen &amp; Unwin Ltd, 1956, p. 25</a:t>
            </a:r>
            <a:r>
              <a:rPr lang="en-GB" dirty="0"/>
              <a:t>)</a:t>
            </a:r>
            <a:r>
              <a:rPr lang="pt-BR" dirty="0"/>
              <a:t> </a:t>
            </a:r>
          </a:p>
        </p:txBody>
      </p:sp>
    </p:spTree>
    <p:extLst>
      <p:ext uri="{BB962C8B-B14F-4D97-AF65-F5344CB8AC3E}">
        <p14:creationId xmlns:p14="http://schemas.microsoft.com/office/powerpoint/2010/main" val="2661586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Pano de fundo: as relações internacionais hoje</a:t>
            </a:r>
            <a:endParaRPr lang="pt-BR" dirty="0"/>
          </a:p>
        </p:txBody>
      </p:sp>
      <p:sp>
        <p:nvSpPr>
          <p:cNvPr id="3" name="Espaço Reservado para Conteúdo 2"/>
          <p:cNvSpPr>
            <a:spLocks noGrp="1"/>
          </p:cNvSpPr>
          <p:nvPr>
            <p:ph idx="1"/>
          </p:nvPr>
        </p:nvSpPr>
        <p:spPr/>
        <p:txBody>
          <a:bodyPr/>
          <a:lstStyle/>
          <a:p>
            <a:pPr marL="0" indent="0">
              <a:buNone/>
            </a:pPr>
            <a:r>
              <a:rPr lang="pt-BR" dirty="0"/>
              <a:t>Tensão entre soberania e multilateralismo:</a:t>
            </a:r>
          </a:p>
          <a:p>
            <a:pPr lvl="1"/>
            <a:r>
              <a:rPr lang="pt-BR" dirty="0"/>
              <a:t>apologia ao Estado nacional: estatocêntrica </a:t>
            </a:r>
          </a:p>
          <a:p>
            <a:pPr lvl="1"/>
            <a:r>
              <a:rPr lang="pt-BR" dirty="0"/>
              <a:t>utopia de uma sociedade transnacional</a:t>
            </a:r>
          </a:p>
          <a:p>
            <a:pPr marL="0" indent="0">
              <a:buNone/>
            </a:pPr>
            <a:endParaRPr lang="pt-BR" dirty="0"/>
          </a:p>
        </p:txBody>
      </p:sp>
    </p:spTree>
    <p:extLst>
      <p:ext uri="{BB962C8B-B14F-4D97-AF65-F5344CB8AC3E}">
        <p14:creationId xmlns:p14="http://schemas.microsoft.com/office/powerpoint/2010/main" val="34681044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C65532A-850D-B444-97A4-8EA3E6B45B42}"/>
              </a:ext>
            </a:extLst>
          </p:cNvPr>
          <p:cNvSpPr>
            <a:spLocks noGrp="1"/>
          </p:cNvSpPr>
          <p:nvPr>
            <p:ph type="title"/>
          </p:nvPr>
        </p:nvSpPr>
        <p:spPr/>
        <p:txBody>
          <a:bodyPr/>
          <a:lstStyle/>
          <a:p>
            <a:r>
              <a:rPr lang="pt-BR" b="1" dirty="0"/>
              <a:t>Construção de muros</a:t>
            </a:r>
          </a:p>
        </p:txBody>
      </p:sp>
      <p:sp>
        <p:nvSpPr>
          <p:cNvPr id="3" name="Espaço Reservado para Conteúdo 2">
            <a:extLst>
              <a:ext uri="{FF2B5EF4-FFF2-40B4-BE49-F238E27FC236}">
                <a16:creationId xmlns="" xmlns:a16="http://schemas.microsoft.com/office/drawing/2014/main" id="{50230895-EE73-C743-ACDB-DC1D9EF76098}"/>
              </a:ext>
            </a:extLst>
          </p:cNvPr>
          <p:cNvSpPr>
            <a:spLocks noGrp="1"/>
          </p:cNvSpPr>
          <p:nvPr>
            <p:ph idx="1"/>
          </p:nvPr>
        </p:nvSpPr>
        <p:spPr/>
        <p:txBody>
          <a:bodyPr/>
          <a:lstStyle/>
          <a:p>
            <a:pPr marL="514350" indent="-514350" algn="just">
              <a:buFont typeface="+mj-lt"/>
              <a:buAutoNum type="arabicPeriod"/>
            </a:pPr>
            <a:r>
              <a:rPr lang="pt-BR" dirty="0"/>
              <a:t>EUA e México</a:t>
            </a:r>
          </a:p>
          <a:p>
            <a:pPr marL="514350" indent="-514350" algn="just">
              <a:buFont typeface="+mj-lt"/>
              <a:buAutoNum type="arabicPeriod"/>
            </a:pPr>
            <a:r>
              <a:rPr lang="pt-BR" dirty="0"/>
              <a:t>Espanha e Marrocos</a:t>
            </a:r>
          </a:p>
          <a:p>
            <a:pPr marL="514350" indent="-514350" algn="just">
              <a:buFont typeface="+mj-lt"/>
              <a:buAutoNum type="arabicPeriod"/>
            </a:pPr>
            <a:r>
              <a:rPr lang="pt-BR" dirty="0"/>
              <a:t>Israel (norte de Jerusalém; Belém)</a:t>
            </a:r>
          </a:p>
          <a:p>
            <a:pPr marL="514350" indent="-514350" algn="just">
              <a:buFont typeface="+mj-lt"/>
              <a:buAutoNum type="arabicPeriod"/>
            </a:pPr>
            <a:r>
              <a:rPr lang="pt-BR" dirty="0"/>
              <a:t>Índia e Bangladesh</a:t>
            </a:r>
          </a:p>
          <a:p>
            <a:pPr marL="514350" indent="-514350" algn="just">
              <a:buFont typeface="+mj-lt"/>
              <a:buAutoNum type="arabicPeriod"/>
            </a:pPr>
            <a:r>
              <a:rPr lang="pt-BR" dirty="0"/>
              <a:t>Índia e Paquistão</a:t>
            </a:r>
          </a:p>
          <a:p>
            <a:pPr marL="514350" indent="-514350" algn="just">
              <a:buFont typeface="+mj-lt"/>
              <a:buAutoNum type="arabicPeriod"/>
            </a:pPr>
            <a:r>
              <a:rPr lang="pt-BR" dirty="0"/>
              <a:t>Arábia Saudita e Iraque</a:t>
            </a:r>
          </a:p>
        </p:txBody>
      </p:sp>
    </p:spTree>
    <p:extLst>
      <p:ext uri="{BB962C8B-B14F-4D97-AF65-F5344CB8AC3E}">
        <p14:creationId xmlns:p14="http://schemas.microsoft.com/office/powerpoint/2010/main" val="39067466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0D10031-DAA2-9F48-B960-8A5CD8FD5FA5}"/>
              </a:ext>
            </a:extLst>
          </p:cNvPr>
          <p:cNvSpPr>
            <a:spLocks noGrp="1"/>
          </p:cNvSpPr>
          <p:nvPr>
            <p:ph type="title"/>
          </p:nvPr>
        </p:nvSpPr>
        <p:spPr/>
        <p:txBody>
          <a:bodyPr/>
          <a:lstStyle/>
          <a:p>
            <a:r>
              <a:rPr lang="pt-BR" b="1" dirty="0"/>
              <a:t>Dimensão psicológica dos muros</a:t>
            </a:r>
          </a:p>
        </p:txBody>
      </p:sp>
      <p:sp>
        <p:nvSpPr>
          <p:cNvPr id="3" name="Espaço Reservado para Conteúdo 2">
            <a:extLst>
              <a:ext uri="{FF2B5EF4-FFF2-40B4-BE49-F238E27FC236}">
                <a16:creationId xmlns="" xmlns:a16="http://schemas.microsoft.com/office/drawing/2014/main" id="{B619285E-831F-EC4C-A7A9-4B4A39B2B3FB}"/>
              </a:ext>
            </a:extLst>
          </p:cNvPr>
          <p:cNvSpPr>
            <a:spLocks noGrp="1"/>
          </p:cNvSpPr>
          <p:nvPr>
            <p:ph idx="1"/>
          </p:nvPr>
        </p:nvSpPr>
        <p:spPr/>
        <p:txBody>
          <a:bodyPr>
            <a:normAutofit/>
          </a:bodyPr>
          <a:lstStyle/>
          <a:p>
            <a:pPr marL="0" indent="0" algn="just">
              <a:buNone/>
            </a:pPr>
            <a:r>
              <a:rPr lang="pt-BR" b="1" dirty="0"/>
              <a:t>Função dos muros: </a:t>
            </a:r>
            <a:r>
              <a:rPr lang="pt-BR" dirty="0"/>
              <a:t>impedir a entrada de pobres, trabalhadores, terroristas, refugiados, traficantes, contrabandistas, estrangeiros etc. Como não cumprem essa função, por que se insiste em sua construção?</a:t>
            </a:r>
          </a:p>
        </p:txBody>
      </p:sp>
    </p:spTree>
    <p:extLst>
      <p:ext uri="{BB962C8B-B14F-4D97-AF65-F5344CB8AC3E}">
        <p14:creationId xmlns:p14="http://schemas.microsoft.com/office/powerpoint/2010/main" val="20931368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CF721D1-B852-2B42-B6CA-277B7D7C281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E3ECDD54-6EEE-0B41-AE92-44A6CBA0C55C}"/>
              </a:ext>
            </a:extLst>
          </p:cNvPr>
          <p:cNvSpPr>
            <a:spLocks noGrp="1"/>
          </p:cNvSpPr>
          <p:nvPr>
            <p:ph idx="1"/>
          </p:nvPr>
        </p:nvSpPr>
        <p:spPr/>
        <p:txBody>
          <a:bodyPr>
            <a:normAutofit/>
          </a:bodyPr>
          <a:lstStyle/>
          <a:p>
            <a:pPr marL="0" indent="0" algn="just">
              <a:buNone/>
            </a:pPr>
            <a:r>
              <a:rPr lang="pt-BR" b="1" dirty="0"/>
              <a:t>Função teatral dos muros:</a:t>
            </a:r>
            <a:r>
              <a:rPr lang="pt-BR" dirty="0"/>
              <a:t> </a:t>
            </a:r>
          </a:p>
          <a:p>
            <a:pPr marL="514350" indent="-514350" algn="just">
              <a:buFont typeface="+mj-lt"/>
              <a:buAutoNum type="arabicPeriod"/>
            </a:pPr>
            <a:r>
              <a:rPr lang="pt-BR" dirty="0"/>
              <a:t>reafirmar a soberania do Estado nacional</a:t>
            </a:r>
          </a:p>
          <a:p>
            <a:pPr marL="514350" indent="-514350" algn="just">
              <a:buFont typeface="+mj-lt"/>
              <a:buAutoNum type="arabicPeriod"/>
            </a:pPr>
            <a:r>
              <a:rPr lang="pt-BR" dirty="0"/>
              <a:t>dar aos nacionais uma sensação de segurança contra o estrangeiro</a:t>
            </a:r>
          </a:p>
          <a:p>
            <a:pPr marL="514350" indent="-514350" algn="just">
              <a:buFont typeface="+mj-lt"/>
              <a:buAutoNum type="arabicPeriod"/>
            </a:pPr>
            <a:r>
              <a:rPr lang="pt-BR" dirty="0"/>
              <a:t>acalmar a ansiedade popular </a:t>
            </a:r>
          </a:p>
          <a:p>
            <a:pPr marL="514350" indent="-514350" algn="just">
              <a:buFont typeface="+mj-lt"/>
              <a:buAutoNum type="arabicPeriod"/>
            </a:pPr>
            <a:r>
              <a:rPr lang="pt-BR" dirty="0"/>
              <a:t>assegurar a proteção da identidade (Europa cristã contra migrantes muçulmanos)</a:t>
            </a:r>
          </a:p>
          <a:p>
            <a:pPr marL="0" indent="0" algn="just">
              <a:buNone/>
            </a:pPr>
            <a:endParaRPr lang="pt-BR" dirty="0"/>
          </a:p>
        </p:txBody>
      </p:sp>
    </p:spTree>
    <p:extLst>
      <p:ext uri="{BB962C8B-B14F-4D97-AF65-F5344CB8AC3E}">
        <p14:creationId xmlns:p14="http://schemas.microsoft.com/office/powerpoint/2010/main" val="24980802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6A1BDE6-0E7A-5602-86AF-B34B798B1E2B}"/>
              </a:ext>
            </a:extLst>
          </p:cNvPr>
          <p:cNvSpPr>
            <a:spLocks noGrp="1"/>
          </p:cNvSpPr>
          <p:nvPr>
            <p:ph type="title"/>
          </p:nvPr>
        </p:nvSpPr>
        <p:spPr/>
        <p:txBody>
          <a:bodyPr/>
          <a:lstStyle/>
          <a:p>
            <a:endParaRPr lang="pt-BR"/>
          </a:p>
        </p:txBody>
      </p:sp>
      <p:pic>
        <p:nvPicPr>
          <p:cNvPr id="4" name="Espaço Reservado para Conteúdo 3">
            <a:extLst>
              <a:ext uri="{FF2B5EF4-FFF2-40B4-BE49-F238E27FC236}">
                <a16:creationId xmlns="" xmlns:a16="http://schemas.microsoft.com/office/drawing/2014/main" id="{58664F11-66C9-8CC5-0777-76253606FD0D}"/>
              </a:ext>
            </a:extLst>
          </p:cNvPr>
          <p:cNvPicPr>
            <a:picLocks noGrp="1" noChangeAspect="1"/>
          </p:cNvPicPr>
          <p:nvPr>
            <p:ph idx="1"/>
          </p:nvPr>
        </p:nvPicPr>
        <p:blipFill>
          <a:blip r:embed="rId2"/>
          <a:stretch>
            <a:fillRect/>
          </a:stretch>
        </p:blipFill>
        <p:spPr>
          <a:xfrm>
            <a:off x="0" y="-1"/>
            <a:ext cx="9144000" cy="7279105"/>
          </a:xfrm>
          <a:prstGeom prst="rect">
            <a:avLst/>
          </a:prstGeom>
        </p:spPr>
      </p:pic>
    </p:spTree>
    <p:extLst>
      <p:ext uri="{BB962C8B-B14F-4D97-AF65-F5344CB8AC3E}">
        <p14:creationId xmlns:p14="http://schemas.microsoft.com/office/powerpoint/2010/main" val="906326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FA44C30-0484-574D-86D2-65E9BC73F7E6}"/>
              </a:ext>
            </a:extLst>
          </p:cNvPr>
          <p:cNvSpPr>
            <a:spLocks noGrp="1"/>
          </p:cNvSpPr>
          <p:nvPr>
            <p:ph type="title"/>
          </p:nvPr>
        </p:nvSpPr>
        <p:spPr/>
        <p:txBody>
          <a:bodyPr/>
          <a:lstStyle/>
          <a:p>
            <a:r>
              <a:rPr lang="pt-BR" b="1" dirty="0"/>
              <a:t>Antecedentes do Estado nacional</a:t>
            </a:r>
          </a:p>
        </p:txBody>
      </p:sp>
      <p:sp>
        <p:nvSpPr>
          <p:cNvPr id="3" name="Espaço Reservado para Conteúdo 2">
            <a:extLst>
              <a:ext uri="{FF2B5EF4-FFF2-40B4-BE49-F238E27FC236}">
                <a16:creationId xmlns="" xmlns:a16="http://schemas.microsoft.com/office/drawing/2014/main" id="{DD32F9B5-48E4-C24E-AE06-9EC45C541F92}"/>
              </a:ext>
            </a:extLst>
          </p:cNvPr>
          <p:cNvSpPr>
            <a:spLocks noGrp="1"/>
          </p:cNvSpPr>
          <p:nvPr>
            <p:ph idx="1"/>
          </p:nvPr>
        </p:nvSpPr>
        <p:spPr/>
        <p:txBody>
          <a:bodyPr>
            <a:normAutofit/>
          </a:bodyPr>
          <a:lstStyle/>
          <a:p>
            <a:pPr marL="0" indent="0" algn="just">
              <a:buNone/>
            </a:pPr>
            <a:r>
              <a:rPr lang="pt-PT" sz="3600" b="1" dirty="0"/>
              <a:t>Direito e liderança política fundados no </a:t>
            </a:r>
            <a:r>
              <a:rPr lang="pt-PT" sz="3600" b="1" i="1" dirty="0"/>
              <a:t>status</a:t>
            </a:r>
            <a:r>
              <a:rPr lang="pt-PT" sz="3600" b="1" dirty="0"/>
              <a:t> da pessoa:</a:t>
            </a:r>
            <a:r>
              <a:rPr lang="pt-PT" sz="3600" dirty="0"/>
              <a:t> </a:t>
            </a:r>
          </a:p>
          <a:p>
            <a:pPr marL="742950" indent="-742950" algn="just">
              <a:buFont typeface="+mj-lt"/>
              <a:buAutoNum type="arabicPeriod"/>
            </a:pPr>
            <a:r>
              <a:rPr lang="pt-PT" sz="3600" dirty="0"/>
              <a:t>determinado pela família: narrativa de uma primeira família da tribo</a:t>
            </a:r>
          </a:p>
          <a:p>
            <a:pPr marL="742950" indent="-742950" algn="just">
              <a:buFont typeface="+mj-lt"/>
              <a:buAutoNum type="arabicPeriod"/>
            </a:pPr>
            <a:r>
              <a:rPr lang="pt-PT" sz="3600" dirty="0"/>
              <a:t>determinado pela raça: narrativa de uma casta superior</a:t>
            </a:r>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3641374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6CD75B4-C2F6-B64F-AAAB-2309DFC00A0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72EBB042-5421-F043-897C-F31BC5F2A72A}"/>
              </a:ext>
            </a:extLst>
          </p:cNvPr>
          <p:cNvSpPr>
            <a:spLocks noGrp="1"/>
          </p:cNvSpPr>
          <p:nvPr>
            <p:ph idx="1"/>
          </p:nvPr>
        </p:nvSpPr>
        <p:spPr/>
        <p:txBody>
          <a:bodyPr/>
          <a:lstStyle/>
          <a:p>
            <a:pPr marL="0" indent="0" algn="just">
              <a:buNone/>
            </a:pPr>
            <a:r>
              <a:rPr lang="en-US" b="1" dirty="0" err="1"/>
              <a:t>Direito</a:t>
            </a:r>
            <a:r>
              <a:rPr lang="en-US" b="1" dirty="0"/>
              <a:t> </a:t>
            </a:r>
            <a:r>
              <a:rPr lang="en-US" b="1" dirty="0" err="1"/>
              <a:t>fundado</a:t>
            </a:r>
            <a:r>
              <a:rPr lang="en-US" b="1" dirty="0"/>
              <a:t> num </a:t>
            </a:r>
            <a:r>
              <a:rPr lang="en-US" b="1" dirty="0" err="1"/>
              <a:t>contrato</a:t>
            </a:r>
            <a:r>
              <a:rPr lang="en-US" b="1" dirty="0"/>
              <a:t> social: </a:t>
            </a:r>
            <a:r>
              <a:rPr lang="en-US" dirty="0" err="1"/>
              <a:t>em</a:t>
            </a:r>
            <a:r>
              <a:rPr lang="en-US" dirty="0"/>
              <a:t> </a:t>
            </a:r>
            <a:r>
              <a:rPr lang="en-US" dirty="0" err="1"/>
              <a:t>sociedades</a:t>
            </a:r>
            <a:r>
              <a:rPr lang="en-US" dirty="0"/>
              <a:t> </a:t>
            </a:r>
            <a:r>
              <a:rPr lang="en-US" dirty="0" err="1"/>
              <a:t>maiores</a:t>
            </a:r>
            <a:r>
              <a:rPr lang="en-US" dirty="0"/>
              <a:t>, </a:t>
            </a:r>
            <a:r>
              <a:rPr lang="en-US" dirty="0" err="1"/>
              <a:t>desenvolveu</a:t>
            </a:r>
            <a:r>
              <a:rPr lang="en-US" dirty="0"/>
              <a:t>-se </a:t>
            </a:r>
            <a:r>
              <a:rPr lang="en-US" dirty="0" err="1"/>
              <a:t>narrativa</a:t>
            </a:r>
            <a:r>
              <a:rPr lang="en-US" dirty="0"/>
              <a:t> de um </a:t>
            </a:r>
            <a:r>
              <a:rPr lang="en-US" dirty="0" err="1"/>
              <a:t>direito</a:t>
            </a:r>
            <a:r>
              <a:rPr lang="en-US" dirty="0"/>
              <a:t> </a:t>
            </a:r>
            <a:r>
              <a:rPr lang="en-US" dirty="0" err="1"/>
              <a:t>fundado</a:t>
            </a:r>
            <a:r>
              <a:rPr lang="en-US" dirty="0"/>
              <a:t> num </a:t>
            </a:r>
            <a:r>
              <a:rPr lang="en-US" dirty="0" err="1"/>
              <a:t>contrato</a:t>
            </a:r>
            <a:r>
              <a:rPr lang="en-US" dirty="0"/>
              <a:t> social, </a:t>
            </a:r>
            <a:r>
              <a:rPr lang="en-US" dirty="0" err="1"/>
              <a:t>mais</a:t>
            </a:r>
            <a:r>
              <a:rPr lang="en-US" dirty="0"/>
              <a:t> </a:t>
            </a:r>
            <a:r>
              <a:rPr lang="en-US" dirty="0" err="1"/>
              <a:t>fácil</a:t>
            </a:r>
            <a:r>
              <a:rPr lang="en-US" dirty="0"/>
              <a:t> de </a:t>
            </a:r>
            <a:r>
              <a:rPr lang="en-US" dirty="0" err="1"/>
              <a:t>conquistar</a:t>
            </a:r>
            <a:r>
              <a:rPr lang="en-US" dirty="0"/>
              <a:t> </a:t>
            </a:r>
            <a:r>
              <a:rPr lang="en-US" dirty="0" err="1"/>
              <a:t>adesão</a:t>
            </a:r>
            <a:r>
              <a:rPr lang="en-US" dirty="0"/>
              <a:t> do que o </a:t>
            </a:r>
            <a:r>
              <a:rPr lang="en-US" dirty="0" err="1"/>
              <a:t>direito</a:t>
            </a:r>
            <a:r>
              <a:rPr lang="en-US" dirty="0"/>
              <a:t> de </a:t>
            </a:r>
            <a:r>
              <a:rPr lang="en-US" i="1" dirty="0"/>
              <a:t>status</a:t>
            </a:r>
            <a:r>
              <a:rPr lang="en-US" dirty="0"/>
              <a:t>. </a:t>
            </a:r>
            <a:endParaRPr lang="pt-BR" dirty="0"/>
          </a:p>
        </p:txBody>
      </p:sp>
    </p:spTree>
    <p:extLst>
      <p:ext uri="{BB962C8B-B14F-4D97-AF65-F5344CB8AC3E}">
        <p14:creationId xmlns:p14="http://schemas.microsoft.com/office/powerpoint/2010/main" val="472732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0ED2D55-A379-1C4E-9C10-B8C86D4CA37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28DFE792-9D34-534C-AA66-5381851F1A0C}"/>
              </a:ext>
            </a:extLst>
          </p:cNvPr>
          <p:cNvSpPr>
            <a:spLocks noGrp="1"/>
          </p:cNvSpPr>
          <p:nvPr>
            <p:ph idx="1"/>
          </p:nvPr>
        </p:nvSpPr>
        <p:spPr/>
        <p:txBody>
          <a:bodyPr>
            <a:normAutofit fontScale="92500" lnSpcReduction="10000"/>
          </a:bodyPr>
          <a:lstStyle/>
          <a:p>
            <a:pPr marL="0" indent="0" algn="just">
              <a:buNone/>
            </a:pPr>
            <a:r>
              <a:rPr lang="pt-BR" b="1" dirty="0"/>
              <a:t>Idade média:</a:t>
            </a:r>
            <a:r>
              <a:rPr lang="pt-BR" dirty="0"/>
              <a:t> a identidade do sujeito era dada pela religião e, depois, pela comunidade onde a pessoa vivia.</a:t>
            </a:r>
          </a:p>
          <a:p>
            <a:pPr marL="0" indent="0" algn="just">
              <a:buNone/>
            </a:pPr>
            <a:r>
              <a:rPr lang="pt-BR" b="1" dirty="0"/>
              <a:t>Estado absoluto:</a:t>
            </a:r>
            <a:r>
              <a:rPr lang="pt-BR" dirty="0"/>
              <a:t> centralização do poder e de esvaziamento da comunidade. </a:t>
            </a:r>
          </a:p>
          <a:p>
            <a:pPr marL="0" indent="0" algn="just">
              <a:buNone/>
            </a:pPr>
            <a:r>
              <a:rPr lang="pt-BR" b="1" dirty="0"/>
              <a:t>Estado nacional:</a:t>
            </a:r>
            <a:r>
              <a:rPr lang="pt-BR" dirty="0"/>
              <a:t> completa a tarefa, derrubando todas as barreiras que fragmentavam a atividade econômica </a:t>
            </a:r>
            <a:r>
              <a:rPr lang="pt-BR"/>
              <a:t>e </a:t>
            </a:r>
            <a:r>
              <a:rPr lang="pt-BR" smtClean="0"/>
              <a:t>política </a:t>
            </a:r>
            <a:r>
              <a:rPr lang="pt-BR" dirty="0"/>
              <a:t>e eliminando as velhas lealdades feudais, que dificultavam a realização da unidade nacional.</a:t>
            </a:r>
          </a:p>
          <a:p>
            <a:pPr marL="0" indent="0" algn="just">
              <a:buNone/>
            </a:pPr>
            <a:endParaRPr lang="pt-BR" dirty="0"/>
          </a:p>
        </p:txBody>
      </p:sp>
    </p:spTree>
    <p:extLst>
      <p:ext uri="{BB962C8B-B14F-4D97-AF65-F5344CB8AC3E}">
        <p14:creationId xmlns:p14="http://schemas.microsoft.com/office/powerpoint/2010/main" val="4248031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A70CAD9-F927-01FC-FAC6-638E19EF66F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ED8C4766-D859-70E8-C691-FC2AA4603AC6}"/>
              </a:ext>
            </a:extLst>
          </p:cNvPr>
          <p:cNvSpPr>
            <a:spLocks noGrp="1"/>
          </p:cNvSpPr>
          <p:nvPr>
            <p:ph idx="1"/>
          </p:nvPr>
        </p:nvSpPr>
        <p:spPr/>
        <p:txBody>
          <a:bodyPr/>
          <a:lstStyle/>
          <a:p>
            <a:pPr marL="0" indent="0" algn="just">
              <a:buNone/>
            </a:pPr>
            <a:r>
              <a:rPr lang="pt-BR" sz="4000" b="1" dirty="0">
                <a:effectLst/>
                <a:latin typeface="Times" pitchFamily="2" charset="0"/>
                <a:ea typeface="Calibri" panose="020F0502020204030204" pitchFamily="34" charset="0"/>
                <a:cs typeface="Times New Roman (Corpo CS)"/>
              </a:rPr>
              <a:t>Definição de nação: </a:t>
            </a:r>
            <a:r>
              <a:rPr lang="pt-PT" sz="4000" dirty="0">
                <a:solidFill>
                  <a:srgbClr val="202124"/>
                </a:solidFill>
                <a:effectLst/>
                <a:latin typeface="Times" pitchFamily="2" charset="0"/>
                <a:ea typeface="Calibri" panose="020F0502020204030204" pitchFamily="34" charset="0"/>
                <a:cs typeface="Times New Roman (Corpo CS)"/>
              </a:rPr>
              <a:t>comunidade política imaginada, limitada e soberana</a:t>
            </a:r>
            <a:endParaRPr lang="pt-BR" sz="4000" dirty="0">
              <a:effectLst/>
              <a:latin typeface="Times" pitchFamily="2" charset="0"/>
              <a:ea typeface="Calibri" panose="020F0502020204030204" pitchFamily="34" charset="0"/>
              <a:cs typeface="Times New Roman (Corpo CS)"/>
            </a:endParaRPr>
          </a:p>
          <a:p>
            <a:pPr marL="0" indent="0" algn="just">
              <a:buNone/>
            </a:pPr>
            <a:endParaRPr lang="pt-BR" dirty="0"/>
          </a:p>
        </p:txBody>
      </p:sp>
    </p:spTree>
    <p:extLst>
      <p:ext uri="{BB962C8B-B14F-4D97-AF65-F5344CB8AC3E}">
        <p14:creationId xmlns:p14="http://schemas.microsoft.com/office/powerpoint/2010/main" val="3426760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77707DF-119F-5212-0714-5CF51EC2FBE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9ABA6CBB-1EC9-F31A-56C2-9930D4D4D50B}"/>
              </a:ext>
            </a:extLst>
          </p:cNvPr>
          <p:cNvSpPr>
            <a:spLocks noGrp="1"/>
          </p:cNvSpPr>
          <p:nvPr>
            <p:ph idx="1"/>
          </p:nvPr>
        </p:nvSpPr>
        <p:spPr/>
        <p:txBody>
          <a:bodyPr>
            <a:normAutofit fontScale="70000" lnSpcReduction="20000"/>
          </a:bodyPr>
          <a:lstStyle/>
          <a:p>
            <a:pPr marL="0" lvl="0" indent="0" algn="just">
              <a:lnSpc>
                <a:spcPct val="150000"/>
              </a:lnSpc>
              <a:buNone/>
            </a:pPr>
            <a:r>
              <a:rPr lang="pt-PT" sz="4800" b="1" dirty="0">
                <a:solidFill>
                  <a:srgbClr val="202124"/>
                </a:solidFill>
                <a:latin typeface="Times" pitchFamily="2" charset="0"/>
                <a:ea typeface="Calibri" panose="020F0502020204030204" pitchFamily="34" charset="0"/>
                <a:cs typeface="Times New Roman (Corpo CS)"/>
              </a:rPr>
              <a:t>I</a:t>
            </a:r>
            <a:r>
              <a:rPr lang="pt-PT" sz="4800" b="1" dirty="0">
                <a:solidFill>
                  <a:srgbClr val="202124"/>
                </a:solidFill>
                <a:effectLst/>
                <a:latin typeface="Times" pitchFamily="2" charset="0"/>
                <a:ea typeface="Calibri" panose="020F0502020204030204" pitchFamily="34" charset="0"/>
                <a:cs typeface="Times New Roman (Corpo CS)"/>
              </a:rPr>
              <a:t>maginada</a:t>
            </a:r>
            <a:r>
              <a:rPr lang="pt-PT" sz="4800" b="1" dirty="0">
                <a:solidFill>
                  <a:srgbClr val="202124"/>
                </a:solidFill>
                <a:latin typeface="Times" pitchFamily="2" charset="0"/>
                <a:ea typeface="Calibri" panose="020F0502020204030204" pitchFamily="34" charset="0"/>
                <a:cs typeface="Times New Roman (Corpo CS)"/>
              </a:rPr>
              <a:t>:</a:t>
            </a:r>
            <a:r>
              <a:rPr lang="pt-PT" sz="4800" dirty="0">
                <a:solidFill>
                  <a:srgbClr val="202124"/>
                </a:solidFill>
                <a:effectLst/>
                <a:latin typeface="Times" pitchFamily="2" charset="0"/>
                <a:ea typeface="Calibri" panose="020F0502020204030204" pitchFamily="34" charset="0"/>
                <a:cs typeface="Times New Roman (Corpo CS)"/>
              </a:rPr>
              <a:t> porque os membros de uma nação, por menor que seja, nunca conhecerão a maioria de seus compatriotas, mas, na mente de cada um, vive-se a imagem de sua comunhão. O nacionalismo inventa nações onde elas não existem.</a:t>
            </a:r>
            <a:endParaRPr lang="pt-BR" sz="4800" dirty="0">
              <a:effectLst/>
              <a:latin typeface="Times" pitchFamily="2" charset="0"/>
              <a:ea typeface="Calibri" panose="020F0502020204030204" pitchFamily="34" charset="0"/>
              <a:cs typeface="Times New Roman (Corpo CS)"/>
            </a:endParaRPr>
          </a:p>
          <a:p>
            <a:pPr marL="0" indent="0" algn="just">
              <a:buNone/>
            </a:pPr>
            <a:endParaRPr lang="pt-BR" dirty="0"/>
          </a:p>
        </p:txBody>
      </p:sp>
    </p:spTree>
    <p:extLst>
      <p:ext uri="{BB962C8B-B14F-4D97-AF65-F5344CB8AC3E}">
        <p14:creationId xmlns:p14="http://schemas.microsoft.com/office/powerpoint/2010/main" val="348597193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915</TotalTime>
  <Words>2128</Words>
  <Application>Microsoft Office PowerPoint</Application>
  <PresentationFormat>Apresentação na tela (4:3)</PresentationFormat>
  <Paragraphs>121</Paragraphs>
  <Slides>43</Slides>
  <Notes>0</Notes>
  <HiddenSlides>0</HiddenSlides>
  <MMClips>0</MMClips>
  <ScaleCrop>false</ScaleCrop>
  <HeadingPairs>
    <vt:vector size="4" baseType="variant">
      <vt:variant>
        <vt:lpstr>Tema</vt:lpstr>
      </vt:variant>
      <vt:variant>
        <vt:i4>2</vt:i4>
      </vt:variant>
      <vt:variant>
        <vt:lpstr>Títulos de slides</vt:lpstr>
      </vt:variant>
      <vt:variant>
        <vt:i4>43</vt:i4>
      </vt:variant>
    </vt:vector>
  </HeadingPairs>
  <TitlesOfParts>
    <vt:vector size="45" baseType="lpstr">
      <vt:lpstr>Tema do Office</vt:lpstr>
      <vt:lpstr>1_Tema do Office</vt:lpstr>
      <vt:lpstr>Migrações internacionais</vt:lpstr>
      <vt:lpstr>Apresentação do PowerPoint</vt:lpstr>
      <vt:lpstr>Apresentação do PowerPoint</vt:lpstr>
      <vt:lpstr>Pano de fundo: as relações internacionais hoje</vt:lpstr>
      <vt:lpstr>Antecedentes do Estado nacional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Nacionalismo popular: antecedentes</vt:lpstr>
      <vt:lpstr>Apresentação do PowerPoint</vt:lpstr>
      <vt:lpstr>Apresentação do PowerPoint</vt:lpstr>
      <vt:lpstr>Apresentação do PowerPoint</vt:lpstr>
      <vt:lpstr>Apresentação do PowerPoint</vt:lpstr>
      <vt:lpstr>Apresentação do PowerPoint</vt:lpstr>
      <vt:lpstr>Nacionalismo oficial (meados do séc. XIX)</vt:lpstr>
      <vt:lpstr>Dinastias, ameaçadas de marginalização ou exclusão de uma comunidade de Estados nacionais, começam a mover todas as alavancas políticas do nacionalismo oficial:</vt:lpstr>
      <vt:lpstr>Apresentação do PowerPoint</vt:lpstr>
      <vt:lpstr>Três paradoxos</vt:lpstr>
      <vt:lpstr>Tipos de nacionalismo</vt:lpstr>
      <vt:lpstr>Apresentação do PowerPoint</vt:lpstr>
      <vt:lpstr>Mitos do nacionalismo cívico e étnico</vt:lpstr>
      <vt:lpstr>Semelhanças entre os dois mitos</vt:lpstr>
      <vt:lpstr>Apresentação do PowerPoint</vt:lpstr>
      <vt:lpstr>Aspectos estruturais do nacionalismo</vt:lpstr>
      <vt:lpstr>Apresentação do PowerPoint</vt:lpstr>
      <vt:lpstr>Estado nacional institui</vt:lpstr>
      <vt:lpstr>Apresentação do PowerPoint</vt:lpstr>
      <vt:lpstr>Aspectos psicológicos do nacionalismo</vt:lpstr>
      <vt:lpstr>Apresentação do PowerPoint</vt:lpstr>
      <vt:lpstr>Tradições criadas pelo nacionalismo</vt:lpstr>
      <vt:lpstr>Conceito corrente de nação</vt:lpstr>
      <vt:lpstr>Nação como ideologia de um tipo de Estado</vt:lpstr>
      <vt:lpstr>Apresentação do PowerPoint</vt:lpstr>
      <vt:lpstr>Apresentação do PowerPoint</vt:lpstr>
      <vt:lpstr>Construção de muros</vt:lpstr>
      <vt:lpstr>Dimensão psicológica dos muros</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Geraldo Miniuci</dc:creator>
  <cp:lastModifiedBy>Professores</cp:lastModifiedBy>
  <cp:revision>43</cp:revision>
  <dcterms:created xsi:type="dcterms:W3CDTF">2019-03-07T13:35:20Z</dcterms:created>
  <dcterms:modified xsi:type="dcterms:W3CDTF">2023-04-14T16:05:48Z</dcterms:modified>
</cp:coreProperties>
</file>