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9" r:id="rId5"/>
    <p:sldId id="261" r:id="rId6"/>
    <p:sldId id="262" r:id="rId7"/>
    <p:sldId id="265" r:id="rId8"/>
    <p:sldId id="267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37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59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09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4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96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48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59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43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16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2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91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027-3A1C-4506-AA46-70BB9A0FD9F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84C6-71B7-41D3-8B25-693AED4144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GREAT LEAP FORWARD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26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Impact of innovation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6337" y="1809804"/>
            <a:ext cx="5334429" cy="492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1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6000" b="1" dirty="0" smtClean="0"/>
              <a:t>THANK YOU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0658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great</a:t>
            </a:r>
            <a:r>
              <a:rPr lang="fr-FR" dirty="0" smtClean="0"/>
              <a:t> </a:t>
            </a:r>
            <a:r>
              <a:rPr lang="fr-FR" dirty="0" err="1" smtClean="0"/>
              <a:t>leap</a:t>
            </a:r>
            <a:r>
              <a:rPr lang="fr-FR" dirty="0" smtClean="0"/>
              <a:t> (1928 – 1950)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Periode</a:t>
            </a:r>
            <a:r>
              <a:rPr lang="fr-FR" dirty="0" smtClean="0"/>
              <a:t> of high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productivity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Great innovation</a:t>
            </a:r>
          </a:p>
          <a:p>
            <a:endParaRPr lang="fr-FR" dirty="0"/>
          </a:p>
          <a:p>
            <a:r>
              <a:rPr lang="fr-FR" dirty="0" smtClean="0"/>
              <a:t>Great </a:t>
            </a:r>
            <a:r>
              <a:rPr lang="fr-FR" dirty="0" err="1" smtClean="0"/>
              <a:t>depression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WW II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54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3410" y="2234812"/>
            <a:ext cx="3991654" cy="288757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203" y="2234812"/>
            <a:ext cx="4233644" cy="280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8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Rise of the real </a:t>
            </a:r>
            <a:r>
              <a:rPr lang="fr-FR" dirty="0" err="1" smtClean="0"/>
              <a:t>wage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690688"/>
            <a:ext cx="5329003" cy="383180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70811" y="1600200"/>
            <a:ext cx="45359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In basic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r>
              <a:rPr lang="fr-FR" dirty="0" smtClean="0"/>
              <a:t> the marginal </a:t>
            </a:r>
            <a:r>
              <a:rPr lang="fr-FR" dirty="0" err="1" smtClean="0"/>
              <a:t>product</a:t>
            </a:r>
            <a:r>
              <a:rPr lang="fr-FR" dirty="0" smtClean="0"/>
              <a:t> of </a:t>
            </a:r>
            <a:r>
              <a:rPr lang="fr-FR" dirty="0" err="1" smtClean="0"/>
              <a:t>labors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the real </a:t>
            </a:r>
            <a:r>
              <a:rPr lang="fr-FR" dirty="0" err="1" smtClean="0"/>
              <a:t>wage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New deal </a:t>
            </a:r>
            <a:r>
              <a:rPr lang="fr-FR" dirty="0" err="1" smtClean="0"/>
              <a:t>legislation</a:t>
            </a:r>
            <a:r>
              <a:rPr lang="fr-FR" dirty="0" smtClean="0"/>
              <a:t> and </a:t>
            </a:r>
            <a:r>
              <a:rPr lang="fr-FR" dirty="0" err="1" smtClean="0"/>
              <a:t>unionized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The shift to </a:t>
            </a:r>
            <a:r>
              <a:rPr lang="fr-FR" dirty="0" err="1" smtClean="0"/>
              <a:t>eight-hour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Rise of </a:t>
            </a:r>
            <a:r>
              <a:rPr lang="fr-FR" dirty="0" err="1" smtClean="0"/>
              <a:t>wage</a:t>
            </a:r>
            <a:r>
              <a:rPr lang="fr-FR" dirty="0" smtClean="0"/>
              <a:t> by </a:t>
            </a:r>
            <a:r>
              <a:rPr lang="fr-FR" dirty="0" err="1" smtClean="0"/>
              <a:t>hour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641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Study</a:t>
            </a:r>
            <a:r>
              <a:rPr lang="fr-FR" dirty="0" smtClean="0"/>
              <a:t> of the source of </a:t>
            </a:r>
            <a:r>
              <a:rPr lang="fr-FR" dirty="0" err="1" smtClean="0"/>
              <a:t>productivity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accouting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by R.SOLOW in 1950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4 </a:t>
            </a:r>
            <a:r>
              <a:rPr lang="fr-FR" dirty="0" err="1" smtClean="0"/>
              <a:t>mojors</a:t>
            </a:r>
            <a:r>
              <a:rPr lang="fr-FR" dirty="0" smtClean="0"/>
              <a:t> points:</a:t>
            </a:r>
          </a:p>
          <a:p>
            <a:pPr lvl="1"/>
            <a:r>
              <a:rPr lang="fr-FR" dirty="0" smtClean="0"/>
              <a:t>Labor </a:t>
            </a:r>
            <a:r>
              <a:rPr lang="fr-FR" dirty="0" err="1" smtClean="0"/>
              <a:t>quality</a:t>
            </a:r>
            <a:endParaRPr lang="fr-FR" dirty="0" smtClean="0"/>
          </a:p>
          <a:p>
            <a:pPr lvl="1"/>
            <a:r>
              <a:rPr lang="fr-FR" dirty="0" err="1" smtClean="0"/>
              <a:t>Increase</a:t>
            </a:r>
            <a:r>
              <a:rPr lang="fr-FR" dirty="0" smtClean="0"/>
              <a:t> of </a:t>
            </a:r>
            <a:r>
              <a:rPr lang="fr-FR" dirty="0" err="1" smtClean="0"/>
              <a:t>quantity</a:t>
            </a:r>
            <a:r>
              <a:rPr lang="fr-FR" dirty="0" smtClean="0"/>
              <a:t> of capital </a:t>
            </a:r>
          </a:p>
          <a:p>
            <a:pPr lvl="1"/>
            <a:r>
              <a:rPr lang="fr-FR" dirty="0" err="1" smtClean="0"/>
              <a:t>Increase</a:t>
            </a:r>
            <a:r>
              <a:rPr lang="fr-FR" dirty="0" smtClean="0"/>
              <a:t> of </a:t>
            </a:r>
            <a:r>
              <a:rPr lang="fr-FR" dirty="0" err="1" smtClean="0"/>
              <a:t>quality</a:t>
            </a:r>
            <a:r>
              <a:rPr lang="fr-FR" dirty="0" smtClean="0"/>
              <a:t> of capital</a:t>
            </a:r>
          </a:p>
          <a:p>
            <a:pPr lvl="1"/>
            <a:r>
              <a:rPr lang="fr-FR" dirty="0" smtClean="0"/>
              <a:t>Total factor </a:t>
            </a:r>
            <a:r>
              <a:rPr lang="fr-FR" dirty="0" err="1" smtClean="0"/>
              <a:t>productivity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52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Ratio GDP/input &amp; TFP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07256"/>
            <a:ext cx="6320821" cy="41085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821" y="1907255"/>
            <a:ext cx="5655903" cy="410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9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Roots</a:t>
            </a:r>
            <a:r>
              <a:rPr lang="fr-FR" dirty="0" smtClean="0"/>
              <a:t> in </a:t>
            </a:r>
            <a:r>
              <a:rPr lang="fr-FR" dirty="0" err="1" smtClean="0"/>
              <a:t>rise</a:t>
            </a:r>
            <a:r>
              <a:rPr lang="fr-FR" dirty="0" smtClean="0"/>
              <a:t> of </a:t>
            </a:r>
            <a:r>
              <a:rPr lang="fr-FR" dirty="0" err="1" smtClean="0"/>
              <a:t>produtivity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Depression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hour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Rise of minimum </a:t>
            </a:r>
            <a:r>
              <a:rPr lang="fr-FR" dirty="0" err="1" smtClean="0"/>
              <a:t>wage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WW II</a:t>
            </a:r>
          </a:p>
          <a:p>
            <a:pPr lvl="1"/>
            <a:r>
              <a:rPr lang="fr-FR" dirty="0" err="1" smtClean="0"/>
              <a:t>Capacity</a:t>
            </a:r>
            <a:r>
              <a:rPr lang="fr-FR" dirty="0" smtClean="0"/>
              <a:t> use</a:t>
            </a:r>
          </a:p>
          <a:p>
            <a:pPr lvl="1"/>
            <a:r>
              <a:rPr lang="fr-FR" dirty="0" smtClean="0"/>
              <a:t>High </a:t>
            </a:r>
            <a:r>
              <a:rPr lang="fr-FR" dirty="0" err="1" smtClean="0"/>
              <a:t>demand</a:t>
            </a:r>
            <a:endParaRPr lang="fr-FR" dirty="0" smtClean="0"/>
          </a:p>
          <a:p>
            <a:pPr lvl="1"/>
            <a:r>
              <a:rPr lang="fr-FR" dirty="0" smtClean="0"/>
              <a:t>Learning </a:t>
            </a:r>
          </a:p>
          <a:p>
            <a:pPr lvl="1"/>
            <a:r>
              <a:rPr lang="fr-FR" dirty="0" smtClean="0"/>
              <a:t>Patriotisme</a:t>
            </a:r>
          </a:p>
          <a:p>
            <a:pPr lvl="1"/>
            <a:r>
              <a:rPr lang="fr-FR" dirty="0" err="1" smtClean="0"/>
              <a:t>Gouvernment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515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Demography</a:t>
            </a:r>
            <a:r>
              <a:rPr lang="fr-FR" dirty="0" smtClean="0"/>
              <a:t> &amp; </a:t>
            </a:r>
            <a:r>
              <a:rPr lang="fr-FR" dirty="0" err="1" smtClean="0"/>
              <a:t>Politics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Urbanization</a:t>
            </a:r>
            <a:r>
              <a:rPr lang="fr-FR" dirty="0" smtClean="0"/>
              <a:t> -&gt; </a:t>
            </a:r>
            <a:r>
              <a:rPr lang="fr-FR" dirty="0" err="1" smtClean="0"/>
              <a:t>Contibutes</a:t>
            </a:r>
            <a:r>
              <a:rPr lang="fr-FR" dirty="0" smtClean="0"/>
              <a:t> in TFP </a:t>
            </a:r>
            <a:r>
              <a:rPr lang="fr-FR" dirty="0" err="1" smtClean="0"/>
              <a:t>rise</a:t>
            </a:r>
            <a:endParaRPr lang="fr-FR" dirty="0"/>
          </a:p>
          <a:p>
            <a:pPr lvl="1"/>
            <a:r>
              <a:rPr lang="fr-FR" dirty="0" smtClean="0"/>
              <a:t>1920 -&gt; 50,8%</a:t>
            </a:r>
          </a:p>
          <a:p>
            <a:pPr lvl="1"/>
            <a:r>
              <a:rPr lang="fr-FR" dirty="0" smtClean="0"/>
              <a:t>1960 -&gt; 69,7%</a:t>
            </a:r>
            <a:br>
              <a:rPr lang="fr-FR" dirty="0" smtClean="0"/>
            </a:br>
            <a:endParaRPr lang="fr-FR" dirty="0"/>
          </a:p>
          <a:p>
            <a:r>
              <a:rPr lang="fr-FR" dirty="0" smtClean="0"/>
              <a:t>Immigration &amp; High </a:t>
            </a:r>
            <a:r>
              <a:rPr lang="fr-FR" dirty="0" err="1" smtClean="0"/>
              <a:t>tariffs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endParaRPr lang="fr-FR" dirty="0" smtClean="0"/>
          </a:p>
          <a:p>
            <a:pPr lvl="1"/>
            <a:r>
              <a:rPr lang="fr-FR" dirty="0" smtClean="0"/>
              <a:t>2,1% population </a:t>
            </a:r>
            <a:r>
              <a:rPr lang="fr-FR" dirty="0" err="1" smtClean="0"/>
              <a:t>growth</a:t>
            </a:r>
            <a:r>
              <a:rPr lang="fr-FR" dirty="0" smtClean="0"/>
              <a:t> in 1870-1913 (4,3 </a:t>
            </a:r>
            <a:r>
              <a:rPr lang="fr-FR" dirty="0" err="1" smtClean="0"/>
              <a:t>unemployment</a:t>
            </a:r>
            <a:r>
              <a:rPr lang="fr-FR" dirty="0" smtClean="0"/>
              <a:t> rate)</a:t>
            </a:r>
          </a:p>
          <a:p>
            <a:pPr lvl="1"/>
            <a:r>
              <a:rPr lang="fr-FR" dirty="0" smtClean="0"/>
              <a:t>Anti-immigration </a:t>
            </a:r>
            <a:r>
              <a:rPr lang="fr-FR" dirty="0" err="1" smtClean="0"/>
              <a:t>laws</a:t>
            </a:r>
            <a:r>
              <a:rPr lang="fr-FR" dirty="0" smtClean="0"/>
              <a:t> (0,25%/</a:t>
            </a:r>
            <a:r>
              <a:rPr lang="fr-FR" dirty="0" err="1" smtClean="0"/>
              <a:t>years</a:t>
            </a:r>
            <a:r>
              <a:rPr lang="fr-FR" dirty="0" smtClean="0"/>
              <a:t> population </a:t>
            </a:r>
            <a:r>
              <a:rPr lang="fr-FR" dirty="0" err="1" smtClean="0"/>
              <a:t>growth</a:t>
            </a:r>
            <a:r>
              <a:rPr lang="fr-FR" dirty="0" smtClean="0"/>
              <a:t> 1925-1929)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Protectionism</a:t>
            </a:r>
            <a:endParaRPr lang="fr-FR" dirty="0" smtClean="0"/>
          </a:p>
          <a:p>
            <a:pPr lvl="1"/>
            <a:r>
              <a:rPr lang="fr-FR" dirty="0" smtClean="0"/>
              <a:t>Introduction of innovation </a:t>
            </a:r>
            <a:r>
              <a:rPr lang="fr-FR" dirty="0" err="1" smtClean="0"/>
              <a:t>without</a:t>
            </a:r>
            <a:r>
              <a:rPr lang="fr-FR" dirty="0" smtClean="0"/>
              <a:t> outsourcing</a:t>
            </a:r>
          </a:p>
        </p:txBody>
      </p:sp>
    </p:spTree>
    <p:extLst>
      <p:ext uri="{BB962C8B-B14F-4D97-AF65-F5344CB8AC3E}">
        <p14:creationId xmlns:p14="http://schemas.microsoft.com/office/powerpoint/2010/main" val="92584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 innovation </a:t>
            </a:r>
            <a:r>
              <a:rPr lang="fr-FR" dirty="0" err="1" smtClean="0"/>
              <a:t>explain</a:t>
            </a:r>
            <a:r>
              <a:rPr lang="fr-FR" dirty="0" smtClean="0"/>
              <a:t> the </a:t>
            </a:r>
            <a:r>
              <a:rPr lang="fr-FR" dirty="0" err="1" smtClean="0"/>
              <a:t>great</a:t>
            </a:r>
            <a:r>
              <a:rPr lang="fr-FR" dirty="0" smtClean="0"/>
              <a:t> </a:t>
            </a:r>
            <a:r>
              <a:rPr lang="fr-FR" dirty="0" err="1" smtClean="0"/>
              <a:t>leap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General </a:t>
            </a:r>
            <a:r>
              <a:rPr lang="fr-FR" dirty="0" err="1" smtClean="0"/>
              <a:t>Purpose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« Primal invention »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The </a:t>
            </a:r>
            <a:r>
              <a:rPr lang="fr-FR" dirty="0" err="1" smtClean="0"/>
              <a:t>big</a:t>
            </a:r>
            <a:r>
              <a:rPr lang="fr-FR" dirty="0" smtClean="0"/>
              <a:t> GPT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electricity</a:t>
            </a:r>
            <a:r>
              <a:rPr lang="fr-FR" dirty="0" smtClean="0"/>
              <a:t> and </a:t>
            </a:r>
            <a:r>
              <a:rPr lang="fr-FR" dirty="0" err="1" smtClean="0"/>
              <a:t>internal</a:t>
            </a:r>
            <a:r>
              <a:rPr lang="fr-FR" dirty="0" smtClean="0"/>
              <a:t> combustion </a:t>
            </a:r>
            <a:r>
              <a:rPr lang="fr-FR" dirty="0" err="1" smtClean="0"/>
              <a:t>engine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Subinvention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All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creating</a:t>
            </a:r>
            <a:r>
              <a:rPr lang="fr-FR" dirty="0" smtClean="0"/>
              <a:t> </a:t>
            </a:r>
            <a:r>
              <a:rPr lang="fr-FR" dirty="0" err="1" smtClean="0"/>
              <a:t>thanks</a:t>
            </a:r>
            <a:r>
              <a:rPr lang="fr-FR" dirty="0" smtClean="0"/>
              <a:t> to GTP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For Alfred </a:t>
            </a:r>
            <a:r>
              <a:rPr lang="fr-FR" dirty="0" err="1" smtClean="0"/>
              <a:t>Kleinknecht</a:t>
            </a:r>
            <a:r>
              <a:rPr lang="fr-FR" dirty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1850 and 1970, 36 of the 39 	</a:t>
            </a:r>
            <a:r>
              <a:rPr lang="fr-FR" dirty="0" err="1" smtClean="0"/>
              <a:t>most</a:t>
            </a:r>
            <a:r>
              <a:rPr lang="fr-FR" dirty="0" smtClean="0"/>
              <a:t> important invention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20’s and 40’s 	</a:t>
            </a:r>
            <a:r>
              <a:rPr lang="fr-FR" dirty="0" err="1" smtClean="0"/>
              <a:t>periode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4329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135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The GREAT LEAP FORWARD</vt:lpstr>
      <vt:lpstr>The great leap (1928 – 1950) </vt:lpstr>
      <vt:lpstr>Apresentação do PowerPoint</vt:lpstr>
      <vt:lpstr>Rise of the real wage</vt:lpstr>
      <vt:lpstr>Study of the source of productivity growth</vt:lpstr>
      <vt:lpstr>Ratio GDP/input &amp; TFP</vt:lpstr>
      <vt:lpstr>Roots in rise of produtivity</vt:lpstr>
      <vt:lpstr>Demography &amp; Politics</vt:lpstr>
      <vt:lpstr>Do innovation explain the great leap</vt:lpstr>
      <vt:lpstr>Impact of innovation 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Paulo Feldmann</cp:lastModifiedBy>
  <cp:revision>23</cp:revision>
  <dcterms:created xsi:type="dcterms:W3CDTF">2019-03-26T17:20:17Z</dcterms:created>
  <dcterms:modified xsi:type="dcterms:W3CDTF">2019-04-11T19:00:14Z</dcterms:modified>
</cp:coreProperties>
</file>