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1" r:id="rId7"/>
    <p:sldId id="262" r:id="rId8"/>
    <p:sldId id="263" r:id="rId9"/>
    <p:sldId id="272" r:id="rId10"/>
    <p:sldId id="275" r:id="rId11"/>
    <p:sldId id="276" r:id="rId12"/>
    <p:sldId id="273" r:id="rId13"/>
    <p:sldId id="274" r:id="rId14"/>
    <p:sldId id="264" r:id="rId15"/>
    <p:sldId id="260" r:id="rId16"/>
    <p:sldId id="259" r:id="rId17"/>
    <p:sldId id="265" r:id="rId18"/>
    <p:sldId id="258" r:id="rId19"/>
    <p:sldId id="266" r:id="rId20"/>
    <p:sldId id="267" r:id="rId21"/>
    <p:sldId id="271" r:id="rId22"/>
    <p:sldId id="268" r:id="rId23"/>
    <p:sldId id="27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C1701-CAB1-F144-9727-D3C2053E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A8E32B-1A42-544A-9CEF-E9C596798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F0FD62-5F5E-E14F-A563-BE781B65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062D91-B670-0644-8354-647CBC82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675FF4-51C1-6145-A983-C798C2FD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00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AC1B7-6414-9649-AC4D-7B45BDBD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6CBB05-070D-4C4A-9F5D-F501F4B2E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8357D3-C6B6-2D48-A689-D264494F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45E64E-0106-8547-B2CB-EA852E4D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CFA66F-343D-6240-AC6A-EC6C6A13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37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076CB7-8F16-F849-B9D2-F1F51EA4F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C6F51B-6EA5-374E-BF4D-17D6305E8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CBD72D-8FB8-5C4F-9853-A981EE37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BEBF98-6BDF-AA4E-9908-9FC975D3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E6D571-2908-DE42-A2B9-5CD1922D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48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BD27A-89BD-6E47-B14E-0ED20D5B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0A4D87-4082-9142-A662-22E1C4637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143484-9BFC-B743-BC8B-FE339EC4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820CBC-58D4-DA43-B5B3-A40B0AED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2930A5-A348-9446-AA67-71386AE5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48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27735-E97C-9B4F-A010-0A88FA18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E1CEA2-60B2-D64D-B8F2-BE28C87B3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6A8A8A-A80B-224C-AF0D-5AB90135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AB5D9A-A63D-D149-90E7-8B1C71F4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3E00DB-D72D-124A-8257-24490947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44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803FD-D142-9940-B158-856D446F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74E000-F9EC-FC4E-A08B-300B0287F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33EC98-E31C-F147-8D88-CE2D5A20C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46AA38-CADE-EA4A-8C13-04677F84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FFEA2F-2316-4742-AB0A-8D7600FC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2104F0-0AFB-F446-ABA4-A7202307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12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1A377-979D-7044-B03D-C23F0EB1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7B7E52-2DC5-924C-BE22-8A63561AA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4372C7-27A4-CE45-BAF6-3C19D23BE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90BDDE-6F68-EA4D-AB8A-6FE7867B6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86EB18-42AA-8643-A827-8C6C3321C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607705A-AD57-D145-ADFC-CEC10A72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E480D3A-6117-FB42-94FD-18E13ECD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B534A08-803C-5648-AF1C-1D1F40B7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97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DDA63-2BA0-1A4D-B1FD-691441E9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A8C07AA-1087-1D40-AC02-1E380743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2D01E7-5709-BD48-8D5F-50384D53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4BC4D9A-C082-324F-B079-E1F76007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38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82554D-E008-EC4E-A391-8E54D6B4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9BEC25-04C3-CF40-9C77-6BCF2DBD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888B49-697C-8D44-A4F0-A3A19F39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65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4B0CB-2615-ED45-81FD-3DACB602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6C93DE-A69C-5140-AAD7-FB835993F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60D20D-E539-6C4D-8D2C-A2574C74F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C1012C-D269-3F48-A74E-32BFCDE4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AED312-26C7-214C-9B07-F6D3B3AC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F865C3-5BFB-9D41-BA7F-500F8005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45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67BFF-7A2A-D94A-A89B-89FA3BEB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2829E9-8A8C-424E-B4D9-130083C0B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1F10AC-3369-574F-AA70-01A4E3DA3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8F780F-CD26-B14E-A76D-C007DD91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872AD9-8445-5648-8F64-AC6CE982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8712E6-72D0-714F-9757-D2E7CCB0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48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9E92698-324E-F04A-8EC9-8AF5C28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85FAFC-963C-874A-AECE-8A198AB6F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3330FE-9A6E-474C-86A1-FF8C8E05B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CD55-3AB0-9540-A832-9C154572E9E9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69D8C7-00A2-0A4D-965E-FB1B39E37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8B0FE6-7EAA-3F48-AD9F-66A803E36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26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www.planalto.gov.br/ccivil_03/_Ato2007-2010/2009/Lei/L11941.htm#art3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7CF7C-8642-EC42-9E34-3F0E289EF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pt-BR" sz="4200"/>
              <a:t>Qual a relação entre o Direito e a Contabilidade?</a:t>
            </a:r>
            <a:br>
              <a:rPr lang="pt-BR" sz="4200"/>
            </a:br>
            <a:r>
              <a:rPr lang="pt-BR" sz="4200"/>
              <a:t>Do que trata o direito empresarial?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13CB1E-30F6-8044-A52F-87CE4CD05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096512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pt-BR" sz="1700" dirty="0"/>
              <a:t> Direito Empresarial </a:t>
            </a:r>
          </a:p>
          <a:p>
            <a:pPr algn="l"/>
            <a:r>
              <a:rPr lang="pt-BR" sz="1700" dirty="0"/>
              <a:t>Professor Doutor Ruy Pereira Camilo Junior</a:t>
            </a:r>
          </a:p>
          <a:p>
            <a:pPr algn="l"/>
            <a:endParaRPr lang="pt-BR" sz="1700" dirty="0"/>
          </a:p>
          <a:p>
            <a:pPr algn="l"/>
            <a:endParaRPr lang="pt-BR" sz="17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CC129A-D973-9A45-94FA-687564807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643" y="3428760"/>
            <a:ext cx="2761487" cy="276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43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B7ECC-7618-194F-88C0-09D2E7CA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juízes e a escrituração, segundo o Código Civil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F8DEC5-138F-4847-8758-BB3C6A17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Art. 1.190. Ressalvados os casos previstos em lei, nenhuma autoridade, juiz ou tribunal, sob qualquer pretexto, poderá fazer ou ordenar diligência para verificar se o empresário ou a sociedade empresária observam, ou não, em seus livros e fichas, as formalidades prescritas em lei.</a:t>
            </a:r>
          </a:p>
          <a:p>
            <a:pPr marL="0" indent="0">
              <a:buNone/>
            </a:pPr>
            <a:r>
              <a:rPr lang="pt-BR" dirty="0"/>
              <a:t>Art. 1.191. O juiz só poderá autorizar a exibição integral dos livros e papéis de escrituração quando necessária para resolver questões relativas a sucessão, comunhão ou sociedade, administração ou gestão à conta de outrem, ou em caso de falência.</a:t>
            </a:r>
          </a:p>
          <a:p>
            <a:pPr marL="0" indent="0">
              <a:buNone/>
            </a:pPr>
            <a:r>
              <a:rPr lang="pt-BR" dirty="0"/>
              <a:t>§ 1 </a:t>
            </a:r>
            <a:r>
              <a:rPr lang="pt-BR" u="sng" baseline="30000" dirty="0"/>
              <a:t>o </a:t>
            </a:r>
            <a:r>
              <a:rPr lang="pt-BR" dirty="0"/>
              <a:t>O juiz ou tribunal que conhecer de medida cautelar ou de ação pode, a requerimento ou de ofício, ordenar que os livros de qualquer das partes, ou de ambas, sejam examinados na presença do empresário ou da sociedade empresária a que pertencerem, ou de pessoas por estes nomeadas, para deles se extrair o que interessar à questão.</a:t>
            </a:r>
          </a:p>
          <a:p>
            <a:pPr marL="0" indent="0">
              <a:buNone/>
            </a:pPr>
            <a:r>
              <a:rPr lang="pt-BR" dirty="0"/>
              <a:t>§ 2 </a:t>
            </a:r>
            <a:r>
              <a:rPr lang="pt-BR" u="sng" baseline="30000" dirty="0"/>
              <a:t>o </a:t>
            </a:r>
            <a:r>
              <a:rPr lang="pt-BR" dirty="0"/>
              <a:t>Achando-se os livros em outra jurisdição, nela se fará o exame, perante o respectivo juiz.</a:t>
            </a:r>
          </a:p>
          <a:p>
            <a:pPr marL="0" indent="0">
              <a:buNone/>
            </a:pPr>
            <a:r>
              <a:rPr lang="pt-BR" dirty="0"/>
              <a:t>Art. 1.192. Recusada a apresentação dos livros, nos casos do artigo antecedente, serão apreendidos judicialmente e, no do seu § 1 </a:t>
            </a:r>
            <a:r>
              <a:rPr lang="pt-BR" u="sng" baseline="30000" dirty="0"/>
              <a:t>o </a:t>
            </a:r>
            <a:r>
              <a:rPr lang="pt-BR" dirty="0"/>
              <a:t>, ter-se-á como verdadeiro o alegado pela parte contrária para se provar pelos livros.</a:t>
            </a:r>
          </a:p>
        </p:txBody>
      </p:sp>
    </p:spTree>
    <p:extLst>
      <p:ext uri="{BB962C8B-B14F-4D97-AF65-F5344CB8AC3E}">
        <p14:creationId xmlns:p14="http://schemas.microsoft.com/office/powerpoint/2010/main" val="329208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117BEC24-40BC-8344-8DCF-2D978FA7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pt-BR" sz="2800"/>
              <a:t>Importância da Contabilidade para o Direito:  o Cálculo dos Dividendos </a:t>
            </a:r>
            <a:br>
              <a:rPr lang="pt-BR" sz="2800"/>
            </a:br>
            <a:endParaRPr lang="pt-BR" sz="28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3B1158-84D6-CB4A-8A16-073291F55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674565"/>
            <a:ext cx="6467868" cy="405422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t-BR" sz="1200" b="1" dirty="0"/>
              <a:t>Demonstração do Resultado do Exercício</a:t>
            </a:r>
            <a:endParaRPr lang="pt-BR" sz="1200" dirty="0"/>
          </a:p>
          <a:p>
            <a:pPr marL="0" indent="0">
              <a:buNone/>
            </a:pPr>
            <a:r>
              <a:rPr lang="pt-BR" sz="1200" dirty="0"/>
              <a:t>Art. 187. A demonstração do resultado do exercício discriminará:</a:t>
            </a:r>
          </a:p>
          <a:p>
            <a:pPr marL="0" indent="0">
              <a:buNone/>
            </a:pPr>
            <a:r>
              <a:rPr lang="pt-BR" sz="1200" dirty="0" err="1"/>
              <a:t>I</a:t>
            </a:r>
            <a:r>
              <a:rPr lang="pt-BR" sz="1200" dirty="0"/>
              <a:t> - a receita bruta das vendas e serviços, as deduções das vendas, os abatimentos e os impostos;</a:t>
            </a:r>
          </a:p>
          <a:p>
            <a:pPr marL="0" indent="0">
              <a:buNone/>
            </a:pPr>
            <a:r>
              <a:rPr lang="pt-BR" sz="1200" dirty="0"/>
              <a:t>II - a receita líquida das vendas e serviços, o custo das mercadorias e serviços vendidos e o lucro bruto;</a:t>
            </a:r>
          </a:p>
          <a:p>
            <a:pPr marL="0" indent="0">
              <a:buNone/>
            </a:pPr>
            <a:r>
              <a:rPr lang="pt-BR" sz="1200" dirty="0"/>
              <a:t>III - as despesas com as vendas, as despesas financeiras, deduzidas das receitas, as despesas gerais e administrativas, </a:t>
            </a:r>
          </a:p>
          <a:p>
            <a:pPr marL="0" indent="0">
              <a:buNone/>
            </a:pPr>
            <a:r>
              <a:rPr lang="pt-BR" sz="1200" dirty="0"/>
              <a:t>e outras despesas operacionais;</a:t>
            </a:r>
          </a:p>
          <a:p>
            <a:pPr marL="0" indent="0">
              <a:buNone/>
            </a:pPr>
            <a:r>
              <a:rPr lang="pt-BR" sz="1200" dirty="0"/>
              <a:t>IV – o lucro ou prejuízo operacional, as outras receitas e as outras despesas;                         </a:t>
            </a:r>
            <a:r>
              <a:rPr lang="pt-BR" sz="1200" dirty="0">
                <a:hlinkClick r:id="rId2"/>
              </a:rPr>
              <a:t>(</a:t>
            </a:r>
            <a:endParaRPr lang="pt-BR" sz="1200" dirty="0">
              <a:effectLst/>
            </a:endParaRPr>
          </a:p>
          <a:p>
            <a:pPr marL="0" indent="0">
              <a:buNone/>
            </a:pPr>
            <a:r>
              <a:rPr lang="pt-BR" sz="1200" dirty="0"/>
              <a:t>V - o resultado do exercício antes do Imposto sobre a Renda e a provisão para o imposto;</a:t>
            </a:r>
          </a:p>
          <a:p>
            <a:pPr marL="0" indent="0">
              <a:buNone/>
            </a:pPr>
            <a:r>
              <a:rPr lang="pt-BR" sz="1200" dirty="0"/>
              <a:t>VI – as participações de debêntures, empregados, administradores e partes beneficiárias, mesmo na forma de </a:t>
            </a:r>
          </a:p>
          <a:p>
            <a:pPr marL="0" indent="0">
              <a:buNone/>
            </a:pPr>
            <a:r>
              <a:rPr lang="pt-BR" sz="1200" dirty="0"/>
              <a:t>instrumentos financeiros, e de instituições ou fundos de assistência ou previdência de empregados, que não se caracterizem como despesa;                     </a:t>
            </a:r>
          </a:p>
          <a:p>
            <a:pPr marL="0" indent="0">
              <a:buNone/>
            </a:pPr>
            <a:r>
              <a:rPr lang="pt-BR" sz="1200" dirty="0"/>
              <a:t>VII - o lucro ou prejuízo líquido do exercício e o seu montante por ação do capital social.</a:t>
            </a:r>
          </a:p>
          <a:p>
            <a:pPr marL="0" indent="0">
              <a:buNone/>
            </a:pPr>
            <a:r>
              <a:rPr lang="pt-BR" sz="1200" dirty="0"/>
              <a:t>§ 1º Na determinação do resultado do exercício serão computados:</a:t>
            </a:r>
          </a:p>
          <a:p>
            <a:pPr marL="0" indent="0">
              <a:buNone/>
            </a:pPr>
            <a:r>
              <a:rPr lang="pt-BR" sz="1200" dirty="0"/>
              <a:t>a) as receitas e os rendimentos ganhos no período, independentemente da sua realização em moeda; e</a:t>
            </a:r>
          </a:p>
          <a:p>
            <a:pPr marL="0" indent="0">
              <a:buNone/>
            </a:pPr>
            <a:r>
              <a:rPr lang="pt-BR" sz="1200" dirty="0" err="1"/>
              <a:t>b</a:t>
            </a:r>
            <a:r>
              <a:rPr lang="pt-BR" sz="1200" dirty="0"/>
              <a:t>) os custos, despesas, encargos e perdas, pagos ou incorridos, correspondentes a essas receitas e rendimentos.</a:t>
            </a:r>
          </a:p>
          <a:p>
            <a:endParaRPr lang="pt-BR" sz="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55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67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2DB649C-53C4-544B-9234-610604E1B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-8" b="152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0ED25FF3-4B72-4147-BFAD-88838917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61332" y="4926746"/>
            <a:ext cx="27288839" cy="11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04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58423-F281-4446-9752-FFB2AC23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Eficácia Probatória dos livros mercantis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D3A263-505D-9E49-A78D-6722F7FFB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dirty="0"/>
              <a:t> Art. 417. Os livros empresariais provam </a:t>
            </a:r>
            <a:r>
              <a:rPr lang="pt-BR" sz="5100" dirty="0"/>
              <a:t>contra seu autor</a:t>
            </a:r>
            <a:r>
              <a:rPr lang="pt-BR" dirty="0"/>
              <a:t>, sendo lícito ao empresário....</a:t>
            </a:r>
          </a:p>
          <a:p>
            <a:pPr marL="0" indent="0" algn="just">
              <a:buNone/>
            </a:pPr>
            <a:r>
              <a:rPr lang="pt-BR" dirty="0"/>
              <a:t> Art. 418. Os livros empresariais que preencham os requisitos exigidos por lei provam</a:t>
            </a:r>
            <a:r>
              <a:rPr lang="pt-BR" sz="5100" dirty="0"/>
              <a:t> a favor de seu </a:t>
            </a:r>
          </a:p>
          <a:p>
            <a:pPr marL="0" indent="0" algn="just">
              <a:buNone/>
            </a:pPr>
            <a:r>
              <a:rPr lang="pt-BR" sz="5100" dirty="0"/>
              <a:t>autor </a:t>
            </a:r>
            <a:r>
              <a:rPr lang="pt-BR" dirty="0"/>
              <a:t>no litígio entre empresários.</a:t>
            </a:r>
          </a:p>
          <a:p>
            <a:pPr marL="0" indent="0" algn="just">
              <a:buNone/>
            </a:pPr>
            <a:r>
              <a:rPr lang="pt-BR" dirty="0"/>
              <a:t> Art. 419. A escrituração contábil é indivisível, e, se dos fatos que resultam dos lançamentos, uns são</a:t>
            </a:r>
          </a:p>
          <a:p>
            <a:pPr marL="0" indent="0" algn="just">
              <a:buNone/>
            </a:pPr>
            <a:r>
              <a:rPr lang="pt-BR" dirty="0"/>
              <a:t> favoráveis ao interesse de seu autor e outros lhe são contrários, ambos serão considerados em conjunto, </a:t>
            </a:r>
          </a:p>
          <a:p>
            <a:pPr marL="0" indent="0" algn="just">
              <a:buNone/>
            </a:pPr>
            <a:r>
              <a:rPr lang="pt-BR" dirty="0"/>
              <a:t>como unidade.</a:t>
            </a:r>
          </a:p>
          <a:p>
            <a:pPr marL="0" indent="0" algn="just">
              <a:buNone/>
            </a:pPr>
            <a:r>
              <a:rPr lang="pt-BR" dirty="0"/>
              <a:t> Art. 420. O juiz pode ordenar, a requerimento da parte, a </a:t>
            </a:r>
            <a:r>
              <a:rPr lang="pt-BR" sz="5100" dirty="0"/>
              <a:t>exibição integral </a:t>
            </a:r>
            <a:r>
              <a:rPr lang="pt-BR" dirty="0"/>
              <a:t>dos livros empresariais e dos </a:t>
            </a:r>
          </a:p>
          <a:p>
            <a:pPr marL="0" indent="0" algn="just">
              <a:buNone/>
            </a:pPr>
            <a:r>
              <a:rPr lang="pt-BR" dirty="0"/>
              <a:t>documentos do arquivo:</a:t>
            </a:r>
          </a:p>
          <a:p>
            <a:pPr marL="0" indent="0" algn="just">
              <a:buNone/>
            </a:pPr>
            <a:r>
              <a:rPr lang="pt-BR" dirty="0" err="1"/>
              <a:t>I</a:t>
            </a:r>
            <a:r>
              <a:rPr lang="pt-BR" dirty="0"/>
              <a:t> - na liquidação de sociedade;</a:t>
            </a:r>
          </a:p>
          <a:p>
            <a:pPr marL="0" indent="0" algn="just">
              <a:buNone/>
            </a:pPr>
            <a:r>
              <a:rPr lang="pt-BR" dirty="0"/>
              <a:t>II - na sucessão por morte de sócio;</a:t>
            </a:r>
          </a:p>
          <a:p>
            <a:pPr marL="0" indent="0" algn="just">
              <a:buNone/>
            </a:pPr>
            <a:r>
              <a:rPr lang="pt-BR" dirty="0"/>
              <a:t>III - quando e como determinar a lei.</a:t>
            </a:r>
          </a:p>
          <a:p>
            <a:pPr marL="0" indent="0" algn="just">
              <a:buNone/>
            </a:pPr>
            <a:r>
              <a:rPr lang="pt-BR" dirty="0"/>
              <a:t> Art. 421. O juiz pode, de ofício, ordenar à parte a </a:t>
            </a:r>
            <a:r>
              <a:rPr lang="pt-BR" sz="5100" dirty="0"/>
              <a:t>exibição parcial dos livros e dos documentos</a:t>
            </a:r>
            <a:r>
              <a:rPr lang="pt-BR" dirty="0"/>
              <a:t>,</a:t>
            </a:r>
          </a:p>
          <a:p>
            <a:pPr marL="0" indent="0" algn="just">
              <a:buNone/>
            </a:pPr>
            <a:r>
              <a:rPr lang="pt-BR" dirty="0"/>
              <a:t> extraindo-se deles a suma que interessar ao litígio, bem como reproduções autenticadas.</a:t>
            </a:r>
          </a:p>
          <a:p>
            <a:br>
              <a:rPr lang="pt-BR" dirty="0"/>
            </a:b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175DE2-6200-CE48-9D85-EE568E1FC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506" y="4670133"/>
            <a:ext cx="1403934" cy="14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7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E185F-77B2-9C40-B349-145C9329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 jurídico da aprovação das demonstrações contábeis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E923D0-9698-4B4A-ACE5-7971A6300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sz="2600" b="1" dirty="0">
                <a:latin typeface="Arial"/>
                <a:cs typeface="Arial"/>
              </a:rPr>
              <a:t>SOCIEDADES LIMITADAS: ARTIGO 1078 CODIGO CIVIL</a:t>
            </a:r>
          </a:p>
          <a:p>
            <a:pPr marL="0" indent="0" algn="just">
              <a:buNone/>
            </a:pPr>
            <a:endParaRPr lang="pt-BR" sz="2000" b="1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pt-BR" dirty="0"/>
              <a:t>§ 3 </a:t>
            </a:r>
            <a:r>
              <a:rPr lang="pt-BR" u="sng" baseline="30000" dirty="0"/>
              <a:t>o </a:t>
            </a:r>
            <a:r>
              <a:rPr lang="pt-BR" dirty="0"/>
              <a:t>A aprovação, sem reserva, do balanço patrimonial e do de resultado econômico, salvo erro, dolo ou simulação, exonera de responsabilidade os membros da administração e, se houver, os do conselho fiscal.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SOCIEDADES ANÔNIMAS, ARTIGO 134 LSA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§ 3º A aprovação, sem reserva, das demonstrações financeiras e das </a:t>
            </a:r>
          </a:p>
          <a:p>
            <a:pPr marL="0" indent="0" algn="just">
              <a:buNone/>
            </a:pPr>
            <a:r>
              <a:rPr lang="pt-BR" dirty="0"/>
              <a:t>contas, exonera de responsabilidade os administradores e fiscais, salvo</a:t>
            </a:r>
          </a:p>
          <a:p>
            <a:pPr marL="0" indent="0" algn="just">
              <a:buNone/>
            </a:pPr>
            <a:r>
              <a:rPr lang="pt-BR" dirty="0"/>
              <a:t> erro, dolo, fraude ou simulação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2 exemplos: devolução de duplicatas pagas com erro e recibo falsificado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8E157B2-B93F-264B-9975-EC6DCC17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440" y="4986245"/>
            <a:ext cx="1187741" cy="11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6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E185F-77B2-9C40-B349-145C9329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Crimes Falimentares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E923D0-9698-4B4A-ACE5-7971A6300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1200" dirty="0"/>
              <a:t>Art. 168. Praticar, antes ou depois da sentença que decretar a falência, conceder a recuperação judicial ou homologar a recuperação extrajudicial, ato fraudulento de que resulte ou possa resultar prejuízo  aos credores, com o fim de obter ou assegurar vantagem indevida para si ou para outrem.</a:t>
            </a:r>
          </a:p>
          <a:p>
            <a:pPr marL="0" indent="0">
              <a:buNone/>
            </a:pPr>
            <a:r>
              <a:rPr lang="pt-BR" sz="1200" dirty="0"/>
              <a:t>Pena – reclusão, de 3 (três) a 6 (seis) anos, e multa.</a:t>
            </a:r>
          </a:p>
          <a:p>
            <a:pPr marL="0" indent="0">
              <a:buNone/>
            </a:pPr>
            <a:r>
              <a:rPr lang="pt-BR" sz="1200" dirty="0"/>
              <a:t>Aumento da pena</a:t>
            </a:r>
          </a:p>
          <a:p>
            <a:pPr marL="0" indent="0">
              <a:buNone/>
            </a:pPr>
            <a:r>
              <a:rPr lang="pt-BR" sz="1200" dirty="0"/>
              <a:t>§ 1º A pena aumenta-se de 1/6 (um sexto) a 1/3 (um terço), se o agente:</a:t>
            </a:r>
          </a:p>
          <a:p>
            <a:pPr marL="0" indent="0">
              <a:buNone/>
            </a:pPr>
            <a:r>
              <a:rPr lang="pt-BR" sz="1200" dirty="0" err="1"/>
              <a:t>I</a:t>
            </a:r>
            <a:r>
              <a:rPr lang="pt-BR" sz="1200" dirty="0"/>
              <a:t> – elabora escrituração contábil ou balanço com dados inexatos;</a:t>
            </a:r>
          </a:p>
          <a:p>
            <a:pPr marL="0" indent="0">
              <a:buNone/>
            </a:pPr>
            <a:r>
              <a:rPr lang="pt-BR" sz="1200" dirty="0"/>
              <a:t>II – omite, na escrituração contábil ou no balanço, lançamento que deles deveria constar, ou altera  escrituração ou balanço verdadeiros;</a:t>
            </a:r>
          </a:p>
          <a:p>
            <a:pPr marL="0" indent="0">
              <a:buNone/>
            </a:pPr>
            <a:r>
              <a:rPr lang="pt-BR" sz="1200" dirty="0"/>
              <a:t>III – destrói, apaga ou corrompe dados contábeis ou negociais armazenados em computador ou sistema informatizado;</a:t>
            </a:r>
          </a:p>
          <a:p>
            <a:pPr marL="0" indent="0">
              <a:buNone/>
            </a:pPr>
            <a:r>
              <a:rPr lang="pt-BR" sz="1200" dirty="0"/>
              <a:t>IV – simula a composição do capital social;</a:t>
            </a:r>
          </a:p>
          <a:p>
            <a:pPr marL="0" indent="0">
              <a:buNone/>
            </a:pPr>
            <a:r>
              <a:rPr lang="pt-BR" sz="1200" dirty="0"/>
              <a:t>V – destrói, oculta ou inutiliza, total ou parcialmente, os documentos de escrituração contábil obrigatórios.</a:t>
            </a:r>
          </a:p>
          <a:p>
            <a:pPr marL="0" indent="0">
              <a:buNone/>
            </a:pPr>
            <a:r>
              <a:rPr lang="pt-BR" sz="1200" dirty="0"/>
              <a:t>Contabilidade paralela</a:t>
            </a:r>
          </a:p>
          <a:p>
            <a:pPr marL="0" indent="0">
              <a:buNone/>
            </a:pPr>
            <a:r>
              <a:rPr lang="pt-BR" sz="1200" dirty="0"/>
              <a:t>Contabilidade paralela e distribuição de lucros ou dividendos a sócios e acionistas até a aprovação </a:t>
            </a:r>
          </a:p>
          <a:p>
            <a:pPr marL="0" indent="0">
              <a:buNone/>
            </a:pPr>
            <a:r>
              <a:rPr lang="pt-BR" sz="1200" dirty="0"/>
              <a:t>do plano de recuperação judicial </a:t>
            </a:r>
            <a:endParaRPr lang="pt-BR" sz="1200" b="1" dirty="0">
              <a:latin typeface="Arial"/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DE7152-C25E-7F4D-8369-4578BE76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440" y="4986245"/>
            <a:ext cx="1187741" cy="11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5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 descr="Foto em preto e branco de pessoas sentadas ao redor de uma mesa de madeira&#10;&#10;Descrição gerada automaticamente com confiança média">
            <a:extLst>
              <a:ext uri="{FF2B5EF4-FFF2-40B4-BE49-F238E27FC236}">
                <a16:creationId xmlns:a16="http://schemas.microsoft.com/office/drawing/2014/main" id="{87A70597-41BF-5042-8E82-596183F03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83" r="2" b="2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Imagem 4" descr="Desenho de personagens&#10;&#10;Descrição gerada automaticamente com confiança média">
            <a:extLst>
              <a:ext uri="{FF2B5EF4-FFF2-40B4-BE49-F238E27FC236}">
                <a16:creationId xmlns:a16="http://schemas.microsoft.com/office/drawing/2014/main" id="{77E67DA6-8F29-8C4F-9D42-3E50B3E22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33" r="1" b="1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55F119-2FCB-5543-B2C9-51BEE8EEA6EA}"/>
              </a:ext>
            </a:extLst>
          </p:cNvPr>
          <p:cNvSpPr txBox="1"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</a:rPr>
              <a:t>POR QUE HAVIA SOCIEDADES CIVIS E COMERCIAIS ANTES DO CODIGO CIVIL DE 2002?</a:t>
            </a:r>
          </a:p>
        </p:txBody>
      </p:sp>
    </p:spTree>
    <p:extLst>
      <p:ext uri="{BB962C8B-B14F-4D97-AF65-F5344CB8AC3E}">
        <p14:creationId xmlns:p14="http://schemas.microsoft.com/office/powerpoint/2010/main" val="351576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16353-51C0-5748-83AC-32548D52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Por que existiam sociedades civis e sociedades comerciais antes do Código Civil de 2002?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29EE31-5B78-3B41-B0B2-FBC96BC6B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b="1" dirty="0"/>
              <a:t>DIREITO CIVIL</a:t>
            </a:r>
            <a:r>
              <a:rPr lang="pt-BR" dirty="0"/>
              <a:t>: DIREITO DO CIDADAO, DO NASCIMENTO À MORTE.</a:t>
            </a:r>
          </a:p>
          <a:p>
            <a:pPr marL="0" indent="0">
              <a:buNone/>
            </a:pPr>
            <a:r>
              <a:rPr lang="pt-BR" dirty="0"/>
              <a:t>BASE ROMANA. ECONOMIA FUNDADA NOS BENS IMÓVEIS. </a:t>
            </a:r>
          </a:p>
          <a:p>
            <a:pPr marL="0" indent="0">
              <a:buNone/>
            </a:pPr>
            <a:r>
              <a:rPr lang="pt-BR" dirty="0"/>
              <a:t>FORMALIDADES DE TRANSFERÊNCIA (REGISTRO)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DIREITO COMERCIAL</a:t>
            </a:r>
            <a:r>
              <a:rPr lang="pt-BR" dirty="0"/>
              <a:t>: ORIGEM MEDIEVAL. DIREITO URBANO. FOCO NA FABRICAÇÃO.</a:t>
            </a:r>
          </a:p>
          <a:p>
            <a:pPr marL="0" indent="0">
              <a:buNone/>
            </a:pPr>
            <a:r>
              <a:rPr lang="pt-BR" dirty="0"/>
              <a:t> COMÉRCIO, TRANSPORTE DE BENS MÓVEIS, ATIVIDADES FINANCEIRAS E SECURITÁRIAS.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DIREITO COMERCIAL É CONTEMPORÂNEO DO INÍCIO DA CONTABILIDADE....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3 FASES</a:t>
            </a:r>
            <a:r>
              <a:rPr lang="pt-BR" dirty="0"/>
              <a:t>: DIREITOS DAS CORPORACOES DE OFÍCIO (FASE SUBJETIVA, DIREITO DO COMERCIANTES)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DIREITO DAS ORDENANÇAS REAIS, COM O ESTADO ABSOLUTISTA (MAS AINDA SUBJETIVO)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DIREITO DOS ATOS DE COMÉRCIO, APÓS A REVOLUCAO FRANCESA (CRITERIO OBJETIVO, POIS SE EXTINGUIRAM AS CORPORAÇÕES,</a:t>
            </a:r>
          </a:p>
          <a:p>
            <a:pPr marL="0" indent="0">
              <a:buNone/>
            </a:pPr>
            <a:r>
              <a:rPr lang="pt-BR" dirty="0"/>
              <a:t> SENDO TODOS IGUAIS)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A90F7BC-A822-9248-9FC6-543370E3C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440" y="4986245"/>
            <a:ext cx="1187741" cy="11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7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0005525-22BD-984E-8D9C-309A1F77E963}"/>
              </a:ext>
            </a:extLst>
          </p:cNvPr>
          <p:cNvSpPr txBox="1"/>
          <p:nvPr/>
        </p:nvSpPr>
        <p:spPr>
          <a:xfrm>
            <a:off x="1414463" y="1071563"/>
            <a:ext cx="913500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REGIAM-SE PELO DIREITO CIVIL (CODIGO CIVIL DE 1916): PRESTAÇAO DE SERVIÇOS, PROFISSOES</a:t>
            </a:r>
          </a:p>
          <a:p>
            <a:r>
              <a:rPr lang="pt-BR" dirty="0"/>
              <a:t> LIBERAIS, ATIVIDADE AGROPECUÁRIA, E, ORIGINALMENTE, ATÉ ATIVIDADE DE CONSTRUÇÃO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REGIAM-SE PELO DIREITO COMERCIAL (ATOS DE COMÉRCIO OU MERCANCIA): COMÉRCIO,</a:t>
            </a:r>
          </a:p>
          <a:p>
            <a:r>
              <a:rPr lang="pt-BR" dirty="0"/>
              <a:t>TRANSPORTE, INDUSTRIA, BANCOS, SEGURADORAS E ATIVIDADES AUXILIARES (LEILOEIROS,</a:t>
            </a:r>
          </a:p>
          <a:p>
            <a:r>
              <a:rPr lang="pt-BR" dirty="0"/>
              <a:t>REPRESENTANTES COMERCIAIS).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QUAL ERA A IMPORTÂNCIA DISSO?</a:t>
            </a:r>
          </a:p>
          <a:p>
            <a:endParaRPr lang="pt-BR" dirty="0"/>
          </a:p>
          <a:p>
            <a:pPr marL="342900" indent="-342900">
              <a:buAutoNum type="arabicParenR"/>
            </a:pPr>
            <a:r>
              <a:rPr lang="pt-BR" dirty="0"/>
              <a:t>Registro: Cartório de Registro Civil de Pessoas Jurídicas para sociedades civis, junta </a:t>
            </a:r>
          </a:p>
          <a:p>
            <a:r>
              <a:rPr lang="pt-BR" dirty="0"/>
              <a:t>para sociedades comerciais</a:t>
            </a:r>
          </a:p>
          <a:p>
            <a:endParaRPr lang="pt-BR" dirty="0"/>
          </a:p>
          <a:p>
            <a:r>
              <a:rPr lang="pt-BR" dirty="0"/>
              <a:t>2) Sujeição à falência</a:t>
            </a:r>
          </a:p>
          <a:p>
            <a:pPr marL="342900" indent="-342900">
              <a:buAutoNum type="arabicParenR"/>
            </a:pPr>
            <a:endParaRPr lang="pt-BR" dirty="0"/>
          </a:p>
          <a:p>
            <a:r>
              <a:rPr lang="pt-BR" dirty="0"/>
              <a:t>    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1015E2-2663-5443-A5F5-33040B63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440" y="4986245"/>
            <a:ext cx="1187741" cy="11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25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4814E01-A2CA-6B42-BF53-45BE0038C9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64063"/>
            <a:ext cx="10958513" cy="1778000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AINDA FAZIA SENTIDO ESSE REGIME JURIDICO DIFERENTE, COM BASE NA ÁREA DE ATUAÇAO DA ORGANIZAÇAO?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8F72CD7-10E8-1140-A955-8506A121F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42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53E856F-1ECE-244D-AAA0-6ED60F630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6" r="25748" b="-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5078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40B84C4-307E-F646-AD64-9C4990225126}"/>
              </a:ext>
            </a:extLst>
          </p:cNvPr>
          <p:cNvSpPr txBox="1"/>
          <p:nvPr/>
        </p:nvSpPr>
        <p:spPr>
          <a:xfrm>
            <a:off x="3741494" y="2983157"/>
            <a:ext cx="5094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/>
              <a:t>O QUE É EMPRESA?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93DCD7-7B10-A64C-B1E4-6C4C4FE9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288" y="4689093"/>
            <a:ext cx="1484893" cy="14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3B1158-84D6-CB4A-8A16-073291F55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3000" b="1" dirty="0"/>
              <a:t>Direito: </a:t>
            </a:r>
          </a:p>
          <a:p>
            <a:r>
              <a:rPr lang="pt-BR" dirty="0"/>
              <a:t>organiza as entidades contábeis</a:t>
            </a:r>
          </a:p>
          <a:p>
            <a:r>
              <a:rPr lang="pt-BR" dirty="0"/>
              <a:t>Atribui os direitos de crédito e  propriedade que compõem o patrimônio da entidade</a:t>
            </a:r>
          </a:p>
          <a:p>
            <a:r>
              <a:rPr lang="pt-BR" dirty="0"/>
              <a:t>Dá forma e efeitos às  transações que geram as mutações  patrimoniais</a:t>
            </a:r>
          </a:p>
          <a:p>
            <a:endParaRPr lang="pt-BR" sz="3000" b="1" dirty="0"/>
          </a:p>
          <a:p>
            <a:pPr marL="0" indent="0">
              <a:buNone/>
            </a:pPr>
            <a:r>
              <a:rPr lang="pt-BR" sz="3000" b="1" dirty="0"/>
              <a:t>Contabilidade: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Organiza conceitualmente o patrimônio da empresa e suas </a:t>
            </a:r>
            <a:r>
              <a:rPr lang="pt-BR" dirty="0" err="1"/>
              <a:t>transformaçoes</a:t>
            </a:r>
            <a:endParaRPr lang="pt-BR" dirty="0"/>
          </a:p>
          <a:p>
            <a:r>
              <a:rPr lang="pt-BR" dirty="0"/>
              <a:t>Registra, mensura e classifica as mutações patrimoniais provocadas </a:t>
            </a:r>
          </a:p>
          <a:p>
            <a:pPr marL="0" indent="0">
              <a:buNone/>
            </a:pPr>
            <a:r>
              <a:rPr lang="pt-BR" dirty="0"/>
              <a:t>pelas transações  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ED25FF3-4B72-4147-BFAD-88838917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61332" y="4926746"/>
            <a:ext cx="27288839" cy="11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17BEC24-40BC-8344-8DCF-2D978FA7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DIREITO E CONTABILIDADE: AS DUAS FACES DA OPERAÇÃO ECONÔMICA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625617-5684-AE49-82C3-62E1D920A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506" y="4670133"/>
            <a:ext cx="1403934" cy="14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452A2-C78C-A343-9B30-E44CAE15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Perfis da Empresa, de Alberto </a:t>
            </a:r>
            <a:r>
              <a:rPr lang="pt-BR" dirty="0" err="1"/>
              <a:t>Asquini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83C506-3226-9D4D-B784-2CAFD18E6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SUBJETIVO: EMPRESÁRIO </a:t>
            </a:r>
            <a:r>
              <a:rPr lang="pt-BR" dirty="0"/>
              <a:t>(OU SOCIEDADE EMPRESÁRIA). Não importa seu ramo de atividade, mas sim o fato de que ORGANIZA OS FATORES DE PRODUÇÃO</a:t>
            </a:r>
          </a:p>
          <a:p>
            <a:endParaRPr lang="pt-BR" dirty="0"/>
          </a:p>
          <a:p>
            <a:r>
              <a:rPr lang="pt-BR" b="1" dirty="0"/>
              <a:t>OBJETIVO: ESTABELECIMENTO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FUNCIONAL: ATIVIDADE </a:t>
            </a:r>
            <a:r>
              <a:rPr lang="pt-BR" dirty="0"/>
              <a:t>(DIFERENTE DE ATO)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INSTITUCIONAL</a:t>
            </a:r>
            <a:r>
              <a:rPr lang="pt-BR" dirty="0"/>
              <a:t>: COMUNIDADE DE TRABALHA. 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386FC4-F888-8E42-805F-7C77CEE32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426" y="4646231"/>
            <a:ext cx="1527756" cy="15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9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3B1158-84D6-CB4A-8A16-073291F55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pt-BR" sz="3000" dirty="0"/>
          </a:p>
          <a:p>
            <a:pPr marL="514350" indent="-514350">
              <a:buAutoNum type="arabicParenR"/>
            </a:pPr>
            <a:r>
              <a:rPr lang="pt-BR" sz="3000" dirty="0"/>
              <a:t>O CAMPO PROFISSIONAL DAS PERÍCIAS CONTÁBEIS</a:t>
            </a:r>
          </a:p>
          <a:p>
            <a:pPr marL="514350" indent="-514350">
              <a:buAutoNum type="arabicParenR"/>
            </a:pPr>
            <a:endParaRPr lang="pt-BR" sz="3000" dirty="0"/>
          </a:p>
          <a:p>
            <a:pPr marL="514350" indent="-514350">
              <a:buAutoNum type="arabicParenR"/>
            </a:pPr>
            <a:r>
              <a:rPr lang="pt-BR" sz="3000" dirty="0"/>
              <a:t>A FRAUDE E A AUDITORIA</a:t>
            </a:r>
          </a:p>
          <a:p>
            <a:pPr marL="514350" indent="-514350">
              <a:buAutoNum type="arabicParenR"/>
            </a:pPr>
            <a:endParaRPr lang="pt-BR" sz="3000" dirty="0"/>
          </a:p>
          <a:p>
            <a:pPr marL="514350" indent="-514350">
              <a:buAutoNum type="arabicParenR"/>
            </a:pPr>
            <a:r>
              <a:rPr lang="pt-BR" sz="3000" dirty="0"/>
              <a:t>A IMPORTÂNCIA DAS EQUIPES MULTIDISCIPLINARES: A DUE DILIGENCE NA AQUISIÇÃO DE EMPRESAS</a:t>
            </a:r>
          </a:p>
          <a:p>
            <a:pPr marL="0" indent="0">
              <a:buNone/>
            </a:pPr>
            <a:endParaRPr lang="pt-BR" sz="3000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ED25FF3-4B72-4147-BFAD-88838917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61332" y="4926746"/>
            <a:ext cx="27288839" cy="11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17BEC24-40BC-8344-8DCF-2D978FA7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 QUE O DIREITO É IMPORTANTE PARA O CONTABILISTA?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315D20A-2A07-CA49-A04C-70EEE059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132" y="5068304"/>
            <a:ext cx="1335036" cy="13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3B1158-84D6-CB4A-8A16-073291F55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sz="3000" dirty="0"/>
          </a:p>
          <a:p>
            <a:pPr marL="514350" indent="-514350">
              <a:buAutoNum type="arabicParenR"/>
            </a:pPr>
            <a:r>
              <a:rPr lang="pt-BR" sz="3000" dirty="0"/>
              <a:t>Ciência Dogmática: Parte-se da lei.</a:t>
            </a:r>
          </a:p>
          <a:p>
            <a:pPr marL="514350" indent="-514350">
              <a:buAutoNum type="arabicParenR"/>
            </a:pPr>
            <a:endParaRPr lang="pt-BR" sz="3000" dirty="0"/>
          </a:p>
          <a:p>
            <a:pPr marL="0" indent="0">
              <a:buNone/>
            </a:pPr>
            <a:r>
              <a:rPr lang="pt-BR" sz="3000" dirty="0"/>
              <a:t>2) Raciocínio formalista (às vezes quase silogístico) e não </a:t>
            </a:r>
            <a:r>
              <a:rPr lang="pt-BR" sz="3000" dirty="0" err="1"/>
              <a:t>consequencialista</a:t>
            </a:r>
            <a:r>
              <a:rPr lang="pt-BR" sz="3000" dirty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3)  Importância dos procedimentos: Nulidade, se gerar prejuízo.</a:t>
            </a:r>
          </a:p>
          <a:p>
            <a:pPr marL="0" indent="0">
              <a:buNone/>
            </a:pPr>
            <a:r>
              <a:rPr lang="pt-BR" dirty="0"/>
              <a:t>Exemplo: </a:t>
            </a:r>
            <a:r>
              <a:rPr lang="pt-BR" i="1" dirty="0"/>
              <a:t>Miranda </a:t>
            </a:r>
            <a:r>
              <a:rPr lang="pt-BR" i="1" dirty="0" err="1"/>
              <a:t>Warning</a:t>
            </a:r>
            <a:endParaRPr lang="pt-BR" i="1" dirty="0"/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dirty="0"/>
              <a:t>4)  Bom advogado é o que prova bem...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dirty="0"/>
              <a:t>5) Relevância dos precedentes (que, se originários do STJ ou STF, podem ser</a:t>
            </a:r>
          </a:p>
          <a:p>
            <a:pPr marL="0" indent="0">
              <a:buNone/>
            </a:pPr>
            <a:r>
              <a:rPr lang="pt-BR" sz="3000" dirty="0"/>
              <a:t>Obrigatórios).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ED25FF3-4B72-4147-BFAD-88838917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61332" y="4926746"/>
            <a:ext cx="27288839" cy="11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17BEC24-40BC-8344-8DCF-2D978FA7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DO RACIOCÍNIO JURÍDICO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884F1C6-B583-8347-B2E3-2062CF537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506" y="4670133"/>
            <a:ext cx="1403934" cy="14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0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117BEC24-40BC-8344-8DCF-2D978FA7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pt-BR" dirty="0"/>
              <a:t>Por que a lei contém regras contábeis?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3B1158-84D6-CB4A-8A16-073291F55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552" y="1839817"/>
            <a:ext cx="6590745" cy="47813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500" dirty="0"/>
              <a:t>A lei das sociedades anônimas revolucionou a matéria </a:t>
            </a:r>
            <a:r>
              <a:rPr lang="pt-BR" sz="1500" dirty="0" err="1"/>
              <a:t>contabll</a:t>
            </a:r>
            <a:r>
              <a:rPr lang="pt-BR" sz="1500" dirty="0"/>
              <a:t>, A matéria em 1976 foi tratada segundo os US GAAP (</a:t>
            </a:r>
            <a:r>
              <a:rPr lang="pt-BR" sz="1500" dirty="0" err="1"/>
              <a:t>generally</a:t>
            </a:r>
            <a:r>
              <a:rPr lang="pt-BR" sz="1500" dirty="0"/>
              <a:t> </a:t>
            </a:r>
            <a:r>
              <a:rPr lang="pt-BR" sz="1500" dirty="0" err="1"/>
              <a:t>accepted</a:t>
            </a:r>
            <a:r>
              <a:rPr lang="pt-BR" sz="1500" dirty="0"/>
              <a:t> </a:t>
            </a:r>
            <a:r>
              <a:rPr lang="pt-BR" sz="1500" dirty="0" err="1"/>
              <a:t>accounting</a:t>
            </a:r>
            <a:r>
              <a:rPr lang="pt-BR" sz="1500" dirty="0"/>
              <a:t> </a:t>
            </a:r>
            <a:r>
              <a:rPr lang="pt-BR" sz="1500" dirty="0" err="1"/>
              <a:t>principles</a:t>
            </a:r>
            <a:r>
              <a:rPr lang="pt-BR" sz="1500" dirty="0"/>
              <a:t>), dos Estados Unidos. Na reforma de 2007, aderiu-se ao IFRS (INTERNATIONAL FINANCIAL REPORTING STANDARDS), segundo os parâmetros do COMITE DE PRONUNCIAMENTOS CONTÁBEIS -CPC </a:t>
            </a:r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r>
              <a:rPr lang="pt-BR" sz="1000" dirty="0"/>
              <a:t>Art. 179 da Lei das Sociedades Anônimas. As contas serão classificadas do seguinte modo:</a:t>
            </a:r>
          </a:p>
          <a:p>
            <a:pPr marL="0" indent="0">
              <a:buNone/>
            </a:pPr>
            <a:r>
              <a:rPr lang="pt-BR" sz="1000" dirty="0" err="1"/>
              <a:t>I</a:t>
            </a:r>
            <a:r>
              <a:rPr lang="pt-BR" sz="1000" dirty="0"/>
              <a:t> - no ativo circulante: as disponibilidades, os direitos realizáveis no curso do exercício social </a:t>
            </a:r>
            <a:r>
              <a:rPr lang="pt-BR" sz="1000" dirty="0" err="1"/>
              <a:t>subseqüente</a:t>
            </a:r>
            <a:r>
              <a:rPr lang="pt-BR" sz="1000" dirty="0"/>
              <a:t> e as aplicações de recursos em despesas do exercício seguinte;</a:t>
            </a:r>
          </a:p>
          <a:p>
            <a:pPr marL="0" indent="0">
              <a:buNone/>
            </a:pPr>
            <a:r>
              <a:rPr lang="pt-BR" sz="1000" dirty="0"/>
              <a:t>II - no ativo realizável a longo prazo: os direitos realizáveis após o término do exercício seguinte, assim como os derivados de vendas, adiantamentos ou </a:t>
            </a:r>
          </a:p>
          <a:p>
            <a:pPr marL="0" indent="0">
              <a:buNone/>
            </a:pPr>
            <a:r>
              <a:rPr lang="pt-BR" sz="1000" dirty="0"/>
              <a:t>empréstimos a sociedades  coligadas ou controladas (artigo 243), diretores, acionistas ou participantes no lucro da  companhia, que não constituírem negócios usuais na exploração do objeto da companhia;</a:t>
            </a:r>
          </a:p>
          <a:p>
            <a:pPr marL="0" indent="0">
              <a:buNone/>
            </a:pPr>
            <a:r>
              <a:rPr lang="pt-BR" sz="1000" dirty="0"/>
              <a:t>III - em investimentos: as participações permanentes em outras sociedades e os direitos de qualquer natureza, não classificáveis no ativo circulante, e que não se destinem à manutenção da atividade da companhia ou da empresa;</a:t>
            </a:r>
          </a:p>
          <a:p>
            <a:pPr marL="0" indent="0">
              <a:buNone/>
            </a:pPr>
            <a:r>
              <a:rPr lang="pt-BR" sz="1000" dirty="0"/>
              <a:t>IV – no ativo imobilizado: os direitos que tenham por objeto bens corpóreos destinados à manutenção  das atividades da companhia ou da empresa ou exercidos com essa finalidade, inclusive os decorrentes de operações que transfiram à companhia os benefícios, riscos e controle desses bens;                       </a:t>
            </a:r>
          </a:p>
          <a:p>
            <a:pPr marL="0" indent="0">
              <a:buNone/>
            </a:pPr>
            <a:r>
              <a:rPr lang="pt-BR" sz="1000" dirty="0"/>
              <a:t>VI – no intangível: os direitos que tenham por objeto bens incorpóreos destinados à manutenção da companhia ou exercidos com essa finalidade, inclusive o fundo de  comércio adquirido.                     </a:t>
            </a:r>
          </a:p>
          <a:p>
            <a:pPr marL="0" indent="0">
              <a:buNone/>
            </a:pPr>
            <a:endParaRPr lang="pt-BR" sz="1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55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67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59FBDA7-B315-5B4C-8A14-3CD2EEC51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0ED25FF3-4B72-4147-BFAD-88838917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61332" y="4926746"/>
            <a:ext cx="27288839" cy="11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71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67BDC-76C8-6A44-9ED4-506CAC06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situação do contabilista no Código Civil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326859-D146-4B43-8EF3-C0BE7727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Art. 1.177. Os assentos lançados nos livros ou fichas do preponente, por qualquer dos prepostos encarregados de sua escrituração, </a:t>
            </a:r>
            <a:r>
              <a:rPr lang="pt-BR" sz="3200" b="1" dirty="0"/>
              <a:t>produzem, salvo se houver procedido de má-fé, os mesmos efeitos como se o fossem por aquele</a:t>
            </a:r>
            <a:r>
              <a:rPr lang="pt-BR" b="1" dirty="0"/>
              <a:t>.</a:t>
            </a:r>
          </a:p>
          <a:p>
            <a:pPr marL="0" indent="0">
              <a:buNone/>
            </a:pPr>
            <a:r>
              <a:rPr lang="pt-BR" dirty="0"/>
              <a:t>Parágrafo único. No exercício de suas funções, os prepostos são pessoalmente responsáveis, perante os preponentes, pelos atos culposos; e, perante terceiros, </a:t>
            </a:r>
            <a:r>
              <a:rPr lang="pt-BR" sz="3200" b="1" dirty="0"/>
              <a:t>solidariamente </a:t>
            </a:r>
            <a:r>
              <a:rPr lang="pt-BR" dirty="0"/>
              <a:t>com o preponente, pelos atos dolosos.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241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CCF17-D871-D149-98A2-6B951D7E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Alguns precedentes judiciais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D38E69-C665-CE47-BE8D-CCAEF0B3B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EMENTA: APELAÇÃO CÍVEL - AÇÃO DE INDENIZAÇÃO POR DANOS MATERIAIS E MORAIS - AUTUAÇÕES FISCAIS - AUSÊNCIA DE EMISSOR DE CUPOM FISCAL - RESPONSABILIDADE CONCORRENTE - CONTADOR E CLIENTE - RECURSO DESPROVIDO. - A responsabilidade pessoal do contador será apurada mediante a verificação da culpa, por força do art. 14, § 2º do CDC - </a:t>
            </a:r>
            <a:r>
              <a:rPr lang="pt-BR" sz="3200" b="1" dirty="0"/>
              <a:t>Tanto a parte autora como a parte ré contribuíram, concomitantemente, para o evento danoso, de modo que ambas as partes deverão ser responsabilizadas pelos prejuízos </a:t>
            </a:r>
            <a:r>
              <a:rPr lang="pt-BR" dirty="0"/>
              <a:t>- Recurso desprovido.</a:t>
            </a:r>
          </a:p>
          <a:p>
            <a:pPr marL="0" indent="0">
              <a:buNone/>
            </a:pPr>
            <a:r>
              <a:rPr lang="pt-BR" dirty="0"/>
              <a:t>(TJ-MG - AC: 10000210409629001 MG, Relator: José Eustáquio Lucas Pereira, Data de Julgamento: 08/06/2021, Câmaras Cíveis / 18ª CÂMARA CÍVEL, Data de Publicação: 08/06/2021)</a:t>
            </a:r>
          </a:p>
          <a:p>
            <a:pPr marL="0" indent="0">
              <a:buNone/>
            </a:pPr>
            <a:r>
              <a:rPr lang="pt-BR" dirty="0"/>
              <a:t>(SÓ CONDENOU EM METADE DO VALOR DA AUTUAÇÃO)</a:t>
            </a:r>
          </a:p>
        </p:txBody>
      </p:sp>
    </p:spTree>
    <p:extLst>
      <p:ext uri="{BB962C8B-B14F-4D97-AF65-F5344CB8AC3E}">
        <p14:creationId xmlns:p14="http://schemas.microsoft.com/office/powerpoint/2010/main" val="335909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18202-109F-1B4F-943D-945A50A9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a responsabilidade criminal?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28209-E878-CD4E-B3A8-2F424A0D5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DIREITO PENAL E PROCESSUAL PENAL. SONEGAÇÃO DE CONTRIBUIÇÃO PREVIDENCIÁRIA. ART. 337-A DO CP. OMISSÃO DE RECEITAS EM GFIP. RESPONSABILIDADE DO CONTADOR. 1. A omissão, em GFIP, de informações quanto à remuneração de serviços prestados por transportadores rodoviários autônomos configura o crime do artigo 337-A do CP. 2. Em regra, o contador, seja ele empregado ou prestador de serviços, elabora as declarações de acordo com a documentação fornecida pelo sujeito passivo da obrigação tributária.</a:t>
            </a:r>
          </a:p>
          <a:p>
            <a:pPr marL="0" indent="0">
              <a:buNone/>
            </a:pPr>
            <a:r>
              <a:rPr lang="pt-BR" dirty="0"/>
              <a:t>(TRF-4 - ACR: 50062141420174047101 RS 5006214-14.2017.4.04.7101, Relator: LEANDRO PAULSEN, Data de Julgamento: 11/03/2020, OITAVA TURMA)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Na decisão, registra-se que ¨a responsabilidade pode ser atribuída a sócio minoritário ou preposto que exerça gerência do empreendimento (TRF4, ACR 0023116-53.2005.404.7100, Oitava Turma, Relator Luiz Fernando </a:t>
            </a:r>
            <a:r>
              <a:rPr lang="pt-BR" dirty="0" err="1"/>
              <a:t>Wowk</a:t>
            </a:r>
            <a:r>
              <a:rPr lang="pt-BR" dirty="0"/>
              <a:t> Penteado, D.E. 03/04/2012), </a:t>
            </a:r>
            <a:r>
              <a:rPr lang="pt-BR" b="1" dirty="0"/>
              <a:t>a contador que concorra de forma decisiva, livre e consciente para o ilícito (TRF4, ACR 5004856-50.2013.404.7102, Oitava Turma, Relator </a:t>
            </a:r>
            <a:r>
              <a:rPr lang="pt-BR" b="1" dirty="0" err="1"/>
              <a:t>p</a:t>
            </a:r>
            <a:r>
              <a:rPr lang="pt-BR" b="1" dirty="0"/>
              <a:t>/ Acórdão João Pedro </a:t>
            </a:r>
            <a:r>
              <a:rPr lang="pt-BR" b="1" dirty="0" err="1"/>
              <a:t>Gebran</a:t>
            </a:r>
            <a:r>
              <a:rPr lang="pt-BR" b="1" dirty="0"/>
              <a:t> Neto, juntado aos autos em 08/06/2015)</a:t>
            </a:r>
            <a:r>
              <a:rPr lang="pt-BR" dirty="0"/>
              <a:t> e ao administrador, sócio ou não, encarregado das decisões no âmbito da pessoa jurídica.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103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54953-51ED-024B-8C7F-7EFB8472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escrituração contábil no Código Civil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93617E-525D-2A4C-8B25-3F84B3FA4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3700" dirty="0"/>
              <a:t>Art. 1.179. O empresário e a sociedade empresária são obrigados a seguir um sistema de contabilidade, mecanizado ou não, com base na escrituração uniforme de seus livros, em correspondência com a documentação respectiva, e a levantar anualmente o balanço patrimonial e o de resultado econômico.</a:t>
            </a:r>
          </a:p>
          <a:p>
            <a:pPr marL="0" indent="0">
              <a:buNone/>
            </a:pPr>
            <a:r>
              <a:rPr lang="pt-BR" sz="3700" dirty="0"/>
              <a:t>§ 1 </a:t>
            </a:r>
            <a:r>
              <a:rPr lang="pt-BR" sz="3700" u="sng" baseline="30000" dirty="0"/>
              <a:t>o </a:t>
            </a:r>
            <a:r>
              <a:rPr lang="pt-BR" sz="3700" dirty="0"/>
              <a:t>Salvo o disposto no art. 1.180, o número e a espécie de livros ficam a critério dos interessados.</a:t>
            </a:r>
          </a:p>
          <a:p>
            <a:pPr marL="0" indent="0">
              <a:buNone/>
            </a:pPr>
            <a:r>
              <a:rPr lang="pt-BR" sz="3700" dirty="0"/>
              <a:t>§ 2 </a:t>
            </a:r>
            <a:r>
              <a:rPr lang="pt-BR" sz="3700" u="sng" baseline="30000" dirty="0"/>
              <a:t>o </a:t>
            </a:r>
            <a:r>
              <a:rPr lang="pt-BR" sz="3700" dirty="0"/>
              <a:t>É dispensado das exigências deste artigo o pequeno empresário a que se refere o art. 970.</a:t>
            </a:r>
          </a:p>
          <a:p>
            <a:pPr marL="0" indent="0">
              <a:buNone/>
            </a:pPr>
            <a:r>
              <a:rPr lang="pt-BR" sz="3700" dirty="0"/>
              <a:t>Art. 1.180. Além dos demais livros exigidos por lei, é indispensável o Diário, que pode ser substituído por fichas no caso de escrituração mecanizada ou eletrônica.</a:t>
            </a:r>
          </a:p>
          <a:p>
            <a:pPr marL="0" indent="0">
              <a:buNone/>
            </a:pPr>
            <a:r>
              <a:rPr lang="pt-BR" sz="3700" dirty="0"/>
              <a:t>Parágrafo único. A adoção de fichas não dispensa o uso de livro apropriado para o lançamento do balanço patrimonial e do de resultado econômico.</a:t>
            </a:r>
          </a:p>
          <a:p>
            <a:pPr marL="0" indent="0">
              <a:buNone/>
            </a:pPr>
            <a:r>
              <a:rPr lang="pt-BR" sz="3700" dirty="0"/>
              <a:t>Art. 1.181. Salvo disposição especial de lei, os livros obrigatórios e, se for o caso, as fichas, antes de postos em uso, devem ser </a:t>
            </a:r>
            <a:r>
              <a:rPr lang="pt-BR" sz="4300" b="1" dirty="0"/>
              <a:t>autenticados no Registro Público de Empresas Mercantis.</a:t>
            </a:r>
          </a:p>
          <a:p>
            <a:pPr marL="0" indent="0">
              <a:buNone/>
            </a:pPr>
            <a:r>
              <a:rPr lang="pt-BR" sz="3700" dirty="0"/>
              <a:t>Parágrafo único. A autenticação não se fará sem que esteja inscrito o empresário, ou a sociedade empresária, que poderá fazer autenticar livros não obrigatórios.</a:t>
            </a:r>
          </a:p>
          <a:p>
            <a:pPr marL="0" indent="0">
              <a:buNone/>
            </a:pPr>
            <a:r>
              <a:rPr lang="pt-BR" sz="3700" dirty="0"/>
              <a:t>Art. 1.182. Sem prejuízo do disposto no art. 1.174, </a:t>
            </a:r>
            <a:r>
              <a:rPr lang="pt-BR" sz="4300" b="1" dirty="0"/>
              <a:t>a escrituração ficará sob a responsabilidade de contabilista legalmente habilitado, salvo se nenhum houver na localidade.</a:t>
            </a:r>
          </a:p>
          <a:p>
            <a:pPr marL="0" indent="0">
              <a:buNone/>
            </a:pPr>
            <a:r>
              <a:rPr lang="pt-BR" sz="3700" dirty="0"/>
              <a:t>Art. 1.183. A </a:t>
            </a:r>
            <a:r>
              <a:rPr lang="pt-BR" sz="5600" b="1" dirty="0"/>
              <a:t>escrituração será feita em idioma e moeda corrente nacionais e em forma contábil, por ordem cronológica de dia, mês e ano, sem intervalos em branco, nem entrelinhas, borrões, rasuras, emendas ou transportes para as margens.</a:t>
            </a:r>
          </a:p>
          <a:p>
            <a:pPr marL="0" indent="0">
              <a:buNone/>
            </a:pPr>
            <a:r>
              <a:rPr lang="pt-BR" sz="3700" dirty="0"/>
              <a:t>Parágrafo único. É permitido o uso de código de números ou de abreviaturas, que constem de livro próprio, regularmente autenticado.</a:t>
            </a:r>
          </a:p>
          <a:p>
            <a:pPr marL="0" indent="0">
              <a:buNone/>
            </a:pPr>
            <a:r>
              <a:rPr lang="pt-BR" sz="3700" dirty="0"/>
              <a:t>Art. 1.184. </a:t>
            </a:r>
            <a:r>
              <a:rPr lang="pt-BR" sz="5600" b="1" dirty="0"/>
              <a:t>No Diário serão lançadas, com individuação, clareza e caracterização do documento respectivo, dia a dia, por escrita direta ou reprodução, todas as operações relativas ao exercício da empresa.</a:t>
            </a:r>
          </a:p>
          <a:p>
            <a:pPr marL="0" indent="0">
              <a:buNone/>
            </a:pPr>
            <a:r>
              <a:rPr lang="pt-BR" sz="3700" dirty="0"/>
              <a:t>§ 1 </a:t>
            </a:r>
            <a:r>
              <a:rPr lang="pt-BR" sz="3700" u="sng" baseline="30000" dirty="0"/>
              <a:t>o </a:t>
            </a:r>
            <a:r>
              <a:rPr lang="pt-BR" sz="3700" dirty="0"/>
              <a:t>Admite-se a escrituração resumida do Diário, com totais que não excedam o período de trinta dias, relativamente a contas cujas operações sejam numerosas ou realizadas fora da sede do estabelecimento, desde que utilizados livros auxiliares regularmente autenticados, para registro individualizado, e conservados os documentos que permitam a sua perfeita verificação.</a:t>
            </a:r>
          </a:p>
          <a:p>
            <a:pPr marL="0" indent="0">
              <a:buNone/>
            </a:pPr>
            <a:r>
              <a:rPr lang="pt-BR" sz="3700" dirty="0"/>
              <a:t>§ 2 </a:t>
            </a:r>
            <a:r>
              <a:rPr lang="pt-BR" sz="3700" u="sng" baseline="30000" dirty="0"/>
              <a:t>o </a:t>
            </a:r>
            <a:r>
              <a:rPr lang="pt-BR" sz="3700" dirty="0"/>
              <a:t>Serão lançados no Diário o balanço patrimonial e o de resultado econômico, devendo ambos ser assinados por técnico em Ciências Contábeis legalmente habilitado e pelo empresário ou sociedade empresária.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8782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5" ma:contentTypeDescription="Crie um novo documento." ma:contentTypeScope="" ma:versionID="0103d65d0e737d692b676c872728f369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7e923275e42780db4afb5e008224c4d8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C4FAB-C926-40A4-9C19-599100DB4CB2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4c414ac8-549e-4ca5-81e3-16b3f3eb5c24"/>
    <ds:schemaRef ds:uri="http://schemas.microsoft.com/office/2006/documentManagement/types"/>
    <ds:schemaRef ds:uri="ebba5f7d-3b76-4a58-9735-74f0064eafba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BD8C90D-D301-4FC1-96C6-82DBE1ED4A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E64862-8F81-4D9E-B2B4-B761B8F248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2662</Words>
  <Application>Microsoft Macintosh PowerPoint</Application>
  <PresentationFormat>Widescreen</PresentationFormat>
  <Paragraphs>179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Qual a relação entre o Direito e a Contabilidade? Do que trata o direito empresarial?</vt:lpstr>
      <vt:lpstr>DIREITO E CONTABILIDADE: AS DUAS FACES DA OPERAÇÃO ECONÔMICA</vt:lpstr>
      <vt:lpstr>POR QUE O DIREITO É IMPORTANTE PARA O CONTABILISTA?</vt:lpstr>
      <vt:lpstr>CARACTERÍSTICAS DO RACIOCÍNIO JURÍDICO</vt:lpstr>
      <vt:lpstr>Por que a lei contém regras contábeis?</vt:lpstr>
      <vt:lpstr>A situação do contabilista no Código Civil</vt:lpstr>
      <vt:lpstr>Alguns precedentes judiciais</vt:lpstr>
      <vt:lpstr>E a responsabilidade criminal?</vt:lpstr>
      <vt:lpstr>A escrituração contábil no Código Civil</vt:lpstr>
      <vt:lpstr>Os juízes e a escrituração, segundo o Código Civil</vt:lpstr>
      <vt:lpstr>Importância da Contabilidade para o Direito:  o Cálculo dos Dividendos  </vt:lpstr>
      <vt:lpstr>Eficácia Probatória dos livros mercantis</vt:lpstr>
      <vt:lpstr>Efeito jurídico da aprovação das demonstrações contábeis</vt:lpstr>
      <vt:lpstr>Crimes Falimentares</vt:lpstr>
      <vt:lpstr>Apresentação do PowerPoint</vt:lpstr>
      <vt:lpstr>Por que existiam sociedades civis e sociedades comerciais antes do Código Civil de 2002?</vt:lpstr>
      <vt:lpstr>Apresentação do PowerPoint</vt:lpstr>
      <vt:lpstr>AINDA FAZIA SENTIDO ESSE REGIME JURIDICO DIFERENTE, COM BASE NA ÁREA DE ATUAÇAO DA ORGANIZAÇAO?</vt:lpstr>
      <vt:lpstr>Apresentação do PowerPoint</vt:lpstr>
      <vt:lpstr>Os Perfis da Empresa, de Alberto Asquini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relação entre o Direito e a Contabilidade? Do que trata o direito empresarial?</dc:title>
  <dc:creator>Ruy Pereira Camilo Junior</dc:creator>
  <cp:lastModifiedBy>Ruy Camilo</cp:lastModifiedBy>
  <cp:revision>2</cp:revision>
  <dcterms:created xsi:type="dcterms:W3CDTF">2021-05-13T22:34:16Z</dcterms:created>
  <dcterms:modified xsi:type="dcterms:W3CDTF">2023-03-14T01:13:09Z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0x0101009E5DFEBCE2E50B4B8EF365B1600A6302</vt:lpwstr>
  </property>
</Properties>
</file>