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75" r:id="rId12"/>
    <p:sldId id="268" r:id="rId13"/>
    <p:sldId id="269" r:id="rId14"/>
    <p:sldId id="424" r:id="rId15"/>
    <p:sldId id="415" r:id="rId16"/>
    <p:sldId id="416" r:id="rId17"/>
    <p:sldId id="414" r:id="rId18"/>
    <p:sldId id="276" r:id="rId19"/>
    <p:sldId id="270" r:id="rId20"/>
    <p:sldId id="271" r:id="rId21"/>
    <p:sldId id="272" r:id="rId22"/>
    <p:sldId id="273" r:id="rId23"/>
    <p:sldId id="274" r:id="rId24"/>
    <p:sldId id="423" r:id="rId25"/>
    <p:sldId id="417" r:id="rId26"/>
    <p:sldId id="418" r:id="rId27"/>
    <p:sldId id="419" r:id="rId28"/>
    <p:sldId id="420" r:id="rId29"/>
  </p:sldIdLst>
  <p:sldSz cx="14630400" cy="8229600"/>
  <p:notesSz cx="8229600" cy="14630400"/>
  <p:embeddedFontLst>
    <p:embeddedFont>
      <p:font typeface="Alice" pitchFamily="2" charset="0"/>
      <p:regular r:id="rId31"/>
    </p:embeddedFont>
    <p:embeddedFont>
      <p:font typeface="Lora" pitchFamily="2" charset="77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83C"/>
    <a:srgbClr val="746A58"/>
    <a:srgbClr val="FFF7F7"/>
    <a:srgbClr val="FFFFFF"/>
    <a:srgbClr val="2C2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B471F-3041-4D91-9DC8-7BA9C5032D09}" v="28" dt="2025-04-21T23:14:01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3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380B-AFA0-4EC6-B697-E0374FC14AC0}" type="datetimeFigureOut">
              <a:rPr lang="pt-BR" smtClean="0"/>
              <a:t>21/04/2025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AC1F9-4FC2-4CF0-95EB-CB230B6ADD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96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Citoplasma e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Organelas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Celulares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Prof. Dr. Maurício Lamano Ferreira</a:t>
            </a:r>
            <a:endParaRPr lang="en-US" sz="175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288D95-48C1-FFD5-D4CD-C008862F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7B0E3E-88CE-5EB3-416F-7CE04B23E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3665" y="7746633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7220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Peroxissomos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: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Desintoxicação</a:t>
            </a:r>
            <a:endParaRPr lang="en-US" sz="4450" i="1" dirty="0"/>
          </a:p>
        </p:txBody>
      </p:sp>
      <p:sp>
        <p:nvSpPr>
          <p:cNvPr id="4" name="Shape 1"/>
          <p:cNvSpPr/>
          <p:nvPr/>
        </p:nvSpPr>
        <p:spPr>
          <a:xfrm>
            <a:off x="793790" y="55762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61879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Ocorrência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Protozoários, fungos, plantas e animais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55762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2" y="5618798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Produção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54078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Enzimas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produzidas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por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ribossomos livres no citosol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0133" y="557629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204" y="5618798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Desintoxicação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77249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25% do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etanol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é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metabolizado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pelos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peroxissomos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do fígado</a:t>
            </a:r>
            <a:endParaRPr lang="en-US" sz="17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DC99B85-89F2-D2A8-D51B-A6CBBDD79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6379" y="7665610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BE6CAD2-8162-C5EF-E399-25B95967C98A}"/>
              </a:ext>
            </a:extLst>
          </p:cNvPr>
          <p:cNvSpPr txBox="1"/>
          <p:nvPr/>
        </p:nvSpPr>
        <p:spPr>
          <a:xfrm>
            <a:off x="822304" y="2100805"/>
            <a:ext cx="113536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Enzima presente nos peroxissomos responsável por decompor água oxigenada em água e oxigênio</a:t>
            </a:r>
          </a:p>
          <a:p>
            <a:endParaRPr lang="pt-BR" sz="22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r>
              <a:rPr lang="pt-BR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Com o envelhecimento, a produção de catalase diminui, levando ao acúmulo de peróxido de hidrogênio nos folículos pilosos, interferindo na produção de melanina e favorecendo o surgimento de cabelos brancos</a:t>
            </a:r>
            <a:endParaRPr lang="en-US" sz="22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  <p:pic>
        <p:nvPicPr>
          <p:cNvPr id="5" name="Imagem 4" descr="Pessoas sorrindo posando para foto&#10;&#10;O conteúdo gerado por IA pode estar incorreto.">
            <a:extLst>
              <a:ext uri="{FF2B5EF4-FFF2-40B4-BE49-F238E27FC236}">
                <a16:creationId xmlns:a16="http://schemas.microsoft.com/office/drawing/2014/main" id="{B848DEA2-48E9-51D9-2DBC-1C3B2C4014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82" r="50000"/>
          <a:stretch/>
        </p:blipFill>
        <p:spPr>
          <a:xfrm>
            <a:off x="5639450" y="4331368"/>
            <a:ext cx="2918364" cy="3898233"/>
          </a:xfrm>
          <a:prstGeom prst="rect">
            <a:avLst/>
          </a:prstGeom>
        </p:spPr>
      </p:pic>
      <p:pic>
        <p:nvPicPr>
          <p:cNvPr id="9" name="Imagem 8" descr="Homem de cabelo comprido&#10;&#10;O conteúdo gerado por IA pode estar incorreto.">
            <a:extLst>
              <a:ext uri="{FF2B5EF4-FFF2-40B4-BE49-F238E27FC236}">
                <a16:creationId xmlns:a16="http://schemas.microsoft.com/office/drawing/2014/main" id="{5CBFF7A6-6F8A-B33E-424A-BCD40B21A1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" t="2899" r="51106" b="3188"/>
          <a:stretch/>
        </p:blipFill>
        <p:spPr>
          <a:xfrm>
            <a:off x="11057022" y="4331368"/>
            <a:ext cx="3573378" cy="3898232"/>
          </a:xfrm>
          <a:prstGeom prst="rect">
            <a:avLst/>
          </a:prstGeom>
        </p:spPr>
      </p:pic>
      <p:pic>
        <p:nvPicPr>
          <p:cNvPr id="11" name="Imagem 10" descr="Pessoas posando para foto&#10;&#10;O conteúdo gerado por IA pode estar incorreto.">
            <a:extLst>
              <a:ext uri="{FF2B5EF4-FFF2-40B4-BE49-F238E27FC236}">
                <a16:creationId xmlns:a16="http://schemas.microsoft.com/office/drawing/2014/main" id="{4BB080FD-0991-B636-785B-257E9C58F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2017" b="5964"/>
          <a:stretch/>
        </p:blipFill>
        <p:spPr>
          <a:xfrm>
            <a:off x="0" y="4331368"/>
            <a:ext cx="2824224" cy="3898232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3CDF9D0D-5988-B469-C802-C319D3B368D0}"/>
              </a:ext>
            </a:extLst>
          </p:cNvPr>
          <p:cNvSpPr/>
          <p:nvPr/>
        </p:nvSpPr>
        <p:spPr>
          <a:xfrm>
            <a:off x="822305" y="77664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Catalase</a:t>
            </a:r>
            <a:endParaRPr lang="en-US" sz="4450" i="1" dirty="0"/>
          </a:p>
        </p:txBody>
      </p:sp>
      <p:pic>
        <p:nvPicPr>
          <p:cNvPr id="14" name="Gráfico 13" descr="Seta: curva ligeira estrutura de tópicos">
            <a:extLst>
              <a:ext uri="{FF2B5EF4-FFF2-40B4-BE49-F238E27FC236}">
                <a16:creationId xmlns:a16="http://schemas.microsoft.com/office/drawing/2014/main" id="{F05B3DB3-FB0E-55D3-2BDA-538EDD654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7436" y="5342860"/>
            <a:ext cx="1868021" cy="1868021"/>
          </a:xfrm>
          <a:prstGeom prst="rect">
            <a:avLst/>
          </a:prstGeom>
        </p:spPr>
      </p:pic>
      <p:pic>
        <p:nvPicPr>
          <p:cNvPr id="15" name="Gráfico 14" descr="Seta: curva ligeira estrutura de tópicos">
            <a:extLst>
              <a:ext uri="{FF2B5EF4-FFF2-40B4-BE49-F238E27FC236}">
                <a16:creationId xmlns:a16="http://schemas.microsoft.com/office/drawing/2014/main" id="{65B3F8ED-99DF-5199-1BE4-D04D0DDDF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1041" y="5342860"/>
            <a:ext cx="1868021" cy="18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9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8595" y="99892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Glioxissomos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: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Conversão</a:t>
            </a:r>
            <a:r>
              <a:rPr lang="en-US" sz="4450" i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de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lipídeos</a:t>
            </a:r>
            <a:r>
              <a:rPr lang="en-US" sz="4450" i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em</a:t>
            </a:r>
            <a:r>
              <a:rPr lang="en-US" sz="4450" i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carboidratos</a:t>
            </a:r>
            <a:endParaRPr lang="en-US" sz="4450" i="1" dirty="0"/>
          </a:p>
        </p:txBody>
      </p:sp>
      <p:sp>
        <p:nvSpPr>
          <p:cNvPr id="3" name="Text 1"/>
          <p:cNvSpPr/>
          <p:nvPr/>
        </p:nvSpPr>
        <p:spPr>
          <a:xfrm>
            <a:off x="793790" y="29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Ocorrência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0400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Protozoários, fungos e plantas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7097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Ausentes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em células animais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29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Função Principal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350400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Convertem lipídios em açúcares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407097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Fonte de energia para a célula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29228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Produção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350400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Enzimas por ribossomos livres</a:t>
            </a:r>
            <a:endParaRPr lang="en-US" sz="1750" dirty="0"/>
          </a:p>
        </p:txBody>
      </p:sp>
      <p:pic>
        <p:nvPicPr>
          <p:cNvPr id="14" name="Imagem 13" descr="Diagrama&#10;&#10;O conteúdo gerado por IA pode estar incorreto.">
            <a:extLst>
              <a:ext uri="{FF2B5EF4-FFF2-40B4-BE49-F238E27FC236}">
                <a16:creationId xmlns:a16="http://schemas.microsoft.com/office/drawing/2014/main" id="{57236E96-D320-AF48-45B2-94E9D87F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89" t="8905" r="8609" b="8061"/>
          <a:stretch/>
        </p:blipFill>
        <p:spPr>
          <a:xfrm>
            <a:off x="8912506" y="3871211"/>
            <a:ext cx="5717894" cy="43583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9326"/>
            <a:ext cx="81480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Ribossomos: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Síntese</a:t>
            </a:r>
            <a:r>
              <a:rPr lang="en-US" sz="4450" i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de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proteínas</a:t>
            </a:r>
            <a:endParaRPr lang="en-US" sz="4450" i="1" dirty="0"/>
          </a:p>
        </p:txBody>
      </p:sp>
      <p:sp>
        <p:nvSpPr>
          <p:cNvPr id="5" name="Text 1"/>
          <p:cNvSpPr/>
          <p:nvPr/>
        </p:nvSpPr>
        <p:spPr>
          <a:xfrm>
            <a:off x="5357217" y="2905720"/>
            <a:ext cx="25650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Síntese de Proteínas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256508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Função principal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4"/>
          <p:cNvSpPr/>
          <p:nvPr/>
        </p:nvSpPr>
        <p:spPr>
          <a:xfrm>
            <a:off x="3894892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endParaRPr lang="en-US" sz="2500" dirty="0"/>
          </a:p>
        </p:txBody>
      </p:sp>
      <p:sp>
        <p:nvSpPr>
          <p:cNvPr id="10" name="Text 5"/>
          <p:cNvSpPr/>
          <p:nvPr/>
        </p:nvSpPr>
        <p:spPr>
          <a:xfrm>
            <a:off x="6433304" y="4269343"/>
            <a:ext cx="179772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Composição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433304" y="4759762"/>
            <a:ext cx="17977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Proteínas e RNAr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8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Localização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7509272" y="6123384"/>
            <a:ext cx="44400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Livres no citosol ou associados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ao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retículo</a:t>
            </a: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endoplasmático</a:t>
            </a:r>
            <a:endParaRPr lang="en-US" sz="1750" dirty="0"/>
          </a:p>
        </p:txBody>
      </p:sp>
      <p:pic>
        <p:nvPicPr>
          <p:cNvPr id="18" name="Imagem 17" descr="Gráfico, Gráfico de bolhas&#10;&#10;O conteúdo gerado por IA pode estar incorreto.">
            <a:extLst>
              <a:ext uri="{FF2B5EF4-FFF2-40B4-BE49-F238E27FC236}">
                <a16:creationId xmlns:a16="http://schemas.microsoft.com/office/drawing/2014/main" id="{DC06513E-27F2-B4B4-790A-82560B4681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38" r="19171"/>
          <a:stretch/>
        </p:blipFill>
        <p:spPr>
          <a:xfrm>
            <a:off x="671333" y="2905720"/>
            <a:ext cx="4499289" cy="465834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23C18CA-EC5D-78B1-87D6-855438A94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842A6AB-9FBD-2DF4-1DC1-0A803F0F7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6100CB6-C44B-3015-74A7-E1DF97CB2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-177" y="1"/>
            <a:ext cx="15984661" cy="824117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AB3CFB-B446-5926-0906-EC2EB7271C54}"/>
              </a:ext>
            </a:extLst>
          </p:cNvPr>
          <p:cNvSpPr txBox="1"/>
          <p:nvPr/>
        </p:nvSpPr>
        <p:spPr>
          <a:xfrm>
            <a:off x="758003" y="3683779"/>
            <a:ext cx="13114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lice" panose="020B0604020202020204" charset="0"/>
                <a:ea typeface="Alice" panose="020B0604020202020204" charset="0"/>
              </a:rPr>
              <a:t>https://www.youtube.com/watch?v=gG7uCskUOrA</a:t>
            </a:r>
          </a:p>
        </p:txBody>
      </p:sp>
    </p:spTree>
    <p:extLst>
      <p:ext uri="{BB962C8B-B14F-4D97-AF65-F5344CB8AC3E}">
        <p14:creationId xmlns:p14="http://schemas.microsoft.com/office/powerpoint/2010/main" val="81032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51A033E4-3E94-8886-6D1F-47E2E9C041B7}"/>
              </a:ext>
            </a:extLst>
          </p:cNvPr>
          <p:cNvGrpSpPr>
            <a:grpSpLocks/>
          </p:cNvGrpSpPr>
          <p:nvPr/>
        </p:nvGrpSpPr>
        <p:grpSpPr bwMode="auto">
          <a:xfrm>
            <a:off x="1885606" y="2600768"/>
            <a:ext cx="6496296" cy="4418863"/>
            <a:chOff x="212" y="432"/>
            <a:chExt cx="5514" cy="3389"/>
          </a:xfrm>
        </p:grpSpPr>
        <p:pic>
          <p:nvPicPr>
            <p:cNvPr id="23556" name="Picture 3" descr="campbell1990 pg129a">
              <a:extLst>
                <a:ext uri="{FF2B5EF4-FFF2-40B4-BE49-F238E27FC236}">
                  <a16:creationId xmlns:a16="http://schemas.microsoft.com/office/drawing/2014/main" id="{E79C9C91-F574-DCB7-E68F-55014A5E4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" y="432"/>
              <a:ext cx="2451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 Box 4">
              <a:extLst>
                <a:ext uri="{FF2B5EF4-FFF2-40B4-BE49-F238E27FC236}">
                  <a16:creationId xmlns:a16="http://schemas.microsoft.com/office/drawing/2014/main" id="{490722C9-9533-01E2-7255-B1BEC4299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1" y="3527"/>
              <a:ext cx="84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en-US" sz="720" b="1">
                  <a:latin typeface="Verdana" panose="020B0604030504040204" pitchFamily="34" charset="0"/>
                </a:rPr>
                <a:t>Campbell, 1990</a:t>
              </a:r>
            </a:p>
          </p:txBody>
        </p:sp>
        <p:pic>
          <p:nvPicPr>
            <p:cNvPr id="23558" name="Picture 5" descr="campbell1990 pg129b">
              <a:extLst>
                <a:ext uri="{FF2B5EF4-FFF2-40B4-BE49-F238E27FC236}">
                  <a16:creationId xmlns:a16="http://schemas.microsoft.com/office/drawing/2014/main" id="{00C7007A-C50E-6055-2D2F-08719AD2B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32"/>
              <a:ext cx="2659" cy="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Text Box 6">
              <a:extLst>
                <a:ext uri="{FF2B5EF4-FFF2-40B4-BE49-F238E27FC236}">
                  <a16:creationId xmlns:a16="http://schemas.microsoft.com/office/drawing/2014/main" id="{9828E9D2-C045-6FAB-CE07-8062E32DA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" y="576"/>
              <a:ext cx="1177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pt-BR" altLang="en-US" sz="1440" b="1">
                  <a:latin typeface="Verdana" panose="020B0604030504040204" pitchFamily="34" charset="0"/>
                </a:rPr>
                <a:t>subunidade</a:t>
              </a:r>
            </a:p>
            <a:p>
              <a:pPr algn="ctr"/>
              <a:r>
                <a:rPr lang="pt-BR" altLang="en-US" sz="1440" b="1">
                  <a:latin typeface="Verdana" panose="020B0604030504040204" pitchFamily="34" charset="0"/>
                </a:rPr>
                <a:t>maior</a:t>
              </a:r>
            </a:p>
          </p:txBody>
        </p:sp>
        <p:sp>
          <p:nvSpPr>
            <p:cNvPr id="23560" name="Text Box 7">
              <a:extLst>
                <a:ext uri="{FF2B5EF4-FFF2-40B4-BE49-F238E27FC236}">
                  <a16:creationId xmlns:a16="http://schemas.microsoft.com/office/drawing/2014/main" id="{24FD61CB-CF9E-B4E2-A8DB-40DFBCFB3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6" y="3195"/>
              <a:ext cx="1177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pt-BR" altLang="en-US" sz="1440" b="1">
                  <a:latin typeface="Verdana" panose="020B0604030504040204" pitchFamily="34" charset="0"/>
                </a:rPr>
                <a:t>subunidade</a:t>
              </a:r>
            </a:p>
            <a:p>
              <a:pPr algn="ctr"/>
              <a:r>
                <a:rPr lang="pt-BR" altLang="en-US" sz="1440" b="1">
                  <a:latin typeface="Verdana" panose="020B0604030504040204" pitchFamily="34" charset="0"/>
                </a:rPr>
                <a:t>menor</a:t>
              </a:r>
            </a:p>
          </p:txBody>
        </p:sp>
        <p:sp>
          <p:nvSpPr>
            <p:cNvPr id="23561" name="Text Box 8">
              <a:extLst>
                <a:ext uri="{FF2B5EF4-FFF2-40B4-BE49-F238E27FC236}">
                  <a16:creationId xmlns:a16="http://schemas.microsoft.com/office/drawing/2014/main" id="{FD9C082D-521B-6FFF-DAF6-9647E8289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5" y="2284"/>
              <a:ext cx="1071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en-US" sz="1440" b="1">
                  <a:latin typeface="Verdana" panose="020B0604030504040204" pitchFamily="34" charset="0"/>
                </a:rPr>
                <a:t>ribossomo</a:t>
              </a:r>
            </a:p>
          </p:txBody>
        </p:sp>
        <p:sp>
          <p:nvSpPr>
            <p:cNvPr id="23562" name="Text Box 9">
              <a:extLst>
                <a:ext uri="{FF2B5EF4-FFF2-40B4-BE49-F238E27FC236}">
                  <a16:creationId xmlns:a16="http://schemas.microsoft.com/office/drawing/2014/main" id="{340A1830-117E-9E9D-EF6B-F011D3DFA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0" y="3580"/>
              <a:ext cx="897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en-US" sz="1440" b="1">
                  <a:latin typeface="Verdana" panose="020B0604030504040204" pitchFamily="34" charset="0"/>
                </a:rPr>
                <a:t>proteína</a:t>
              </a:r>
            </a:p>
          </p:txBody>
        </p:sp>
        <p:sp>
          <p:nvSpPr>
            <p:cNvPr id="23563" name="Text Box 10">
              <a:extLst>
                <a:ext uri="{FF2B5EF4-FFF2-40B4-BE49-F238E27FC236}">
                  <a16:creationId xmlns:a16="http://schemas.microsoft.com/office/drawing/2014/main" id="{F7860BB2-9694-BAAE-D8B8-F851EE5E3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" y="1968"/>
              <a:ext cx="697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en-US" sz="1620" b="1">
                  <a:latin typeface="Arial" panose="020B0604020202020204" pitchFamily="34" charset="0"/>
                </a:rPr>
                <a:t>RNAm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9901ECD3-A210-5C72-8808-DA5B4D666B38}"/>
              </a:ext>
            </a:extLst>
          </p:cNvPr>
          <p:cNvSpPr txBox="1"/>
          <p:nvPr/>
        </p:nvSpPr>
        <p:spPr>
          <a:xfrm>
            <a:off x="884955" y="742765"/>
            <a:ext cx="6932616" cy="84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en-US" sz="445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RNA mensageiro (RNAm)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709667B-D48F-7D8B-0FEF-EB7C0D730052}"/>
              </a:ext>
            </a:extLst>
          </p:cNvPr>
          <p:cNvSpPr txBox="1"/>
          <p:nvPr/>
        </p:nvSpPr>
        <p:spPr>
          <a:xfrm>
            <a:off x="8348912" y="2545824"/>
            <a:ext cx="4195877" cy="514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/>
              <a:t>Formado por uma única fita (fita simples) produzida a partir de uma fita molde de DNA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pt-BR" altLang="en-US" sz="2160" dirty="0"/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/>
              <a:t>A síntese do RNAm ocorre no núcleo, e depois essa molécula vai para o citoplasma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endParaRPr lang="pt-BR" altLang="en-US" sz="2160" dirty="0"/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altLang="en-US" sz="2160" dirty="0"/>
              <a:t>síntese de proteínas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pt-BR" altLang="en-US" sz="1920" dirty="0"/>
          </a:p>
        </p:txBody>
      </p:sp>
      <p:sp>
        <p:nvSpPr>
          <p:cNvPr id="4" name="Seta para a direita 9">
            <a:extLst>
              <a:ext uri="{FF2B5EF4-FFF2-40B4-BE49-F238E27FC236}">
                <a16:creationId xmlns:a16="http://schemas.microsoft.com/office/drawing/2014/main" id="{59E45820-0EAF-7248-4FD9-84E0C944E986}"/>
              </a:ext>
            </a:extLst>
          </p:cNvPr>
          <p:cNvSpPr/>
          <p:nvPr/>
        </p:nvSpPr>
        <p:spPr>
          <a:xfrm rot="5400000" flipV="1">
            <a:off x="10167887" y="6162116"/>
            <a:ext cx="605788" cy="342558"/>
          </a:xfrm>
          <a:prstGeom prst="rightArrow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C1EA989D-2F10-DB6C-9120-0325C1E1B482}"/>
              </a:ext>
            </a:extLst>
          </p:cNvPr>
          <p:cNvGrpSpPr/>
          <p:nvPr/>
        </p:nvGrpSpPr>
        <p:grpSpPr>
          <a:xfrm>
            <a:off x="2559115" y="1944639"/>
            <a:ext cx="4054150" cy="4647304"/>
            <a:chOff x="3389314" y="0"/>
            <a:chExt cx="6194732" cy="6705600"/>
          </a:xfrm>
        </p:grpSpPr>
        <p:pic>
          <p:nvPicPr>
            <p:cNvPr id="24578" name="Picture 2" descr="tRNA secundária Ravenetal2001 pg204">
              <a:extLst>
                <a:ext uri="{FF2B5EF4-FFF2-40B4-BE49-F238E27FC236}">
                  <a16:creationId xmlns:a16="http://schemas.microsoft.com/office/drawing/2014/main" id="{B424F895-88D7-74BF-EB81-BBDDEE77D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14" y="0"/>
              <a:ext cx="5419725" cy="670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 Box 4">
              <a:extLst>
                <a:ext uri="{FF2B5EF4-FFF2-40B4-BE49-F238E27FC236}">
                  <a16:creationId xmlns:a16="http://schemas.microsoft.com/office/drawing/2014/main" id="{F1E967CA-64B5-A729-3660-DDB654907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2264" y="46039"/>
              <a:ext cx="2911782" cy="1092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en-US" sz="2160" dirty="0">
                  <a:latin typeface="+mn-lt"/>
                </a:rPr>
                <a:t>sítio de ligação do aminoácido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0962FF37-04B4-7867-BFAE-BB42F38E69F8}"/>
              </a:ext>
            </a:extLst>
          </p:cNvPr>
          <p:cNvSpPr txBox="1"/>
          <p:nvPr/>
        </p:nvSpPr>
        <p:spPr>
          <a:xfrm>
            <a:off x="852655" y="584815"/>
            <a:ext cx="7029704" cy="84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en-US" sz="445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  <a:cs typeface="Arial" panose="020B0604020202020204" pitchFamily="34" charset="0"/>
              </a:rPr>
              <a:t>RNA transportador (</a:t>
            </a:r>
            <a:r>
              <a:rPr lang="pt-BR" altLang="en-US" sz="4450" dirty="0" err="1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  <a:cs typeface="Arial" panose="020B0604020202020204" pitchFamily="34" charset="0"/>
              </a:rPr>
              <a:t>RNAt</a:t>
            </a:r>
            <a:r>
              <a:rPr lang="pt-BR" altLang="en-US" sz="445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CC814A3-0E8C-985C-A828-992C106D5682}"/>
              </a:ext>
            </a:extLst>
          </p:cNvPr>
          <p:cNvSpPr txBox="1"/>
          <p:nvPr/>
        </p:nvSpPr>
        <p:spPr>
          <a:xfrm>
            <a:off x="6719316" y="1786121"/>
            <a:ext cx="5866661" cy="6239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Fita única de </a:t>
            </a:r>
            <a:r>
              <a:rPr lang="pt-BR" altLang="en-US" sz="2160" dirty="0" err="1">
                <a:cs typeface="Arial" panose="020B0604020202020204" pitchFamily="34" charset="0"/>
              </a:rPr>
              <a:t>ribonucleotídeos</a:t>
            </a:r>
            <a:r>
              <a:rPr lang="pt-BR" altLang="en-US" sz="2160" dirty="0">
                <a:cs typeface="Arial" panose="020B0604020202020204" pitchFamily="34" charset="0"/>
              </a:rPr>
              <a:t> dobrada em forma de trevo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Constituído pelos </a:t>
            </a:r>
            <a:r>
              <a:rPr lang="pt-BR" altLang="en-US" sz="2160" dirty="0" err="1">
                <a:cs typeface="Arial" panose="020B0604020202020204" pitchFamily="34" charset="0"/>
              </a:rPr>
              <a:t>ribonucleotídeos</a:t>
            </a:r>
            <a:r>
              <a:rPr lang="pt-BR" altLang="en-US" sz="2160" dirty="0">
                <a:cs typeface="Arial" panose="020B0604020202020204" pitchFamily="34" charset="0"/>
              </a:rPr>
              <a:t> A,G,C e U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Função: transportar aminoácidos até o ribossomo para a síntese de proteínas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Segue a sequência de códons (trinca de nucleotídeos) fornecida pelo RNAm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Cada </a:t>
            </a:r>
            <a:r>
              <a:rPr lang="pt-BR" altLang="en-US" sz="2160" dirty="0" err="1">
                <a:cs typeface="Arial" panose="020B0604020202020204" pitchFamily="34" charset="0"/>
              </a:rPr>
              <a:t>RNAt</a:t>
            </a:r>
            <a:r>
              <a:rPr lang="pt-BR" altLang="en-US" sz="2160" dirty="0">
                <a:cs typeface="Arial" panose="020B0604020202020204" pitchFamily="34" charset="0"/>
              </a:rPr>
              <a:t> é específico para cada aminoácido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A sequência de trincas presentes no </a:t>
            </a:r>
            <a:r>
              <a:rPr lang="pt-BR" altLang="en-US" sz="2160" dirty="0" err="1">
                <a:cs typeface="Arial" panose="020B0604020202020204" pitchFamily="34" charset="0"/>
              </a:rPr>
              <a:t>RNAt</a:t>
            </a:r>
            <a:r>
              <a:rPr lang="pt-BR" altLang="en-US" sz="2160" dirty="0">
                <a:cs typeface="Arial" panose="020B0604020202020204" pitchFamily="34" charset="0"/>
              </a:rPr>
              <a:t> é chamada anticódon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>
                <a:cs typeface="Arial" panose="020B0604020202020204" pitchFamily="34" charset="0"/>
              </a:rPr>
              <a:t>O anticódon é complementar ao códon presente no RNAm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AFDF2E53-68FD-A09B-A39C-199E8BD30CBE}"/>
              </a:ext>
            </a:extLst>
          </p:cNvPr>
          <p:cNvGrpSpPr>
            <a:grpSpLocks/>
          </p:cNvGrpSpPr>
          <p:nvPr/>
        </p:nvGrpSpPr>
        <p:grpSpPr bwMode="auto">
          <a:xfrm>
            <a:off x="2482328" y="1561204"/>
            <a:ext cx="5264524" cy="5385257"/>
            <a:chOff x="1440" y="192"/>
            <a:chExt cx="3360" cy="3696"/>
          </a:xfrm>
        </p:grpSpPr>
        <p:grpSp>
          <p:nvGrpSpPr>
            <p:cNvPr id="22532" name="Group 3">
              <a:extLst>
                <a:ext uri="{FF2B5EF4-FFF2-40B4-BE49-F238E27FC236}">
                  <a16:creationId xmlns:a16="http://schemas.microsoft.com/office/drawing/2014/main" id="{45388D18-9F1F-E5A2-05DE-60C7E99348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92"/>
              <a:ext cx="3360" cy="3696"/>
              <a:chOff x="1536" y="336"/>
              <a:chExt cx="3033" cy="3360"/>
            </a:xfrm>
          </p:grpSpPr>
          <p:pic>
            <p:nvPicPr>
              <p:cNvPr id="22534" name="Picture 4" descr="ribossomos subunidades Albertsetal2002 pg231">
                <a:extLst>
                  <a:ext uri="{FF2B5EF4-FFF2-40B4-BE49-F238E27FC236}">
                    <a16:creationId xmlns:a16="http://schemas.microsoft.com/office/drawing/2014/main" id="{AE6C680D-163C-AE2C-57FC-5C9724263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336"/>
                <a:ext cx="3033" cy="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35" name="Rectangle 5">
                <a:extLst>
                  <a:ext uri="{FF2B5EF4-FFF2-40B4-BE49-F238E27FC236}">
                    <a16:creationId xmlns:a16="http://schemas.microsoft.com/office/drawing/2014/main" id="{9305C678-5DF7-D80B-4412-0CB2F6C9B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064"/>
                <a:ext cx="57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2160">
                  <a:latin typeface="+mn-lt"/>
                </a:endParaRPr>
              </a:p>
            </p:txBody>
          </p:sp>
          <p:sp>
            <p:nvSpPr>
              <p:cNvPr id="22536" name="Rectangle 6">
                <a:extLst>
                  <a:ext uri="{FF2B5EF4-FFF2-40B4-BE49-F238E27FC236}">
                    <a16:creationId xmlns:a16="http://schemas.microsoft.com/office/drawing/2014/main" id="{417D6314-A3F4-1F37-ECC1-4EACD3EE6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920"/>
                <a:ext cx="57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2160">
                  <a:latin typeface="+mn-lt"/>
                </a:endParaRPr>
              </a:p>
            </p:txBody>
          </p:sp>
          <p:sp>
            <p:nvSpPr>
              <p:cNvPr id="22537" name="Rectangle 7">
                <a:extLst>
                  <a:ext uri="{FF2B5EF4-FFF2-40B4-BE49-F238E27FC236}">
                    <a16:creationId xmlns:a16="http://schemas.microsoft.com/office/drawing/2014/main" id="{F0643374-91A4-6BD7-9F04-276BDEF50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3552"/>
                <a:ext cx="57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2160">
                  <a:latin typeface="+mn-lt"/>
                </a:endParaRPr>
              </a:p>
            </p:txBody>
          </p:sp>
        </p:grpSp>
        <p:sp>
          <p:nvSpPr>
            <p:cNvPr id="22533" name="Text Box 8">
              <a:extLst>
                <a:ext uri="{FF2B5EF4-FFF2-40B4-BE49-F238E27FC236}">
                  <a16:creationId xmlns:a16="http://schemas.microsoft.com/office/drawing/2014/main" id="{921C5856-BA27-7277-6259-2BC9534DC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744"/>
              <a:ext cx="546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en-US" sz="720">
                  <a:latin typeface="+mn-lt"/>
                </a:rPr>
                <a:t>Raven </a:t>
              </a:r>
              <a:r>
                <a:rPr lang="pt-BR" altLang="en-US" sz="720" i="1">
                  <a:latin typeface="+mn-lt"/>
                </a:rPr>
                <a:t>et al</a:t>
              </a:r>
              <a:r>
                <a:rPr lang="pt-BR" altLang="en-US" sz="720">
                  <a:latin typeface="+mn-lt"/>
                </a:rPr>
                <a:t>., 2001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06846431-1A11-A37B-6555-C69F47D6FED1}"/>
              </a:ext>
            </a:extLst>
          </p:cNvPr>
          <p:cNvSpPr txBox="1"/>
          <p:nvPr/>
        </p:nvSpPr>
        <p:spPr>
          <a:xfrm>
            <a:off x="824806" y="611673"/>
            <a:ext cx="6751264" cy="84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en-US" sz="445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RNA  ribossômico (</a:t>
            </a:r>
            <a:r>
              <a:rPr lang="pt-BR" altLang="en-US" sz="4450" dirty="0" err="1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RNAr</a:t>
            </a:r>
            <a:r>
              <a:rPr lang="pt-BR" altLang="en-US" sz="445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5FE596-429F-D2CC-9F92-1BC14DF2E083}"/>
              </a:ext>
            </a:extLst>
          </p:cNvPr>
          <p:cNvSpPr txBox="1"/>
          <p:nvPr/>
        </p:nvSpPr>
        <p:spPr>
          <a:xfrm>
            <a:off x="7576070" y="2940871"/>
            <a:ext cx="4927007" cy="37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/>
              <a:t>Principal componente estrutural dos ribossomos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pt-BR" altLang="en-US" sz="2160" dirty="0"/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/>
              <a:t>Composição dos ribossomos (</a:t>
            </a:r>
            <a:r>
              <a:rPr lang="pt-BR" altLang="en-US" sz="2160" dirty="0" err="1"/>
              <a:t>RNAr</a:t>
            </a:r>
            <a:r>
              <a:rPr lang="pt-BR" altLang="en-US" sz="2160" dirty="0"/>
              <a:t> + proteínas)</a:t>
            </a:r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pt-BR" altLang="en-US" sz="2160" dirty="0"/>
          </a:p>
          <a:p>
            <a:pPr marL="257176" indent="-257176" algn="just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en-US" sz="2160" dirty="0"/>
              <a:t>Função: Síntese de proteínas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">
            <a:extLst>
              <a:ext uri="{FF2B5EF4-FFF2-40B4-BE49-F238E27FC236}">
                <a16:creationId xmlns:a16="http://schemas.microsoft.com/office/drawing/2014/main" id="{12BB7BDC-D625-004E-B76C-A374712F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29" y="3734455"/>
            <a:ext cx="6973521" cy="500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C70BC7B-C622-60E5-A278-22FB871269A1}"/>
              </a:ext>
            </a:extLst>
          </p:cNvPr>
          <p:cNvSpPr/>
          <p:nvPr/>
        </p:nvSpPr>
        <p:spPr>
          <a:xfrm>
            <a:off x="4447842" y="662264"/>
            <a:ext cx="1135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rgbClr val="7030A0"/>
                </a:solidFill>
                <a:latin typeface="Alice" panose="020B0604020202020204" charset="0"/>
                <a:ea typeface="Alice" panose="020B0604020202020204" charset="0"/>
              </a:rPr>
              <a:t>RNA</a:t>
            </a:r>
          </a:p>
        </p:txBody>
      </p:sp>
      <p:sp>
        <p:nvSpPr>
          <p:cNvPr id="5" name="Seta para a direita 7">
            <a:extLst>
              <a:ext uri="{FF2B5EF4-FFF2-40B4-BE49-F238E27FC236}">
                <a16:creationId xmlns:a16="http://schemas.microsoft.com/office/drawing/2014/main" id="{EBAEB59A-4432-52E8-3A07-C73215D90718}"/>
              </a:ext>
            </a:extLst>
          </p:cNvPr>
          <p:cNvSpPr/>
          <p:nvPr/>
        </p:nvSpPr>
        <p:spPr>
          <a:xfrm rot="8821316" flipV="1">
            <a:off x="3804121" y="1289691"/>
            <a:ext cx="686885" cy="316543"/>
          </a:xfrm>
          <a:prstGeom prst="rightArrow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6" name="Seta para a direita 8">
            <a:extLst>
              <a:ext uri="{FF2B5EF4-FFF2-40B4-BE49-F238E27FC236}">
                <a16:creationId xmlns:a16="http://schemas.microsoft.com/office/drawing/2014/main" id="{F33F1F35-AE12-1134-C8F6-C95FC98FC753}"/>
              </a:ext>
            </a:extLst>
          </p:cNvPr>
          <p:cNvSpPr/>
          <p:nvPr/>
        </p:nvSpPr>
        <p:spPr>
          <a:xfrm rot="5400000" flipV="1">
            <a:off x="4732366" y="1387408"/>
            <a:ext cx="461665" cy="316543"/>
          </a:xfrm>
          <a:prstGeom prst="rightArrow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7" name="Seta para a direita 9">
            <a:extLst>
              <a:ext uri="{FF2B5EF4-FFF2-40B4-BE49-F238E27FC236}">
                <a16:creationId xmlns:a16="http://schemas.microsoft.com/office/drawing/2014/main" id="{DEE40B0E-8A26-D4FE-A8C5-DDCFB39472D8}"/>
              </a:ext>
            </a:extLst>
          </p:cNvPr>
          <p:cNvSpPr/>
          <p:nvPr/>
        </p:nvSpPr>
        <p:spPr>
          <a:xfrm rot="1942456" flipV="1">
            <a:off x="5499770" y="1301195"/>
            <a:ext cx="686885" cy="316543"/>
          </a:xfrm>
          <a:prstGeom prst="rightArrow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F78A498-9142-FC7E-CC65-E30C7E6EB40A}"/>
              </a:ext>
            </a:extLst>
          </p:cNvPr>
          <p:cNvSpPr/>
          <p:nvPr/>
        </p:nvSpPr>
        <p:spPr>
          <a:xfrm>
            <a:off x="6149173" y="1393063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Alice" panose="020B0604020202020204" charset="0"/>
                <a:ea typeface="Alice" panose="020B0604020202020204" charset="0"/>
              </a:rPr>
              <a:t>RNA ribossômico (</a:t>
            </a:r>
            <a:r>
              <a:rPr lang="pt-BR" sz="2400" dirty="0" err="1">
                <a:solidFill>
                  <a:srgbClr val="FF0000"/>
                </a:solidFill>
                <a:latin typeface="Alice" panose="020B0604020202020204" charset="0"/>
                <a:ea typeface="Alice" panose="020B0604020202020204" charset="0"/>
              </a:rPr>
              <a:t>rRNA</a:t>
            </a:r>
            <a:r>
              <a:rPr lang="pt-BR" sz="2400" dirty="0">
                <a:solidFill>
                  <a:srgbClr val="FF0000"/>
                </a:solidFill>
                <a:latin typeface="Alice" panose="020B0604020202020204" charset="0"/>
                <a:ea typeface="Alice" panose="020B0604020202020204" charset="0"/>
              </a:rPr>
              <a:t>)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81553CC-2535-1E0F-2680-297CCBAB09C3}"/>
              </a:ext>
            </a:extLst>
          </p:cNvPr>
          <p:cNvSpPr/>
          <p:nvPr/>
        </p:nvSpPr>
        <p:spPr>
          <a:xfrm>
            <a:off x="362011" y="1584382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2400" dirty="0">
                <a:solidFill>
                  <a:srgbClr val="00B050"/>
                </a:solidFill>
                <a:latin typeface="Alice" panose="020B0604020202020204" charset="0"/>
                <a:ea typeface="Alice" panose="020B0604020202020204" charset="0"/>
              </a:rPr>
              <a:t>RNA mensageiro (</a:t>
            </a:r>
            <a:r>
              <a:rPr lang="pt-BR" sz="2400" dirty="0" err="1">
                <a:solidFill>
                  <a:srgbClr val="00B050"/>
                </a:solidFill>
                <a:latin typeface="Alice" panose="020B0604020202020204" charset="0"/>
                <a:ea typeface="Alice" panose="020B0604020202020204" charset="0"/>
              </a:rPr>
              <a:t>mRNA</a:t>
            </a:r>
            <a:r>
              <a:rPr lang="pt-BR" sz="2400" dirty="0">
                <a:solidFill>
                  <a:srgbClr val="00B050"/>
                </a:solidFill>
                <a:latin typeface="Alice" panose="020B0604020202020204" charset="0"/>
                <a:ea typeface="Alice" panose="020B0604020202020204" charset="0"/>
              </a:rPr>
              <a:t>)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DE7D155-B6AC-3B45-571F-919CEBC0CCAB}"/>
              </a:ext>
            </a:extLst>
          </p:cNvPr>
          <p:cNvSpPr/>
          <p:nvPr/>
        </p:nvSpPr>
        <p:spPr>
          <a:xfrm>
            <a:off x="3511344" y="1954524"/>
            <a:ext cx="3839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2400" dirty="0">
                <a:solidFill>
                  <a:srgbClr val="002060"/>
                </a:solidFill>
                <a:latin typeface="Alice" panose="020B0604020202020204" charset="0"/>
                <a:ea typeface="Alice" panose="020B0604020202020204" charset="0"/>
              </a:rPr>
              <a:t>RNA transportador (</a:t>
            </a:r>
            <a:r>
              <a:rPr lang="pt-BR" sz="2400" dirty="0" err="1">
                <a:solidFill>
                  <a:srgbClr val="002060"/>
                </a:solidFill>
                <a:latin typeface="Alice" panose="020B0604020202020204" charset="0"/>
                <a:ea typeface="Alice" panose="020B0604020202020204" charset="0"/>
              </a:rPr>
              <a:t>tRNA</a:t>
            </a:r>
            <a:r>
              <a:rPr lang="pt-BR" sz="2400" dirty="0">
                <a:solidFill>
                  <a:srgbClr val="002060"/>
                </a:solidFill>
                <a:latin typeface="Alice" panose="020B0604020202020204" charset="0"/>
                <a:ea typeface="Alice" panose="020B0604020202020204" charset="0"/>
              </a:rPr>
              <a:t>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AAB4474-6EA3-C7AB-3913-A9849F184D54}"/>
              </a:ext>
            </a:extLst>
          </p:cNvPr>
          <p:cNvSpPr/>
          <p:nvPr/>
        </p:nvSpPr>
        <p:spPr>
          <a:xfrm>
            <a:off x="7350857" y="1854728"/>
            <a:ext cx="2376882" cy="120032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Alice" panose="020B0604020202020204" charset="0"/>
                <a:ea typeface="Alice" panose="020B0604020202020204" charset="0"/>
              </a:rPr>
              <a:t>C</a:t>
            </a:r>
            <a:r>
              <a:rPr lang="pt-BR" sz="2400" dirty="0">
                <a:solidFill>
                  <a:schemeClr val="dk1"/>
                </a:solidFill>
                <a:latin typeface="Alice" panose="020B0604020202020204" charset="0"/>
                <a:ea typeface="Alice" panose="020B0604020202020204" charset="0"/>
              </a:rPr>
              <a:t>omplexos que executam a síntese proteica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4FEDA41-FDE2-FEEA-E247-F539F55C84E2}"/>
              </a:ext>
            </a:extLst>
          </p:cNvPr>
          <p:cNvSpPr/>
          <p:nvPr/>
        </p:nvSpPr>
        <p:spPr>
          <a:xfrm>
            <a:off x="362011" y="2046047"/>
            <a:ext cx="3070478" cy="193899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dk1"/>
                </a:solidFill>
                <a:latin typeface="Alice" panose="020B0604020202020204" charset="0"/>
                <a:ea typeface="Alice" panose="020B0604020202020204" charset="0"/>
                <a:cs typeface="Arial" panose="020B0604020202020204" pitchFamily="34" charset="0"/>
              </a:rPr>
              <a:t>Intermediários que carregam informações para a síntese de proteína para o ribossomo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3977B96-2E85-C3D5-175F-B83E0D33ECB9}"/>
              </a:ext>
            </a:extLst>
          </p:cNvPr>
          <p:cNvSpPr/>
          <p:nvPr/>
        </p:nvSpPr>
        <p:spPr>
          <a:xfrm>
            <a:off x="3951061" y="2454892"/>
            <a:ext cx="2881223" cy="3416320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dk1"/>
                </a:solidFill>
                <a:latin typeface="Alice" panose="020B0604020202020204" charset="0"/>
                <a:ea typeface="Alice" panose="020B0604020202020204" charset="0"/>
                <a:cs typeface="Arial" panose="020B0604020202020204" pitchFamily="34" charset="0"/>
              </a:rPr>
              <a:t>Moléculas adaptadoras que traduzem fielmente a informação do RNA mensageiro em uma sequência específica de aminoácidos</a:t>
            </a:r>
          </a:p>
        </p:txBody>
      </p:sp>
    </p:spTree>
    <p:extLst>
      <p:ext uri="{BB962C8B-B14F-4D97-AF65-F5344CB8AC3E}">
        <p14:creationId xmlns:p14="http://schemas.microsoft.com/office/powerpoint/2010/main" val="82784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608409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Destino das Proteínas Ribossomais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20052"/>
            <a:ext cx="1104424" cy="13252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8728" y="2540913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Polissomos Livres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8728" y="301847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Proteínas permanecem no citosol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3645337"/>
            <a:ext cx="1104424" cy="13252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8728" y="3866198"/>
            <a:ext cx="2893457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Transporte Intracelular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8728" y="434375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Núcleo, mitocôndria, cloroplasto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4970621"/>
            <a:ext cx="1104424" cy="13252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8728" y="5191482"/>
            <a:ext cx="280570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Polissomos Associados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8728" y="5669042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Lúmen do retículo → Golgi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73" y="6295906"/>
            <a:ext cx="1104424" cy="13252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08728" y="6516767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Destino Final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2208728" y="699432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Lisossomo, superfície celular, vesículas secretoras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35887"/>
            <a:ext cx="9700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Citoplasma: Procarionte vs Eucarionte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11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Procarionte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927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Matriz amorfa com água e íons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Sem organelas membranosas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DNA disperso no nucleóide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611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Eucarionte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19278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Entre membrana e carioteca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Possui organelas membranosas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Contém citosol</a:t>
            </a:r>
            <a:endParaRPr lang="en-US" sz="175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7F8AF51-6828-60BE-8640-36C6633A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pic>
        <p:nvPicPr>
          <p:cNvPr id="13" name="Imagem 12" descr="Diagrama&#10;&#10;O conteúdo gerado por IA pode estar incorreto.">
            <a:extLst>
              <a:ext uri="{FF2B5EF4-FFF2-40B4-BE49-F238E27FC236}">
                <a16:creationId xmlns:a16="http://schemas.microsoft.com/office/drawing/2014/main" id="{ED0823BA-C452-48F6-70D6-FD337A75B1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05" t="15612" r="56435" b="21800"/>
          <a:stretch/>
        </p:blipFill>
        <p:spPr>
          <a:xfrm>
            <a:off x="4190047" y="3347821"/>
            <a:ext cx="2037003" cy="2823882"/>
          </a:xfrm>
          <a:prstGeom prst="rect">
            <a:avLst/>
          </a:prstGeom>
        </p:spPr>
      </p:pic>
      <p:pic>
        <p:nvPicPr>
          <p:cNvPr id="15" name="Imagem 14" descr="Diagrama&#10;&#10;O conteúdo gerado por IA pode estar incorreto.">
            <a:extLst>
              <a:ext uri="{FF2B5EF4-FFF2-40B4-BE49-F238E27FC236}">
                <a16:creationId xmlns:a16="http://schemas.microsoft.com/office/drawing/2014/main" id="{FA761EA6-09AE-7FA7-EBFD-9F585E82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t="16596" r="5907" b="23488"/>
          <a:stretch/>
        </p:blipFill>
        <p:spPr>
          <a:xfrm>
            <a:off x="11062905" y="3320527"/>
            <a:ext cx="2773705" cy="282679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15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Centríolos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: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Divisão</a:t>
            </a:r>
            <a:r>
              <a:rPr lang="en-US" sz="4450" i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celular</a:t>
            </a:r>
            <a:endParaRPr lang="en-US" sz="4450" i="1" dirty="0"/>
          </a:p>
        </p:txBody>
      </p:sp>
      <p:sp>
        <p:nvSpPr>
          <p:cNvPr id="11" name="Text 5"/>
          <p:cNvSpPr/>
          <p:nvPr/>
        </p:nvSpPr>
        <p:spPr>
          <a:xfrm>
            <a:off x="793788" y="25170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Ocorrência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08659" y="3007434"/>
            <a:ext cx="30054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Protistas, animais, vegetais inferiores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4201466" y="2529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Estrutura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4173248" y="3019524"/>
            <a:ext cx="28917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9 grupos de 3 microtúbulos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694274" y="2499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Localização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7609144" y="2990326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Centro celular ou centrossomo</a:t>
            </a:r>
            <a:endParaRPr lang="en-US" sz="1750" dirty="0"/>
          </a:p>
        </p:txBody>
      </p:sp>
      <p:sp>
        <p:nvSpPr>
          <p:cNvPr id="17" name="Text 11"/>
          <p:cNvSpPr/>
          <p:nvPr/>
        </p:nvSpPr>
        <p:spPr>
          <a:xfrm>
            <a:off x="10916126" y="25401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Funções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0830997" y="3030583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Divisão celular, formação de cílios e flagelos</a:t>
            </a:r>
            <a:endParaRPr lang="en-US" sz="1750" dirty="0"/>
          </a:p>
        </p:txBody>
      </p:sp>
      <p:pic>
        <p:nvPicPr>
          <p:cNvPr id="20" name="Imagem 19" descr="Diagrama&#10;&#10;O conteúdo gerado por IA pode estar incorreto.">
            <a:extLst>
              <a:ext uri="{FF2B5EF4-FFF2-40B4-BE49-F238E27FC236}">
                <a16:creationId xmlns:a16="http://schemas.microsoft.com/office/drawing/2014/main" id="{208BCE7B-2940-5BB1-B576-0A859CBAC7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02" r="15595" b="3088"/>
          <a:stretch/>
        </p:blipFill>
        <p:spPr>
          <a:xfrm>
            <a:off x="7609144" y="4062951"/>
            <a:ext cx="6953813" cy="416664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86B61C2-849B-5363-3351-412787209F96}"/>
              </a:ext>
            </a:extLst>
          </p:cNvPr>
          <p:cNvSpPr txBox="1"/>
          <p:nvPr/>
        </p:nvSpPr>
        <p:spPr>
          <a:xfrm>
            <a:off x="1556714" y="4715114"/>
            <a:ext cx="49076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Papel crucial na divisão celular, especialmente na formação do fuso mitótico, essencial para separar os cromossomos na mitose e a meiose</a:t>
            </a:r>
          </a:p>
          <a:p>
            <a:pPr algn="ctr"/>
            <a:endParaRPr lang="pt-BR" sz="20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pPr algn="ctr"/>
            <a:r>
              <a:rPr lang="pt-BR" sz="20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Responsáveis por organizar os microtúbulos que formam o fuso, garantindo que cada célula filha receba o número correto de cromossomos</a:t>
            </a:r>
            <a:endParaRPr lang="en-US" sz="20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5548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Cílios e Flagelos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904423"/>
            <a:ext cx="4196358" cy="2304931"/>
          </a:xfrm>
          <a:prstGeom prst="roundRect">
            <a:avLst>
              <a:gd name="adj" fmla="val 1476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0604" y="5131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Origem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62165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Centríolos modificados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904423"/>
            <a:ext cx="4196358" cy="2304931"/>
          </a:xfrm>
          <a:prstGeom prst="roundRect">
            <a:avLst>
              <a:gd name="adj" fmla="val 1476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43776" y="5131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Estrutura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43776" y="562165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9 grupos de 2 microtúbulos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5443776" y="6120646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 par central de microtúbulos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443776" y="6619637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Membrana plasmática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4904423"/>
            <a:ext cx="4196358" cy="2304931"/>
          </a:xfrm>
          <a:prstGeom prst="roundRect">
            <a:avLst>
              <a:gd name="adj" fmla="val 1476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9866948" y="5131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Função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9866948" y="5621655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Locomoção celular</a:t>
            </a:r>
            <a:endParaRPr lang="en-US" sz="1750" dirty="0"/>
          </a:p>
        </p:txBody>
      </p:sp>
      <p:pic>
        <p:nvPicPr>
          <p:cNvPr id="18" name="Imagem 17" descr="Tela de computador com fundo azul&#10;&#10;O conteúdo gerado por IA pode estar incorreto.">
            <a:extLst>
              <a:ext uri="{FF2B5EF4-FFF2-40B4-BE49-F238E27FC236}">
                <a16:creationId xmlns:a16="http://schemas.microsoft.com/office/drawing/2014/main" id="{DF6F1553-BC03-07F4-263D-A559DFBD3F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195"/>
          <a:stretch/>
        </p:blipFill>
        <p:spPr>
          <a:xfrm>
            <a:off x="7234177" y="2"/>
            <a:ext cx="7396223" cy="3569792"/>
          </a:xfrm>
          <a:prstGeom prst="rect">
            <a:avLst/>
          </a:prstGeom>
        </p:spPr>
      </p:pic>
      <p:pic>
        <p:nvPicPr>
          <p:cNvPr id="20" name="Imagem 19" descr="Uma imagem contendo bolo, decorado, grande, mesa&#10;&#10;O conteúdo gerado por IA pode estar incorreto.">
            <a:extLst>
              <a:ext uri="{FF2B5EF4-FFF2-40B4-BE49-F238E27FC236}">
                <a16:creationId xmlns:a16="http://schemas.microsoft.com/office/drawing/2014/main" id="{3E74A065-69BE-F991-74F7-06B5CCD74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99" b="17411"/>
          <a:stretch/>
        </p:blipFill>
        <p:spPr>
          <a:xfrm>
            <a:off x="-1" y="-14344"/>
            <a:ext cx="7234177" cy="356979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6F8DD2A-E0E8-BA8D-890E-DBD3C442F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03033"/>
            <a:ext cx="749438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Retículo Endoplasmático Liso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451973"/>
            <a:ext cx="30480" cy="4374475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2947035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270712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749629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83011" y="26787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Síntese Hormonal</a:t>
            </a:r>
            <a:endParaRPr lang="en-US" sz="2200" i="1" dirty="0"/>
          </a:p>
        </p:txBody>
      </p:sp>
      <p:sp>
        <p:nvSpPr>
          <p:cNvPr id="9" name="Text 5"/>
          <p:cNvSpPr/>
          <p:nvPr/>
        </p:nvSpPr>
        <p:spPr>
          <a:xfrm>
            <a:off x="2183011" y="316920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Hormônios esteroides nas gônadas e supra-renais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273612" y="4480798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793790" y="424088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4283393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83011" y="4212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Função Hepática</a:t>
            </a:r>
            <a:endParaRPr lang="en-US" sz="2200" i="1" dirty="0"/>
          </a:p>
        </p:txBody>
      </p:sp>
      <p:sp>
        <p:nvSpPr>
          <p:cNvPr id="14" name="Text 9"/>
          <p:cNvSpPr/>
          <p:nvPr/>
        </p:nvSpPr>
        <p:spPr>
          <a:xfrm>
            <a:off x="2183011" y="4702969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Remoção do fosfato da glicose, desintoxicação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1273612" y="6014561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793790" y="577465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817156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83011" y="5746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i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Resposta a Drogas</a:t>
            </a:r>
            <a:endParaRPr lang="en-US" sz="2200" i="1" dirty="0"/>
          </a:p>
        </p:txBody>
      </p:sp>
      <p:sp>
        <p:nvSpPr>
          <p:cNvPr id="19" name="Text 13"/>
          <p:cNvSpPr/>
          <p:nvPr/>
        </p:nvSpPr>
        <p:spPr>
          <a:xfrm>
            <a:off x="2183011" y="6236732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Proliferação em resposta a sedativos e álcool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70127"/>
            <a:ext cx="70362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REL nas Células Musculares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19068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790373" y="30190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Controle de Cálcio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350948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Regula concentração de Ca²⁺ na célula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4099203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130534" y="40992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Contração Muscular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458962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Participa do mecanismo contrátil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179338"/>
            <a:ext cx="170021" cy="853321"/>
          </a:xfrm>
          <a:prstGeom prst="roundRect">
            <a:avLst>
              <a:gd name="adj" fmla="val 20012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470815" y="51793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Transporte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566975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Promove transporte de substâncias na célula</a:t>
            </a:r>
            <a:endParaRPr lang="en-US" sz="175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CE3225-777A-DF78-B680-E81EC5467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020" y="598204"/>
            <a:ext cx="123877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Retículo </a:t>
            </a:r>
            <a:r>
              <a:rPr lang="en-US" sz="4450" b="1" dirty="0" err="1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Endoplasmático</a:t>
            </a:r>
            <a:r>
              <a:rPr lang="en-US" sz="44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 </a:t>
            </a:r>
            <a:r>
              <a:rPr lang="en-US" sz="4450" b="1" dirty="0" err="1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Rugoso</a:t>
            </a:r>
            <a:r>
              <a:rPr lang="en-US" sz="44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: </a:t>
            </a:r>
            <a:r>
              <a:rPr lang="en-US" sz="4450" b="1" i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Síntese Proteica</a:t>
            </a:r>
            <a:endParaRPr lang="en-US" sz="4450" i="1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8167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Função Principal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3978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Sintetiza </a:t>
            </a:r>
            <a:r>
              <a:rPr lang="en-US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proteínas</a:t>
            </a:r>
            <a:r>
              <a:rPr lang="en-US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 que </a:t>
            </a:r>
            <a:r>
              <a:rPr lang="en-US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formam</a:t>
            </a:r>
            <a:r>
              <a:rPr lang="en-US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membranas, lisossomos ou </a:t>
            </a:r>
            <a:r>
              <a:rPr lang="en-US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são</a:t>
            </a:r>
            <a:r>
              <a:rPr lang="en-US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exportadas</a:t>
            </a:r>
            <a:endParaRPr lang="en-US" dirty="0">
              <a:latin typeface="Lora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99521" y="18167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Células Secretoras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99521" y="23978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Muito desenvolvido em células secretoras, </a:t>
            </a:r>
            <a:r>
              <a:rPr lang="en-US" dirty="0" err="1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como</a:t>
            </a:r>
            <a:r>
              <a:rPr lang="en-US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ácidos</a:t>
            </a:r>
            <a:r>
              <a:rPr lang="en-US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 pancreáticos e </a:t>
            </a:r>
            <a:r>
              <a:rPr lang="en-US" dirty="0" err="1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células</a:t>
            </a:r>
            <a:r>
              <a:rPr lang="en-US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 </a:t>
            </a:r>
            <a:r>
              <a:rPr lang="en-US" dirty="0" err="1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caliciformes</a:t>
            </a:r>
            <a:r>
              <a:rPr lang="en-US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  <a:cs typeface="Open Sans" pitchFamily="34" charset="-120"/>
              </a:rPr>
              <a:t> do intestine </a:t>
            </a:r>
            <a:r>
              <a:rPr lang="pt-BR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</a:rPr>
              <a:t>(muco protetor e lubrificante da parede interna dos órgãos)</a:t>
            </a:r>
            <a:endParaRPr lang="en-US" dirty="0">
              <a:solidFill>
                <a:srgbClr val="4E483C"/>
              </a:solidFill>
              <a:latin typeface="Lora" pitchFamily="2" charset="0"/>
              <a:ea typeface="Alice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58290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Assegura</a:t>
            </a:r>
            <a:r>
              <a:rPr lang="en-US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a funcionalidade celular e a comunicação entre as células.</a:t>
            </a:r>
            <a:endParaRPr lang="en-US" dirty="0">
              <a:latin typeface="Lora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57C564-84ED-2E7D-97EC-2F0EEFF9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pic>
        <p:nvPicPr>
          <p:cNvPr id="10" name="Imagem 9" descr="Diagrama&#10;&#10;O conteúdo gerado por IA pode estar incorreto.">
            <a:extLst>
              <a:ext uri="{FF2B5EF4-FFF2-40B4-BE49-F238E27FC236}">
                <a16:creationId xmlns:a16="http://schemas.microsoft.com/office/drawing/2014/main" id="{8BB01D56-4A36-0C7C-F6A9-92B5FB37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8" t="27129" r="4766" b="4116"/>
          <a:stretch/>
        </p:blipFill>
        <p:spPr>
          <a:xfrm>
            <a:off x="3380899" y="4082275"/>
            <a:ext cx="7315200" cy="41473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81782"/>
            <a:ext cx="96009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Mitocôndria: </a:t>
            </a:r>
            <a:r>
              <a:rPr lang="en-US" sz="4450" b="1" i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A Usina de Energia</a:t>
            </a:r>
            <a:endParaRPr lang="en-US" sz="4450" i="1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508587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128379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Membrana e Cristas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530906" y="5576292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Possui membrana externa e interna. A interna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apresenta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as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cristas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mitocondriais.</a:t>
            </a:r>
            <a:endParaRPr lang="en-US" sz="1750" dirty="0">
              <a:latin typeface="Lora" pitchFamily="2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5216962" y="508587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2" y="5128379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54078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Matriz Mitocondrial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954078" y="5576292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Contém ribossomos, DNA e RNA. Capacidade de autoduplicação.</a:t>
            </a:r>
            <a:endParaRPr lang="en-US" sz="1750" dirty="0">
              <a:latin typeface="Lora" pitchFamily="2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9640133" y="508587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5204" y="5128379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77249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Simbiose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377249" y="5576292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Resultado de simbiose mutualística com bactérias.</a:t>
            </a:r>
            <a:endParaRPr lang="en-US" sz="1750" dirty="0">
              <a:latin typeface="Lora" pitchFamily="2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793790" y="692015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A mitocôndria realiza a respiração celular aeróbia. Este processo é vital para a produção de energia.</a:t>
            </a:r>
            <a:endParaRPr lang="en-US" sz="1750" dirty="0">
              <a:latin typeface="Lora" pitchFamily="2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94ACCD5-0381-EF90-5BC5-84290BF97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098" y="612934"/>
            <a:ext cx="7583805" cy="1393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Cloroplasto: </a:t>
            </a:r>
            <a:r>
              <a:rPr lang="en-US" sz="4350" b="1" i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A Fábrica da Fotossíntese</a:t>
            </a:r>
            <a:endParaRPr lang="en-US" sz="4350" i="1" dirty="0">
              <a:latin typeface="Alice" panose="020B0604020202020204" charset="0"/>
              <a:ea typeface="Alice" panose="020B060402020202020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8" y="2340293"/>
            <a:ext cx="1114425" cy="133742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28850" y="2563178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Estrutura</a:t>
            </a:r>
            <a:endParaRPr lang="en-US" sz="215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228850" y="3045143"/>
            <a:ext cx="6135053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Envelope, tilacóides e estroma compõem o cloroplasto.</a:t>
            </a:r>
            <a:endParaRPr lang="en-US" sz="1750" dirty="0">
              <a:latin typeface="Lora" pitchFamily="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98" y="3677722"/>
            <a:ext cx="1114425" cy="16409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28850" y="3900607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Autoduplicação</a:t>
            </a:r>
            <a:endParaRPr lang="en-US" sz="215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228850" y="4382572"/>
            <a:ext cx="6135053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Possui DNA, RNA e ribossomos. Capacidade de autoduplicação.</a:t>
            </a:r>
            <a:endParaRPr lang="en-US" sz="1750" dirty="0">
              <a:latin typeface="Lora" pitchFamily="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98" y="5318641"/>
            <a:ext cx="1114425" cy="133742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28850" y="5541526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Simbiose</a:t>
            </a:r>
            <a:endParaRPr lang="en-US" sz="215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228850" y="6023491"/>
            <a:ext cx="6135053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Origem em simbiose com cianobactérias.</a:t>
            </a:r>
            <a:endParaRPr lang="en-US" sz="1750" dirty="0">
              <a:latin typeface="Lora" pitchFamily="2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80098" y="6906816"/>
            <a:ext cx="7583805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O cloroplasto é essencial para a fotossíntese. Ele converte luz em energia química, vital para as plantas.</a:t>
            </a:r>
            <a:endParaRPr lang="en-US" sz="1750" dirty="0">
              <a:latin typeface="Lora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3413"/>
            <a:ext cx="129231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Vacúolo de Suco Celular: </a:t>
            </a:r>
            <a:r>
              <a:rPr lang="en-US" sz="4450" b="1" i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Armazenamento e Equilíbrio</a:t>
            </a:r>
            <a:endParaRPr lang="en-US" sz="4450" i="1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54235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47767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Exclusivo</a:t>
            </a: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 dos Vegetais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8224" y="5267206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BR" sz="1750" dirty="0">
                <a:solidFill>
                  <a:srgbClr val="4E483C"/>
                </a:solidFill>
                <a:latin typeface="Lora" pitchFamily="2" charset="0"/>
                <a:ea typeface="Alice" panose="020B0604020202020204" charset="0"/>
              </a:rPr>
              <a:t>Surgem em células jovens a partir de vesículas que brotam do Complexo de Golgi</a:t>
            </a:r>
            <a:endParaRPr lang="en-US" sz="1750" dirty="0">
              <a:solidFill>
                <a:srgbClr val="4E483C"/>
              </a:solidFill>
              <a:latin typeface="Lora" pitchFamily="2" charset="0"/>
              <a:ea typeface="Alice" panose="020B0604020202020204" charset="0"/>
              <a:cs typeface="Open Sans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6962" y="454235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51396" y="47767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Delimitado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51396" y="526720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Delimitado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pelo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tonoplasto</a:t>
            </a:r>
            <a:endParaRPr lang="en-US" sz="1750" dirty="0">
              <a:solidFill>
                <a:srgbClr val="443728"/>
              </a:solidFill>
              <a:latin typeface="Lora" pitchFamily="2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443728"/>
              </a:solidFill>
              <a:latin typeface="Lora" pitchFamily="2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pt-BR" sz="1750" dirty="0">
                <a:solidFill>
                  <a:srgbClr val="4E483C"/>
                </a:solidFill>
                <a:latin typeface="Lora" pitchFamily="2" charset="0"/>
              </a:rPr>
              <a:t>Ocupa 95% do volume celular em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pt-BR" sz="1750" dirty="0">
                <a:solidFill>
                  <a:srgbClr val="4E483C"/>
                </a:solidFill>
                <a:latin typeface="Lora" pitchFamily="2" charset="0"/>
              </a:rPr>
              <a:t>células adultas</a:t>
            </a:r>
            <a:endParaRPr lang="en-US" sz="1750" dirty="0">
              <a:solidFill>
                <a:srgbClr val="4E483C"/>
              </a:solidFill>
              <a:latin typeface="Lora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40133" y="454235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EBE2E0"/>
          </a:solidFill>
          <a:ln w="7620">
            <a:solidFill>
              <a:srgbClr val="D1C8C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74568" y="47767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Funções</a:t>
            </a:r>
            <a:endParaRPr lang="en-US" sz="2200" dirty="0"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74567" y="5131118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Preenchimento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espaço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, armazenamento de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substâncias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: água, íons, carboidratos,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aminoácidos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proteínas</a:t>
            </a: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>
                <a:solidFill>
                  <a:srgbClr val="4E483C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(</a:t>
            </a:r>
            <a:r>
              <a:rPr lang="pt-BR" sz="1750" dirty="0">
                <a:solidFill>
                  <a:srgbClr val="4E483C"/>
                </a:solidFill>
                <a:latin typeface="Lora" pitchFamily="2" charset="0"/>
              </a:rPr>
              <a:t>sementes de feijão e ervilha</a:t>
            </a:r>
            <a:r>
              <a:rPr lang="en-US" sz="1750" dirty="0">
                <a:solidFill>
                  <a:srgbClr val="4E483C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)</a:t>
            </a:r>
            <a:endParaRPr lang="en-US" sz="1750" dirty="0">
              <a:solidFill>
                <a:srgbClr val="4E483C"/>
              </a:solidFill>
              <a:latin typeface="Lora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3790" y="720840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43728"/>
                </a:solidFill>
                <a:latin typeface="Lora" pitchFamily="2" charset="0"/>
                <a:ea typeface="Open Sans" pitchFamily="34" charset="-122"/>
                <a:cs typeface="Open Sans" pitchFamily="34" charset="-120"/>
              </a:rPr>
              <a:t>O vacúolo mantém o equilíbrio celular. Ele armazena substâncias importantes para a célula vegetal.</a:t>
            </a:r>
            <a:endParaRPr lang="en-US" sz="1750" dirty="0">
              <a:latin typeface="Lora" pitchFamily="2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C190D37-A991-6B01-08F7-D1FF96DA3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A12EB9F-D5DC-3A42-8AE6-B188C31F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pic>
        <p:nvPicPr>
          <p:cNvPr id="28" name="Imagem 27" descr="Uma imagem contendo mesa, água&#10;&#10;O conteúdo gerado por IA pode estar incorreto.">
            <a:extLst>
              <a:ext uri="{FF2B5EF4-FFF2-40B4-BE49-F238E27FC236}">
                <a16:creationId xmlns:a16="http://schemas.microsoft.com/office/drawing/2014/main" id="{FCAAB390-18BD-4AD1-ED6C-CBC6B7A77F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9304" b="13109"/>
          <a:stretch/>
        </p:blipFill>
        <p:spPr>
          <a:xfrm>
            <a:off x="0" y="-230614"/>
            <a:ext cx="14630400" cy="8494583"/>
          </a:xfrm>
          <a:prstGeom prst="rect">
            <a:avLst/>
          </a:prstGeom>
          <a:solidFill>
            <a:srgbClr val="FFF7F7"/>
          </a:solidFill>
        </p:spPr>
      </p:pic>
      <p:sp>
        <p:nvSpPr>
          <p:cNvPr id="3" name="Text 0"/>
          <p:cNvSpPr/>
          <p:nvPr/>
        </p:nvSpPr>
        <p:spPr>
          <a:xfrm>
            <a:off x="822367" y="3820001"/>
            <a:ext cx="7547610" cy="589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4400" b="1" dirty="0">
                <a:solidFill>
                  <a:srgbClr val="443728"/>
                </a:solidFill>
                <a:latin typeface="Alice" panose="020B0604020202020204" charset="0"/>
                <a:ea typeface="Alice" panose="020B0604020202020204" charset="0"/>
                <a:cs typeface="Crimson Pro Bold" pitchFamily="34" charset="-120"/>
              </a:rPr>
              <a:t>https://www.youtube.com/watch?v=xLO_xNBeQBs</a:t>
            </a:r>
            <a:endParaRPr lang="en-US" sz="4400" dirty="0">
              <a:latin typeface="Alice" panose="020B0604020202020204" charset="0"/>
              <a:ea typeface="Alice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04918"/>
            <a:ext cx="88664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Citosol e Inclusões Citoplasmáticas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153858"/>
            <a:ext cx="4196358" cy="1805940"/>
          </a:xfrm>
          <a:prstGeom prst="roundRect">
            <a:avLst>
              <a:gd name="adj" fmla="val 1884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0604" y="5380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Citosol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871091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Preenche espaços entre organelas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637008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Composto por água e íons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153858"/>
            <a:ext cx="4196358" cy="1805940"/>
          </a:xfrm>
          <a:prstGeom prst="roundRect">
            <a:avLst>
              <a:gd name="adj" fmla="val 1884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443776" y="5380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Inclusões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43776" y="5871091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Constituintes temporários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443776" y="637008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Reserva de energia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153858"/>
            <a:ext cx="4196358" cy="1805940"/>
          </a:xfrm>
          <a:prstGeom prst="roundRect">
            <a:avLst>
              <a:gd name="adj" fmla="val 1884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9866948" y="5380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Componentes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9866948" y="5871091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Ribossomos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866948" y="6370082"/>
            <a:ext cx="37427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Citoesqueleto</a:t>
            </a:r>
            <a:endParaRPr lang="en-US" sz="17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E2AB738-6AEA-4C5E-79BB-E399314C8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744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Citoesqueleto Celular</a:t>
            </a:r>
            <a:endParaRPr lang="en-US" sz="4450" dirty="0"/>
          </a:p>
        </p:txBody>
      </p:sp>
      <p:sp>
        <p:nvSpPr>
          <p:cNvPr id="11" name="Text 7"/>
          <p:cNvSpPr/>
          <p:nvPr/>
        </p:nvSpPr>
        <p:spPr>
          <a:xfrm>
            <a:off x="10198932" y="7668698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Mecanismo contrátil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9828542" y="2326606"/>
            <a:ext cx="33735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Filamentos Intermediários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9828542" y="2817024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Queratina</a:t>
            </a:r>
            <a:endParaRPr lang="en-US" sz="1750" dirty="0"/>
          </a:p>
        </p:txBody>
      </p:sp>
      <p:sp>
        <p:nvSpPr>
          <p:cNvPr id="17" name="Text 11"/>
          <p:cNvSpPr/>
          <p:nvPr/>
        </p:nvSpPr>
        <p:spPr>
          <a:xfrm>
            <a:off x="9828542" y="3316015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Força mecânica</a:t>
            </a:r>
            <a:endParaRPr lang="en-US" sz="175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F72C03E-0456-E54A-C8D5-DA639612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pic>
        <p:nvPicPr>
          <p:cNvPr id="23" name="Imagem 22" descr="Diagrama&#10;&#10;O conteúdo gerado por IA pode estar incorreto.">
            <a:extLst>
              <a:ext uri="{FF2B5EF4-FFF2-40B4-BE49-F238E27FC236}">
                <a16:creationId xmlns:a16="http://schemas.microsoft.com/office/drawing/2014/main" id="{5183A4D6-3681-2626-D92A-6BC0846BA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52"/>
          <a:stretch/>
        </p:blipFill>
        <p:spPr>
          <a:xfrm>
            <a:off x="81023" y="2190367"/>
            <a:ext cx="9663635" cy="4816801"/>
          </a:xfrm>
          <a:prstGeom prst="rect">
            <a:avLst/>
          </a:prstGeom>
        </p:spPr>
      </p:pic>
      <p:sp>
        <p:nvSpPr>
          <p:cNvPr id="24" name="Text 5">
            <a:extLst>
              <a:ext uri="{FF2B5EF4-FFF2-40B4-BE49-F238E27FC236}">
                <a16:creationId xmlns:a16="http://schemas.microsoft.com/office/drawing/2014/main" id="{39344927-ABAE-8F6A-DB16-EC8125EC51A6}"/>
              </a:ext>
            </a:extLst>
          </p:cNvPr>
          <p:cNvSpPr/>
          <p:nvPr/>
        </p:nvSpPr>
        <p:spPr>
          <a:xfrm>
            <a:off x="10198932" y="66528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Microfilamentos</a:t>
            </a:r>
            <a:endParaRPr lang="en-US" sz="2200" dirty="0"/>
          </a:p>
        </p:txBody>
      </p:sp>
      <p:sp>
        <p:nvSpPr>
          <p:cNvPr id="25" name="Text 6">
            <a:extLst>
              <a:ext uri="{FF2B5EF4-FFF2-40B4-BE49-F238E27FC236}">
                <a16:creationId xmlns:a16="http://schemas.microsoft.com/office/drawing/2014/main" id="{5BD19EEC-C426-D219-5EB4-65FF37ABDAFA}"/>
              </a:ext>
            </a:extLst>
          </p:cNvPr>
          <p:cNvSpPr/>
          <p:nvPr/>
        </p:nvSpPr>
        <p:spPr>
          <a:xfrm>
            <a:off x="10198932" y="7143257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Actina</a:t>
            </a:r>
            <a:endParaRPr lang="en-US" sz="1750" dirty="0"/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4F4B277D-58EC-E190-94E9-46A9F909A5BA}"/>
              </a:ext>
            </a:extLst>
          </p:cNvPr>
          <p:cNvSpPr/>
          <p:nvPr/>
        </p:nvSpPr>
        <p:spPr>
          <a:xfrm>
            <a:off x="10950859" y="42741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Microtúbulos</a:t>
            </a:r>
            <a:endParaRPr lang="en-US" sz="220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7BBD3245-6237-E755-B28F-21D7D643E6E3}"/>
              </a:ext>
            </a:extLst>
          </p:cNvPr>
          <p:cNvSpPr/>
          <p:nvPr/>
        </p:nvSpPr>
        <p:spPr>
          <a:xfrm>
            <a:off x="9544255" y="4764610"/>
            <a:ext cx="42418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Tubulina</a:t>
            </a:r>
            <a:endParaRPr lang="en-US" sz="1750" dirty="0"/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CD055BDD-028A-9863-335C-AA31CE442BF7}"/>
              </a:ext>
            </a:extLst>
          </p:cNvPr>
          <p:cNvSpPr/>
          <p:nvPr/>
        </p:nvSpPr>
        <p:spPr>
          <a:xfrm>
            <a:off x="9544255" y="5263601"/>
            <a:ext cx="42418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Mantêm forma celular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049" y="605790"/>
            <a:ext cx="5507474" cy="688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Células</a:t>
            </a:r>
            <a:r>
              <a:rPr lang="en-US" sz="4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30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Eucariontes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49" y="1734741"/>
            <a:ext cx="6378893" cy="39423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1049" y="5952411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Animal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71049" y="6428780"/>
            <a:ext cx="637889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Sem parede celular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71049" y="6913364"/>
            <a:ext cx="637889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Possui centríolos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40" y="1734741"/>
            <a:ext cx="6379012" cy="39425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80340" y="5952530"/>
            <a:ext cx="275367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Vegetal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480340" y="6428899"/>
            <a:ext cx="6379012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Parede celular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7480340" y="6913483"/>
            <a:ext cx="6379012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Cloroplastos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7480340" y="7398068"/>
            <a:ext cx="6379012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Vacúolo central</a:t>
            </a:r>
            <a:endParaRPr lang="en-US" sz="170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50F5980-AD26-CE32-5086-275F0928D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63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513" y="2947868"/>
            <a:ext cx="4832747" cy="604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Complexo</a:t>
            </a:r>
            <a:r>
              <a:rPr lang="en-US" sz="3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de Golgi: </a:t>
            </a:r>
            <a:r>
              <a:rPr lang="en-US" sz="3800" i="1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Armazenamento</a:t>
            </a:r>
            <a:endParaRPr lang="en-US" sz="3800" i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13" y="3841790"/>
            <a:ext cx="966549" cy="115978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32980" y="4035028"/>
            <a:ext cx="2416373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Estrutura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932980" y="4453057"/>
            <a:ext cx="12020907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Dictiossomo: 4-5 sacos achatados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13" y="5001578"/>
            <a:ext cx="966549" cy="11597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32980" y="5194816"/>
            <a:ext cx="2416373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Função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932980" y="5612844"/>
            <a:ext cx="12020907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Armazenamento e empacotamento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13" y="6161365"/>
            <a:ext cx="966549" cy="15391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32980" y="6354604"/>
            <a:ext cx="2416373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Exportação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932980" y="6772632"/>
            <a:ext cx="12020907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Enzimas lisossomais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1932980" y="7128056"/>
            <a:ext cx="12020907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Grãos de zimógeno</a:t>
            </a:r>
            <a:endParaRPr lang="en-US" sz="150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8636539-3781-2453-9C7D-1A3C0D243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B8C3D6C-777B-959F-B117-5E62050BC33C}"/>
              </a:ext>
            </a:extLst>
          </p:cNvPr>
          <p:cNvSpPr txBox="1"/>
          <p:nvPr/>
        </p:nvSpPr>
        <p:spPr>
          <a:xfrm>
            <a:off x="9917576" y="4304199"/>
            <a:ext cx="50407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Presente em grande quantidade em células animais com função secretora</a:t>
            </a:r>
          </a:p>
          <a:p>
            <a:endParaRPr lang="pt-BR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r>
              <a:rPr lang="pt-BR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Forma o acrossomo do </a:t>
            </a:r>
            <a:r>
              <a:rPr lang="pt-BR" dirty="0" err="1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espermatozóide</a:t>
            </a:r>
            <a:endParaRPr lang="pt-BR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endParaRPr lang="pt-BR" sz="16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r>
              <a:rPr lang="pt-BR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Forma a lamela média das células vegetais (pectina) e hemicelulose das paredes vegetais</a:t>
            </a:r>
          </a:p>
          <a:p>
            <a:pPr marL="342900" indent="-342900">
              <a:buFontTx/>
              <a:buChar char="-"/>
            </a:pPr>
            <a:endParaRPr lang="pt-BR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r>
              <a:rPr lang="pt-BR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Forma grãos de muco (glicoproteína)</a:t>
            </a:r>
            <a:endParaRPr lang="en-US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  <p:pic>
        <p:nvPicPr>
          <p:cNvPr id="22" name="Imagem 21" descr="Diagrama&#10;&#10;O conteúdo gerado por IA pode estar incorreto.">
            <a:extLst>
              <a:ext uri="{FF2B5EF4-FFF2-40B4-BE49-F238E27FC236}">
                <a16:creationId xmlns:a16="http://schemas.microsoft.com/office/drawing/2014/main" id="{6508C9FE-4DA5-B559-D971-2EC45EA22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2152" y="3841790"/>
            <a:ext cx="4366096" cy="3590091"/>
          </a:xfrm>
          <a:prstGeom prst="rect">
            <a:avLst/>
          </a:prstGeom>
        </p:spPr>
      </p:pic>
      <p:pic>
        <p:nvPicPr>
          <p:cNvPr id="26" name="Gráfico 25" descr="Dedo indicador apontando para a direita estrutura de tópicos">
            <a:extLst>
              <a:ext uri="{FF2B5EF4-FFF2-40B4-BE49-F238E27FC236}">
                <a16:creationId xmlns:a16="http://schemas.microsoft.com/office/drawing/2014/main" id="{3ED43E72-31B8-18F0-7EB3-2F458D3278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04780" y="4337090"/>
            <a:ext cx="366771" cy="366771"/>
          </a:xfrm>
          <a:prstGeom prst="rect">
            <a:avLst/>
          </a:prstGeom>
        </p:spPr>
      </p:pic>
      <p:pic>
        <p:nvPicPr>
          <p:cNvPr id="27" name="Gráfico 26" descr="Dedo indicador apontando para a direita estrutura de tópicos">
            <a:extLst>
              <a:ext uri="{FF2B5EF4-FFF2-40B4-BE49-F238E27FC236}">
                <a16:creationId xmlns:a16="http://schemas.microsoft.com/office/drawing/2014/main" id="{6216184B-7EFC-E016-D9C3-150448415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1278" y="5130107"/>
            <a:ext cx="366771" cy="366771"/>
          </a:xfrm>
          <a:prstGeom prst="rect">
            <a:avLst/>
          </a:prstGeom>
        </p:spPr>
      </p:pic>
      <p:pic>
        <p:nvPicPr>
          <p:cNvPr id="28" name="Gráfico 27" descr="Dedo indicador apontando para a direita estrutura de tópicos">
            <a:extLst>
              <a:ext uri="{FF2B5EF4-FFF2-40B4-BE49-F238E27FC236}">
                <a16:creationId xmlns:a16="http://schemas.microsoft.com/office/drawing/2014/main" id="{5E1CB0E8-6F02-8887-78A6-AA1C7DF17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7793" y="5758306"/>
            <a:ext cx="366771" cy="366771"/>
          </a:xfrm>
          <a:prstGeom prst="rect">
            <a:avLst/>
          </a:prstGeom>
        </p:spPr>
      </p:pic>
      <p:pic>
        <p:nvPicPr>
          <p:cNvPr id="29" name="Gráfico 28" descr="Dedo indicador apontando para a direita estrutura de tópicos">
            <a:extLst>
              <a:ext uri="{FF2B5EF4-FFF2-40B4-BE49-F238E27FC236}">
                <a16:creationId xmlns:a16="http://schemas.microsoft.com/office/drawing/2014/main" id="{72FD95B0-1426-75A9-F5F1-41299DCAC6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4299" y="6515023"/>
            <a:ext cx="366771" cy="366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Lisossomos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: </a:t>
            </a:r>
            <a:r>
              <a:rPr lang="en-US" sz="4450" i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Digestão Celular</a:t>
            </a:r>
            <a:endParaRPr lang="en-US" sz="4450" i="1" dirty="0"/>
          </a:p>
        </p:txBody>
      </p:sp>
      <p:sp>
        <p:nvSpPr>
          <p:cNvPr id="4" name="Shape 1"/>
          <p:cNvSpPr/>
          <p:nvPr/>
        </p:nvSpPr>
        <p:spPr>
          <a:xfrm>
            <a:off x="1048941" y="2806422"/>
            <a:ext cx="30480" cy="4374475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3301484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30615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8860" y="31040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Heterofagia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523655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Digestão de substâncias externas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835247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93790" y="459533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78860" y="463784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Autofagia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505741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Digestão de materiais próprios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6369010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6D3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93790" y="612909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878860" y="617160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6100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Extracelular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6591181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Liberação de enzimas para fora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Diagrama&#10;&#10;O conteúdo gerado por IA pode estar incorreto.">
            <a:extLst>
              <a:ext uri="{FF2B5EF4-FFF2-40B4-BE49-F238E27FC236}">
                <a16:creationId xmlns:a16="http://schemas.microsoft.com/office/drawing/2014/main" id="{5542F88B-638F-66B0-1E59-C0826C12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5" t="1921" r="2156" b="-361"/>
          <a:stretch/>
        </p:blipFill>
        <p:spPr>
          <a:xfrm>
            <a:off x="4065477" y="4523521"/>
            <a:ext cx="6499445" cy="368010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5731BE-3DC2-FFC5-A8A2-1D2B370177BA}"/>
              </a:ext>
            </a:extLst>
          </p:cNvPr>
          <p:cNvSpPr txBox="1"/>
          <p:nvPr/>
        </p:nvSpPr>
        <p:spPr>
          <a:xfrm>
            <a:off x="358815" y="2671789"/>
            <a:ext cx="73152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Lisossomos liberam enzimas para fora da célula</a:t>
            </a:r>
          </a:p>
          <a:p>
            <a:endParaRPr lang="pt-BR" sz="22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r>
              <a:rPr lang="pt-BR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Osteoclastos: células responsáveis pela reabsorção óssea, secretam enzimas </a:t>
            </a:r>
            <a:r>
              <a:rPr lang="pt-BR" sz="2200" dirty="0" err="1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lisossomais</a:t>
            </a:r>
            <a:r>
              <a:rPr lang="pt-BR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 que dissolvem a matriz óssea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6836B88D-1E40-0D02-6611-90BB63F6C7D6}"/>
              </a:ext>
            </a:extLst>
          </p:cNvPr>
          <p:cNvSpPr/>
          <p:nvPr/>
        </p:nvSpPr>
        <p:spPr>
          <a:xfrm>
            <a:off x="7937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Digestão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Extracelular</a:t>
            </a:r>
            <a:endParaRPr lang="en-US" sz="445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8402B44D-E603-A77C-472D-1E9FCA806B93}"/>
              </a:ext>
            </a:extLst>
          </p:cNvPr>
          <p:cNvSpPr/>
          <p:nvPr/>
        </p:nvSpPr>
        <p:spPr>
          <a:xfrm>
            <a:off x="731520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Digestão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Intracelular</a:t>
            </a:r>
            <a:endParaRPr lang="en-US" sz="445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48DCB7-285C-88B1-4F9D-6204277710D2}"/>
              </a:ext>
            </a:extLst>
          </p:cNvPr>
          <p:cNvSpPr txBox="1"/>
          <p:nvPr/>
        </p:nvSpPr>
        <p:spPr>
          <a:xfrm>
            <a:off x="7435810" y="2671789"/>
            <a:ext cx="68357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Degradação de partículas extracelulares e moléculas ingeridas pela célula</a:t>
            </a:r>
          </a:p>
          <a:p>
            <a:endParaRPr lang="pt-PT" sz="22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  <a:p>
            <a:r>
              <a:rPr lang="pt-PT" sz="22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Reciclagem de partes da própria célula (autofagia)</a:t>
            </a:r>
            <a:endParaRPr lang="pt-BR" sz="22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E9E1FF5-CF8E-4848-644C-8B19D7BE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62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4CAA18B-D577-FAB1-1B85-7FE7367C4738}"/>
              </a:ext>
            </a:extLst>
          </p:cNvPr>
          <p:cNvSpPr txBox="1"/>
          <p:nvPr/>
        </p:nvSpPr>
        <p:spPr>
          <a:xfrm>
            <a:off x="798653" y="2393178"/>
            <a:ext cx="60304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SILICOSE: destruição das membranas </a:t>
            </a:r>
            <a:r>
              <a:rPr lang="pt-BR" sz="2400" dirty="0" err="1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lisossomais</a:t>
            </a:r>
            <a:r>
              <a:rPr lang="pt-BR" sz="24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 das células pulmonares devido à inalação de sílica, causa destruição das células</a:t>
            </a:r>
            <a:endParaRPr lang="en-US" sz="24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838111E3-1A54-ACDD-41A4-141915AAFEC2}"/>
              </a:ext>
            </a:extLst>
          </p:cNvPr>
          <p:cNvSpPr/>
          <p:nvPr/>
        </p:nvSpPr>
        <p:spPr>
          <a:xfrm>
            <a:off x="886387" y="1048703"/>
            <a:ext cx="113133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Doenças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ligadas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à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atividade</a:t>
            </a: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dos </a:t>
            </a:r>
            <a:r>
              <a:rPr lang="en-US" sz="44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Lisossomos</a:t>
            </a:r>
            <a:endParaRPr lang="en-US" sz="4450" i="1" dirty="0"/>
          </a:p>
        </p:txBody>
      </p:sp>
      <p:pic>
        <p:nvPicPr>
          <p:cNvPr id="8" name="Imagem 7" descr="Foto preta e branca de rosto de pessoa visto de perto&#10;&#10;O conteúdo gerado por IA pode estar incorreto.">
            <a:extLst>
              <a:ext uri="{FF2B5EF4-FFF2-40B4-BE49-F238E27FC236}">
                <a16:creationId xmlns:a16="http://schemas.microsoft.com/office/drawing/2014/main" id="{48156C1C-41DE-F3CE-5EA3-C11EAD70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470"/>
          <a:stretch/>
        </p:blipFill>
        <p:spPr>
          <a:xfrm>
            <a:off x="1997718" y="4419813"/>
            <a:ext cx="3153018" cy="350884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675BFE-EFB7-6195-9E45-92E188890EDC}"/>
              </a:ext>
            </a:extLst>
          </p:cNvPr>
          <p:cNvSpPr txBox="1"/>
          <p:nvPr/>
        </p:nvSpPr>
        <p:spPr>
          <a:xfrm>
            <a:off x="7488820" y="2366385"/>
            <a:ext cx="60304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4E483C"/>
                </a:solidFill>
                <a:latin typeface="Alice" panose="020B0604020202020204" charset="0"/>
                <a:ea typeface="Alice" panose="020B0604020202020204" charset="0"/>
              </a:rPr>
              <a:t>ARTRITE REUMATÓIDE: </a:t>
            </a:r>
            <a:r>
              <a:rPr lang="pt-BR" sz="2400" dirty="0">
                <a:solidFill>
                  <a:srgbClr val="4E483C"/>
                </a:solidFill>
              </a:rPr>
              <a:t>as enzimas </a:t>
            </a:r>
            <a:r>
              <a:rPr lang="pt-BR" sz="2400" dirty="0" err="1">
                <a:solidFill>
                  <a:srgbClr val="4E483C"/>
                </a:solidFill>
              </a:rPr>
              <a:t>lisossomais</a:t>
            </a:r>
            <a:r>
              <a:rPr lang="pt-BR" sz="2400" dirty="0">
                <a:solidFill>
                  <a:srgbClr val="4E483C"/>
                </a:solidFill>
              </a:rPr>
              <a:t> estão envolvidas na degradação do tecido cartilaginoso e ósseo das articulações afetadas pela doença</a:t>
            </a:r>
            <a:endParaRPr lang="en-US" sz="2400" dirty="0">
              <a:solidFill>
                <a:srgbClr val="4E483C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  <p:pic>
        <p:nvPicPr>
          <p:cNvPr id="13" name="Imagem 12" descr="Diagrama&#10;&#10;O conteúdo gerado por IA pode estar incorreto.">
            <a:extLst>
              <a:ext uri="{FF2B5EF4-FFF2-40B4-BE49-F238E27FC236}">
                <a16:creationId xmlns:a16="http://schemas.microsoft.com/office/drawing/2014/main" id="{C776432C-EB21-5797-1E39-C1790E3F7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0" b="10267"/>
          <a:stretch/>
        </p:blipFill>
        <p:spPr>
          <a:xfrm>
            <a:off x="7488820" y="3936045"/>
            <a:ext cx="5787342" cy="42124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F2F6A25-4DEE-F8A1-E1A8-C996CFC80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6379" y="7654035"/>
            <a:ext cx="1814021" cy="4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1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1094</Words>
  <Application>Microsoft Macintosh PowerPoint</Application>
  <PresentationFormat>Personalizar</PresentationFormat>
  <Paragraphs>238</Paragraphs>
  <Slides>28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Lora</vt:lpstr>
      <vt:lpstr>Verdana</vt:lpstr>
      <vt:lpstr>Alice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UNASP-SP - Mauricio Lamano Ferreira</cp:lastModifiedBy>
  <cp:revision>3</cp:revision>
  <dcterms:created xsi:type="dcterms:W3CDTF">2025-04-21T18:35:52Z</dcterms:created>
  <dcterms:modified xsi:type="dcterms:W3CDTF">2025-04-21T23:30:58Z</dcterms:modified>
</cp:coreProperties>
</file>