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2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3441596"/>
            <a:ext cx="7772400" cy="1362075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/>
              <a:t>Tipos de Interface para Aplicações</a:t>
            </a:r>
            <a:br>
              <a:rPr lang="pt-BR" dirty="0"/>
            </a:br>
            <a:br>
              <a:rPr lang="pt-BR" dirty="0"/>
            </a:br>
            <a:r>
              <a:rPr lang="pt-BR" sz="2000" dirty="0"/>
              <a:t>Thiago A </a:t>
            </a:r>
            <a:r>
              <a:rPr lang="pt-BR" sz="2000" dirty="0" err="1"/>
              <a:t>Coleti</a:t>
            </a:r>
            <a:r>
              <a:rPr lang="pt-BR" sz="2000" dirty="0"/>
              <a:t> – UENP</a:t>
            </a:r>
            <a:br>
              <a:rPr lang="pt-BR" sz="2000" dirty="0"/>
            </a:br>
            <a:r>
              <a:rPr lang="pt-BR" sz="2000" dirty="0"/>
              <a:t>Marcelo Morandini - EACH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</a:rPr>
              <a:t>Interfaces Convencionais</a:t>
            </a:r>
          </a:p>
        </p:txBody>
      </p:sp>
    </p:spTree>
    <p:extLst>
      <p:ext uri="{BB962C8B-B14F-4D97-AF65-F5344CB8AC3E}">
        <p14:creationId xmlns:p14="http://schemas.microsoft.com/office/powerpoint/2010/main" val="271625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Websites com design RUIM...</a:t>
            </a:r>
          </a:p>
        </p:txBody>
      </p:sp>
      <p:pic>
        <p:nvPicPr>
          <p:cNvPr id="6146" name="Picture 2" descr="Resultado de imagem para website bad desig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3187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Websites com design RUIM...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Resultado de imagem para website ba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4146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1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de Dispositivos Móveis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000" b="1" dirty="0"/>
              <a:t>Extremamente em alta no mercado</a:t>
            </a:r>
          </a:p>
          <a:p>
            <a:r>
              <a:rPr lang="pt-BR" sz="2000" b="1" dirty="0"/>
              <a:t>Foco do desenvolvimento de grande parte dos aplicativos.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32645" r="40264" b="18627"/>
          <a:stretch/>
        </p:blipFill>
        <p:spPr bwMode="auto">
          <a:xfrm>
            <a:off x="827584" y="2780928"/>
            <a:ext cx="3802566" cy="33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0" t="30943" r="31831" b="20651"/>
          <a:stretch/>
        </p:blipFill>
        <p:spPr bwMode="auto">
          <a:xfrm>
            <a:off x="4788024" y="2792078"/>
            <a:ext cx="3791415" cy="335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72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de Dispositivos Móveis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pt-BR" sz="2000" b="1" dirty="0"/>
              <a:t>Características de projetos de IHC</a:t>
            </a:r>
          </a:p>
          <a:p>
            <a:pPr lvl="1"/>
            <a:r>
              <a:rPr lang="pt-BR" sz="1600" dirty="0"/>
              <a:t>São menores</a:t>
            </a:r>
          </a:p>
          <a:p>
            <a:pPr lvl="1"/>
            <a:r>
              <a:rPr lang="pt-BR" sz="1600" dirty="0"/>
              <a:t>Comportam menos informações que as interfaces Desktop e Web</a:t>
            </a:r>
          </a:p>
          <a:p>
            <a:pPr lvl="1"/>
            <a:r>
              <a:rPr lang="pt-BR" sz="1600" dirty="0"/>
              <a:t>Requer do Designer maior atenção no projeto de forma a otimizar a utilização do espaço da interface.</a:t>
            </a:r>
          </a:p>
          <a:p>
            <a:pPr lvl="2"/>
            <a:r>
              <a:rPr lang="pt-BR" sz="1400" dirty="0"/>
              <a:t>Deve receber somente informações essenciais para o funcionamento do sistema.</a:t>
            </a:r>
          </a:p>
          <a:p>
            <a:pPr lvl="1"/>
            <a:endParaRPr lang="pt-BR" sz="1800" dirty="0"/>
          </a:p>
          <a:p>
            <a:pPr lvl="1"/>
            <a:r>
              <a:rPr lang="pt-BR" sz="1600" dirty="0"/>
              <a:t>Tem características de Padrões de Design específicos voltados a proporcionar melhor experiência</a:t>
            </a:r>
          </a:p>
          <a:p>
            <a:endParaRPr lang="pt-BR" sz="2000" dirty="0"/>
          </a:p>
          <a:p>
            <a:pPr lvl="1"/>
            <a:r>
              <a:rPr lang="pt-BR" sz="1600" dirty="0"/>
              <a:t>Deve-se evitar a miniaturização de componentes.</a:t>
            </a:r>
          </a:p>
        </p:txBody>
      </p:sp>
      <p:pic>
        <p:nvPicPr>
          <p:cNvPr id="4098" name="Picture 2" descr="Prototipação, a melhor forma de testar e validar um projeto | Design com  Caf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5544616" cy="18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4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Móveis Boas</a:t>
            </a:r>
          </a:p>
        </p:txBody>
      </p:sp>
      <p:pic>
        <p:nvPicPr>
          <p:cNvPr id="8194" name="Picture 2" descr="Resultado de imagem para mobile interfaces well design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416824" cy="523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6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Móveis Boas</a:t>
            </a:r>
          </a:p>
        </p:txBody>
      </p:sp>
      <p:pic>
        <p:nvPicPr>
          <p:cNvPr id="9218" name="Picture 2" descr="Imagem relacionad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1069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1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Móveis RUINS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t="37631" r="39921" b="14125"/>
          <a:stretch/>
        </p:blipFill>
        <p:spPr bwMode="auto">
          <a:xfrm>
            <a:off x="1475656" y="1412777"/>
            <a:ext cx="5184576" cy="443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12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Móveis RUINS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0" t="30876" r="31265" b="22809"/>
          <a:stretch/>
        </p:blipFill>
        <p:spPr bwMode="auto">
          <a:xfrm>
            <a:off x="323528" y="1268760"/>
            <a:ext cx="435048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t="39145" r="39971" b="13414"/>
          <a:stretch/>
        </p:blipFill>
        <p:spPr bwMode="auto">
          <a:xfrm>
            <a:off x="4674010" y="1424154"/>
            <a:ext cx="4074453" cy="343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44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não convencionais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62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Interfaces não-convencionais de software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São interfaces construídas para serem aplicadas em interações com:</a:t>
            </a:r>
          </a:p>
          <a:p>
            <a:pPr lvl="1"/>
            <a:r>
              <a:rPr lang="pt-BR" sz="2000" dirty="0"/>
              <a:t>Comando de voz</a:t>
            </a:r>
          </a:p>
          <a:p>
            <a:pPr lvl="1"/>
            <a:r>
              <a:rPr lang="pt-BR" sz="2000" dirty="0"/>
              <a:t>Gestos</a:t>
            </a:r>
          </a:p>
          <a:p>
            <a:pPr lvl="1"/>
            <a:r>
              <a:rPr lang="pt-BR" sz="2000" dirty="0"/>
              <a:t>Toque</a:t>
            </a:r>
          </a:p>
          <a:p>
            <a:pPr lvl="1"/>
            <a:r>
              <a:rPr lang="pt-BR" sz="2000" dirty="0"/>
              <a:t>Movimentos</a:t>
            </a:r>
          </a:p>
          <a:p>
            <a:pPr lvl="1"/>
            <a:endParaRPr lang="pt-BR" sz="2000" dirty="0"/>
          </a:p>
          <a:p>
            <a:r>
              <a:rPr lang="pt-BR" sz="2400" dirty="0"/>
              <a:t>Foram desenvolvidas inicialmente como foco em Games, mas ganharam aplicações em diversas áreas.</a:t>
            </a:r>
          </a:p>
        </p:txBody>
      </p:sp>
      <p:pic>
        <p:nvPicPr>
          <p:cNvPr id="1026" name="Picture 2" descr="Resultado de imagem para interface por comando de v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326085" cy="16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kin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03111"/>
            <a:ext cx="3653136" cy="20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6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projeto...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Um projeto de IHC pode requerer que o desenvolvimento de uma interface/interação dentro de alguma abordagem específica.</a:t>
            </a:r>
          </a:p>
          <a:p>
            <a:endParaRPr lang="pt-BR" sz="2400" dirty="0"/>
          </a:p>
          <a:p>
            <a:r>
              <a:rPr lang="pt-BR" sz="2400" dirty="0"/>
              <a:t>O contexto de operação do sistema a ser desenvolvimento tem impacto na escolha da abordagem.</a:t>
            </a:r>
          </a:p>
          <a:p>
            <a:endParaRPr lang="pt-BR" sz="2400" dirty="0"/>
          </a:p>
          <a:p>
            <a:r>
              <a:rPr lang="pt-BR" sz="2400" dirty="0"/>
              <a:t>A abordagem, por sua vez, impacta no tipo de interação, volume de informações e forma de navegabilidade entre os recursos</a:t>
            </a:r>
          </a:p>
        </p:txBody>
      </p:sp>
    </p:spTree>
    <p:extLst>
      <p:ext uri="{BB962C8B-B14F-4D97-AF65-F5344CB8AC3E}">
        <p14:creationId xmlns:p14="http://schemas.microsoft.com/office/powerpoint/2010/main" val="3003913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não-convencionais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Exemplo: </a:t>
            </a:r>
            <a:r>
              <a:rPr lang="pt-BR" sz="2000" b="1" dirty="0"/>
              <a:t>Projeto </a:t>
            </a:r>
            <a:r>
              <a:rPr lang="pt-BR" sz="2000" b="1" dirty="0" err="1"/>
              <a:t>SARndbox</a:t>
            </a:r>
            <a:r>
              <a:rPr lang="pt-BR" sz="2000" b="1" dirty="0"/>
              <a:t> </a:t>
            </a:r>
            <a:r>
              <a:rPr lang="pt-BR" sz="2000" dirty="0"/>
              <a:t>(Caixa de areia de realidade aumentada).</a:t>
            </a:r>
          </a:p>
          <a:p>
            <a:pPr lvl="1"/>
            <a:r>
              <a:rPr lang="pt-BR" sz="1600" dirty="0"/>
              <a:t>Vídeo disponível no </a:t>
            </a:r>
            <a:r>
              <a:rPr lang="pt-BR" sz="1600" dirty="0" err="1"/>
              <a:t>Classroom</a:t>
            </a:r>
            <a:endParaRPr lang="pt-BR" sz="1600" dirty="0"/>
          </a:p>
        </p:txBody>
      </p:sp>
      <p:pic>
        <p:nvPicPr>
          <p:cNvPr id="4098" name="Picture 2" descr="Resultado de imagem para SARN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408712" cy="309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2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não-convencionais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Interfaces com realidade aumentada.</a:t>
            </a:r>
          </a:p>
        </p:txBody>
      </p:sp>
      <p:pic>
        <p:nvPicPr>
          <p:cNvPr id="2050" name="Picture 2" descr="Resultado de imagem para realidade aument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6120680" cy="39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54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não-convencionais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Games</a:t>
            </a:r>
          </a:p>
        </p:txBody>
      </p:sp>
      <p:pic>
        <p:nvPicPr>
          <p:cNvPr id="3074" name="Picture 2" descr="Resultado de imagem para realidade virutal com vo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7906"/>
            <a:ext cx="28666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Os melhores jogos gratuitos de realidade aumentada! | The Shop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096983" cy="20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38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 Natural de Usuário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Discussão na próxima aula.</a:t>
            </a:r>
          </a:p>
        </p:txBody>
      </p:sp>
    </p:spTree>
    <p:extLst>
      <p:ext uri="{BB962C8B-B14F-4D97-AF65-F5344CB8AC3E}">
        <p14:creationId xmlns:p14="http://schemas.microsoft.com/office/powerpoint/2010/main" val="328448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Tipos/Estilos de Interação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02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Estilos de Interação 	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São as formas com as quais os usuários podem interagir com uma interface de software/hardware: </a:t>
            </a:r>
          </a:p>
          <a:p>
            <a:pPr lvl="1"/>
            <a:r>
              <a:rPr lang="pt-BR" sz="2400" dirty="0"/>
              <a:t>Linha de comando</a:t>
            </a:r>
          </a:p>
          <a:p>
            <a:pPr lvl="1"/>
            <a:r>
              <a:rPr lang="pt-BR" sz="2400" dirty="0"/>
              <a:t>Menus</a:t>
            </a:r>
          </a:p>
          <a:p>
            <a:pPr lvl="1"/>
            <a:r>
              <a:rPr lang="pt-BR" sz="2400" dirty="0"/>
              <a:t>Linguagem natural</a:t>
            </a:r>
          </a:p>
          <a:p>
            <a:pPr lvl="1"/>
            <a:r>
              <a:rPr lang="pt-BR" sz="2400" dirty="0"/>
              <a:t>Manipulação direta</a:t>
            </a:r>
          </a:p>
          <a:p>
            <a:pPr lvl="1"/>
            <a:r>
              <a:rPr lang="pt-BR" sz="2400" dirty="0"/>
              <a:t>WISWYG</a:t>
            </a:r>
          </a:p>
          <a:p>
            <a:pPr lvl="1"/>
            <a:r>
              <a:rPr lang="pt-BR" sz="2400" dirty="0"/>
              <a:t>Formulários</a:t>
            </a:r>
          </a:p>
          <a:p>
            <a:pPr lvl="1"/>
            <a:r>
              <a:rPr lang="pt-BR" sz="2400" dirty="0"/>
              <a:t>WIMP(Windows, </a:t>
            </a:r>
            <a:r>
              <a:rPr lang="pt-BR" sz="2400" dirty="0" err="1"/>
              <a:t>Icons</a:t>
            </a:r>
            <a:r>
              <a:rPr lang="pt-BR" sz="2400" dirty="0"/>
              <a:t>, Menus </a:t>
            </a:r>
            <a:r>
              <a:rPr lang="pt-BR" sz="2400" dirty="0" err="1"/>
              <a:t>and</a:t>
            </a:r>
            <a:r>
              <a:rPr lang="pt-BR" sz="2400" dirty="0"/>
              <a:t> Pointers)</a:t>
            </a:r>
          </a:p>
          <a:p>
            <a:pPr lvl="1"/>
            <a:r>
              <a:rPr lang="pt-BR" sz="2400" dirty="0"/>
              <a:t>Interfaces 3D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86066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comando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Não é a mais agradável</a:t>
            </a:r>
          </a:p>
          <a:p>
            <a:r>
              <a:rPr lang="pt-BR" dirty="0"/>
              <a:t>Baseada em comandos de texto + parâmetros + opções</a:t>
            </a:r>
          </a:p>
          <a:p>
            <a:r>
              <a:rPr lang="pt-BR" dirty="0"/>
              <a:t>Composta por palavras, símbolos, palavras-chave.</a:t>
            </a:r>
          </a:p>
          <a:p>
            <a:r>
              <a:rPr lang="pt-BR" b="1" dirty="0"/>
              <a:t>Vantagens:</a:t>
            </a:r>
          </a:p>
          <a:p>
            <a:pPr lvl="1"/>
            <a:r>
              <a:rPr lang="pt-BR" dirty="0"/>
              <a:t>Controle das ações do sistema.</a:t>
            </a:r>
          </a:p>
          <a:p>
            <a:pPr lvl="1"/>
            <a:r>
              <a:rPr lang="pt-BR" dirty="0"/>
              <a:t>Máxima capacidade de explorar o sistema (de acordo com a capacidade do usuário)</a:t>
            </a:r>
          </a:p>
          <a:p>
            <a:r>
              <a:rPr lang="pt-BR" b="1" dirty="0"/>
              <a:t>Desvantagens</a:t>
            </a:r>
          </a:p>
          <a:p>
            <a:pPr lvl="1"/>
            <a:r>
              <a:rPr lang="pt-BR" dirty="0"/>
              <a:t>Ruim para usuários iniciantes </a:t>
            </a:r>
          </a:p>
        </p:txBody>
      </p:sp>
    </p:spTree>
    <p:extLst>
      <p:ext uri="{BB962C8B-B14F-4D97-AF65-F5344CB8AC3E}">
        <p14:creationId xmlns:p14="http://schemas.microsoft.com/office/powerpoint/2010/main" val="3376896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comando</a:t>
            </a:r>
          </a:p>
        </p:txBody>
      </p:sp>
      <p:pic>
        <p:nvPicPr>
          <p:cNvPr id="4" name="Picture 2" descr="http://lh3.ggpht.com/-aJ2oBbN858s/UCZ34wBpHZI/AAAAAAAAB4o/bAxDZH11yCs/image_thumb%25255B2%25255D.pn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578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Organização lógica de itens na interface.</a:t>
            </a:r>
          </a:p>
          <a:p>
            <a:r>
              <a:rPr lang="pt-BR" dirty="0"/>
              <a:t>Cobrem todas as possibilidades de acessos.</a:t>
            </a:r>
          </a:p>
          <a:p>
            <a:r>
              <a:rPr lang="pt-BR" dirty="0"/>
              <a:t>Permitem organização linear ou em árvore.</a:t>
            </a:r>
          </a:p>
          <a:p>
            <a:r>
              <a:rPr lang="pt-BR" dirty="0"/>
              <a:t>Rótulos familiares e bem distintos para facilitar a identificação.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0" t="45814" r="25500" b="16279"/>
          <a:stretch/>
        </p:blipFill>
        <p:spPr bwMode="auto">
          <a:xfrm>
            <a:off x="539552" y="3573016"/>
            <a:ext cx="8352928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296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Menu - linear</a:t>
            </a:r>
          </a:p>
        </p:txBody>
      </p:sp>
      <p:pic>
        <p:nvPicPr>
          <p:cNvPr id="3074" name="Picture 2" descr="Resultado de imagem para instalação de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62" y="1484784"/>
            <a:ext cx="74168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0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Abordagens de Interface e Interação</a:t>
            </a:r>
          </a:p>
        </p:txBody>
      </p:sp>
      <p:pic>
        <p:nvPicPr>
          <p:cNvPr id="1026" name="Picture 2" descr="Resultado de imagem para interface grÃ¡fica de usuÃ¡rio desk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2160240" cy="10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2847" y="245275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Interfaces Desktop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78" y="1336222"/>
            <a:ext cx="2542616" cy="10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635896" y="2433484"/>
            <a:ext cx="148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Interface Web</a:t>
            </a:r>
          </a:p>
        </p:txBody>
      </p:sp>
      <p:pic>
        <p:nvPicPr>
          <p:cNvPr id="1029" name="Picture 5" descr="Resultado de imagem para interface mob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38656"/>
            <a:ext cx="2664296" cy="111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372200" y="2459052"/>
            <a:ext cx="17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Interface Mobile</a:t>
            </a:r>
          </a:p>
        </p:txBody>
      </p:sp>
      <p:pic>
        <p:nvPicPr>
          <p:cNvPr id="1031" name="Picture 7" descr="Resultado de imagem para wearab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99786"/>
            <a:ext cx="2807711" cy="162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33056"/>
            <a:ext cx="2616226" cy="15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698860" y="5733256"/>
            <a:ext cx="108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Wearable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789857" y="5627444"/>
            <a:ext cx="292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Interface Natural de Usuários</a:t>
            </a:r>
          </a:p>
        </p:txBody>
      </p:sp>
      <p:pic>
        <p:nvPicPr>
          <p:cNvPr id="7" name="Picture 2" descr="Smart Home Echo Dot Amazon Alexa, com Relógio, 4 Geração, Branco -  B084J4WP6J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3957" r="15479" b="15117"/>
          <a:stretch/>
        </p:blipFill>
        <p:spPr bwMode="auto">
          <a:xfrm>
            <a:off x="2885163" y="3928864"/>
            <a:ext cx="1487333" cy="15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71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Menus - árvore</a:t>
            </a:r>
          </a:p>
        </p:txBody>
      </p:sp>
      <p:pic>
        <p:nvPicPr>
          <p:cNvPr id="2052" name="Picture 4" descr="Resultado de imagem para estilos de interação me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2812"/>
            <a:ext cx="8457356" cy="39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33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Linguagem Natural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usuário interage com o sistema inserido conteúdos em linguagem natural</a:t>
            </a:r>
          </a:p>
          <a:p>
            <a:pPr lvl="1"/>
            <a:r>
              <a:rPr lang="pt-BR" dirty="0"/>
              <a:t>Textos: via entrada de teclado</a:t>
            </a:r>
          </a:p>
          <a:p>
            <a:pPr lvl="1"/>
            <a:r>
              <a:rPr lang="pt-BR" dirty="0"/>
              <a:t>Voz: via microfone</a:t>
            </a:r>
          </a:p>
          <a:p>
            <a:endParaRPr lang="pt-BR" dirty="0"/>
          </a:p>
          <a:p>
            <a:r>
              <a:rPr lang="pt-BR" dirty="0"/>
              <a:t>Difere de comandos de texto, pois o conteúdo não mantém um padrão e está fortemente vinculado aos aspectos culturais e a necessidade do indivíduo.</a:t>
            </a:r>
          </a:p>
        </p:txBody>
      </p:sp>
    </p:spTree>
    <p:extLst>
      <p:ext uri="{BB962C8B-B14F-4D97-AF65-F5344CB8AC3E}">
        <p14:creationId xmlns:p14="http://schemas.microsoft.com/office/powerpoint/2010/main" val="854640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5" b="63023"/>
          <a:stretch/>
        </p:blipFill>
        <p:spPr bwMode="auto">
          <a:xfrm>
            <a:off x="-4142" y="2735701"/>
            <a:ext cx="4360118" cy="328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Resultado de imagem para chatbot exemp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06" y="1556792"/>
            <a:ext cx="458538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dirty="0"/>
              <a:t>Linguagem Natural - Texto</a:t>
            </a:r>
          </a:p>
        </p:txBody>
      </p:sp>
    </p:spTree>
    <p:extLst>
      <p:ext uri="{BB962C8B-B14F-4D97-AF65-F5344CB8AC3E}">
        <p14:creationId xmlns:p14="http://schemas.microsoft.com/office/powerpoint/2010/main" val="4088035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dirty="0"/>
              <a:t>Linguagem Natural - Voz</a:t>
            </a:r>
          </a:p>
        </p:txBody>
      </p:sp>
      <p:pic>
        <p:nvPicPr>
          <p:cNvPr id="5122" name="Picture 2" descr="Resultado de imagem para comandos de v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40761" cy="41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16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Linguagem Natural - Voz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Depende:</a:t>
            </a:r>
          </a:p>
          <a:p>
            <a:pPr lvl="1"/>
            <a:r>
              <a:rPr lang="pt-BR" dirty="0"/>
              <a:t>Vocabulário permitido (léxico)</a:t>
            </a:r>
          </a:p>
          <a:p>
            <a:pPr lvl="1"/>
            <a:r>
              <a:rPr lang="pt-BR" dirty="0"/>
              <a:t>Quais sentenças são permitidas (gramática).</a:t>
            </a:r>
          </a:p>
        </p:txBody>
      </p:sp>
    </p:spTree>
    <p:extLst>
      <p:ext uri="{BB962C8B-B14F-4D97-AF65-F5344CB8AC3E}">
        <p14:creationId xmlns:p14="http://schemas.microsoft.com/office/powerpoint/2010/main" val="1182461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Manipulação Direta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Conceitos do mundo real são abstraídos para elementos gráficos conceitos (componentes de interface).</a:t>
            </a:r>
          </a:p>
          <a:p>
            <a:endParaRPr lang="pt-BR" dirty="0"/>
          </a:p>
          <a:p>
            <a:r>
              <a:rPr lang="pt-BR" dirty="0"/>
              <a:t>Movimentos do mundo real são movimentos ou operações com os componentes de interface.</a:t>
            </a:r>
          </a:p>
          <a:p>
            <a:endParaRPr lang="pt-BR" dirty="0"/>
          </a:p>
          <a:p>
            <a:r>
              <a:rPr lang="pt-BR" dirty="0"/>
              <a:t>Mapeamento visa facilitar a interação do usuário, pois o mesmo pode apresentar maior facilidade em um ambiente conhecido.</a:t>
            </a:r>
          </a:p>
        </p:txBody>
      </p:sp>
    </p:spTree>
    <p:extLst>
      <p:ext uri="{BB962C8B-B14F-4D97-AF65-F5344CB8AC3E}">
        <p14:creationId xmlns:p14="http://schemas.microsoft.com/office/powerpoint/2010/main" val="1138072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Manipulação direta</a:t>
            </a:r>
          </a:p>
        </p:txBody>
      </p:sp>
      <p:pic>
        <p:nvPicPr>
          <p:cNvPr id="6146" name="Picture 2" descr="Resultado de imagem para windows expl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4784"/>
            <a:ext cx="8808913" cy="484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11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Manipulação direta</a:t>
            </a:r>
          </a:p>
        </p:txBody>
      </p:sp>
      <p:pic>
        <p:nvPicPr>
          <p:cNvPr id="7170" name="Picture 2" descr="Resultado de imagem para responder no whatsapp arrastar mens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658291"/>
            <a:ext cx="4248472" cy="239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responder no whatsapp arrastar mens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050216"/>
            <a:ext cx="6377533" cy="380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carrinho de compras e commer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r="39241"/>
          <a:stretch/>
        </p:blipFill>
        <p:spPr bwMode="auto">
          <a:xfrm>
            <a:off x="304799" y="1084556"/>
            <a:ext cx="3475113" cy="22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5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WYSWYG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err="1"/>
              <a:t>W</a:t>
            </a:r>
            <a:r>
              <a:rPr lang="pt-BR" dirty="0" err="1"/>
              <a:t>hat</a:t>
            </a:r>
            <a:r>
              <a:rPr lang="pt-BR" dirty="0"/>
              <a:t> </a:t>
            </a:r>
            <a:r>
              <a:rPr lang="pt-BR" b="1" dirty="0" err="1"/>
              <a:t>Y</a:t>
            </a:r>
            <a:r>
              <a:rPr lang="pt-BR" dirty="0" err="1"/>
              <a:t>ou</a:t>
            </a:r>
            <a:r>
              <a:rPr lang="pt-BR" dirty="0"/>
              <a:t> </a:t>
            </a:r>
            <a:r>
              <a:rPr lang="pt-BR" b="1" dirty="0" err="1"/>
              <a:t>S</a:t>
            </a:r>
            <a:r>
              <a:rPr lang="pt-BR" dirty="0" err="1"/>
              <a:t>ee</a:t>
            </a:r>
            <a:r>
              <a:rPr lang="pt-BR" dirty="0"/>
              <a:t> </a:t>
            </a:r>
            <a:r>
              <a:rPr lang="pt-BR" b="1" dirty="0" err="1"/>
              <a:t>W</a:t>
            </a:r>
            <a:r>
              <a:rPr lang="pt-BR" dirty="0" err="1"/>
              <a:t>hat</a:t>
            </a:r>
            <a:r>
              <a:rPr lang="pt-BR" dirty="0"/>
              <a:t> </a:t>
            </a:r>
            <a:r>
              <a:rPr lang="pt-BR" b="1" dirty="0" err="1"/>
              <a:t>Y</a:t>
            </a:r>
            <a:r>
              <a:rPr lang="pt-BR" dirty="0" err="1"/>
              <a:t>ou</a:t>
            </a:r>
            <a:r>
              <a:rPr lang="pt-BR" dirty="0"/>
              <a:t> </a:t>
            </a:r>
            <a:r>
              <a:rPr lang="pt-BR" b="1" dirty="0" err="1"/>
              <a:t>Get</a:t>
            </a:r>
            <a:endParaRPr lang="pt-BR" b="1" dirty="0"/>
          </a:p>
          <a:p>
            <a:endParaRPr lang="pt-BR" b="1" dirty="0"/>
          </a:p>
          <a:p>
            <a:r>
              <a:rPr lang="pt-BR" dirty="0"/>
              <a:t>Tem por objetivo transmitir ao usuário que, o que está sendo mostrado na interface é exatamente o que ele terá como resultado final.</a:t>
            </a:r>
          </a:p>
        </p:txBody>
      </p:sp>
    </p:spTree>
    <p:extLst>
      <p:ext uri="{BB962C8B-B14F-4D97-AF65-F5344CB8AC3E}">
        <p14:creationId xmlns:p14="http://schemas.microsoft.com/office/powerpoint/2010/main" val="3449093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WYSWYG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5263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1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 Desktop e Web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4618856" cy="4525963"/>
          </a:xfrm>
        </p:spPr>
        <p:txBody>
          <a:bodyPr>
            <a:normAutofit/>
          </a:bodyPr>
          <a:lstStyle/>
          <a:p>
            <a:r>
              <a:rPr lang="pt-BR" sz="1800" dirty="0"/>
              <a:t>Embora sejam abordagens de software diferentes, os conceitos de interface e interação são similares.</a:t>
            </a:r>
          </a:p>
          <a:p>
            <a:endParaRPr lang="pt-BR" sz="1800" dirty="0"/>
          </a:p>
          <a:p>
            <a:r>
              <a:rPr lang="pt-BR" sz="1800" dirty="0"/>
              <a:t>As interfaces Desktop e para Navegadores Web são normalmente grandes (tamanho do monitor)</a:t>
            </a:r>
          </a:p>
          <a:p>
            <a:pPr lvl="1"/>
            <a:r>
              <a:rPr lang="pt-BR" sz="1600" dirty="0"/>
              <a:t>Podem receber grandes quantidades de componentes e recursos.</a:t>
            </a:r>
          </a:p>
          <a:p>
            <a:pPr lvl="1"/>
            <a:r>
              <a:rPr lang="pt-BR" sz="1600" dirty="0"/>
              <a:t>Podem alocar grande quantidade de informação.</a:t>
            </a:r>
          </a:p>
          <a:p>
            <a:pPr lvl="1"/>
            <a:r>
              <a:rPr lang="pt-BR" sz="1600" dirty="0"/>
              <a:t>Várias opções de interação</a:t>
            </a:r>
          </a:p>
          <a:p>
            <a:pPr lvl="1"/>
            <a:r>
              <a:rPr lang="pt-BR" sz="1600" dirty="0"/>
              <a:t>O contexto de uso costuma considerar que o usuário está focado na tarefa do sistema e confortavelmente instalado para realiza-la.</a:t>
            </a:r>
          </a:p>
        </p:txBody>
      </p:sp>
      <p:pic>
        <p:nvPicPr>
          <p:cNvPr id="4" name="Picture 2" descr="Resultado de imagem para interface grÃ¡fica de usuÃ¡rio desk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76" y="1340768"/>
            <a:ext cx="39859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76" y="3573016"/>
            <a:ext cx="400463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282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Formulários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Permite ao usuário interagir com um conjunto organizados de forma lógica e espacial de informações.</a:t>
            </a:r>
          </a:p>
          <a:p>
            <a:endParaRPr lang="pt-BR" dirty="0"/>
          </a:p>
          <a:p>
            <a:r>
              <a:rPr lang="pt-BR" dirty="0"/>
              <a:t>Apresenta vocabulários que dão suporte ao contexto de uso dos formulários (títulos e instruções).</a:t>
            </a:r>
          </a:p>
          <a:p>
            <a:endParaRPr lang="pt-BR" dirty="0"/>
          </a:p>
          <a:p>
            <a:r>
              <a:rPr lang="pt-BR" dirty="0"/>
              <a:t>Podem aplicar técnicas de prevenção e tratamento de erros para evitar mal uso da técnica.</a:t>
            </a:r>
          </a:p>
        </p:txBody>
      </p:sp>
    </p:spTree>
    <p:extLst>
      <p:ext uri="{BB962C8B-B14F-4D97-AF65-F5344CB8AC3E}">
        <p14:creationId xmlns:p14="http://schemas.microsoft.com/office/powerpoint/2010/main" val="829527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Formulário</a:t>
            </a:r>
          </a:p>
        </p:txBody>
      </p:sp>
      <p:pic>
        <p:nvPicPr>
          <p:cNvPr id="8194" name="Picture 2" descr="Resultado de imagem para formulári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r="16584"/>
          <a:stretch/>
        </p:blipFill>
        <p:spPr bwMode="auto">
          <a:xfrm>
            <a:off x="395535" y="1412776"/>
            <a:ext cx="273630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formulário mob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542796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63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WIMP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Windows, </a:t>
            </a:r>
            <a:r>
              <a:rPr lang="pt-BR" dirty="0" err="1"/>
              <a:t>Icons</a:t>
            </a:r>
            <a:r>
              <a:rPr lang="pt-BR" dirty="0"/>
              <a:t>, Menus </a:t>
            </a:r>
            <a:r>
              <a:rPr lang="pt-BR" dirty="0" err="1"/>
              <a:t>and</a:t>
            </a:r>
            <a:r>
              <a:rPr lang="pt-BR" dirty="0"/>
              <a:t> Pointers</a:t>
            </a:r>
          </a:p>
          <a:p>
            <a:endParaRPr lang="pt-BR" dirty="0"/>
          </a:p>
          <a:p>
            <a:r>
              <a:rPr lang="pt-BR" dirty="0"/>
              <a:t>Conjunto de componentes na tela do computador que representam recursos computacionais e são acessados via mouse/teclado.</a:t>
            </a:r>
          </a:p>
          <a:p>
            <a:endParaRPr lang="pt-BR" dirty="0"/>
          </a:p>
          <a:p>
            <a:r>
              <a:rPr lang="pt-BR" dirty="0"/>
              <a:t>Janelas são a base para organização dos componentes de interface</a:t>
            </a:r>
          </a:p>
          <a:p>
            <a:endParaRPr lang="pt-BR" dirty="0"/>
          </a:p>
          <a:p>
            <a:r>
              <a:rPr lang="pt-BR" dirty="0" err="1"/>
              <a:t>Icons</a:t>
            </a:r>
            <a:r>
              <a:rPr lang="pt-BR" dirty="0"/>
              <a:t> (ícones) abstraem informações em formatos de imagens/desenhos</a:t>
            </a:r>
          </a:p>
          <a:p>
            <a:endParaRPr lang="pt-BR" dirty="0"/>
          </a:p>
          <a:p>
            <a:r>
              <a:rPr lang="pt-BR" dirty="0"/>
              <a:t>Menus organizam acessos</a:t>
            </a:r>
          </a:p>
          <a:p>
            <a:endParaRPr lang="pt-BR" dirty="0"/>
          </a:p>
          <a:p>
            <a:r>
              <a:rPr lang="pt-BR" dirty="0"/>
              <a:t>Pointers permitem acessá-los.</a:t>
            </a:r>
          </a:p>
        </p:txBody>
      </p:sp>
    </p:spTree>
    <p:extLst>
      <p:ext uri="{BB962C8B-B14F-4D97-AF65-F5344CB8AC3E}">
        <p14:creationId xmlns:p14="http://schemas.microsoft.com/office/powerpoint/2010/main" val="475167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Interfaces 3D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Interface humano-computador em que a linguagem usada para comunidade entre usuário e computador (e vice versa) é baseada no espaço físico e suas 3 dimensões.</a:t>
            </a:r>
          </a:p>
          <a:p>
            <a:endParaRPr lang="pt-BR" dirty="0"/>
          </a:p>
          <a:p>
            <a:r>
              <a:rPr lang="pt-BR" dirty="0"/>
              <a:t>As interfaces 3D são aplicáveis em muitas áreas e proporcionam uma experiência de interação rica e agradável.</a:t>
            </a:r>
          </a:p>
        </p:txBody>
      </p:sp>
    </p:spTree>
    <p:extLst>
      <p:ext uri="{BB962C8B-B14F-4D97-AF65-F5344CB8AC3E}">
        <p14:creationId xmlns:p14="http://schemas.microsoft.com/office/powerpoint/2010/main" val="876457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 3D - Desktop</a:t>
            </a:r>
          </a:p>
        </p:txBody>
      </p:sp>
      <p:pic>
        <p:nvPicPr>
          <p:cNvPr id="10242" name="Picture 2" descr="Resultado de imagem para interface 3D desk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5176"/>
            <a:ext cx="8244408" cy="46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86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 3D - Desktop</a:t>
            </a:r>
          </a:p>
        </p:txBody>
      </p:sp>
      <p:pic>
        <p:nvPicPr>
          <p:cNvPr id="11266" name="Picture 2" descr="Resultado de imagem para interface 3D desk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293"/>
            <a:ext cx="8748464" cy="49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59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 3D - Games</a:t>
            </a:r>
          </a:p>
        </p:txBody>
      </p:sp>
      <p:pic>
        <p:nvPicPr>
          <p:cNvPr id="12290" name="Picture 2" descr="Resultado de imagem para interface 3D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0808"/>
            <a:ext cx="837686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71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 3D – Treinamento médico</a:t>
            </a:r>
          </a:p>
        </p:txBody>
      </p:sp>
      <p:pic>
        <p:nvPicPr>
          <p:cNvPr id="13314" name="Picture 2" descr="Resultado de imagem para interface 3D treinamento méd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1412776"/>
            <a:ext cx="898353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8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 Desktop e Web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Preocupações da Interface Desktop e Web.</a:t>
            </a:r>
          </a:p>
          <a:p>
            <a:pPr lvl="1"/>
            <a:r>
              <a:rPr lang="pt-BR" sz="2400" dirty="0"/>
              <a:t>Falta de coerência na quantidade de informações ou recursos.</a:t>
            </a:r>
          </a:p>
          <a:p>
            <a:pPr lvl="1"/>
            <a:r>
              <a:rPr lang="pt-BR" sz="2400" dirty="0"/>
              <a:t>Navegabilidade ruim.</a:t>
            </a:r>
          </a:p>
          <a:p>
            <a:pPr lvl="1"/>
            <a:r>
              <a:rPr lang="pt-BR" sz="2400" dirty="0"/>
              <a:t>Design complexo.</a:t>
            </a:r>
          </a:p>
          <a:p>
            <a:pPr lvl="1"/>
            <a:r>
              <a:rPr lang="pt-BR" sz="2400" dirty="0"/>
              <a:t>No caso da aplicação desktop as mesmas são muito aplicadas em sistemas coorporativos e a interface ruim pode causar forte resistência dos usuários.</a:t>
            </a:r>
          </a:p>
        </p:txBody>
      </p:sp>
    </p:spTree>
    <p:extLst>
      <p:ext uri="{BB962C8B-B14F-4D97-AF65-F5344CB8AC3E}">
        <p14:creationId xmlns:p14="http://schemas.microsoft.com/office/powerpoint/2010/main" val="155991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Desktop/Web Bom</a:t>
            </a:r>
          </a:p>
        </p:txBody>
      </p:sp>
      <p:pic>
        <p:nvPicPr>
          <p:cNvPr id="3074" name="Picture 2" descr="Resultado de imagem para interface desktop well design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7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Desktop Ruim</a:t>
            </a:r>
          </a:p>
        </p:txBody>
      </p:sp>
      <p:pic>
        <p:nvPicPr>
          <p:cNvPr id="2050" name="Picture 2" descr="Resultado de imagem para interface desktop bad desig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3"/>
            <a:ext cx="8064896" cy="549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4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Website com bom designs</a:t>
            </a:r>
          </a:p>
        </p:txBody>
      </p:sp>
      <p:pic>
        <p:nvPicPr>
          <p:cNvPr id="4098" name="Picture 2" descr="Resultado de imagem para website  well design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5455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8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Website com bom designs</a:t>
            </a:r>
          </a:p>
        </p:txBody>
      </p:sp>
      <p:pic>
        <p:nvPicPr>
          <p:cNvPr id="5122" name="Picture 2" descr="Resultado de imagem para website  well design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23860" cy="45365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47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902</Words>
  <Application>Microsoft Office PowerPoint</Application>
  <PresentationFormat>Apresentação na tela (4:3)</PresentationFormat>
  <Paragraphs>149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0" baseType="lpstr">
      <vt:lpstr>Arial</vt:lpstr>
      <vt:lpstr>Calibri</vt:lpstr>
      <vt:lpstr>Tema do Office</vt:lpstr>
      <vt:lpstr>Tipos de Interface para Aplicações  Thiago A Coleti – UENP Marcelo Morandini - EACH</vt:lpstr>
      <vt:lpstr>Um projeto...</vt:lpstr>
      <vt:lpstr>Abordagens de Interface e Interação</vt:lpstr>
      <vt:lpstr>Interface Desktop e Web</vt:lpstr>
      <vt:lpstr>Interface Desktop e Web</vt:lpstr>
      <vt:lpstr>Exemplo de Desktop/Web Bom</vt:lpstr>
      <vt:lpstr>Exemplo de Desktop Ruim</vt:lpstr>
      <vt:lpstr>Website com bom designs</vt:lpstr>
      <vt:lpstr>Website com bom designs</vt:lpstr>
      <vt:lpstr>Websites com design RUIM...</vt:lpstr>
      <vt:lpstr>Websites com design RUIM...</vt:lpstr>
      <vt:lpstr>Interfaces de Dispositivos Móveis</vt:lpstr>
      <vt:lpstr>Interfaces de Dispositivos Móveis</vt:lpstr>
      <vt:lpstr>Interfaces Móveis Boas</vt:lpstr>
      <vt:lpstr>Interfaces Móveis Boas</vt:lpstr>
      <vt:lpstr>Interfaces Móveis RUINS</vt:lpstr>
      <vt:lpstr>Interfaces Móveis RUINS</vt:lpstr>
      <vt:lpstr>Interfaces não convencionais</vt:lpstr>
      <vt:lpstr>Interfaces não-convencionais de software</vt:lpstr>
      <vt:lpstr>Interfaces não-convencionais</vt:lpstr>
      <vt:lpstr>Interfaces não-convencionais</vt:lpstr>
      <vt:lpstr>Interfaces não-convencionais</vt:lpstr>
      <vt:lpstr>Interface Natural de Usuário</vt:lpstr>
      <vt:lpstr>Tipos/Estilos de Interação</vt:lpstr>
      <vt:lpstr>Estilos de Interação  </vt:lpstr>
      <vt:lpstr>Linhas de comando</vt:lpstr>
      <vt:lpstr>Linhas de comando</vt:lpstr>
      <vt:lpstr>Menus</vt:lpstr>
      <vt:lpstr>Menu - linear</vt:lpstr>
      <vt:lpstr>Menus - árvore</vt:lpstr>
      <vt:lpstr>Linguagem Natural</vt:lpstr>
      <vt:lpstr>Linguagem Natural - Texto</vt:lpstr>
      <vt:lpstr>Linguagem Natural - Voz</vt:lpstr>
      <vt:lpstr>Linguagem Natural - Voz</vt:lpstr>
      <vt:lpstr>Manipulação Direta</vt:lpstr>
      <vt:lpstr>Manipulação direta</vt:lpstr>
      <vt:lpstr>Manipulação direta</vt:lpstr>
      <vt:lpstr>WYSWYG</vt:lpstr>
      <vt:lpstr>WYSWYG</vt:lpstr>
      <vt:lpstr>Formulários</vt:lpstr>
      <vt:lpstr>Formulário</vt:lpstr>
      <vt:lpstr>WIMP</vt:lpstr>
      <vt:lpstr>Interfaces 3D</vt:lpstr>
      <vt:lpstr>Interface 3D - Desktop</vt:lpstr>
      <vt:lpstr>Interface 3D - Desktop</vt:lpstr>
      <vt:lpstr>Interface 3D - Games</vt:lpstr>
      <vt:lpstr>Interface 3D – Treinamento médico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Interface para Aplicações</dc:title>
  <cp:lastModifiedBy>Marcelo Morandini</cp:lastModifiedBy>
  <cp:revision>10</cp:revision>
  <dcterms:modified xsi:type="dcterms:W3CDTF">2022-08-22T13:52:01Z</dcterms:modified>
</cp:coreProperties>
</file>