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3" r:id="rId7"/>
    <p:sldId id="264" r:id="rId8"/>
    <p:sldId id="265" r:id="rId9"/>
    <p:sldId id="26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4" d="100"/>
          <a:sy n="94" d="100"/>
        </p:scale>
        <p:origin x="-122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6B1A77F3-91D6-9E4A-9A7A-D156E9F72193}" type="datetimeFigureOut">
              <a:rPr lang="en-US" smtClean="0"/>
              <a:t>21/09/22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4BC1D-75FE-7243-8FF9-F2EE1B070D04}" type="slidenum">
              <a:rPr lang="en-US" smtClean="0"/>
              <a:t>‹#›</a:t>
            </a:fld>
            <a:endParaRPr lang="en-US"/>
          </a:p>
        </p:txBody>
      </p:sp>
    </p:spTree>
    <p:extLst>
      <p:ext uri="{BB962C8B-B14F-4D97-AF65-F5344CB8AC3E}">
        <p14:creationId xmlns:p14="http://schemas.microsoft.com/office/powerpoint/2010/main" val="3048775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6B1A77F3-91D6-9E4A-9A7A-D156E9F72193}" type="datetimeFigureOut">
              <a:rPr lang="en-US" smtClean="0"/>
              <a:t>21/09/22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4BC1D-75FE-7243-8FF9-F2EE1B070D04}" type="slidenum">
              <a:rPr lang="en-US" smtClean="0"/>
              <a:t>‹#›</a:t>
            </a:fld>
            <a:endParaRPr lang="en-US"/>
          </a:p>
        </p:txBody>
      </p:sp>
    </p:spTree>
    <p:extLst>
      <p:ext uri="{BB962C8B-B14F-4D97-AF65-F5344CB8AC3E}">
        <p14:creationId xmlns:p14="http://schemas.microsoft.com/office/powerpoint/2010/main" val="4294909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6B1A77F3-91D6-9E4A-9A7A-D156E9F72193}" type="datetimeFigureOut">
              <a:rPr lang="en-US" smtClean="0"/>
              <a:t>21/09/22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4BC1D-75FE-7243-8FF9-F2EE1B070D04}" type="slidenum">
              <a:rPr lang="en-US" smtClean="0"/>
              <a:t>‹#›</a:t>
            </a:fld>
            <a:endParaRPr lang="en-US"/>
          </a:p>
        </p:txBody>
      </p:sp>
    </p:spTree>
    <p:extLst>
      <p:ext uri="{BB962C8B-B14F-4D97-AF65-F5344CB8AC3E}">
        <p14:creationId xmlns:p14="http://schemas.microsoft.com/office/powerpoint/2010/main" val="2651658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6B1A77F3-91D6-9E4A-9A7A-D156E9F72193}" type="datetimeFigureOut">
              <a:rPr lang="en-US" smtClean="0"/>
              <a:t>21/09/22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4BC1D-75FE-7243-8FF9-F2EE1B070D04}" type="slidenum">
              <a:rPr lang="en-US" smtClean="0"/>
              <a:t>‹#›</a:t>
            </a:fld>
            <a:endParaRPr lang="en-US"/>
          </a:p>
        </p:txBody>
      </p:sp>
    </p:spTree>
    <p:extLst>
      <p:ext uri="{BB962C8B-B14F-4D97-AF65-F5344CB8AC3E}">
        <p14:creationId xmlns:p14="http://schemas.microsoft.com/office/powerpoint/2010/main" val="4037179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6B1A77F3-91D6-9E4A-9A7A-D156E9F72193}" type="datetimeFigureOut">
              <a:rPr lang="en-US" smtClean="0"/>
              <a:t>21/09/22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4BC1D-75FE-7243-8FF9-F2EE1B070D04}" type="slidenum">
              <a:rPr lang="en-US" smtClean="0"/>
              <a:t>‹#›</a:t>
            </a:fld>
            <a:endParaRPr lang="en-US"/>
          </a:p>
        </p:txBody>
      </p:sp>
    </p:spTree>
    <p:extLst>
      <p:ext uri="{BB962C8B-B14F-4D97-AF65-F5344CB8AC3E}">
        <p14:creationId xmlns:p14="http://schemas.microsoft.com/office/powerpoint/2010/main" val="2405359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6B1A77F3-91D6-9E4A-9A7A-D156E9F72193}" type="datetimeFigureOut">
              <a:rPr lang="en-US" smtClean="0"/>
              <a:t>21/09/22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4BC1D-75FE-7243-8FF9-F2EE1B070D04}" type="slidenum">
              <a:rPr lang="en-US" smtClean="0"/>
              <a:t>‹#›</a:t>
            </a:fld>
            <a:endParaRPr lang="en-US"/>
          </a:p>
        </p:txBody>
      </p:sp>
    </p:spTree>
    <p:extLst>
      <p:ext uri="{BB962C8B-B14F-4D97-AF65-F5344CB8AC3E}">
        <p14:creationId xmlns:p14="http://schemas.microsoft.com/office/powerpoint/2010/main" val="1317491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6B1A77F3-91D6-9E4A-9A7A-D156E9F72193}" type="datetimeFigureOut">
              <a:rPr lang="en-US" smtClean="0"/>
              <a:t>21/09/22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F4BC1D-75FE-7243-8FF9-F2EE1B070D04}" type="slidenum">
              <a:rPr lang="en-US" smtClean="0"/>
              <a:t>‹#›</a:t>
            </a:fld>
            <a:endParaRPr lang="en-US"/>
          </a:p>
        </p:txBody>
      </p:sp>
    </p:spTree>
    <p:extLst>
      <p:ext uri="{BB962C8B-B14F-4D97-AF65-F5344CB8AC3E}">
        <p14:creationId xmlns:p14="http://schemas.microsoft.com/office/powerpoint/2010/main" val="2620471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6B1A77F3-91D6-9E4A-9A7A-D156E9F72193}" type="datetimeFigureOut">
              <a:rPr lang="en-US" smtClean="0"/>
              <a:t>21/09/22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F4BC1D-75FE-7243-8FF9-F2EE1B070D04}" type="slidenum">
              <a:rPr lang="en-US" smtClean="0"/>
              <a:t>‹#›</a:t>
            </a:fld>
            <a:endParaRPr lang="en-US"/>
          </a:p>
        </p:txBody>
      </p:sp>
    </p:spTree>
    <p:extLst>
      <p:ext uri="{BB962C8B-B14F-4D97-AF65-F5344CB8AC3E}">
        <p14:creationId xmlns:p14="http://schemas.microsoft.com/office/powerpoint/2010/main" val="3437868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A77F3-91D6-9E4A-9A7A-D156E9F72193}" type="datetimeFigureOut">
              <a:rPr lang="en-US" smtClean="0"/>
              <a:t>21/09/22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F4BC1D-75FE-7243-8FF9-F2EE1B070D04}" type="slidenum">
              <a:rPr lang="en-US" smtClean="0"/>
              <a:t>‹#›</a:t>
            </a:fld>
            <a:endParaRPr lang="en-US"/>
          </a:p>
        </p:txBody>
      </p:sp>
    </p:spTree>
    <p:extLst>
      <p:ext uri="{BB962C8B-B14F-4D97-AF65-F5344CB8AC3E}">
        <p14:creationId xmlns:p14="http://schemas.microsoft.com/office/powerpoint/2010/main" val="239904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6B1A77F3-91D6-9E4A-9A7A-D156E9F72193}" type="datetimeFigureOut">
              <a:rPr lang="en-US" smtClean="0"/>
              <a:t>21/09/22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4BC1D-75FE-7243-8FF9-F2EE1B070D04}" type="slidenum">
              <a:rPr lang="en-US" smtClean="0"/>
              <a:t>‹#›</a:t>
            </a:fld>
            <a:endParaRPr lang="en-US"/>
          </a:p>
        </p:txBody>
      </p:sp>
    </p:spTree>
    <p:extLst>
      <p:ext uri="{BB962C8B-B14F-4D97-AF65-F5344CB8AC3E}">
        <p14:creationId xmlns:p14="http://schemas.microsoft.com/office/powerpoint/2010/main" val="1487659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6B1A77F3-91D6-9E4A-9A7A-D156E9F72193}" type="datetimeFigureOut">
              <a:rPr lang="en-US" smtClean="0"/>
              <a:t>21/09/22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4BC1D-75FE-7243-8FF9-F2EE1B070D04}" type="slidenum">
              <a:rPr lang="en-US" smtClean="0"/>
              <a:t>‹#›</a:t>
            </a:fld>
            <a:endParaRPr lang="en-US"/>
          </a:p>
        </p:txBody>
      </p:sp>
    </p:spTree>
    <p:extLst>
      <p:ext uri="{BB962C8B-B14F-4D97-AF65-F5344CB8AC3E}">
        <p14:creationId xmlns:p14="http://schemas.microsoft.com/office/powerpoint/2010/main" val="302040386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A77F3-91D6-9E4A-9A7A-D156E9F72193}" type="datetimeFigureOut">
              <a:rPr lang="en-US" smtClean="0"/>
              <a:t>21/09/22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F4BC1D-75FE-7243-8FF9-F2EE1B070D04}" type="slidenum">
              <a:rPr lang="en-US" smtClean="0"/>
              <a:t>‹#›</a:t>
            </a:fld>
            <a:endParaRPr lang="en-US"/>
          </a:p>
        </p:txBody>
      </p:sp>
    </p:spTree>
    <p:extLst>
      <p:ext uri="{BB962C8B-B14F-4D97-AF65-F5344CB8AC3E}">
        <p14:creationId xmlns:p14="http://schemas.microsoft.com/office/powerpoint/2010/main" val="3071283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historyofeconomicthought.mcmaster.ca/bagehot/constitution.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BR" b="1" dirty="0" smtClean="0"/>
              <a:t>Sistema de governo</a:t>
            </a:r>
            <a:endParaRPr lang="pt-BR" b="1" dirty="0"/>
          </a:p>
        </p:txBody>
      </p:sp>
      <p:sp>
        <p:nvSpPr>
          <p:cNvPr id="3" name="Subtitle 2"/>
          <p:cNvSpPr>
            <a:spLocks noGrp="1"/>
          </p:cNvSpPr>
          <p:nvPr>
            <p:ph type="subTitle" idx="1"/>
          </p:nvPr>
        </p:nvSpPr>
        <p:spPr/>
        <p:txBody>
          <a:bodyPr/>
          <a:lstStyle/>
          <a:p>
            <a:r>
              <a:rPr lang="pt-BR" dirty="0" smtClean="0"/>
              <a:t>Professor Associado José Levi Mello do Amaral Júnior</a:t>
            </a:r>
            <a:endParaRPr lang="pt-BR" dirty="0"/>
          </a:p>
        </p:txBody>
      </p:sp>
    </p:spTree>
    <p:extLst>
      <p:ext uri="{BB962C8B-B14F-4D97-AF65-F5344CB8AC3E}">
        <p14:creationId xmlns:p14="http://schemas.microsoft.com/office/powerpoint/2010/main" val="1731326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b="1" dirty="0" smtClean="0"/>
              <a:t>Introdução</a:t>
            </a:r>
            <a:endParaRPr lang="pt-BR" b="1" dirty="0"/>
          </a:p>
        </p:txBody>
      </p:sp>
      <p:sp>
        <p:nvSpPr>
          <p:cNvPr id="3" name="Content Placeholder 2"/>
          <p:cNvSpPr>
            <a:spLocks noGrp="1"/>
          </p:cNvSpPr>
          <p:nvPr>
            <p:ph idx="1"/>
          </p:nvPr>
        </p:nvSpPr>
        <p:spPr>
          <a:xfrm>
            <a:off x="457200" y="1600200"/>
            <a:ext cx="8229600" cy="5029200"/>
          </a:xfrm>
        </p:spPr>
        <p:txBody>
          <a:bodyPr>
            <a:normAutofit lnSpcReduction="10000"/>
          </a:bodyPr>
          <a:lstStyle/>
          <a:p>
            <a:pPr marL="0" indent="0" algn="just">
              <a:buNone/>
            </a:pPr>
            <a:r>
              <a:rPr lang="en-GB" dirty="0" smtClean="0"/>
              <a:t>“There are two elements of the Constitution:” wrote Walter Bagehot in 1867. “The efficient and the dignified.” The efficient has the power to make and execute the policy and is answerable to the electorate. What touches all should be approved by all. The dignified gives significance and legitimacy to the efficient and is answerable only to God. Two institutions, Crown and government, dignified and efficient, only work when they support each other. When they trust one another.”</a:t>
            </a:r>
          </a:p>
          <a:p>
            <a:pPr marL="0" indent="0" algn="just">
              <a:buNone/>
            </a:pPr>
            <a:endParaRPr lang="en-US" dirty="0"/>
          </a:p>
        </p:txBody>
      </p:sp>
    </p:spTree>
    <p:extLst>
      <p:ext uri="{BB962C8B-B14F-4D97-AF65-F5344CB8AC3E}">
        <p14:creationId xmlns:p14="http://schemas.microsoft.com/office/powerpoint/2010/main" val="909661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b="1" dirty="0" smtClean="0"/>
              <a:t>Fontes da introdução</a:t>
            </a:r>
            <a:endParaRPr lang="pt-BR" b="1" dirty="0"/>
          </a:p>
        </p:txBody>
      </p:sp>
      <p:sp>
        <p:nvSpPr>
          <p:cNvPr id="3" name="Content Placeholder 2"/>
          <p:cNvSpPr>
            <a:spLocks noGrp="1"/>
          </p:cNvSpPr>
          <p:nvPr>
            <p:ph idx="1"/>
          </p:nvPr>
        </p:nvSpPr>
        <p:spPr/>
        <p:txBody>
          <a:bodyPr/>
          <a:lstStyle/>
          <a:p>
            <a:r>
              <a:rPr lang="pt-BR" i="1" dirty="0" err="1" smtClean="0"/>
              <a:t>Scientia</a:t>
            </a:r>
            <a:r>
              <a:rPr lang="pt-BR" i="1" dirty="0" smtClean="0"/>
              <a:t> </a:t>
            </a:r>
            <a:r>
              <a:rPr lang="pt-BR" i="1" dirty="0" err="1" smtClean="0"/>
              <a:t>potentia</a:t>
            </a:r>
            <a:r>
              <a:rPr lang="pt-BR" i="1" dirty="0" smtClean="0"/>
              <a:t> est </a:t>
            </a:r>
            <a:r>
              <a:rPr lang="pt-BR" b="1" dirty="0" smtClean="0"/>
              <a:t>in</a:t>
            </a:r>
            <a:r>
              <a:rPr lang="pt-BR" dirty="0" smtClean="0"/>
              <a:t> The Crown, 1ª temporada, 7º episódio, 2017</a:t>
            </a:r>
          </a:p>
          <a:p>
            <a:r>
              <a:rPr lang="pt-BR" b="1" dirty="0" smtClean="0"/>
              <a:t>BAGEHOT</a:t>
            </a:r>
            <a:r>
              <a:rPr lang="pt-BR" b="1" dirty="0"/>
              <a:t>, </a:t>
            </a:r>
            <a:r>
              <a:rPr lang="pt-BR" dirty="0"/>
              <a:t>Walter. </a:t>
            </a:r>
            <a:r>
              <a:rPr lang="pt-BR" i="1" dirty="0"/>
              <a:t>The </a:t>
            </a:r>
            <a:r>
              <a:rPr lang="pt-BR" i="1" dirty="0" err="1"/>
              <a:t>English</a:t>
            </a:r>
            <a:r>
              <a:rPr lang="pt-BR" i="1" dirty="0"/>
              <a:t> </a:t>
            </a:r>
            <a:r>
              <a:rPr lang="pt-BR" i="1" dirty="0" err="1"/>
              <a:t>Constitution</a:t>
            </a:r>
            <a:r>
              <a:rPr lang="pt-BR" i="1" dirty="0"/>
              <a:t>,</a:t>
            </a:r>
            <a:r>
              <a:rPr lang="pt-BR" dirty="0"/>
              <a:t> 2ª edição, 1873, p. 44 </a:t>
            </a:r>
            <a:r>
              <a:rPr lang="pt-BR" b="1" dirty="0" smtClean="0"/>
              <a:t>in </a:t>
            </a:r>
            <a:r>
              <a:rPr lang="pt-BR" sz="2800" dirty="0" smtClean="0">
                <a:hlinkClick r:id="rId2"/>
              </a:rPr>
              <a:t>https</a:t>
            </a:r>
            <a:r>
              <a:rPr lang="pt-BR" sz="2800" dirty="0">
                <a:hlinkClick r:id="rId2"/>
              </a:rPr>
              <a:t>://historyofeconomicthought.mcmaster.ca/bagehot/</a:t>
            </a:r>
            <a:r>
              <a:rPr lang="pt-BR" sz="2800" dirty="0" smtClean="0">
                <a:hlinkClick r:id="rId2"/>
              </a:rPr>
              <a:t>constitution.pdf</a:t>
            </a:r>
            <a:endParaRPr lang="pt-BR" sz="2800" dirty="0" smtClean="0"/>
          </a:p>
        </p:txBody>
      </p:sp>
    </p:spTree>
    <p:extLst>
      <p:ext uri="{BB962C8B-B14F-4D97-AF65-F5344CB8AC3E}">
        <p14:creationId xmlns:p14="http://schemas.microsoft.com/office/powerpoint/2010/main" val="1388593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b="1" dirty="0" smtClean="0"/>
              <a:t>Conceito e tipologia</a:t>
            </a:r>
            <a:endParaRPr lang="pt-BR" b="1" dirty="0"/>
          </a:p>
        </p:txBody>
      </p:sp>
      <p:sp>
        <p:nvSpPr>
          <p:cNvPr id="3" name="Content Placeholder 2"/>
          <p:cNvSpPr>
            <a:spLocks noGrp="1"/>
          </p:cNvSpPr>
          <p:nvPr>
            <p:ph idx="1"/>
          </p:nvPr>
        </p:nvSpPr>
        <p:spPr/>
        <p:txBody>
          <a:bodyPr/>
          <a:lstStyle/>
          <a:p>
            <a:r>
              <a:rPr lang="pt-BR" dirty="0" smtClean="0"/>
              <a:t>Conceito</a:t>
            </a:r>
          </a:p>
          <a:p>
            <a:r>
              <a:rPr lang="pt-BR" dirty="0" smtClean="0"/>
              <a:t>Tipologia básica</a:t>
            </a:r>
          </a:p>
          <a:p>
            <a:pPr lvl="1"/>
            <a:r>
              <a:rPr lang="pt-BR" i="1" dirty="0" smtClean="0"/>
              <a:t>Presidencialismo</a:t>
            </a:r>
          </a:p>
          <a:p>
            <a:pPr lvl="1"/>
            <a:r>
              <a:rPr lang="pt-BR" i="1" dirty="0" smtClean="0"/>
              <a:t>Parlamentarismo</a:t>
            </a:r>
          </a:p>
          <a:p>
            <a:pPr lvl="1"/>
            <a:r>
              <a:rPr lang="pt-BR" i="1" dirty="0" smtClean="0"/>
              <a:t>Assembleísmo</a:t>
            </a:r>
            <a:endParaRPr lang="pt-BR" i="1" dirty="0"/>
          </a:p>
        </p:txBody>
      </p:sp>
    </p:spTree>
    <p:extLst>
      <p:ext uri="{BB962C8B-B14F-4D97-AF65-F5344CB8AC3E}">
        <p14:creationId xmlns:p14="http://schemas.microsoft.com/office/powerpoint/2010/main" val="498764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b="1" dirty="0" smtClean="0"/>
              <a:t>Presidencialismo</a:t>
            </a:r>
            <a:endParaRPr lang="pt-BR" b="1" dirty="0"/>
          </a:p>
        </p:txBody>
      </p:sp>
      <p:sp>
        <p:nvSpPr>
          <p:cNvPr id="3" name="Content Placeholder 2"/>
          <p:cNvSpPr>
            <a:spLocks noGrp="1"/>
          </p:cNvSpPr>
          <p:nvPr>
            <p:ph idx="1"/>
          </p:nvPr>
        </p:nvSpPr>
        <p:spPr/>
        <p:txBody>
          <a:bodyPr/>
          <a:lstStyle/>
          <a:p>
            <a:r>
              <a:rPr lang="pt-BR" b="1" dirty="0" smtClean="0"/>
              <a:t>Montesquieu</a:t>
            </a:r>
          </a:p>
          <a:p>
            <a:pPr lvl="1"/>
            <a:r>
              <a:rPr lang="pt-BR" dirty="0" smtClean="0"/>
              <a:t>Faculdades de estatuir e de impedir</a:t>
            </a:r>
          </a:p>
          <a:p>
            <a:r>
              <a:rPr lang="pt-BR" b="1" dirty="0" smtClean="0"/>
              <a:t>Estados Unidos</a:t>
            </a:r>
          </a:p>
          <a:p>
            <a:pPr lvl="1"/>
            <a:r>
              <a:rPr lang="pt-BR" dirty="0" smtClean="0"/>
              <a:t>Veto presidencial superável e declaração de inconstitucionalidade</a:t>
            </a:r>
          </a:p>
          <a:p>
            <a:r>
              <a:rPr lang="pt-BR" b="1" dirty="0" smtClean="0"/>
              <a:t>Brasil</a:t>
            </a:r>
          </a:p>
          <a:p>
            <a:pPr lvl="1"/>
            <a:r>
              <a:rPr lang="pt-BR" dirty="0" smtClean="0"/>
              <a:t>Presidencialismo de coalizão</a:t>
            </a:r>
          </a:p>
          <a:p>
            <a:endParaRPr lang="en-US" dirty="0"/>
          </a:p>
        </p:txBody>
      </p:sp>
    </p:spTree>
    <p:extLst>
      <p:ext uri="{BB962C8B-B14F-4D97-AF65-F5344CB8AC3E}">
        <p14:creationId xmlns:p14="http://schemas.microsoft.com/office/powerpoint/2010/main" val="2911535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b="1" dirty="0" smtClean="0"/>
              <a:t>Parlamentarismo</a:t>
            </a:r>
            <a:endParaRPr lang="pt-BR" b="1" dirty="0"/>
          </a:p>
        </p:txBody>
      </p:sp>
      <p:sp>
        <p:nvSpPr>
          <p:cNvPr id="3" name="Content Placeholder 2"/>
          <p:cNvSpPr>
            <a:spLocks noGrp="1"/>
          </p:cNvSpPr>
          <p:nvPr>
            <p:ph idx="1"/>
          </p:nvPr>
        </p:nvSpPr>
        <p:spPr>
          <a:xfrm>
            <a:off x="285416" y="1417638"/>
            <a:ext cx="8619548" cy="5031140"/>
          </a:xfrm>
        </p:spPr>
        <p:txBody>
          <a:bodyPr>
            <a:normAutofit fontScale="92500" lnSpcReduction="10000"/>
          </a:bodyPr>
          <a:lstStyle/>
          <a:p>
            <a:r>
              <a:rPr lang="pt-BR" b="1" dirty="0" smtClean="0"/>
              <a:t>Alemanha:</a:t>
            </a:r>
          </a:p>
          <a:p>
            <a:pPr lvl="1"/>
            <a:r>
              <a:rPr lang="pt-BR" dirty="0" smtClean="0"/>
              <a:t>Frank-Walter </a:t>
            </a:r>
            <a:r>
              <a:rPr lang="pt-BR" dirty="0" err="1" smtClean="0"/>
              <a:t>Steinmeier</a:t>
            </a:r>
            <a:r>
              <a:rPr lang="pt-BR" dirty="0" smtClean="0"/>
              <a:t> e </a:t>
            </a:r>
            <a:r>
              <a:rPr lang="pt-BR" dirty="0" err="1" smtClean="0"/>
              <a:t>Olaf</a:t>
            </a:r>
            <a:r>
              <a:rPr lang="pt-BR" dirty="0" smtClean="0"/>
              <a:t> </a:t>
            </a:r>
            <a:r>
              <a:rPr lang="pt-BR" dirty="0" err="1" smtClean="0"/>
              <a:t>Scholz</a:t>
            </a:r>
            <a:endParaRPr lang="pt-BR" dirty="0" smtClean="0"/>
          </a:p>
          <a:p>
            <a:pPr lvl="1"/>
            <a:r>
              <a:rPr lang="pt-BR" dirty="0" smtClean="0"/>
              <a:t>Voto de desconfiança construtivo</a:t>
            </a:r>
          </a:p>
          <a:p>
            <a:pPr lvl="1"/>
            <a:r>
              <a:rPr lang="pt-BR" dirty="0" smtClean="0"/>
              <a:t>Estado de emergência legislativa</a:t>
            </a:r>
          </a:p>
          <a:p>
            <a:r>
              <a:rPr lang="pt-BR" b="1" dirty="0" smtClean="0"/>
              <a:t>Itália:</a:t>
            </a:r>
          </a:p>
          <a:p>
            <a:pPr lvl="1"/>
            <a:r>
              <a:rPr lang="pt-BR" dirty="0" smtClean="0"/>
              <a:t>Sérgio </a:t>
            </a:r>
            <a:r>
              <a:rPr lang="pt-BR" dirty="0" err="1" smtClean="0"/>
              <a:t>Mattarella</a:t>
            </a:r>
            <a:r>
              <a:rPr lang="pt-BR" dirty="0" smtClean="0"/>
              <a:t> e Mario </a:t>
            </a:r>
            <a:r>
              <a:rPr lang="pt-BR" dirty="0" err="1" smtClean="0"/>
              <a:t>Draghi</a:t>
            </a:r>
            <a:endParaRPr lang="pt-BR" dirty="0" smtClean="0"/>
          </a:p>
          <a:p>
            <a:pPr lvl="1"/>
            <a:r>
              <a:rPr lang="pt-BR" dirty="0" smtClean="0"/>
              <a:t>“complemento de muitos</a:t>
            </a:r>
            <a:r>
              <a:rPr lang="pt-BR" dirty="0" smtClean="0"/>
              <a:t>”*</a:t>
            </a:r>
            <a:endParaRPr lang="pt-BR" dirty="0" smtClean="0"/>
          </a:p>
          <a:p>
            <a:pPr lvl="1"/>
            <a:r>
              <a:rPr lang="pt-BR" i="1" dirty="0"/>
              <a:t>viva </a:t>
            </a:r>
            <a:r>
              <a:rPr lang="pt-BR" i="1" dirty="0" err="1"/>
              <a:t>vox</a:t>
            </a:r>
            <a:r>
              <a:rPr lang="pt-BR" i="1" dirty="0"/>
              <a:t> </a:t>
            </a:r>
            <a:r>
              <a:rPr lang="pt-BR" i="1" dirty="0" err="1" smtClean="0"/>
              <a:t>Constitutionis</a:t>
            </a:r>
            <a:endParaRPr lang="en-US" i="1" dirty="0" smtClean="0">
              <a:effectLst/>
            </a:endParaRPr>
          </a:p>
          <a:p>
            <a:r>
              <a:rPr lang="pt-BR" b="1" dirty="0" smtClean="0"/>
              <a:t>Inglaterra: </a:t>
            </a:r>
            <a:r>
              <a:rPr lang="pt-BR" dirty="0" smtClean="0"/>
              <a:t>Carlos III e Liz </a:t>
            </a:r>
            <a:r>
              <a:rPr lang="pt-BR" dirty="0" err="1" smtClean="0"/>
              <a:t>Truss</a:t>
            </a:r>
            <a:endParaRPr lang="pt-BR" dirty="0" smtClean="0"/>
          </a:p>
          <a:p>
            <a:r>
              <a:rPr lang="pt-BR" b="1" dirty="0" smtClean="0"/>
              <a:t>Espanha: </a:t>
            </a:r>
            <a:r>
              <a:rPr lang="pt-BR" dirty="0" smtClean="0"/>
              <a:t>Filipe VI e Pedro Sánchez</a:t>
            </a:r>
          </a:p>
        </p:txBody>
      </p:sp>
    </p:spTree>
    <p:extLst>
      <p:ext uri="{BB962C8B-B14F-4D97-AF65-F5344CB8AC3E}">
        <p14:creationId xmlns:p14="http://schemas.microsoft.com/office/powerpoint/2010/main" val="2642778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076359"/>
          </a:xfrm>
        </p:spPr>
        <p:txBody>
          <a:bodyPr/>
          <a:lstStyle/>
          <a:p>
            <a:r>
              <a:rPr lang="pt-BR" b="1" dirty="0" smtClean="0"/>
              <a:t>O problema de um </a:t>
            </a:r>
            <a:r>
              <a:rPr lang="pt-BR" b="1" i="1" dirty="0" smtClean="0"/>
              <a:t>capo*</a:t>
            </a:r>
            <a:endParaRPr lang="pt-BR" b="1" i="1" dirty="0"/>
          </a:p>
        </p:txBody>
      </p:sp>
      <p:sp>
        <p:nvSpPr>
          <p:cNvPr id="3" name="Content Placeholder 2"/>
          <p:cNvSpPr>
            <a:spLocks noGrp="1"/>
          </p:cNvSpPr>
          <p:nvPr>
            <p:ph idx="1"/>
          </p:nvPr>
        </p:nvSpPr>
        <p:spPr>
          <a:xfrm>
            <a:off x="243209" y="1648216"/>
            <a:ext cx="8728518" cy="4850081"/>
          </a:xfrm>
        </p:spPr>
        <p:txBody>
          <a:bodyPr>
            <a:noAutofit/>
          </a:bodyPr>
          <a:lstStyle/>
          <a:p>
            <a:pPr algn="just"/>
            <a:r>
              <a:rPr lang="pt-BR" sz="2900" dirty="0" smtClean="0"/>
              <a:t>“O Presidente </a:t>
            </a:r>
            <a:r>
              <a:rPr lang="pt-BR" sz="2900" dirty="0"/>
              <a:t>da República é o chefe de Estado e representa a unidade nacional”</a:t>
            </a:r>
            <a:r>
              <a:rPr lang="en-US" sz="2900" dirty="0"/>
              <a:t> </a:t>
            </a:r>
            <a:r>
              <a:rPr lang="en-US" sz="2900" b="1" dirty="0" smtClean="0"/>
              <a:t>(art. 87, n. 1)</a:t>
            </a:r>
            <a:endParaRPr lang="pt-BR" sz="2900" b="1" dirty="0" smtClean="0"/>
          </a:p>
          <a:p>
            <a:pPr algn="just"/>
            <a:r>
              <a:rPr lang="pt-BR" sz="2900" dirty="0" smtClean="0"/>
              <a:t>“</a:t>
            </a:r>
            <a:r>
              <a:rPr lang="pt-BR" sz="2900" dirty="0"/>
              <a:t>O Governo da República é composto pelo Presidente do Conselho e pelos Ministros que, juntos, constituem o Conselho de Ministros.”</a:t>
            </a:r>
            <a:r>
              <a:rPr lang="en-US" sz="2900" dirty="0"/>
              <a:t> </a:t>
            </a:r>
            <a:r>
              <a:rPr lang="en-US" sz="2900" b="1" dirty="0" smtClean="0"/>
              <a:t>(art. 92, n. 1)</a:t>
            </a:r>
          </a:p>
          <a:p>
            <a:pPr algn="just"/>
            <a:r>
              <a:rPr lang="pt-BR" sz="2900" dirty="0"/>
              <a:t>“O Presidente do Conselho de Ministros dirige a política geral do Governo e é por ela responsável. Mantém a unidade da orientação política </a:t>
            </a:r>
            <a:r>
              <a:rPr lang="pt-BR" sz="2900" dirty="0" smtClean="0"/>
              <a:t>[</a:t>
            </a:r>
            <a:r>
              <a:rPr lang="pt-BR" sz="2900" dirty="0" err="1" smtClean="0"/>
              <a:t>indirizzo</a:t>
            </a:r>
            <a:r>
              <a:rPr lang="pt-BR" sz="2900" dirty="0" smtClean="0"/>
              <a:t> politico] e </a:t>
            </a:r>
            <a:r>
              <a:rPr lang="pt-BR" sz="2900" dirty="0"/>
              <a:t>administrativa, promovendo e coordenando a atividade dos Ministros.”</a:t>
            </a:r>
            <a:r>
              <a:rPr lang="en-US" sz="2900" dirty="0"/>
              <a:t> </a:t>
            </a:r>
            <a:r>
              <a:rPr lang="en-US" sz="2900" b="1" dirty="0" smtClean="0"/>
              <a:t>(art. 95, n. 1)</a:t>
            </a:r>
            <a:endParaRPr lang="en-US" sz="2900" b="1" dirty="0"/>
          </a:p>
        </p:txBody>
      </p:sp>
    </p:spTree>
    <p:extLst>
      <p:ext uri="{BB962C8B-B14F-4D97-AF65-F5344CB8AC3E}">
        <p14:creationId xmlns:p14="http://schemas.microsoft.com/office/powerpoint/2010/main" val="4099235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b="1" dirty="0" smtClean="0"/>
              <a:t>Dois polos de poder:</a:t>
            </a:r>
            <a:br>
              <a:rPr lang="pt-BR" b="1" dirty="0" smtClean="0"/>
            </a:br>
            <a:r>
              <a:rPr lang="pt-BR" b="1" dirty="0" smtClean="0"/>
              <a:t>estrutura colegiada*</a:t>
            </a:r>
            <a:endParaRPr lang="pt-BR" b="1" dirty="0"/>
          </a:p>
        </p:txBody>
      </p:sp>
      <p:sp>
        <p:nvSpPr>
          <p:cNvPr id="3" name="Content Placeholder 2"/>
          <p:cNvSpPr>
            <a:spLocks noGrp="1"/>
          </p:cNvSpPr>
          <p:nvPr>
            <p:ph idx="1"/>
          </p:nvPr>
        </p:nvSpPr>
        <p:spPr/>
        <p:txBody>
          <a:bodyPr>
            <a:normAutofit fontScale="92500"/>
          </a:bodyPr>
          <a:lstStyle/>
          <a:p>
            <a:pPr algn="just"/>
            <a:r>
              <a:rPr lang="pt-BR" dirty="0" smtClean="0"/>
              <a:t>“Nenhum ato do Presidente da República é válido se não for referendado pelos ministros proponentes</a:t>
            </a:r>
            <a:r>
              <a:rPr lang="pt-BR" dirty="0" smtClean="0"/>
              <a:t>, </a:t>
            </a:r>
            <a:r>
              <a:rPr lang="pt-BR" dirty="0"/>
              <a:t>que </a:t>
            </a:r>
            <a:r>
              <a:rPr lang="pt-BR" dirty="0" smtClean="0"/>
              <a:t>por ele assumem </a:t>
            </a:r>
            <a:r>
              <a:rPr lang="pt-BR" dirty="0"/>
              <a:t>a </a:t>
            </a:r>
            <a:r>
              <a:rPr lang="pt-BR" dirty="0" smtClean="0"/>
              <a:t>responsabilidade.” </a:t>
            </a:r>
            <a:r>
              <a:rPr lang="pt-BR" b="1" dirty="0" smtClean="0"/>
              <a:t>(art. 89, </a:t>
            </a:r>
            <a:r>
              <a:rPr lang="pt-BR" b="1" dirty="0" err="1" smtClean="0"/>
              <a:t>n</a:t>
            </a:r>
            <a:r>
              <a:rPr lang="pt-BR" b="1" dirty="0" smtClean="0"/>
              <a:t>. 1)</a:t>
            </a:r>
          </a:p>
          <a:p>
            <a:pPr algn="just"/>
            <a:r>
              <a:rPr lang="pt-BR" dirty="0"/>
              <a:t>“o chefe, sendo ordenado à massa (...), não é uma individualidade que se desenvolve em condições excepcionais, mas é o complemento de muitos; a sua função é diferente, mas a natureza é idêntica”</a:t>
            </a:r>
            <a:r>
              <a:rPr lang="en-US" dirty="0"/>
              <a:t> </a:t>
            </a:r>
            <a:r>
              <a:rPr lang="en-US" b="1" dirty="0" smtClean="0"/>
              <a:t>(Romano </a:t>
            </a:r>
            <a:r>
              <a:rPr lang="en-US" b="1" dirty="0" err="1" smtClean="0"/>
              <a:t>Guardini</a:t>
            </a:r>
            <a:r>
              <a:rPr lang="en-US" b="1" dirty="0" smtClean="0"/>
              <a:t>)</a:t>
            </a:r>
            <a:endParaRPr lang="en-US" b="1" dirty="0"/>
          </a:p>
        </p:txBody>
      </p:sp>
    </p:spTree>
    <p:extLst>
      <p:ext uri="{BB962C8B-B14F-4D97-AF65-F5344CB8AC3E}">
        <p14:creationId xmlns:p14="http://schemas.microsoft.com/office/powerpoint/2010/main" val="2326924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b="1" dirty="0" err="1" smtClean="0"/>
              <a:t>Semipresidencialismo</a:t>
            </a:r>
            <a:endParaRPr lang="pt-BR" b="1" dirty="0"/>
          </a:p>
        </p:txBody>
      </p:sp>
      <p:sp>
        <p:nvSpPr>
          <p:cNvPr id="3" name="Content Placeholder 2"/>
          <p:cNvSpPr>
            <a:spLocks noGrp="1"/>
          </p:cNvSpPr>
          <p:nvPr>
            <p:ph idx="1"/>
          </p:nvPr>
        </p:nvSpPr>
        <p:spPr/>
        <p:txBody>
          <a:bodyPr>
            <a:normAutofit lnSpcReduction="10000"/>
          </a:bodyPr>
          <a:lstStyle/>
          <a:p>
            <a:r>
              <a:rPr lang="pt-BR" b="1" dirty="0" smtClean="0"/>
              <a:t>França: a coabitação</a:t>
            </a:r>
          </a:p>
          <a:p>
            <a:pPr lvl="1"/>
            <a:r>
              <a:rPr lang="en-US" dirty="0" smtClean="0"/>
              <a:t>François </a:t>
            </a:r>
            <a:r>
              <a:rPr lang="en-US" dirty="0" err="1" smtClean="0"/>
              <a:t>Miterrand</a:t>
            </a:r>
            <a:r>
              <a:rPr lang="en-US" dirty="0" smtClean="0"/>
              <a:t> (1981-1995) e Jacques Chirac (1986-1988)</a:t>
            </a:r>
          </a:p>
          <a:p>
            <a:pPr lvl="1"/>
            <a:r>
              <a:rPr lang="en-US" dirty="0" smtClean="0"/>
              <a:t>Jacques Chirac (1995-2007) e Lionel </a:t>
            </a:r>
            <a:r>
              <a:rPr lang="en-US" dirty="0" err="1" smtClean="0"/>
              <a:t>Jospin</a:t>
            </a:r>
            <a:r>
              <a:rPr lang="en-US" dirty="0" smtClean="0"/>
              <a:t> (1997-2002)</a:t>
            </a:r>
          </a:p>
          <a:p>
            <a:pPr lvl="1"/>
            <a:r>
              <a:rPr lang="en-US" dirty="0" smtClean="0"/>
              <a:t>Nicolas Sarkozy (2007-2012), François </a:t>
            </a:r>
            <a:r>
              <a:rPr lang="en-US" dirty="0" err="1" smtClean="0"/>
              <a:t>Hollande</a:t>
            </a:r>
            <a:r>
              <a:rPr lang="en-US" dirty="0" smtClean="0"/>
              <a:t> (2012-2017) e Emmanuel Macron (2017-hoje)</a:t>
            </a:r>
          </a:p>
          <a:p>
            <a:r>
              <a:rPr lang="en-US" b="1" dirty="0" smtClean="0"/>
              <a:t>Portugal</a:t>
            </a:r>
          </a:p>
          <a:p>
            <a:pPr lvl="1"/>
            <a:r>
              <a:rPr lang="en-US" dirty="0" smtClean="0"/>
              <a:t>Marcelo </a:t>
            </a:r>
            <a:r>
              <a:rPr lang="en-US" dirty="0" err="1" smtClean="0"/>
              <a:t>Rebelo</a:t>
            </a:r>
            <a:r>
              <a:rPr lang="en-US" dirty="0" smtClean="0"/>
              <a:t> de Souza (2016-hoje) e Antonio Costa (2015-hoje)</a:t>
            </a:r>
          </a:p>
        </p:txBody>
      </p:sp>
    </p:spTree>
    <p:extLst>
      <p:ext uri="{BB962C8B-B14F-4D97-AF65-F5344CB8AC3E}">
        <p14:creationId xmlns:p14="http://schemas.microsoft.com/office/powerpoint/2010/main" val="2263129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519</TotalTime>
  <Words>504</Words>
  <Application>Microsoft Macintosh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Sistema de governo</vt:lpstr>
      <vt:lpstr>Introdução</vt:lpstr>
      <vt:lpstr>Fontes da introdução</vt:lpstr>
      <vt:lpstr>Conceito e tipologia</vt:lpstr>
      <vt:lpstr>Presidencialismo</vt:lpstr>
      <vt:lpstr>Parlamentarismo</vt:lpstr>
      <vt:lpstr>O problema de um capo*</vt:lpstr>
      <vt:lpstr>Dois polos de poder: estrutura colegiada*</vt:lpstr>
      <vt:lpstr>Semipresidencialismo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de governo</dc:title>
  <dc:creator>José Levi Mello do Amaral Júnior</dc:creator>
  <cp:lastModifiedBy>José Levi Mello do Amaral Júnior</cp:lastModifiedBy>
  <cp:revision>16</cp:revision>
  <dcterms:created xsi:type="dcterms:W3CDTF">2021-09-24T17:53:12Z</dcterms:created>
  <dcterms:modified xsi:type="dcterms:W3CDTF">2022-09-21T10:14:53Z</dcterms:modified>
</cp:coreProperties>
</file>