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45"/>
  </p:notesMasterIdLst>
  <p:sldIdLst>
    <p:sldId id="328" r:id="rId2"/>
    <p:sldId id="318" r:id="rId3"/>
    <p:sldId id="333" r:id="rId4"/>
    <p:sldId id="334" r:id="rId5"/>
    <p:sldId id="321" r:id="rId6"/>
    <p:sldId id="335" r:id="rId7"/>
    <p:sldId id="337" r:id="rId8"/>
    <p:sldId id="407" r:id="rId9"/>
    <p:sldId id="408" r:id="rId10"/>
    <p:sldId id="355" r:id="rId11"/>
    <p:sldId id="303" r:id="rId12"/>
    <p:sldId id="409" r:id="rId13"/>
    <p:sldId id="364" r:id="rId14"/>
    <p:sldId id="267" r:id="rId15"/>
    <p:sldId id="346" r:id="rId16"/>
    <p:sldId id="366" r:id="rId17"/>
    <p:sldId id="327" r:id="rId18"/>
    <p:sldId id="257" r:id="rId19"/>
    <p:sldId id="260" r:id="rId20"/>
    <p:sldId id="304" r:id="rId21"/>
    <p:sldId id="306" r:id="rId22"/>
    <p:sldId id="307" r:id="rId23"/>
    <p:sldId id="308" r:id="rId24"/>
    <p:sldId id="350" r:id="rId25"/>
    <p:sldId id="354" r:id="rId26"/>
    <p:sldId id="351" r:id="rId27"/>
    <p:sldId id="353" r:id="rId28"/>
    <p:sldId id="352" r:id="rId29"/>
    <p:sldId id="338" r:id="rId30"/>
    <p:sldId id="368" r:id="rId31"/>
    <p:sldId id="299" r:id="rId32"/>
    <p:sldId id="339" r:id="rId33"/>
    <p:sldId id="410" r:id="rId34"/>
    <p:sldId id="404" r:id="rId35"/>
    <p:sldId id="405" r:id="rId36"/>
    <p:sldId id="317" r:id="rId37"/>
    <p:sldId id="340" r:id="rId38"/>
    <p:sldId id="379" r:id="rId39"/>
    <p:sldId id="380" r:id="rId40"/>
    <p:sldId id="392" r:id="rId41"/>
    <p:sldId id="394" r:id="rId42"/>
    <p:sldId id="396" r:id="rId43"/>
    <p:sldId id="34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07" autoAdjust="0"/>
  </p:normalViewPr>
  <p:slideViewPr>
    <p:cSldViewPr snapToGrid="0" snapToObjects="1">
      <p:cViewPr varScale="1">
        <p:scale>
          <a:sx n="69" d="100"/>
          <a:sy n="69" d="100"/>
        </p:scale>
        <p:origin x="14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91C05-EEBF-3646-B0C9-357C4175E51E}" type="datetimeFigureOut">
              <a:rPr lang="en-US" smtClean="0"/>
              <a:t>5/18/2020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C5B83-BA6E-8548-A429-69D6AAE7E498}" type="slidenum">
              <a:rPr lang="en-US" smtClean="0"/>
              <a:t>‹nº›</a:t>
            </a:fld>
            <a:endParaRPr lang="en-US"/>
          </a:p>
        </p:txBody>
      </p:sp>
    </p:spTree>
    <p:extLst>
      <p:ext uri="{BB962C8B-B14F-4D97-AF65-F5344CB8AC3E}">
        <p14:creationId xmlns:p14="http://schemas.microsoft.com/office/powerpoint/2010/main" val="1788694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07 Thailand PC trends Feb</a:t>
            </a:r>
          </a:p>
        </p:txBody>
      </p:sp>
      <p:sp>
        <p:nvSpPr>
          <p:cNvPr id="43011"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895BE8D-1E70-A548-94C5-150E7563102E}" type="datetime1">
              <a:rPr lang="en-US"/>
              <a:pPr eaLnBrk="1" hangingPunct="1"/>
              <a:t>5/18/2020</a:t>
            </a:fld>
            <a:endParaRPr lang="en-US"/>
          </a:p>
        </p:txBody>
      </p:sp>
      <p:sp>
        <p:nvSpPr>
          <p:cNvPr id="4301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F65DB6A-F0E0-1346-B3B7-25B31BE040FE}" type="slidenum">
              <a:rPr lang="en-US"/>
              <a:pPr eaLnBrk="1" hangingPunct="1"/>
              <a:t>11</a:t>
            </a:fld>
            <a:endParaRPr lang="en-US"/>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07 Thailand PC trends Feb</a:t>
            </a:r>
          </a:p>
        </p:txBody>
      </p:sp>
      <p:sp>
        <p:nvSpPr>
          <p:cNvPr id="43011"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895BE8D-1E70-A548-94C5-150E7563102E}" type="datetime1">
              <a:rPr lang="en-US"/>
              <a:pPr eaLnBrk="1" hangingPunct="1"/>
              <a:t>5/18/2020</a:t>
            </a:fld>
            <a:endParaRPr lang="en-US"/>
          </a:p>
        </p:txBody>
      </p:sp>
      <p:sp>
        <p:nvSpPr>
          <p:cNvPr id="4301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F65DB6A-F0E0-1346-B3B7-25B31BE040FE}" type="slidenum">
              <a:rPr lang="en-US"/>
              <a:pPr eaLnBrk="1" hangingPunct="1"/>
              <a:t>12</a:t>
            </a:fld>
            <a:endParaRPr lang="en-US"/>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pt-BR"/>
          </a:p>
        </p:txBody>
      </p:sp>
    </p:spTree>
    <p:extLst>
      <p:ext uri="{BB962C8B-B14F-4D97-AF65-F5344CB8AC3E}">
        <p14:creationId xmlns:p14="http://schemas.microsoft.com/office/powerpoint/2010/main" val="250137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pt-BR">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07 Thailand PC trends Feb</a:t>
            </a:r>
          </a:p>
        </p:txBody>
      </p:sp>
      <p:sp>
        <p:nvSpPr>
          <p:cNvPr id="44035"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F3BE9C8-D891-5D43-872B-9D943333BD71}" type="datetime1">
              <a:rPr lang="en-US"/>
              <a:pPr eaLnBrk="1" hangingPunct="1"/>
              <a:t>5/18/2020</a:t>
            </a:fld>
            <a:endParaRPr lang="en-US"/>
          </a:p>
        </p:txBody>
      </p:sp>
      <p:sp>
        <p:nvSpPr>
          <p:cNvPr id="4403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8433AF9-CCD7-334C-9DEC-A3614D8062B2}" type="slidenum">
              <a:rPr lang="en-US"/>
              <a:pPr eaLnBrk="1" hangingPunct="1"/>
              <a:t>20</a:t>
            </a:fld>
            <a:endParaRPr lang="en-US"/>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07 Thailand PC trends Feb</a:t>
            </a:r>
          </a:p>
        </p:txBody>
      </p:sp>
      <p:sp>
        <p:nvSpPr>
          <p:cNvPr id="47107"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42590F2-6436-0340-8F35-93714081B0D3}" type="datetime1">
              <a:rPr lang="en-US"/>
              <a:pPr eaLnBrk="1" hangingPunct="1"/>
              <a:t>5/18/2020</a:t>
            </a:fld>
            <a:endParaRPr lang="en-US"/>
          </a:p>
        </p:txBody>
      </p:sp>
      <p:sp>
        <p:nvSpPr>
          <p:cNvPr id="4710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C28E5C-8A50-054B-B032-E056FE2902DC}" type="slidenum">
              <a:rPr lang="en-US"/>
              <a:pPr eaLnBrk="1" hangingPunct="1"/>
              <a:t>21</a:t>
            </a:fld>
            <a:endParaRPr lang="en-US"/>
          </a:p>
        </p:txBody>
      </p:sp>
      <p:sp>
        <p:nvSpPr>
          <p:cNvPr id="47109" name="Rectangle 2"/>
          <p:cNvSpPr>
            <a:spLocks noGrp="1" noRot="1" noChangeAspect="1" noChangeArrowheads="1" noTextEdit="1"/>
          </p:cNvSpPr>
          <p:nvPr>
            <p:ph type="sldImg"/>
          </p:nvPr>
        </p:nvSpPr>
        <p:spPr>
          <a:ln/>
        </p:spPr>
      </p:sp>
      <p:sp>
        <p:nvSpPr>
          <p:cNvPr id="47110"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07 Thailand PC trends Feb</a:t>
            </a:r>
          </a:p>
        </p:txBody>
      </p:sp>
      <p:sp>
        <p:nvSpPr>
          <p:cNvPr id="49155"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150C14A-8DFA-884A-9031-2EF038CA0732}" type="datetime1">
              <a:rPr lang="en-US"/>
              <a:pPr eaLnBrk="1" hangingPunct="1"/>
              <a:t>5/18/2020</a:t>
            </a:fld>
            <a:endParaRPr lang="en-US"/>
          </a:p>
        </p:txBody>
      </p:sp>
      <p:sp>
        <p:nvSpPr>
          <p:cNvPr id="4915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720BC0A-F5FD-BD45-A710-8EB7EC74ECB8}" type="slidenum">
              <a:rPr lang="en-US"/>
              <a:pPr eaLnBrk="1" hangingPunct="1"/>
              <a:t>23</a:t>
            </a:fld>
            <a:endParaRPr lang="en-US"/>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cs typeface="Arial" charset="0"/>
              </a:rPr>
              <a:t>Source: </a:t>
            </a:r>
            <a:r>
              <a:rPr lang="en-US">
                <a:cs typeface="Times New Roman" charset="0"/>
              </a:rPr>
              <a:t>Macinko J, Starfield B, Shi L. The contribution of primary care systems to health outcomes within Organization for Economic Cooperation and Development (OECD) countries, 1970-1998. Health Serv Res 2003; 38(3):831-865.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9"/>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3106B61-F688-194E-9FB9-C78EBDFAADE3}" type="slidenum">
              <a:rPr lang="pt-BR"/>
              <a:pPr eaLnBrk="1" hangingPunct="1"/>
              <a:t>41</a:t>
            </a:fld>
            <a:endParaRPr lang="pt-BR"/>
          </a:p>
        </p:txBody>
      </p:sp>
      <p:sp>
        <p:nvSpPr>
          <p:cNvPr id="58371" name="Rectangle 1"/>
          <p:cNvSpPr>
            <a:spLocks noGrp="1" noRot="1" noChangeAspect="1" noChangeArrowheads="1" noTextEdit="1"/>
          </p:cNvSpPr>
          <p:nvPr>
            <p:ph type="sldImg"/>
          </p:nvPr>
        </p:nvSpPr>
        <p:spPr bwMode="auto">
          <a:xfrm>
            <a:off x="1155700" y="595313"/>
            <a:ext cx="3910013" cy="2932112"/>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8372" name="Rectangle 2"/>
          <p:cNvSpPr>
            <a:spLocks noGrp="1" noChangeArrowheads="1"/>
          </p:cNvSpPr>
          <p:nvPr>
            <p:ph type="body" idx="1"/>
          </p:nvPr>
        </p:nvSpPr>
        <p:spPr bwMode="auto">
          <a:xfrm>
            <a:off x="685800" y="4343400"/>
            <a:ext cx="5481638" cy="41116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spcBef>
                <a:spcPct val="0"/>
              </a:spcBef>
            </a:pPr>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8E5525C-7BCE-C14C-94F6-DFB3FDAD7339}" type="slidenum">
              <a:rPr lang="pt-BR"/>
              <a:pPr eaLnBrk="1" hangingPunct="1"/>
              <a:t>42</a:t>
            </a:fld>
            <a:endParaRPr lang="pt-BR"/>
          </a:p>
        </p:txBody>
      </p:sp>
      <p:sp>
        <p:nvSpPr>
          <p:cNvPr id="60419" name="Rectangle 1"/>
          <p:cNvSpPr>
            <a:spLocks noGrp="1" noRot="1" noChangeAspect="1" noChangeArrowheads="1" noTextEdit="1"/>
          </p:cNvSpPr>
          <p:nvPr>
            <p:ph type="sldImg"/>
          </p:nvPr>
        </p:nvSpPr>
        <p:spPr bwMode="auto">
          <a:xfrm>
            <a:off x="1155700" y="595313"/>
            <a:ext cx="3910013" cy="2932112"/>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0420" name="Rectangle 2"/>
          <p:cNvSpPr>
            <a:spLocks noGrp="1" noChangeArrowheads="1"/>
          </p:cNvSpPr>
          <p:nvPr>
            <p:ph type="body" idx="1"/>
          </p:nvPr>
        </p:nvSpPr>
        <p:spPr bwMode="auto">
          <a:xfrm>
            <a:off x="685800" y="4343400"/>
            <a:ext cx="5481638" cy="41116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x-none"/>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dirty="0"/>
          </a:p>
        </p:txBody>
      </p:sp>
      <p:sp>
        <p:nvSpPr>
          <p:cNvPr id="4" name="Date Placeholder 3"/>
          <p:cNvSpPr>
            <a:spLocks noGrp="1"/>
          </p:cNvSpPr>
          <p:nvPr>
            <p:ph type="dt" sz="half" idx="10"/>
          </p:nvPr>
        </p:nvSpPr>
        <p:spPr/>
        <p:txBody>
          <a:bodyPr/>
          <a:lstStyle/>
          <a:p>
            <a:fld id="{C4A2DFA1-A456-F243-9D49-33E6E931FED0}"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CBD6-7629-9F45-B5B1-85E7588439C9}" type="slidenum">
              <a:rPr lang="en-US" smtClean="0"/>
              <a:t>‹nº›</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C4A2DFA1-A456-F243-9D49-33E6E931FED0}"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CBD6-7629-9F45-B5B1-85E7588439C9}"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x-none"/>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4" name="Date Placeholder 3"/>
          <p:cNvSpPr>
            <a:spLocks noGrp="1"/>
          </p:cNvSpPr>
          <p:nvPr>
            <p:ph type="dt" sz="half" idx="10"/>
          </p:nvPr>
        </p:nvSpPr>
        <p:spPr/>
        <p:txBody>
          <a:bodyPr/>
          <a:lstStyle/>
          <a:p>
            <a:fld id="{C4A2DFA1-A456-F243-9D49-33E6E931FED0}"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CBD6-7629-9F45-B5B1-85E7588439C9}"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C4A2DFA1-A456-F243-9D49-33E6E931FED0}"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CBD6-7629-9F45-B5B1-85E7588439C9}"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x-none"/>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C4A2DFA1-A456-F243-9D49-33E6E931FED0}"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CBD6-7629-9F45-B5B1-85E7588439C9}" type="slidenum">
              <a:rPr lang="en-US" smtClean="0"/>
              <a:t>‹nº›</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5" name="Date Placeholder 4"/>
          <p:cNvSpPr>
            <a:spLocks noGrp="1"/>
          </p:cNvSpPr>
          <p:nvPr>
            <p:ph type="dt" sz="half" idx="10"/>
          </p:nvPr>
        </p:nvSpPr>
        <p:spPr/>
        <p:txBody>
          <a:bodyPr/>
          <a:lstStyle/>
          <a:p>
            <a:fld id="{C4A2DFA1-A456-F243-9D49-33E6E931FED0}"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DCBD6-7629-9F45-B5B1-85E7588439C9}"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7" name="Date Placeholder 6"/>
          <p:cNvSpPr>
            <a:spLocks noGrp="1"/>
          </p:cNvSpPr>
          <p:nvPr>
            <p:ph type="dt" sz="half" idx="10"/>
          </p:nvPr>
        </p:nvSpPr>
        <p:spPr/>
        <p:txBody>
          <a:bodyPr/>
          <a:lstStyle/>
          <a:p>
            <a:fld id="{C4A2DFA1-A456-F243-9D49-33E6E931FED0}" type="datetimeFigureOut">
              <a:rPr lang="en-US" smtClean="0"/>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DCBD6-7629-9F45-B5B1-85E7588439C9}" type="slidenum">
              <a:rPr lang="en-US" smtClean="0"/>
              <a:t>‹nº›</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C4A2DFA1-A456-F243-9D49-33E6E931FED0}"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DCBD6-7629-9F45-B5B1-85E7588439C9}"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2DFA1-A456-F243-9D49-33E6E931FED0}" type="datetimeFigureOut">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DCBD6-7629-9F45-B5B1-85E7588439C9}"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x-none"/>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C4A2DFA1-A456-F243-9D49-33E6E931FED0}"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DCBD6-7629-9F45-B5B1-85E7588439C9}" type="slidenum">
              <a:rPr lang="en-US" smtClean="0"/>
              <a:t>‹nº›</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x-none"/>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C4A2DFA1-A456-F243-9D49-33E6E931FED0}"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DCBD6-7629-9F45-B5B1-85E7588439C9}"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x-none"/>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4A2DFA1-A456-F243-9D49-33E6E931FED0}" type="datetimeFigureOut">
              <a:rPr lang="en-US" smtClean="0"/>
              <a:t>5/18/2020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23DCBD6-7629-9F45-B5B1-85E7588439C9}"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26988">
              <a:lnSpc>
                <a:spcPct val="90000"/>
              </a:lnSpc>
            </a:pPr>
            <a:r>
              <a:rPr lang="en-US" dirty="0" err="1"/>
              <a:t>Atenção</a:t>
            </a:r>
            <a:r>
              <a:rPr lang="en-US" dirty="0"/>
              <a:t> </a:t>
            </a:r>
            <a:r>
              <a:rPr lang="en-US" dirty="0" err="1"/>
              <a:t>Primária</a:t>
            </a:r>
            <a:r>
              <a:rPr lang="en-US" dirty="0"/>
              <a:t> </a:t>
            </a:r>
            <a:r>
              <a:rPr lang="en-US" dirty="0" err="1"/>
              <a:t>à</a:t>
            </a:r>
            <a:r>
              <a:rPr lang="en-US" dirty="0"/>
              <a:t> </a:t>
            </a:r>
            <a:r>
              <a:rPr lang="en-US" dirty="0" err="1"/>
              <a:t>Saúde</a:t>
            </a:r>
            <a:endParaRPr lang="en-US" dirty="0"/>
          </a:p>
        </p:txBody>
      </p:sp>
      <p:sp>
        <p:nvSpPr>
          <p:cNvPr id="5" name="Subtitle 4"/>
          <p:cNvSpPr>
            <a:spLocks noGrp="1"/>
          </p:cNvSpPr>
          <p:nvPr>
            <p:ph type="subTitle" idx="1"/>
          </p:nvPr>
        </p:nvSpPr>
        <p:spPr>
          <a:xfrm>
            <a:off x="2648164" y="4964131"/>
            <a:ext cx="6400800" cy="1752600"/>
          </a:xfrm>
        </p:spPr>
        <p:txBody>
          <a:bodyPr>
            <a:normAutofit fontScale="92500" lnSpcReduction="10000"/>
          </a:bodyPr>
          <a:lstStyle/>
          <a:p>
            <a:r>
              <a:rPr lang="pt-BR" dirty="0">
                <a:solidFill>
                  <a:srgbClr val="967D42"/>
                </a:solidFill>
                <a:latin typeface="Gill Sans MT" charset="0"/>
              </a:rPr>
              <a:t>Nutrição e Atenção à Saúde</a:t>
            </a:r>
            <a:br>
              <a:rPr lang="pt-BR" dirty="0">
                <a:solidFill>
                  <a:srgbClr val="967D42"/>
                </a:solidFill>
                <a:latin typeface="Gill Sans MT" charset="0"/>
              </a:rPr>
            </a:br>
            <a:r>
              <a:rPr lang="pt-BR" dirty="0">
                <a:solidFill>
                  <a:srgbClr val="967D42"/>
                </a:solidFill>
                <a:latin typeface="Gill Sans MT" charset="0"/>
              </a:rPr>
              <a:t>1º Semestre 2020</a:t>
            </a:r>
            <a:br>
              <a:rPr lang="pt-BR" dirty="0">
                <a:solidFill>
                  <a:srgbClr val="967D42"/>
                </a:solidFill>
                <a:latin typeface="Gill Sans MT" charset="0"/>
              </a:rPr>
            </a:br>
            <a:r>
              <a:rPr lang="pt-BR" dirty="0">
                <a:solidFill>
                  <a:srgbClr val="967D42"/>
                </a:solidFill>
                <a:latin typeface="Gill Sans MT" charset="0"/>
              </a:rPr>
              <a:t>Professores responsáveis: Aylene </a:t>
            </a:r>
            <a:r>
              <a:rPr lang="pt-BR" dirty="0" err="1">
                <a:solidFill>
                  <a:srgbClr val="967D42"/>
                </a:solidFill>
                <a:latin typeface="Gill Sans MT" charset="0"/>
              </a:rPr>
              <a:t>Bousquat</a:t>
            </a:r>
            <a:r>
              <a:rPr lang="pt-BR" dirty="0">
                <a:solidFill>
                  <a:srgbClr val="967D42"/>
                </a:solidFill>
                <a:latin typeface="Gill Sans MT" charset="0"/>
              </a:rPr>
              <a:t>, Cleide L. Martins, Paulo Frazão</a:t>
            </a:r>
            <a:br>
              <a:rPr lang="pt-BR" dirty="0">
                <a:solidFill>
                  <a:srgbClr val="967D42"/>
                </a:solidFill>
                <a:latin typeface="Gill Sans MT" charset="0"/>
              </a:rPr>
            </a:br>
            <a:endParaRPr lang="en-US" dirty="0"/>
          </a:p>
          <a:p>
            <a:endParaRPr lang="en-US" dirty="0"/>
          </a:p>
        </p:txBody>
      </p:sp>
    </p:spTree>
    <p:extLst>
      <p:ext uri="{BB962C8B-B14F-4D97-AF65-F5344CB8AC3E}">
        <p14:creationId xmlns:p14="http://schemas.microsoft.com/office/powerpoint/2010/main" val="362992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 </a:t>
            </a:r>
            <a:r>
              <a:rPr lang="en-US" dirty="0" err="1"/>
              <a:t>Que</a:t>
            </a:r>
            <a:r>
              <a:rPr lang="en-US" dirty="0"/>
              <a:t> </a:t>
            </a:r>
            <a:r>
              <a:rPr lang="en-US" dirty="0" err="1"/>
              <a:t>é</a:t>
            </a:r>
            <a:r>
              <a:rPr lang="en-US" dirty="0"/>
              <a:t> APS?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32871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03332" y="1618908"/>
            <a:ext cx="7478668" cy="4583455"/>
          </a:xfrm>
        </p:spPr>
        <p:txBody>
          <a:bodyPr>
            <a:normAutofit/>
          </a:bodyPr>
          <a:lstStyle/>
          <a:p>
            <a:pPr eaLnBrk="1" hangingPunct="1"/>
            <a:r>
              <a:rPr lang="en-US" sz="3400" dirty="0" err="1">
                <a:latin typeface="Arial" charset="0"/>
              </a:rPr>
              <a:t>Atenção</a:t>
            </a:r>
            <a:r>
              <a:rPr lang="en-US" sz="3400" dirty="0">
                <a:latin typeface="Arial" charset="0"/>
              </a:rPr>
              <a:t> </a:t>
            </a:r>
            <a:r>
              <a:rPr lang="en-US" sz="3400" dirty="0" err="1">
                <a:latin typeface="Arial" charset="0"/>
              </a:rPr>
              <a:t>Primária</a:t>
            </a:r>
            <a:r>
              <a:rPr lang="en-US" sz="3400" dirty="0">
                <a:latin typeface="Arial" charset="0"/>
              </a:rPr>
              <a:t> </a:t>
            </a:r>
            <a:r>
              <a:rPr lang="en-US" sz="3400" dirty="0" err="1">
                <a:latin typeface="Arial" charset="0"/>
              </a:rPr>
              <a:t>é</a:t>
            </a:r>
            <a:r>
              <a:rPr lang="en-US" sz="3400" dirty="0">
                <a:latin typeface="Arial" charset="0"/>
              </a:rPr>
              <a:t> a </a:t>
            </a:r>
            <a:r>
              <a:rPr lang="en-US" sz="3400" dirty="0" err="1">
                <a:latin typeface="Arial" charset="0"/>
              </a:rPr>
              <a:t>provisão</a:t>
            </a:r>
            <a:r>
              <a:rPr lang="en-US" sz="3400" dirty="0">
                <a:latin typeface="Arial" charset="0"/>
              </a:rPr>
              <a:t> do </a:t>
            </a:r>
            <a:r>
              <a:rPr lang="en-US" sz="3400" dirty="0" err="1">
                <a:latin typeface="Arial" charset="0"/>
              </a:rPr>
              <a:t>primeiro</a:t>
            </a:r>
            <a:r>
              <a:rPr lang="en-US" sz="3400" dirty="0">
                <a:latin typeface="Arial" charset="0"/>
              </a:rPr>
              <a:t> </a:t>
            </a:r>
            <a:r>
              <a:rPr lang="en-US" sz="3400" dirty="0" err="1">
                <a:latin typeface="Arial" charset="0"/>
              </a:rPr>
              <a:t>contato</a:t>
            </a:r>
            <a:r>
              <a:rPr lang="en-US" sz="3400" dirty="0">
                <a:latin typeface="Arial" charset="0"/>
              </a:rPr>
              <a:t>, </a:t>
            </a:r>
            <a:r>
              <a:rPr lang="en-US" sz="3400" dirty="0" err="1">
                <a:latin typeface="Arial" charset="0"/>
              </a:rPr>
              <a:t>focado</a:t>
            </a:r>
            <a:r>
              <a:rPr lang="en-US" sz="3400" dirty="0">
                <a:latin typeface="Arial" charset="0"/>
              </a:rPr>
              <a:t> no </a:t>
            </a:r>
            <a:r>
              <a:rPr lang="en-US" sz="3400" dirty="0" err="1">
                <a:latin typeface="Arial" charset="0"/>
              </a:rPr>
              <a:t>indivíduo</a:t>
            </a:r>
            <a:r>
              <a:rPr lang="en-US" sz="3400" dirty="0">
                <a:latin typeface="Arial" charset="0"/>
              </a:rPr>
              <a:t> e </a:t>
            </a:r>
            <a:r>
              <a:rPr lang="en-US" sz="3400" dirty="0" err="1">
                <a:latin typeface="Arial" charset="0"/>
              </a:rPr>
              <a:t>continuado</a:t>
            </a:r>
            <a:r>
              <a:rPr lang="en-US" sz="3400" dirty="0">
                <a:latin typeface="Arial" charset="0"/>
              </a:rPr>
              <a:t> </a:t>
            </a:r>
            <a:r>
              <a:rPr lang="en-US" sz="3400" dirty="0" err="1">
                <a:latin typeface="Arial" charset="0"/>
              </a:rPr>
              <a:t>ao</a:t>
            </a:r>
            <a:r>
              <a:rPr lang="en-US" sz="3400" dirty="0">
                <a:latin typeface="Arial" charset="0"/>
              </a:rPr>
              <a:t> </a:t>
            </a:r>
            <a:r>
              <a:rPr lang="en-US" sz="3400" dirty="0" err="1">
                <a:latin typeface="Arial" charset="0"/>
              </a:rPr>
              <a:t>longo</a:t>
            </a:r>
            <a:r>
              <a:rPr lang="en-US" sz="3400" dirty="0">
                <a:latin typeface="Arial" charset="0"/>
              </a:rPr>
              <a:t> do tempo, que </a:t>
            </a:r>
            <a:r>
              <a:rPr lang="en-US" sz="3400" dirty="0" err="1">
                <a:latin typeface="Arial" charset="0"/>
              </a:rPr>
              <a:t>corresponda</a:t>
            </a:r>
            <a:r>
              <a:rPr lang="en-US" sz="3400" dirty="0">
                <a:latin typeface="Arial" charset="0"/>
              </a:rPr>
              <a:t> </a:t>
            </a:r>
            <a:r>
              <a:rPr lang="en-US" sz="3400" dirty="0" err="1">
                <a:latin typeface="Arial" charset="0"/>
              </a:rPr>
              <a:t>às</a:t>
            </a:r>
            <a:r>
              <a:rPr lang="en-US" sz="3400" dirty="0">
                <a:latin typeface="Arial" charset="0"/>
              </a:rPr>
              <a:t> </a:t>
            </a:r>
            <a:r>
              <a:rPr lang="en-US" sz="3400" dirty="0" err="1">
                <a:latin typeface="Arial" charset="0"/>
              </a:rPr>
              <a:t>necessidades</a:t>
            </a:r>
            <a:r>
              <a:rPr lang="en-US" sz="3400" dirty="0">
                <a:latin typeface="Arial" charset="0"/>
              </a:rPr>
              <a:t> de </a:t>
            </a:r>
            <a:r>
              <a:rPr lang="en-US" sz="3400" dirty="0" err="1">
                <a:latin typeface="Arial" charset="0"/>
              </a:rPr>
              <a:t>saúde</a:t>
            </a:r>
            <a:r>
              <a:rPr lang="en-US" sz="3400" dirty="0">
                <a:latin typeface="Arial" charset="0"/>
              </a:rPr>
              <a:t> das </a:t>
            </a:r>
            <a:r>
              <a:rPr lang="en-US" sz="3400" dirty="0" err="1">
                <a:latin typeface="Arial" charset="0"/>
              </a:rPr>
              <a:t>pessoas</a:t>
            </a:r>
            <a:r>
              <a:rPr lang="en-US" sz="3400" dirty="0">
                <a:latin typeface="Arial" charset="0"/>
              </a:rPr>
              <a:t>. </a:t>
            </a:r>
            <a:br>
              <a:rPr lang="en-US" sz="3400" dirty="0">
                <a:latin typeface="Arial" charset="0"/>
              </a:rPr>
            </a:br>
            <a:endParaRPr lang="en-US" sz="3400" dirty="0">
              <a:latin typeface="Arial" charset="0"/>
            </a:endParaRPr>
          </a:p>
        </p:txBody>
      </p:sp>
      <p:sp>
        <p:nvSpPr>
          <p:cNvPr id="10243" name="Text Box 3"/>
          <p:cNvSpPr txBox="1">
            <a:spLocks noChangeArrowheads="1"/>
          </p:cNvSpPr>
          <p:nvPr/>
        </p:nvSpPr>
        <p:spPr bwMode="auto">
          <a:xfrm>
            <a:off x="7848600" y="6324600"/>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t>Starfield 09/04</a:t>
            </a:r>
          </a:p>
          <a:p>
            <a:pPr eaLnBrk="1" hangingPunct="1"/>
            <a:r>
              <a:rPr lang="en-US" sz="1200"/>
              <a:t>04-132</a:t>
            </a:r>
          </a:p>
        </p:txBody>
      </p:sp>
      <p:sp>
        <p:nvSpPr>
          <p:cNvPr id="10244" name="Text Box 4"/>
          <p:cNvSpPr txBox="1">
            <a:spLocks noChangeArrowheads="1"/>
          </p:cNvSpPr>
          <p:nvPr/>
        </p:nvSpPr>
        <p:spPr bwMode="auto">
          <a:xfrm>
            <a:off x="7848600" y="6324600"/>
            <a:ext cx="121920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t>Starfield 09/04</a:t>
            </a:r>
          </a:p>
          <a:p>
            <a:pPr eaLnBrk="1" hangingPunct="1"/>
            <a:r>
              <a:rPr lang="en-US" sz="1200"/>
              <a:t>PC 2943</a:t>
            </a:r>
          </a:p>
        </p:txBody>
      </p:sp>
    </p:spTree>
    <p:extLst>
      <p:ext uri="{BB962C8B-B14F-4D97-AF65-F5344CB8AC3E}">
        <p14:creationId xmlns:p14="http://schemas.microsoft.com/office/powerpoint/2010/main" val="3378004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03332" y="1618908"/>
            <a:ext cx="7478668" cy="4583455"/>
          </a:xfrm>
        </p:spPr>
        <p:txBody>
          <a:bodyPr>
            <a:normAutofit/>
          </a:bodyPr>
          <a:lstStyle/>
          <a:p>
            <a:pPr eaLnBrk="1" hangingPunct="1"/>
            <a:r>
              <a:rPr lang="en-US" sz="3400" dirty="0">
                <a:latin typeface="Arial" charset="0"/>
              </a:rPr>
              <a:t>A </a:t>
            </a:r>
            <a:r>
              <a:rPr lang="en-US" sz="3400" dirty="0" err="1">
                <a:latin typeface="Arial" charset="0"/>
              </a:rPr>
              <a:t>referência</a:t>
            </a:r>
            <a:r>
              <a:rPr lang="en-US" sz="3400" dirty="0">
                <a:latin typeface="Arial" charset="0"/>
              </a:rPr>
              <a:t> se </a:t>
            </a:r>
            <a:r>
              <a:rPr lang="en-US" sz="3400" dirty="0" err="1">
                <a:latin typeface="Arial" charset="0"/>
              </a:rPr>
              <a:t>dará</a:t>
            </a:r>
            <a:r>
              <a:rPr lang="en-US" sz="3400" dirty="0">
                <a:latin typeface="Arial" charset="0"/>
              </a:rPr>
              <a:t> </a:t>
            </a:r>
            <a:r>
              <a:rPr lang="en-US" sz="3400" dirty="0" err="1">
                <a:latin typeface="Arial" charset="0"/>
              </a:rPr>
              <a:t>somente</a:t>
            </a:r>
            <a:r>
              <a:rPr lang="en-US" sz="3400" dirty="0">
                <a:latin typeface="Arial" charset="0"/>
              </a:rPr>
              <a:t> </a:t>
            </a:r>
            <a:r>
              <a:rPr lang="en-US" sz="3400" dirty="0" err="1">
                <a:latin typeface="Arial" charset="0"/>
              </a:rPr>
              <a:t>naqueles</a:t>
            </a:r>
            <a:r>
              <a:rPr lang="en-US" sz="3400" dirty="0">
                <a:latin typeface="Arial" charset="0"/>
              </a:rPr>
              <a:t> </a:t>
            </a:r>
            <a:r>
              <a:rPr lang="en-US" sz="3400" dirty="0" err="1">
                <a:latin typeface="Arial" charset="0"/>
              </a:rPr>
              <a:t>casos</a:t>
            </a:r>
            <a:r>
              <a:rPr lang="en-US" sz="3400" dirty="0">
                <a:latin typeface="Arial" charset="0"/>
              </a:rPr>
              <a:t> </a:t>
            </a:r>
            <a:r>
              <a:rPr lang="en-US" sz="3400" dirty="0" err="1">
                <a:latin typeface="Arial" charset="0"/>
              </a:rPr>
              <a:t>incomuns</a:t>
            </a:r>
            <a:r>
              <a:rPr lang="en-US" sz="3400" dirty="0">
                <a:latin typeface="Arial" charset="0"/>
              </a:rPr>
              <a:t> que </a:t>
            </a:r>
            <a:r>
              <a:rPr lang="en-US" sz="3400" dirty="0" err="1">
                <a:latin typeface="Arial" charset="0"/>
              </a:rPr>
              <a:t>extrapolarem</a:t>
            </a:r>
            <a:r>
              <a:rPr lang="en-US" sz="3400" dirty="0">
                <a:latin typeface="Arial" charset="0"/>
              </a:rPr>
              <a:t> </a:t>
            </a:r>
            <a:r>
              <a:rPr lang="en-US" sz="3400" dirty="0" err="1">
                <a:latin typeface="Arial" charset="0"/>
              </a:rPr>
              <a:t>sua</a:t>
            </a:r>
            <a:r>
              <a:rPr lang="en-US" sz="3400" dirty="0">
                <a:latin typeface="Arial" charset="0"/>
              </a:rPr>
              <a:t> </a:t>
            </a:r>
            <a:r>
              <a:rPr lang="en-US" sz="3400" dirty="0" err="1">
                <a:latin typeface="Arial" charset="0"/>
              </a:rPr>
              <a:t>competência</a:t>
            </a:r>
            <a:r>
              <a:rPr lang="en-US" sz="3400" dirty="0">
                <a:latin typeface="Arial" charset="0"/>
              </a:rPr>
              <a:t>, </a:t>
            </a:r>
            <a:r>
              <a:rPr lang="en-US" sz="3400" dirty="0" err="1">
                <a:latin typeface="Arial" charset="0"/>
              </a:rPr>
              <a:t>sendo</a:t>
            </a:r>
            <a:r>
              <a:rPr lang="en-US" sz="3400" dirty="0">
                <a:latin typeface="Arial" charset="0"/>
              </a:rPr>
              <a:t> </a:t>
            </a:r>
            <a:r>
              <a:rPr lang="en-US" sz="3400" dirty="0" err="1">
                <a:latin typeface="Arial" charset="0"/>
              </a:rPr>
              <a:t>responsabilidade</a:t>
            </a:r>
            <a:r>
              <a:rPr lang="en-US" sz="3400" dirty="0">
                <a:latin typeface="Arial" charset="0"/>
              </a:rPr>
              <a:t> da </a:t>
            </a:r>
            <a:r>
              <a:rPr lang="en-US" sz="3400" dirty="0" err="1">
                <a:latin typeface="Arial" charset="0"/>
              </a:rPr>
              <a:t>atenção</a:t>
            </a:r>
            <a:r>
              <a:rPr lang="en-US" sz="3400" dirty="0">
                <a:latin typeface="Arial" charset="0"/>
              </a:rPr>
              <a:t> </a:t>
            </a:r>
            <a:r>
              <a:rPr lang="en-US" sz="3400" dirty="0" err="1">
                <a:latin typeface="Arial" charset="0"/>
              </a:rPr>
              <a:t>primária</a:t>
            </a:r>
            <a:r>
              <a:rPr lang="en-US" sz="3400" dirty="0">
                <a:latin typeface="Arial" charset="0"/>
              </a:rPr>
              <a:t> a </a:t>
            </a:r>
            <a:r>
              <a:rPr lang="en-US" sz="3400" dirty="0" err="1">
                <a:latin typeface="Arial" charset="0"/>
              </a:rPr>
              <a:t>coordenação</a:t>
            </a:r>
            <a:r>
              <a:rPr lang="en-US" sz="3400" dirty="0">
                <a:latin typeface="Arial" charset="0"/>
              </a:rPr>
              <a:t> do </a:t>
            </a:r>
            <a:r>
              <a:rPr lang="en-US" sz="3400" dirty="0" err="1">
                <a:latin typeface="Arial" charset="0"/>
              </a:rPr>
              <a:t>cuidado</a:t>
            </a:r>
            <a:r>
              <a:rPr lang="en-US" sz="3400" dirty="0">
                <a:latin typeface="Arial" charset="0"/>
              </a:rPr>
              <a:t> </a:t>
            </a:r>
            <a:r>
              <a:rPr lang="en-US" sz="3400" dirty="0" err="1">
                <a:latin typeface="Arial" charset="0"/>
              </a:rPr>
              <a:t>daqueles</a:t>
            </a:r>
            <a:r>
              <a:rPr lang="en-US" sz="3400" dirty="0">
                <a:latin typeface="Arial" charset="0"/>
              </a:rPr>
              <a:t> que </a:t>
            </a:r>
            <a:r>
              <a:rPr lang="en-US" sz="3400" dirty="0" err="1">
                <a:latin typeface="Arial" charset="0"/>
              </a:rPr>
              <a:t>utilizarem</a:t>
            </a:r>
            <a:r>
              <a:rPr lang="en-US" sz="3400" dirty="0">
                <a:latin typeface="Arial" charset="0"/>
              </a:rPr>
              <a:t> </a:t>
            </a:r>
            <a:r>
              <a:rPr lang="en-US" sz="3400" dirty="0" err="1">
                <a:latin typeface="Arial" charset="0"/>
              </a:rPr>
              <a:t>serviços</a:t>
            </a:r>
            <a:r>
              <a:rPr lang="en-US" sz="3400" dirty="0">
                <a:latin typeface="Arial" charset="0"/>
              </a:rPr>
              <a:t> </a:t>
            </a:r>
            <a:r>
              <a:rPr lang="en-US" sz="3400" dirty="0" err="1">
                <a:latin typeface="Arial" charset="0"/>
              </a:rPr>
              <a:t>em</a:t>
            </a:r>
            <a:r>
              <a:rPr lang="en-US" sz="3400" dirty="0">
                <a:latin typeface="Arial" charset="0"/>
              </a:rPr>
              <a:t> outros </a:t>
            </a:r>
            <a:r>
              <a:rPr lang="en-US" sz="3400" dirty="0" err="1">
                <a:latin typeface="Arial" charset="0"/>
              </a:rPr>
              <a:t>níveis</a:t>
            </a:r>
            <a:r>
              <a:rPr lang="en-US" sz="3400" dirty="0">
                <a:latin typeface="Arial" charset="0"/>
              </a:rPr>
              <a:t> de </a:t>
            </a:r>
            <a:r>
              <a:rPr lang="en-US" sz="3400" dirty="0" err="1">
                <a:latin typeface="Arial" charset="0"/>
              </a:rPr>
              <a:t>atenção</a:t>
            </a:r>
            <a:r>
              <a:rPr lang="en-US" sz="3400" dirty="0">
                <a:latin typeface="Arial" charset="0"/>
              </a:rPr>
              <a:t>.</a:t>
            </a:r>
          </a:p>
        </p:txBody>
      </p:sp>
      <p:sp>
        <p:nvSpPr>
          <p:cNvPr id="10243" name="Text Box 3"/>
          <p:cNvSpPr txBox="1">
            <a:spLocks noChangeArrowheads="1"/>
          </p:cNvSpPr>
          <p:nvPr/>
        </p:nvSpPr>
        <p:spPr bwMode="auto">
          <a:xfrm>
            <a:off x="7848600" y="6324600"/>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t>Starfield 09/04</a:t>
            </a:r>
          </a:p>
          <a:p>
            <a:pPr eaLnBrk="1" hangingPunct="1"/>
            <a:r>
              <a:rPr lang="en-US" sz="1200"/>
              <a:t>04-132</a:t>
            </a:r>
          </a:p>
        </p:txBody>
      </p:sp>
      <p:sp>
        <p:nvSpPr>
          <p:cNvPr id="10244" name="Text Box 4"/>
          <p:cNvSpPr txBox="1">
            <a:spLocks noChangeArrowheads="1"/>
          </p:cNvSpPr>
          <p:nvPr/>
        </p:nvSpPr>
        <p:spPr bwMode="auto">
          <a:xfrm>
            <a:off x="7848600" y="6324600"/>
            <a:ext cx="121920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t>Starfield 09/04</a:t>
            </a:r>
          </a:p>
          <a:p>
            <a:pPr eaLnBrk="1" hangingPunct="1"/>
            <a:r>
              <a:rPr lang="en-US" sz="1200"/>
              <a:t>PC 2943</a:t>
            </a:r>
          </a:p>
        </p:txBody>
      </p:sp>
    </p:spTree>
    <p:extLst>
      <p:ext uri="{BB962C8B-B14F-4D97-AF65-F5344CB8AC3E}">
        <p14:creationId xmlns:p14="http://schemas.microsoft.com/office/powerpoint/2010/main" val="773367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r>
              <a:rPr lang="en-US" dirty="0"/>
              <a:t>85%  dos </a:t>
            </a:r>
            <a:r>
              <a:rPr lang="en-US" dirty="0" err="1"/>
              <a:t>problemas</a:t>
            </a:r>
            <a:r>
              <a:rPr lang="en-US" dirty="0"/>
              <a:t> </a:t>
            </a:r>
            <a:r>
              <a:rPr lang="en-US" dirty="0" err="1"/>
              <a:t>resolvidos</a:t>
            </a:r>
            <a:r>
              <a:rPr lang="en-US" dirty="0"/>
              <a:t>!</a:t>
            </a:r>
          </a:p>
        </p:txBody>
      </p:sp>
    </p:spTree>
    <p:extLst>
      <p:ext uri="{BB962C8B-B14F-4D97-AF65-F5344CB8AC3E}">
        <p14:creationId xmlns:p14="http://schemas.microsoft.com/office/powerpoint/2010/main" val="359044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dirty="0"/>
          </a:p>
          <a:p>
            <a:r>
              <a:rPr lang="en-US" dirty="0"/>
              <a:t>A </a:t>
            </a:r>
            <a:r>
              <a:rPr lang="en-US" dirty="0" err="1"/>
              <a:t>questão</a:t>
            </a:r>
            <a:r>
              <a:rPr lang="en-US" dirty="0"/>
              <a:t> central </a:t>
            </a:r>
            <a:r>
              <a:rPr lang="en-US" dirty="0" err="1"/>
              <a:t>em</a:t>
            </a:r>
            <a:r>
              <a:rPr lang="en-US" dirty="0"/>
              <a:t> </a:t>
            </a:r>
            <a:r>
              <a:rPr lang="en-US" dirty="0" err="1"/>
              <a:t>relação</a:t>
            </a:r>
            <a:r>
              <a:rPr lang="en-US" dirty="0"/>
              <a:t> </a:t>
            </a:r>
            <a:r>
              <a:rPr lang="en-US" dirty="0" err="1"/>
              <a:t>ao</a:t>
            </a:r>
            <a:r>
              <a:rPr lang="en-US" dirty="0"/>
              <a:t> </a:t>
            </a:r>
            <a:r>
              <a:rPr lang="en-US" dirty="0" err="1"/>
              <a:t>primeiro</a:t>
            </a:r>
            <a:r>
              <a:rPr lang="en-US" dirty="0"/>
              <a:t> </a:t>
            </a:r>
            <a:r>
              <a:rPr lang="en-US" dirty="0" err="1"/>
              <a:t>nível</a:t>
            </a:r>
            <a:r>
              <a:rPr lang="en-US" dirty="0"/>
              <a:t> de </a:t>
            </a:r>
            <a:r>
              <a:rPr lang="en-US" dirty="0" err="1"/>
              <a:t>atenção</a:t>
            </a:r>
            <a:r>
              <a:rPr lang="en-US" dirty="0"/>
              <a:t> é </a:t>
            </a:r>
            <a:r>
              <a:rPr lang="en-US" dirty="0" err="1"/>
              <a:t>que</a:t>
            </a:r>
            <a:r>
              <a:rPr lang="en-US" dirty="0"/>
              <a:t>, para  </a:t>
            </a:r>
            <a:r>
              <a:rPr lang="en-US" dirty="0" err="1"/>
              <a:t>cumprir</a:t>
            </a:r>
            <a:r>
              <a:rPr lang="en-US" dirty="0"/>
              <a:t> </a:t>
            </a:r>
            <a:r>
              <a:rPr lang="en-US" dirty="0" err="1"/>
              <a:t>estas</a:t>
            </a:r>
            <a:r>
              <a:rPr lang="en-US" dirty="0"/>
              <a:t> </a:t>
            </a:r>
            <a:r>
              <a:rPr lang="en-US" dirty="0" err="1"/>
              <a:t>funções</a:t>
            </a:r>
            <a:r>
              <a:rPr lang="en-US" dirty="0"/>
              <a:t>, </a:t>
            </a:r>
            <a:r>
              <a:rPr lang="en-US" dirty="0" err="1"/>
              <a:t>ele</a:t>
            </a:r>
            <a:r>
              <a:rPr lang="en-US" dirty="0"/>
              <a:t> </a:t>
            </a:r>
            <a:r>
              <a:rPr lang="en-US" dirty="0" err="1"/>
              <a:t>também</a:t>
            </a:r>
            <a:r>
              <a:rPr lang="en-US" dirty="0"/>
              <a:t> </a:t>
            </a:r>
            <a:r>
              <a:rPr lang="en-US" dirty="0" err="1"/>
              <a:t>precisa</a:t>
            </a:r>
            <a:r>
              <a:rPr lang="en-US" dirty="0"/>
              <a:t> </a:t>
            </a:r>
            <a:r>
              <a:rPr lang="en-US" dirty="0" err="1"/>
              <a:t>ser</a:t>
            </a:r>
            <a:r>
              <a:rPr lang="en-US" dirty="0"/>
              <a:t> “</a:t>
            </a:r>
            <a:r>
              <a:rPr lang="en-US" dirty="0" err="1"/>
              <a:t>dotado</a:t>
            </a:r>
            <a:r>
              <a:rPr lang="en-US" dirty="0"/>
              <a:t> de </a:t>
            </a:r>
            <a:r>
              <a:rPr lang="en-US" dirty="0" err="1"/>
              <a:t>complexidade</a:t>
            </a:r>
            <a:r>
              <a:rPr lang="en-US" dirty="0"/>
              <a:t>”. </a:t>
            </a:r>
            <a:r>
              <a:rPr lang="en-US" dirty="0" err="1"/>
              <a:t>Complexidade</a:t>
            </a:r>
            <a:r>
              <a:rPr lang="en-US" dirty="0"/>
              <a:t> </a:t>
            </a:r>
            <a:r>
              <a:rPr lang="en-US" dirty="0" err="1"/>
              <a:t>que</a:t>
            </a:r>
            <a:r>
              <a:rPr lang="en-US" dirty="0"/>
              <a:t> </a:t>
            </a:r>
            <a:r>
              <a:rPr lang="en-US" dirty="0" err="1"/>
              <a:t>não</a:t>
            </a:r>
            <a:r>
              <a:rPr lang="en-US" dirty="0"/>
              <a:t> se </a:t>
            </a:r>
            <a:r>
              <a:rPr lang="en-US" dirty="0" err="1"/>
              <a:t>expressa</a:t>
            </a:r>
            <a:r>
              <a:rPr lang="en-US" dirty="0"/>
              <a:t> </a:t>
            </a:r>
            <a:r>
              <a:rPr lang="en-US" dirty="0" err="1"/>
              <a:t>necessariamente</a:t>
            </a:r>
            <a:r>
              <a:rPr lang="en-US" dirty="0"/>
              <a:t> </a:t>
            </a:r>
            <a:r>
              <a:rPr lang="en-US" dirty="0" err="1"/>
              <a:t>em</a:t>
            </a:r>
            <a:r>
              <a:rPr lang="en-US" dirty="0"/>
              <a:t> </a:t>
            </a:r>
            <a:r>
              <a:rPr lang="en-US" dirty="0" err="1"/>
              <a:t>equipamentos</a:t>
            </a:r>
            <a:r>
              <a:rPr lang="en-US" dirty="0"/>
              <a:t>, mas </a:t>
            </a:r>
            <a:r>
              <a:rPr lang="en-US" dirty="0" err="1"/>
              <a:t>na</a:t>
            </a:r>
            <a:r>
              <a:rPr lang="en-US" dirty="0"/>
              <a:t> </a:t>
            </a:r>
            <a:r>
              <a:rPr lang="en-US" dirty="0" err="1"/>
              <a:t>qualidade</a:t>
            </a:r>
            <a:r>
              <a:rPr lang="en-US" dirty="0"/>
              <a:t> dos </a:t>
            </a:r>
            <a:r>
              <a:rPr lang="en-US" dirty="0" err="1"/>
              <a:t>recursos</a:t>
            </a:r>
            <a:r>
              <a:rPr lang="en-US" dirty="0"/>
              <a:t> </a:t>
            </a:r>
            <a:r>
              <a:rPr lang="en-US" dirty="0" err="1"/>
              <a:t>humanos</a:t>
            </a:r>
            <a:r>
              <a:rPr lang="en-US" dirty="0"/>
              <a:t> e </a:t>
            </a:r>
            <a:r>
              <a:rPr lang="en-US" dirty="0" err="1"/>
              <a:t>pelas</a:t>
            </a:r>
            <a:r>
              <a:rPr lang="en-US" dirty="0"/>
              <a:t> </a:t>
            </a:r>
            <a:r>
              <a:rPr lang="en-US" dirty="0" err="1"/>
              <a:t>articulações</a:t>
            </a:r>
            <a:r>
              <a:rPr lang="en-US" dirty="0"/>
              <a:t> </a:t>
            </a:r>
          </a:p>
          <a:p>
            <a:endParaRPr lang="en-US" dirty="0"/>
          </a:p>
          <a:p>
            <a:r>
              <a:rPr lang="en-US" dirty="0" err="1"/>
              <a:t>Garantir</a:t>
            </a:r>
            <a:r>
              <a:rPr lang="en-US" dirty="0"/>
              <a:t> </a:t>
            </a:r>
            <a:r>
              <a:rPr lang="en-US" dirty="0" err="1"/>
              <a:t>acesso</a:t>
            </a:r>
            <a:r>
              <a:rPr lang="en-US" dirty="0"/>
              <a:t> </a:t>
            </a:r>
            <a:r>
              <a:rPr lang="en-US" dirty="0" err="1"/>
              <a:t>aos</a:t>
            </a:r>
            <a:r>
              <a:rPr lang="en-US" dirty="0"/>
              <a:t> </a:t>
            </a:r>
            <a:r>
              <a:rPr lang="en-US" dirty="0" err="1"/>
              <a:t>demais</a:t>
            </a:r>
            <a:r>
              <a:rPr lang="en-US" dirty="0"/>
              <a:t> </a:t>
            </a:r>
            <a:r>
              <a:rPr lang="en-US" dirty="0" err="1"/>
              <a:t>níveis</a:t>
            </a:r>
            <a:r>
              <a:rPr lang="en-US" dirty="0"/>
              <a:t> do </a:t>
            </a:r>
            <a:r>
              <a:rPr lang="en-US" dirty="0" err="1"/>
              <a:t>sistema</a:t>
            </a:r>
            <a:r>
              <a:rPr lang="en-US" dirty="0"/>
              <a:t>. </a:t>
            </a:r>
          </a:p>
        </p:txBody>
      </p:sp>
    </p:spTree>
    <p:extLst>
      <p:ext uri="{BB962C8B-B14F-4D97-AF65-F5344CB8AC3E}">
        <p14:creationId xmlns:p14="http://schemas.microsoft.com/office/powerpoint/2010/main" val="412048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698035" y="2226185"/>
            <a:ext cx="3289300" cy="2463800"/>
          </a:xfrm>
          <a:prstGeom prst="rect">
            <a:avLst/>
          </a:prstGeom>
        </p:spPr>
      </p:pic>
    </p:spTree>
    <p:extLst>
      <p:ext uri="{BB962C8B-B14F-4D97-AF65-F5344CB8AC3E}">
        <p14:creationId xmlns:p14="http://schemas.microsoft.com/office/powerpoint/2010/main" val="3443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2647610" y="2265250"/>
            <a:ext cx="5234411" cy="2931270"/>
          </a:xfrm>
          <a:prstGeom prst="rect">
            <a:avLst/>
          </a:prstGeom>
        </p:spPr>
      </p:pic>
    </p:spTree>
    <p:extLst>
      <p:ext uri="{BB962C8B-B14F-4D97-AF65-F5344CB8AC3E}">
        <p14:creationId xmlns:p14="http://schemas.microsoft.com/office/powerpoint/2010/main" val="3242700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 Lugar da APS?</a:t>
            </a:r>
            <a:br>
              <a:rPr lang="en-US" dirty="0"/>
            </a:b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813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
          <p:cNvGrpSpPr>
            <a:grpSpLocks/>
          </p:cNvGrpSpPr>
          <p:nvPr/>
        </p:nvGrpSpPr>
        <p:grpSpPr bwMode="auto">
          <a:xfrm>
            <a:off x="0" y="0"/>
            <a:ext cx="5943600" cy="6858000"/>
            <a:chOff x="0" y="0"/>
            <a:chExt cx="3744" cy="4320"/>
          </a:xfrm>
        </p:grpSpPr>
        <p:sp>
          <p:nvSpPr>
            <p:cNvPr id="13334" name="Rectangle 5"/>
            <p:cNvSpPr>
              <a:spLocks noChangeArrowheads="1"/>
            </p:cNvSpPr>
            <p:nvPr/>
          </p:nvSpPr>
          <p:spPr bwMode="auto">
            <a:xfrm>
              <a:off x="0" y="0"/>
              <a:ext cx="1440" cy="4320"/>
            </a:xfrm>
            <a:prstGeom prst="rect">
              <a:avLst/>
            </a:prstGeom>
            <a:gradFill rotWithShape="0">
              <a:gsLst>
                <a:gs pos="0">
                  <a:srgbClr val="00FFCC"/>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a:p>
          </p:txBody>
        </p:sp>
        <p:sp>
          <p:nvSpPr>
            <p:cNvPr id="13335" name="Oval 6"/>
            <p:cNvSpPr>
              <a:spLocks noChangeArrowheads="1"/>
            </p:cNvSpPr>
            <p:nvPr/>
          </p:nvSpPr>
          <p:spPr bwMode="auto">
            <a:xfrm>
              <a:off x="528" y="768"/>
              <a:ext cx="3216" cy="3120"/>
            </a:xfrm>
            <a:prstGeom prst="ellipse">
              <a:avLst/>
            </a:prstGeom>
            <a:gradFill rotWithShape="0">
              <a:gsLst>
                <a:gs pos="0">
                  <a:srgbClr val="00FFCC"/>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endParaRPr lang="pt-BR"/>
            </a:p>
          </p:txBody>
        </p:sp>
      </p:grpSp>
      <p:sp>
        <p:nvSpPr>
          <p:cNvPr id="147463" name="Text Box 7"/>
          <p:cNvSpPr txBox="1">
            <a:spLocks noChangeArrowheads="1"/>
          </p:cNvSpPr>
          <p:nvPr/>
        </p:nvSpPr>
        <p:spPr bwMode="auto">
          <a:xfrm>
            <a:off x="-180975" y="0"/>
            <a:ext cx="9324975" cy="43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gn="ctr">
              <a:spcBef>
                <a:spcPct val="50000"/>
              </a:spcBef>
            </a:pPr>
            <a:r>
              <a:rPr lang="pt-BR" sz="2800" b="0">
                <a:latin typeface="Tahoma" charset="0"/>
              </a:rPr>
              <a:t>Pirâmide do Sistema de Saúde</a:t>
            </a:r>
          </a:p>
        </p:txBody>
      </p:sp>
      <p:sp>
        <p:nvSpPr>
          <p:cNvPr id="147464" name="Freeform 8"/>
          <p:cNvSpPr>
            <a:spLocks/>
          </p:cNvSpPr>
          <p:nvPr/>
        </p:nvSpPr>
        <p:spPr bwMode="auto">
          <a:xfrm>
            <a:off x="533400" y="685800"/>
            <a:ext cx="8610600" cy="1588"/>
          </a:xfrm>
          <a:custGeom>
            <a:avLst/>
            <a:gdLst>
              <a:gd name="T0" fmla="*/ 0 w 5424"/>
              <a:gd name="T1" fmla="*/ 0 h 1"/>
              <a:gd name="T2" fmla="*/ 5424 w 5424"/>
              <a:gd name="T3" fmla="*/ 0 h 1"/>
              <a:gd name="T4" fmla="*/ 0 60000 65536"/>
              <a:gd name="T5" fmla="*/ 0 60000 65536"/>
              <a:gd name="T6" fmla="*/ 0 w 5424"/>
              <a:gd name="T7" fmla="*/ 0 h 1"/>
              <a:gd name="T8" fmla="*/ 5424 w 5424"/>
              <a:gd name="T9" fmla="*/ 1 h 1"/>
            </a:gdLst>
            <a:ahLst/>
            <a:cxnLst>
              <a:cxn ang="T4">
                <a:pos x="T0" y="T1"/>
              </a:cxn>
              <a:cxn ang="T5">
                <a:pos x="T2" y="T3"/>
              </a:cxn>
            </a:cxnLst>
            <a:rect l="T6" t="T7" r="T8" b="T9"/>
            <a:pathLst>
              <a:path w="5424" h="1">
                <a:moveTo>
                  <a:pt x="0" y="0"/>
                </a:moveTo>
                <a:cubicBezTo>
                  <a:pt x="904" y="0"/>
                  <a:pt x="4294" y="0"/>
                  <a:pt x="5424" y="0"/>
                </a:cubicBezTo>
              </a:path>
            </a:pathLst>
          </a:custGeom>
          <a:noFill/>
          <a:ln w="57150">
            <a:solidFill>
              <a:schemeClr val="accent1"/>
            </a:solidFill>
            <a:round/>
            <a:headEnd/>
            <a:tailEnd/>
          </a:ln>
          <a:effectLst>
            <a:prstShdw prst="shdw17" dist="17961" dir="13500000">
              <a:srgbClr val="007A5C"/>
            </a:prstShdw>
          </a:effectLst>
          <a:extLst>
            <a:ext uri="{909E8E84-426E-40dd-AFC4-6F175D3DCCD1}">
              <a14:hiddenFill xmlns="" xmlns:a14="http://schemas.microsoft.com/office/drawing/2010/main">
                <a:solidFill>
                  <a:srgbClr val="FFFFFF"/>
                </a:solidFill>
              </a14:hiddenFill>
            </a:ext>
          </a:extLst>
        </p:spPr>
        <p:txBody>
          <a:bodyPr anchor="ctr">
            <a:spAutoFit/>
          </a:bodyPr>
          <a:lstStyle/>
          <a:p>
            <a:endParaRPr lang="en-US"/>
          </a:p>
        </p:txBody>
      </p:sp>
      <p:sp>
        <p:nvSpPr>
          <p:cNvPr id="13317" name="AutoShape 9"/>
          <p:cNvSpPr>
            <a:spLocks noChangeArrowheads="1"/>
          </p:cNvSpPr>
          <p:nvPr/>
        </p:nvSpPr>
        <p:spPr bwMode="auto">
          <a:xfrm>
            <a:off x="1905000" y="1066800"/>
            <a:ext cx="5334000" cy="5257800"/>
          </a:xfrm>
          <a:prstGeom prst="triangle">
            <a:avLst>
              <a:gd name="adj" fmla="val 50000"/>
            </a:avLst>
          </a:prstGeom>
          <a:gradFill rotWithShape="0">
            <a:gsLst>
              <a:gs pos="0">
                <a:schemeClr val="bg1"/>
              </a:gs>
              <a:gs pos="100000">
                <a:srgbClr val="00CC9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pt-BR"/>
          </a:p>
        </p:txBody>
      </p:sp>
      <p:sp>
        <p:nvSpPr>
          <p:cNvPr id="13318" name="Line 11"/>
          <p:cNvSpPr>
            <a:spLocks noChangeShapeType="1"/>
          </p:cNvSpPr>
          <p:nvPr/>
        </p:nvSpPr>
        <p:spPr bwMode="auto">
          <a:xfrm rot="5400000">
            <a:off x="1981200" y="3733800"/>
            <a:ext cx="5181600" cy="0"/>
          </a:xfrm>
          <a:prstGeom prst="line">
            <a:avLst/>
          </a:prstGeom>
          <a:noFill/>
          <a:ln w="22225">
            <a:solidFill>
              <a:srgbClr val="339966"/>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13319" name="AutoShape 12"/>
          <p:cNvSpPr>
            <a:spLocks noChangeArrowheads="1"/>
          </p:cNvSpPr>
          <p:nvPr/>
        </p:nvSpPr>
        <p:spPr bwMode="auto">
          <a:xfrm rot="10800000">
            <a:off x="3581400" y="2286000"/>
            <a:ext cx="1981200" cy="685800"/>
          </a:xfrm>
          <a:custGeom>
            <a:avLst/>
            <a:gdLst>
              <a:gd name="T0" fmla="*/ 2147483647 w 21600"/>
              <a:gd name="T1" fmla="*/ 345664538 h 21600"/>
              <a:gd name="T2" fmla="*/ 2147483647 w 21600"/>
              <a:gd name="T3" fmla="*/ 691329076 h 21600"/>
              <a:gd name="T4" fmla="*/ 1555657489 w 21600"/>
              <a:gd name="T5" fmla="*/ 345664538 h 21600"/>
              <a:gd name="T6" fmla="*/ 2147483647 w 21600"/>
              <a:gd name="T7" fmla="*/ 0 h 21600"/>
              <a:gd name="T8" fmla="*/ 0 60000 65536"/>
              <a:gd name="T9" fmla="*/ 0 60000 65536"/>
              <a:gd name="T10" fmla="*/ 0 60000 65536"/>
              <a:gd name="T11" fmla="*/ 0 60000 65536"/>
              <a:gd name="T12" fmla="*/ 3816 w 21600"/>
              <a:gd name="T13" fmla="*/ 3816 h 21600"/>
              <a:gd name="T14" fmla="*/ 17784 w 21600"/>
              <a:gd name="T15" fmla="*/ 17784 h 21600"/>
            </a:gdLst>
            <a:ahLst/>
            <a:cxnLst>
              <a:cxn ang="T8">
                <a:pos x="T0" y="T1"/>
              </a:cxn>
              <a:cxn ang="T9">
                <a:pos x="T2" y="T3"/>
              </a:cxn>
              <a:cxn ang="T10">
                <a:pos x="T4" y="T5"/>
              </a:cxn>
              <a:cxn ang="T11">
                <a:pos x="T6" y="T7"/>
              </a:cxn>
            </a:cxnLst>
            <a:rect l="T12" t="T13" r="T14" b="T15"/>
            <a:pathLst>
              <a:path w="21600" h="21600">
                <a:moveTo>
                  <a:pt x="0" y="0"/>
                </a:moveTo>
                <a:lnTo>
                  <a:pt x="4032" y="21600"/>
                </a:lnTo>
                <a:lnTo>
                  <a:pt x="17568" y="21600"/>
                </a:lnTo>
                <a:lnTo>
                  <a:pt x="21600" y="0"/>
                </a:lnTo>
                <a:close/>
              </a:path>
            </a:pathLst>
          </a:cu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13320" name="Line 13"/>
          <p:cNvSpPr>
            <a:spLocks noChangeShapeType="1"/>
          </p:cNvSpPr>
          <p:nvPr/>
        </p:nvSpPr>
        <p:spPr bwMode="auto">
          <a:xfrm>
            <a:off x="2209800" y="4191000"/>
            <a:ext cx="4724400" cy="0"/>
          </a:xfrm>
          <a:prstGeom prst="line">
            <a:avLst/>
          </a:prstGeom>
          <a:noFill/>
          <a:ln w="22225">
            <a:solidFill>
              <a:srgbClr val="339966"/>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13321" name="Line 14"/>
          <p:cNvSpPr>
            <a:spLocks noChangeShapeType="1"/>
          </p:cNvSpPr>
          <p:nvPr/>
        </p:nvSpPr>
        <p:spPr bwMode="auto">
          <a:xfrm>
            <a:off x="3581400" y="2971800"/>
            <a:ext cx="1981200" cy="0"/>
          </a:xfrm>
          <a:prstGeom prst="line">
            <a:avLst/>
          </a:prstGeom>
          <a:noFill/>
          <a:ln w="22225">
            <a:solidFill>
              <a:srgbClr val="339966"/>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13322" name="Line 15"/>
          <p:cNvSpPr>
            <a:spLocks noChangeShapeType="1"/>
          </p:cNvSpPr>
          <p:nvPr/>
        </p:nvSpPr>
        <p:spPr bwMode="auto">
          <a:xfrm>
            <a:off x="3962400" y="2286000"/>
            <a:ext cx="1219200" cy="0"/>
          </a:xfrm>
          <a:prstGeom prst="line">
            <a:avLst/>
          </a:prstGeom>
          <a:noFill/>
          <a:ln w="22225">
            <a:solidFill>
              <a:srgbClr val="339966"/>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147472" name="Text Box 16"/>
          <p:cNvSpPr txBox="1">
            <a:spLocks noChangeArrowheads="1"/>
          </p:cNvSpPr>
          <p:nvPr/>
        </p:nvSpPr>
        <p:spPr bwMode="auto">
          <a:xfrm>
            <a:off x="1143000" y="990600"/>
            <a:ext cx="2917825" cy="311150"/>
          </a:xfrm>
          <a:prstGeom prst="rect">
            <a:avLst/>
          </a:prstGeom>
          <a:noFill/>
          <a:ln w="9525">
            <a:noFill/>
            <a:miter lim="800000"/>
            <a:headEnd/>
            <a:tailEnd/>
          </a:ln>
          <a:effectLst/>
        </p:spPr>
        <p:txBody>
          <a:bodyPr wrap="none">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gn="ctr"/>
            <a:r>
              <a:rPr lang="pt-BR" sz="1800">
                <a:solidFill>
                  <a:srgbClr val="339966"/>
                </a:solidFill>
                <a:effectLst>
                  <a:outerShdw blurRad="38100" dist="38100" dir="2700000" algn="tl">
                    <a:srgbClr val="000000"/>
                  </a:outerShdw>
                </a:effectLst>
                <a:latin typeface="Tahoma" charset="0"/>
              </a:rPr>
              <a:t>Esferas de Atendimento</a:t>
            </a:r>
          </a:p>
        </p:txBody>
      </p:sp>
      <p:sp>
        <p:nvSpPr>
          <p:cNvPr id="147473" name="Text Box 17"/>
          <p:cNvSpPr txBox="1">
            <a:spLocks noChangeArrowheads="1"/>
          </p:cNvSpPr>
          <p:nvPr/>
        </p:nvSpPr>
        <p:spPr bwMode="auto">
          <a:xfrm>
            <a:off x="5584825" y="990600"/>
            <a:ext cx="2797175" cy="311150"/>
          </a:xfrm>
          <a:prstGeom prst="rect">
            <a:avLst/>
          </a:prstGeom>
          <a:noFill/>
          <a:ln w="9525">
            <a:noFill/>
            <a:miter lim="800000"/>
            <a:headEnd/>
            <a:tailEnd/>
          </a:ln>
          <a:effectLst/>
        </p:spPr>
        <p:txBody>
          <a:bodyPr wrap="none">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gn="ctr"/>
            <a:r>
              <a:rPr lang="pt-BR" sz="1800">
                <a:solidFill>
                  <a:srgbClr val="339966"/>
                </a:solidFill>
                <a:effectLst>
                  <a:outerShdw blurRad="38100" dist="38100" dir="2700000" algn="tl">
                    <a:srgbClr val="000000"/>
                  </a:outerShdw>
                </a:effectLst>
                <a:latin typeface="Tahoma" charset="0"/>
              </a:rPr>
              <a:t>Locais de Atendimento</a:t>
            </a:r>
          </a:p>
        </p:txBody>
      </p:sp>
      <p:sp>
        <p:nvSpPr>
          <p:cNvPr id="147474" name="Text Box 18"/>
          <p:cNvSpPr txBox="1">
            <a:spLocks noChangeArrowheads="1"/>
          </p:cNvSpPr>
          <p:nvPr/>
        </p:nvSpPr>
        <p:spPr bwMode="auto">
          <a:xfrm>
            <a:off x="457200" y="1752600"/>
            <a:ext cx="2362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nSpc>
                <a:spcPct val="100000"/>
              </a:lnSpc>
            </a:pPr>
            <a:r>
              <a:rPr lang="pt-BR" sz="1800">
                <a:latin typeface="Tahoma" charset="0"/>
              </a:rPr>
              <a:t>Terciário</a:t>
            </a:r>
          </a:p>
        </p:txBody>
      </p:sp>
      <p:sp>
        <p:nvSpPr>
          <p:cNvPr id="147475" name="Text Box 19"/>
          <p:cNvSpPr txBox="1">
            <a:spLocks noChangeArrowheads="1"/>
          </p:cNvSpPr>
          <p:nvPr/>
        </p:nvSpPr>
        <p:spPr bwMode="auto">
          <a:xfrm>
            <a:off x="533400" y="3367088"/>
            <a:ext cx="21336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nSpc>
                <a:spcPct val="100000"/>
              </a:lnSpc>
            </a:pPr>
            <a:r>
              <a:rPr lang="pt-BR" sz="1800">
                <a:latin typeface="Tahoma" charset="0"/>
              </a:rPr>
              <a:t>Secundário</a:t>
            </a:r>
          </a:p>
        </p:txBody>
      </p:sp>
      <p:sp>
        <p:nvSpPr>
          <p:cNvPr id="147476" name="Text Box 20"/>
          <p:cNvSpPr txBox="1">
            <a:spLocks noChangeArrowheads="1"/>
          </p:cNvSpPr>
          <p:nvPr/>
        </p:nvSpPr>
        <p:spPr bwMode="auto">
          <a:xfrm>
            <a:off x="533400" y="5119688"/>
            <a:ext cx="1676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nSpc>
                <a:spcPct val="100000"/>
              </a:lnSpc>
            </a:pPr>
            <a:r>
              <a:rPr lang="pt-BR" sz="1800">
                <a:latin typeface="Tahoma" charset="0"/>
              </a:rPr>
              <a:t>Primário</a:t>
            </a:r>
          </a:p>
        </p:txBody>
      </p:sp>
      <p:sp>
        <p:nvSpPr>
          <p:cNvPr id="147477" name="Text Box 21"/>
          <p:cNvSpPr txBox="1">
            <a:spLocks noChangeArrowheads="1"/>
          </p:cNvSpPr>
          <p:nvPr/>
        </p:nvSpPr>
        <p:spPr bwMode="auto">
          <a:xfrm>
            <a:off x="5562600" y="1524000"/>
            <a:ext cx="2743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gn="just">
              <a:lnSpc>
                <a:spcPct val="100000"/>
              </a:lnSpc>
            </a:pPr>
            <a:r>
              <a:rPr lang="pt-BR" sz="1600">
                <a:latin typeface="Tahoma" charset="0"/>
              </a:rPr>
              <a:t>Hospitais Especializados</a:t>
            </a:r>
          </a:p>
        </p:txBody>
      </p:sp>
      <p:sp>
        <p:nvSpPr>
          <p:cNvPr id="147478" name="Text Box 22"/>
          <p:cNvSpPr txBox="1">
            <a:spLocks noChangeArrowheads="1"/>
          </p:cNvSpPr>
          <p:nvPr/>
        </p:nvSpPr>
        <p:spPr bwMode="auto">
          <a:xfrm>
            <a:off x="6172200" y="3124200"/>
            <a:ext cx="2133600"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gn="just">
              <a:lnSpc>
                <a:spcPct val="100000"/>
              </a:lnSpc>
            </a:pPr>
            <a:r>
              <a:rPr lang="pt-BR" sz="1600">
                <a:latin typeface="Tahoma" charset="0"/>
              </a:rPr>
              <a:t>Hospitais Gerais e Ambulatórios Especializados</a:t>
            </a:r>
          </a:p>
        </p:txBody>
      </p:sp>
      <p:sp>
        <p:nvSpPr>
          <p:cNvPr id="147479" name="Text Box 23"/>
          <p:cNvSpPr txBox="1">
            <a:spLocks noChangeArrowheads="1"/>
          </p:cNvSpPr>
          <p:nvPr/>
        </p:nvSpPr>
        <p:spPr bwMode="auto">
          <a:xfrm>
            <a:off x="6629400" y="4464050"/>
            <a:ext cx="22098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gn="just">
              <a:lnSpc>
                <a:spcPct val="100000"/>
              </a:lnSpc>
            </a:pPr>
            <a:r>
              <a:rPr lang="pt-BR" sz="1600">
                <a:latin typeface="Tahoma" charset="0"/>
              </a:rPr>
              <a:t>Centros de Saúde, UBS e Consultórios</a:t>
            </a:r>
          </a:p>
        </p:txBody>
      </p:sp>
      <p:sp>
        <p:nvSpPr>
          <p:cNvPr id="147480" name="Text Box 24"/>
          <p:cNvSpPr txBox="1">
            <a:spLocks noChangeArrowheads="1"/>
          </p:cNvSpPr>
          <p:nvPr/>
        </p:nvSpPr>
        <p:spPr bwMode="auto">
          <a:xfrm>
            <a:off x="6172200" y="5576888"/>
            <a:ext cx="21336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gn="r">
              <a:lnSpc>
                <a:spcPct val="100000"/>
              </a:lnSpc>
            </a:pPr>
            <a:r>
              <a:rPr lang="pt-BR" sz="1800">
                <a:latin typeface="Tahoma" charset="0"/>
              </a:rPr>
              <a:t>Domicilio</a:t>
            </a:r>
          </a:p>
        </p:txBody>
      </p:sp>
      <p:sp>
        <p:nvSpPr>
          <p:cNvPr id="13332" name="AutoShape 25"/>
          <p:cNvSpPr>
            <a:spLocks noChangeArrowheads="1"/>
          </p:cNvSpPr>
          <p:nvPr/>
        </p:nvSpPr>
        <p:spPr bwMode="auto">
          <a:xfrm>
            <a:off x="8610600" y="1066800"/>
            <a:ext cx="152400" cy="1143000"/>
          </a:xfrm>
          <a:prstGeom prst="upDownArrow">
            <a:avLst>
              <a:gd name="adj1" fmla="val 50000"/>
              <a:gd name="adj2" fmla="val 150000"/>
            </a:avLst>
          </a:prstGeom>
          <a:solidFill>
            <a:srgbClr val="3399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pt-BR"/>
          </a:p>
        </p:txBody>
      </p:sp>
      <p:sp>
        <p:nvSpPr>
          <p:cNvPr id="13333" name="AutoShape 26"/>
          <p:cNvSpPr>
            <a:spLocks noChangeArrowheads="1"/>
          </p:cNvSpPr>
          <p:nvPr/>
        </p:nvSpPr>
        <p:spPr bwMode="auto">
          <a:xfrm>
            <a:off x="8610600" y="2971800"/>
            <a:ext cx="152400" cy="3352800"/>
          </a:xfrm>
          <a:prstGeom prst="upDownArrow">
            <a:avLst>
              <a:gd name="adj1" fmla="val 50000"/>
              <a:gd name="adj2" fmla="val 440000"/>
            </a:avLst>
          </a:prstGeom>
          <a:solidFill>
            <a:srgbClr val="3399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pt-BR"/>
          </a:p>
        </p:txBody>
      </p:sp>
    </p:spTree>
    <p:extLst>
      <p:ext uri="{BB962C8B-B14F-4D97-AF65-F5344CB8AC3E}">
        <p14:creationId xmlns:p14="http://schemas.microsoft.com/office/powerpoint/2010/main" val="2354248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47474"/>
                                        </p:tgtEl>
                                        <p:attrNameLst>
                                          <p:attrName>style.visibility</p:attrName>
                                        </p:attrNameLst>
                                      </p:cBhvr>
                                      <p:to>
                                        <p:strVal val="visible"/>
                                      </p:to>
                                    </p:set>
                                    <p:anim calcmode="lin" valueType="num">
                                      <p:cBhvr>
                                        <p:cTn id="7" dur="500" fill="hold"/>
                                        <p:tgtEl>
                                          <p:spTgt spid="147474"/>
                                        </p:tgtEl>
                                        <p:attrNameLst>
                                          <p:attrName>ppt_x</p:attrName>
                                        </p:attrNameLst>
                                      </p:cBhvr>
                                      <p:tavLst>
                                        <p:tav tm="0">
                                          <p:val>
                                            <p:strVal val="#ppt_x"/>
                                          </p:val>
                                        </p:tav>
                                        <p:tav tm="100000">
                                          <p:val>
                                            <p:strVal val="#ppt_x"/>
                                          </p:val>
                                        </p:tav>
                                      </p:tavLst>
                                    </p:anim>
                                    <p:anim calcmode="lin" valueType="num">
                                      <p:cBhvr>
                                        <p:cTn id="8" dur="500" fill="hold"/>
                                        <p:tgtEl>
                                          <p:spTgt spid="147474"/>
                                        </p:tgtEl>
                                        <p:attrNameLst>
                                          <p:attrName>ppt_y</p:attrName>
                                        </p:attrNameLst>
                                      </p:cBhvr>
                                      <p:tavLst>
                                        <p:tav tm="0">
                                          <p:val>
                                            <p:strVal val="#ppt_y+#ppt_h/2"/>
                                          </p:val>
                                        </p:tav>
                                        <p:tav tm="100000">
                                          <p:val>
                                            <p:strVal val="#ppt_y"/>
                                          </p:val>
                                        </p:tav>
                                      </p:tavLst>
                                    </p:anim>
                                    <p:anim calcmode="lin" valueType="num">
                                      <p:cBhvr>
                                        <p:cTn id="9" dur="500" fill="hold"/>
                                        <p:tgtEl>
                                          <p:spTgt spid="147474"/>
                                        </p:tgtEl>
                                        <p:attrNameLst>
                                          <p:attrName>ppt_w</p:attrName>
                                        </p:attrNameLst>
                                      </p:cBhvr>
                                      <p:tavLst>
                                        <p:tav tm="0">
                                          <p:val>
                                            <p:strVal val="#ppt_w"/>
                                          </p:val>
                                        </p:tav>
                                        <p:tav tm="100000">
                                          <p:val>
                                            <p:strVal val="#ppt_w"/>
                                          </p:val>
                                        </p:tav>
                                      </p:tavLst>
                                    </p:anim>
                                    <p:anim calcmode="lin" valueType="num">
                                      <p:cBhvr>
                                        <p:cTn id="10" dur="500" fill="hold"/>
                                        <p:tgtEl>
                                          <p:spTgt spid="147474"/>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147475"/>
                                        </p:tgtEl>
                                        <p:attrNameLst>
                                          <p:attrName>style.visibility</p:attrName>
                                        </p:attrNameLst>
                                      </p:cBhvr>
                                      <p:to>
                                        <p:strVal val="visible"/>
                                      </p:to>
                                    </p:set>
                                    <p:anim calcmode="lin" valueType="num">
                                      <p:cBhvr>
                                        <p:cTn id="14" dur="500" fill="hold"/>
                                        <p:tgtEl>
                                          <p:spTgt spid="147475"/>
                                        </p:tgtEl>
                                        <p:attrNameLst>
                                          <p:attrName>ppt_x</p:attrName>
                                        </p:attrNameLst>
                                      </p:cBhvr>
                                      <p:tavLst>
                                        <p:tav tm="0">
                                          <p:val>
                                            <p:strVal val="#ppt_x"/>
                                          </p:val>
                                        </p:tav>
                                        <p:tav tm="100000">
                                          <p:val>
                                            <p:strVal val="#ppt_x"/>
                                          </p:val>
                                        </p:tav>
                                      </p:tavLst>
                                    </p:anim>
                                    <p:anim calcmode="lin" valueType="num">
                                      <p:cBhvr>
                                        <p:cTn id="15" dur="500" fill="hold"/>
                                        <p:tgtEl>
                                          <p:spTgt spid="147475"/>
                                        </p:tgtEl>
                                        <p:attrNameLst>
                                          <p:attrName>ppt_y</p:attrName>
                                        </p:attrNameLst>
                                      </p:cBhvr>
                                      <p:tavLst>
                                        <p:tav tm="0">
                                          <p:val>
                                            <p:strVal val="#ppt_y+#ppt_h/2"/>
                                          </p:val>
                                        </p:tav>
                                        <p:tav tm="100000">
                                          <p:val>
                                            <p:strVal val="#ppt_y"/>
                                          </p:val>
                                        </p:tav>
                                      </p:tavLst>
                                    </p:anim>
                                    <p:anim calcmode="lin" valueType="num">
                                      <p:cBhvr>
                                        <p:cTn id="16" dur="500" fill="hold"/>
                                        <p:tgtEl>
                                          <p:spTgt spid="147475"/>
                                        </p:tgtEl>
                                        <p:attrNameLst>
                                          <p:attrName>ppt_w</p:attrName>
                                        </p:attrNameLst>
                                      </p:cBhvr>
                                      <p:tavLst>
                                        <p:tav tm="0">
                                          <p:val>
                                            <p:strVal val="#ppt_w"/>
                                          </p:val>
                                        </p:tav>
                                        <p:tav tm="100000">
                                          <p:val>
                                            <p:strVal val="#ppt_w"/>
                                          </p:val>
                                        </p:tav>
                                      </p:tavLst>
                                    </p:anim>
                                    <p:anim calcmode="lin" valueType="num">
                                      <p:cBhvr>
                                        <p:cTn id="17" dur="500" fill="hold"/>
                                        <p:tgtEl>
                                          <p:spTgt spid="147475"/>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17" presetClass="entr" presetSubtype="4" fill="hold" grpId="0" nodeType="afterEffect">
                                  <p:stCondLst>
                                    <p:cond delay="0"/>
                                  </p:stCondLst>
                                  <p:childTnLst>
                                    <p:set>
                                      <p:cBhvr>
                                        <p:cTn id="20" dur="1" fill="hold">
                                          <p:stCondLst>
                                            <p:cond delay="0"/>
                                          </p:stCondLst>
                                        </p:cTn>
                                        <p:tgtEl>
                                          <p:spTgt spid="147476"/>
                                        </p:tgtEl>
                                        <p:attrNameLst>
                                          <p:attrName>style.visibility</p:attrName>
                                        </p:attrNameLst>
                                      </p:cBhvr>
                                      <p:to>
                                        <p:strVal val="visible"/>
                                      </p:to>
                                    </p:set>
                                    <p:anim calcmode="lin" valueType="num">
                                      <p:cBhvr>
                                        <p:cTn id="21" dur="500" fill="hold"/>
                                        <p:tgtEl>
                                          <p:spTgt spid="147476"/>
                                        </p:tgtEl>
                                        <p:attrNameLst>
                                          <p:attrName>ppt_x</p:attrName>
                                        </p:attrNameLst>
                                      </p:cBhvr>
                                      <p:tavLst>
                                        <p:tav tm="0">
                                          <p:val>
                                            <p:strVal val="#ppt_x"/>
                                          </p:val>
                                        </p:tav>
                                        <p:tav tm="100000">
                                          <p:val>
                                            <p:strVal val="#ppt_x"/>
                                          </p:val>
                                        </p:tav>
                                      </p:tavLst>
                                    </p:anim>
                                    <p:anim calcmode="lin" valueType="num">
                                      <p:cBhvr>
                                        <p:cTn id="22" dur="500" fill="hold"/>
                                        <p:tgtEl>
                                          <p:spTgt spid="147476"/>
                                        </p:tgtEl>
                                        <p:attrNameLst>
                                          <p:attrName>ppt_y</p:attrName>
                                        </p:attrNameLst>
                                      </p:cBhvr>
                                      <p:tavLst>
                                        <p:tav tm="0">
                                          <p:val>
                                            <p:strVal val="#ppt_y+#ppt_h/2"/>
                                          </p:val>
                                        </p:tav>
                                        <p:tav tm="100000">
                                          <p:val>
                                            <p:strVal val="#ppt_y"/>
                                          </p:val>
                                        </p:tav>
                                      </p:tavLst>
                                    </p:anim>
                                    <p:anim calcmode="lin" valueType="num">
                                      <p:cBhvr>
                                        <p:cTn id="23" dur="500" fill="hold"/>
                                        <p:tgtEl>
                                          <p:spTgt spid="147476"/>
                                        </p:tgtEl>
                                        <p:attrNameLst>
                                          <p:attrName>ppt_w</p:attrName>
                                        </p:attrNameLst>
                                      </p:cBhvr>
                                      <p:tavLst>
                                        <p:tav tm="0">
                                          <p:val>
                                            <p:strVal val="#ppt_w"/>
                                          </p:val>
                                        </p:tav>
                                        <p:tav tm="100000">
                                          <p:val>
                                            <p:strVal val="#ppt_w"/>
                                          </p:val>
                                        </p:tav>
                                      </p:tavLst>
                                    </p:anim>
                                    <p:anim calcmode="lin" valueType="num">
                                      <p:cBhvr>
                                        <p:cTn id="24" dur="500" fill="hold"/>
                                        <p:tgtEl>
                                          <p:spTgt spid="147476"/>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17" presetClass="entr" presetSubtype="4" fill="hold" grpId="0" nodeType="afterEffect">
                                  <p:stCondLst>
                                    <p:cond delay="0"/>
                                  </p:stCondLst>
                                  <p:childTnLst>
                                    <p:set>
                                      <p:cBhvr>
                                        <p:cTn id="27" dur="1" fill="hold">
                                          <p:stCondLst>
                                            <p:cond delay="0"/>
                                          </p:stCondLst>
                                        </p:cTn>
                                        <p:tgtEl>
                                          <p:spTgt spid="147477"/>
                                        </p:tgtEl>
                                        <p:attrNameLst>
                                          <p:attrName>style.visibility</p:attrName>
                                        </p:attrNameLst>
                                      </p:cBhvr>
                                      <p:to>
                                        <p:strVal val="visible"/>
                                      </p:to>
                                    </p:set>
                                    <p:anim calcmode="lin" valueType="num">
                                      <p:cBhvr>
                                        <p:cTn id="28" dur="500" fill="hold"/>
                                        <p:tgtEl>
                                          <p:spTgt spid="147477"/>
                                        </p:tgtEl>
                                        <p:attrNameLst>
                                          <p:attrName>ppt_x</p:attrName>
                                        </p:attrNameLst>
                                      </p:cBhvr>
                                      <p:tavLst>
                                        <p:tav tm="0">
                                          <p:val>
                                            <p:strVal val="#ppt_x"/>
                                          </p:val>
                                        </p:tav>
                                        <p:tav tm="100000">
                                          <p:val>
                                            <p:strVal val="#ppt_x"/>
                                          </p:val>
                                        </p:tav>
                                      </p:tavLst>
                                    </p:anim>
                                    <p:anim calcmode="lin" valueType="num">
                                      <p:cBhvr>
                                        <p:cTn id="29" dur="500" fill="hold"/>
                                        <p:tgtEl>
                                          <p:spTgt spid="147477"/>
                                        </p:tgtEl>
                                        <p:attrNameLst>
                                          <p:attrName>ppt_y</p:attrName>
                                        </p:attrNameLst>
                                      </p:cBhvr>
                                      <p:tavLst>
                                        <p:tav tm="0">
                                          <p:val>
                                            <p:strVal val="#ppt_y+#ppt_h/2"/>
                                          </p:val>
                                        </p:tav>
                                        <p:tav tm="100000">
                                          <p:val>
                                            <p:strVal val="#ppt_y"/>
                                          </p:val>
                                        </p:tav>
                                      </p:tavLst>
                                    </p:anim>
                                    <p:anim calcmode="lin" valueType="num">
                                      <p:cBhvr>
                                        <p:cTn id="30" dur="500" fill="hold"/>
                                        <p:tgtEl>
                                          <p:spTgt spid="147477"/>
                                        </p:tgtEl>
                                        <p:attrNameLst>
                                          <p:attrName>ppt_w</p:attrName>
                                        </p:attrNameLst>
                                      </p:cBhvr>
                                      <p:tavLst>
                                        <p:tav tm="0">
                                          <p:val>
                                            <p:strVal val="#ppt_w"/>
                                          </p:val>
                                        </p:tav>
                                        <p:tav tm="100000">
                                          <p:val>
                                            <p:strVal val="#ppt_w"/>
                                          </p:val>
                                        </p:tav>
                                      </p:tavLst>
                                    </p:anim>
                                    <p:anim calcmode="lin" valueType="num">
                                      <p:cBhvr>
                                        <p:cTn id="31" dur="500" fill="hold"/>
                                        <p:tgtEl>
                                          <p:spTgt spid="147477"/>
                                        </p:tgtEl>
                                        <p:attrNameLst>
                                          <p:attrName>ppt_h</p:attrName>
                                        </p:attrNameLst>
                                      </p:cBhvr>
                                      <p:tavLst>
                                        <p:tav tm="0">
                                          <p:val>
                                            <p:fltVal val="0"/>
                                          </p:val>
                                        </p:tav>
                                        <p:tav tm="100000">
                                          <p:val>
                                            <p:strVal val="#ppt_h"/>
                                          </p:val>
                                        </p:tav>
                                      </p:tavLst>
                                    </p:anim>
                                  </p:childTnLst>
                                </p:cTn>
                              </p:par>
                            </p:childTnLst>
                          </p:cTn>
                        </p:par>
                        <p:par>
                          <p:cTn id="32" fill="hold" nodeType="afterGroup">
                            <p:stCondLst>
                              <p:cond delay="2000"/>
                            </p:stCondLst>
                            <p:childTnLst>
                              <p:par>
                                <p:cTn id="33" presetID="17" presetClass="entr" presetSubtype="4" fill="hold" grpId="0" nodeType="afterEffect">
                                  <p:stCondLst>
                                    <p:cond delay="0"/>
                                  </p:stCondLst>
                                  <p:childTnLst>
                                    <p:set>
                                      <p:cBhvr>
                                        <p:cTn id="34" dur="1" fill="hold">
                                          <p:stCondLst>
                                            <p:cond delay="0"/>
                                          </p:stCondLst>
                                        </p:cTn>
                                        <p:tgtEl>
                                          <p:spTgt spid="147478"/>
                                        </p:tgtEl>
                                        <p:attrNameLst>
                                          <p:attrName>style.visibility</p:attrName>
                                        </p:attrNameLst>
                                      </p:cBhvr>
                                      <p:to>
                                        <p:strVal val="visible"/>
                                      </p:to>
                                    </p:set>
                                    <p:anim calcmode="lin" valueType="num">
                                      <p:cBhvr>
                                        <p:cTn id="35" dur="500" fill="hold"/>
                                        <p:tgtEl>
                                          <p:spTgt spid="147478"/>
                                        </p:tgtEl>
                                        <p:attrNameLst>
                                          <p:attrName>ppt_x</p:attrName>
                                        </p:attrNameLst>
                                      </p:cBhvr>
                                      <p:tavLst>
                                        <p:tav tm="0">
                                          <p:val>
                                            <p:strVal val="#ppt_x"/>
                                          </p:val>
                                        </p:tav>
                                        <p:tav tm="100000">
                                          <p:val>
                                            <p:strVal val="#ppt_x"/>
                                          </p:val>
                                        </p:tav>
                                      </p:tavLst>
                                    </p:anim>
                                    <p:anim calcmode="lin" valueType="num">
                                      <p:cBhvr>
                                        <p:cTn id="36" dur="500" fill="hold"/>
                                        <p:tgtEl>
                                          <p:spTgt spid="147478"/>
                                        </p:tgtEl>
                                        <p:attrNameLst>
                                          <p:attrName>ppt_y</p:attrName>
                                        </p:attrNameLst>
                                      </p:cBhvr>
                                      <p:tavLst>
                                        <p:tav tm="0">
                                          <p:val>
                                            <p:strVal val="#ppt_y+#ppt_h/2"/>
                                          </p:val>
                                        </p:tav>
                                        <p:tav tm="100000">
                                          <p:val>
                                            <p:strVal val="#ppt_y"/>
                                          </p:val>
                                        </p:tav>
                                      </p:tavLst>
                                    </p:anim>
                                    <p:anim calcmode="lin" valueType="num">
                                      <p:cBhvr>
                                        <p:cTn id="37" dur="500" fill="hold"/>
                                        <p:tgtEl>
                                          <p:spTgt spid="147478"/>
                                        </p:tgtEl>
                                        <p:attrNameLst>
                                          <p:attrName>ppt_w</p:attrName>
                                        </p:attrNameLst>
                                      </p:cBhvr>
                                      <p:tavLst>
                                        <p:tav tm="0">
                                          <p:val>
                                            <p:strVal val="#ppt_w"/>
                                          </p:val>
                                        </p:tav>
                                        <p:tav tm="100000">
                                          <p:val>
                                            <p:strVal val="#ppt_w"/>
                                          </p:val>
                                        </p:tav>
                                      </p:tavLst>
                                    </p:anim>
                                    <p:anim calcmode="lin" valueType="num">
                                      <p:cBhvr>
                                        <p:cTn id="38" dur="500" fill="hold"/>
                                        <p:tgtEl>
                                          <p:spTgt spid="147478"/>
                                        </p:tgtEl>
                                        <p:attrNameLst>
                                          <p:attrName>ppt_h</p:attrName>
                                        </p:attrNameLst>
                                      </p:cBhvr>
                                      <p:tavLst>
                                        <p:tav tm="0">
                                          <p:val>
                                            <p:fltVal val="0"/>
                                          </p:val>
                                        </p:tav>
                                        <p:tav tm="100000">
                                          <p:val>
                                            <p:strVal val="#ppt_h"/>
                                          </p:val>
                                        </p:tav>
                                      </p:tavLst>
                                    </p:anim>
                                  </p:childTnLst>
                                </p:cTn>
                              </p:par>
                            </p:childTnLst>
                          </p:cTn>
                        </p:par>
                        <p:par>
                          <p:cTn id="39" fill="hold" nodeType="afterGroup">
                            <p:stCondLst>
                              <p:cond delay="2500"/>
                            </p:stCondLst>
                            <p:childTnLst>
                              <p:par>
                                <p:cTn id="40" presetID="17" presetClass="entr" presetSubtype="4" fill="hold" grpId="0" nodeType="afterEffect">
                                  <p:stCondLst>
                                    <p:cond delay="0"/>
                                  </p:stCondLst>
                                  <p:childTnLst>
                                    <p:set>
                                      <p:cBhvr>
                                        <p:cTn id="41" dur="1" fill="hold">
                                          <p:stCondLst>
                                            <p:cond delay="0"/>
                                          </p:stCondLst>
                                        </p:cTn>
                                        <p:tgtEl>
                                          <p:spTgt spid="147479"/>
                                        </p:tgtEl>
                                        <p:attrNameLst>
                                          <p:attrName>style.visibility</p:attrName>
                                        </p:attrNameLst>
                                      </p:cBhvr>
                                      <p:to>
                                        <p:strVal val="visible"/>
                                      </p:to>
                                    </p:set>
                                    <p:anim calcmode="lin" valueType="num">
                                      <p:cBhvr>
                                        <p:cTn id="42" dur="500" fill="hold"/>
                                        <p:tgtEl>
                                          <p:spTgt spid="147479"/>
                                        </p:tgtEl>
                                        <p:attrNameLst>
                                          <p:attrName>ppt_x</p:attrName>
                                        </p:attrNameLst>
                                      </p:cBhvr>
                                      <p:tavLst>
                                        <p:tav tm="0">
                                          <p:val>
                                            <p:strVal val="#ppt_x"/>
                                          </p:val>
                                        </p:tav>
                                        <p:tav tm="100000">
                                          <p:val>
                                            <p:strVal val="#ppt_x"/>
                                          </p:val>
                                        </p:tav>
                                      </p:tavLst>
                                    </p:anim>
                                    <p:anim calcmode="lin" valueType="num">
                                      <p:cBhvr>
                                        <p:cTn id="43" dur="500" fill="hold"/>
                                        <p:tgtEl>
                                          <p:spTgt spid="147479"/>
                                        </p:tgtEl>
                                        <p:attrNameLst>
                                          <p:attrName>ppt_y</p:attrName>
                                        </p:attrNameLst>
                                      </p:cBhvr>
                                      <p:tavLst>
                                        <p:tav tm="0">
                                          <p:val>
                                            <p:strVal val="#ppt_y+#ppt_h/2"/>
                                          </p:val>
                                        </p:tav>
                                        <p:tav tm="100000">
                                          <p:val>
                                            <p:strVal val="#ppt_y"/>
                                          </p:val>
                                        </p:tav>
                                      </p:tavLst>
                                    </p:anim>
                                    <p:anim calcmode="lin" valueType="num">
                                      <p:cBhvr>
                                        <p:cTn id="44" dur="500" fill="hold"/>
                                        <p:tgtEl>
                                          <p:spTgt spid="147479"/>
                                        </p:tgtEl>
                                        <p:attrNameLst>
                                          <p:attrName>ppt_w</p:attrName>
                                        </p:attrNameLst>
                                      </p:cBhvr>
                                      <p:tavLst>
                                        <p:tav tm="0">
                                          <p:val>
                                            <p:strVal val="#ppt_w"/>
                                          </p:val>
                                        </p:tav>
                                        <p:tav tm="100000">
                                          <p:val>
                                            <p:strVal val="#ppt_w"/>
                                          </p:val>
                                        </p:tav>
                                      </p:tavLst>
                                    </p:anim>
                                    <p:anim calcmode="lin" valueType="num">
                                      <p:cBhvr>
                                        <p:cTn id="45" dur="500" fill="hold"/>
                                        <p:tgtEl>
                                          <p:spTgt spid="147479"/>
                                        </p:tgtEl>
                                        <p:attrNameLst>
                                          <p:attrName>ppt_h</p:attrName>
                                        </p:attrNameLst>
                                      </p:cBhvr>
                                      <p:tavLst>
                                        <p:tav tm="0">
                                          <p:val>
                                            <p:fltVal val="0"/>
                                          </p:val>
                                        </p:tav>
                                        <p:tav tm="100000">
                                          <p:val>
                                            <p:strVal val="#ppt_h"/>
                                          </p:val>
                                        </p:tav>
                                      </p:tavLst>
                                    </p:anim>
                                  </p:childTnLst>
                                </p:cTn>
                              </p:par>
                            </p:childTnLst>
                          </p:cTn>
                        </p:par>
                        <p:par>
                          <p:cTn id="46" fill="hold" nodeType="afterGroup">
                            <p:stCondLst>
                              <p:cond delay="3000"/>
                            </p:stCondLst>
                            <p:childTnLst>
                              <p:par>
                                <p:cTn id="47" presetID="17" presetClass="entr" presetSubtype="4" fill="hold" grpId="0" nodeType="afterEffect">
                                  <p:stCondLst>
                                    <p:cond delay="0"/>
                                  </p:stCondLst>
                                  <p:childTnLst>
                                    <p:set>
                                      <p:cBhvr>
                                        <p:cTn id="48" dur="1" fill="hold">
                                          <p:stCondLst>
                                            <p:cond delay="0"/>
                                          </p:stCondLst>
                                        </p:cTn>
                                        <p:tgtEl>
                                          <p:spTgt spid="147480"/>
                                        </p:tgtEl>
                                        <p:attrNameLst>
                                          <p:attrName>style.visibility</p:attrName>
                                        </p:attrNameLst>
                                      </p:cBhvr>
                                      <p:to>
                                        <p:strVal val="visible"/>
                                      </p:to>
                                    </p:set>
                                    <p:anim calcmode="lin" valueType="num">
                                      <p:cBhvr>
                                        <p:cTn id="49" dur="500" fill="hold"/>
                                        <p:tgtEl>
                                          <p:spTgt spid="147480"/>
                                        </p:tgtEl>
                                        <p:attrNameLst>
                                          <p:attrName>ppt_x</p:attrName>
                                        </p:attrNameLst>
                                      </p:cBhvr>
                                      <p:tavLst>
                                        <p:tav tm="0">
                                          <p:val>
                                            <p:strVal val="#ppt_x"/>
                                          </p:val>
                                        </p:tav>
                                        <p:tav tm="100000">
                                          <p:val>
                                            <p:strVal val="#ppt_x"/>
                                          </p:val>
                                        </p:tav>
                                      </p:tavLst>
                                    </p:anim>
                                    <p:anim calcmode="lin" valueType="num">
                                      <p:cBhvr>
                                        <p:cTn id="50" dur="500" fill="hold"/>
                                        <p:tgtEl>
                                          <p:spTgt spid="147480"/>
                                        </p:tgtEl>
                                        <p:attrNameLst>
                                          <p:attrName>ppt_y</p:attrName>
                                        </p:attrNameLst>
                                      </p:cBhvr>
                                      <p:tavLst>
                                        <p:tav tm="0">
                                          <p:val>
                                            <p:strVal val="#ppt_y+#ppt_h/2"/>
                                          </p:val>
                                        </p:tav>
                                        <p:tav tm="100000">
                                          <p:val>
                                            <p:strVal val="#ppt_y"/>
                                          </p:val>
                                        </p:tav>
                                      </p:tavLst>
                                    </p:anim>
                                    <p:anim calcmode="lin" valueType="num">
                                      <p:cBhvr>
                                        <p:cTn id="51" dur="500" fill="hold"/>
                                        <p:tgtEl>
                                          <p:spTgt spid="147480"/>
                                        </p:tgtEl>
                                        <p:attrNameLst>
                                          <p:attrName>ppt_w</p:attrName>
                                        </p:attrNameLst>
                                      </p:cBhvr>
                                      <p:tavLst>
                                        <p:tav tm="0">
                                          <p:val>
                                            <p:strVal val="#ppt_w"/>
                                          </p:val>
                                        </p:tav>
                                        <p:tav tm="100000">
                                          <p:val>
                                            <p:strVal val="#ppt_w"/>
                                          </p:val>
                                        </p:tav>
                                      </p:tavLst>
                                    </p:anim>
                                    <p:anim calcmode="lin" valueType="num">
                                      <p:cBhvr>
                                        <p:cTn id="52" dur="500" fill="hold"/>
                                        <p:tgtEl>
                                          <p:spTgt spid="147480"/>
                                        </p:tgtEl>
                                        <p:attrNameLst>
                                          <p:attrName>ppt_h</p:attrName>
                                        </p:attrNameLst>
                                      </p:cBhvr>
                                      <p:tavLst>
                                        <p:tav tm="0">
                                          <p:val>
                                            <p:fltVal val="0"/>
                                          </p:val>
                                        </p:tav>
                                        <p:tav tm="100000">
                                          <p:val>
                                            <p:strVal val="#ppt_h"/>
                                          </p:val>
                                        </p:tav>
                                      </p:tavLst>
                                    </p:anim>
                                  </p:childTnLst>
                                </p:cTn>
                              </p:par>
                            </p:childTnLst>
                          </p:cTn>
                        </p:par>
                        <p:par>
                          <p:cTn id="53" fill="hold" nodeType="afterGroup">
                            <p:stCondLst>
                              <p:cond delay="3500"/>
                            </p:stCondLst>
                            <p:childTnLst>
                              <p:par>
                                <p:cTn id="54" presetID="12" presetClass="entr" presetSubtype="8" fill="hold" grpId="0" nodeType="afterEffect">
                                  <p:stCondLst>
                                    <p:cond delay="0"/>
                                  </p:stCondLst>
                                  <p:childTnLst>
                                    <p:set>
                                      <p:cBhvr>
                                        <p:cTn id="55" dur="1" fill="hold">
                                          <p:stCondLst>
                                            <p:cond delay="0"/>
                                          </p:stCondLst>
                                        </p:cTn>
                                        <p:tgtEl>
                                          <p:spTgt spid="147464"/>
                                        </p:tgtEl>
                                        <p:attrNameLst>
                                          <p:attrName>style.visibility</p:attrName>
                                        </p:attrNameLst>
                                      </p:cBhvr>
                                      <p:to>
                                        <p:strVal val="visible"/>
                                      </p:to>
                                    </p:set>
                                    <p:animEffect transition="in" filter="slide(fromLeft)">
                                      <p:cBhvr>
                                        <p:cTn id="56" dur="500"/>
                                        <p:tgtEl>
                                          <p:spTgt spid="147464"/>
                                        </p:tgtEl>
                                      </p:cBhvr>
                                    </p:animEffect>
                                  </p:childTnLst>
                                </p:cTn>
                              </p:par>
                            </p:childTnLst>
                          </p:cTn>
                        </p:par>
                        <p:par>
                          <p:cTn id="57" fill="hold" nodeType="afterGroup">
                            <p:stCondLst>
                              <p:cond delay="4000"/>
                            </p:stCondLst>
                            <p:childTnLst>
                              <p:par>
                                <p:cTn id="58" presetID="2" presetClass="entr" presetSubtype="1" fill="hold" grpId="0" nodeType="afterEffect">
                                  <p:stCondLst>
                                    <p:cond delay="0"/>
                                  </p:stCondLst>
                                  <p:childTnLst>
                                    <p:set>
                                      <p:cBhvr>
                                        <p:cTn id="59" dur="1" fill="hold">
                                          <p:stCondLst>
                                            <p:cond delay="0"/>
                                          </p:stCondLst>
                                        </p:cTn>
                                        <p:tgtEl>
                                          <p:spTgt spid="147463"/>
                                        </p:tgtEl>
                                        <p:attrNameLst>
                                          <p:attrName>style.visibility</p:attrName>
                                        </p:attrNameLst>
                                      </p:cBhvr>
                                      <p:to>
                                        <p:strVal val="visible"/>
                                      </p:to>
                                    </p:set>
                                    <p:anim calcmode="lin" valueType="num">
                                      <p:cBhvr additive="base">
                                        <p:cTn id="60" dur="500" fill="hold"/>
                                        <p:tgtEl>
                                          <p:spTgt spid="147463"/>
                                        </p:tgtEl>
                                        <p:attrNameLst>
                                          <p:attrName>ppt_x</p:attrName>
                                        </p:attrNameLst>
                                      </p:cBhvr>
                                      <p:tavLst>
                                        <p:tav tm="0">
                                          <p:val>
                                            <p:strVal val="#ppt_x"/>
                                          </p:val>
                                        </p:tav>
                                        <p:tav tm="100000">
                                          <p:val>
                                            <p:strVal val="#ppt_x"/>
                                          </p:val>
                                        </p:tav>
                                      </p:tavLst>
                                    </p:anim>
                                    <p:anim calcmode="lin" valueType="num">
                                      <p:cBhvr additive="base">
                                        <p:cTn id="61" dur="500" fill="hold"/>
                                        <p:tgtEl>
                                          <p:spTgt spid="1474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3" grpId="0" autoUpdateAnimBg="0"/>
      <p:bldP spid="147464" grpId="0" animBg="1"/>
      <p:bldP spid="147474" grpId="0" autoUpdateAnimBg="0"/>
      <p:bldP spid="147475" grpId="0" autoUpdateAnimBg="0"/>
      <p:bldP spid="147476" grpId="0" autoUpdateAnimBg="0"/>
      <p:bldP spid="147477" grpId="0" autoUpdateAnimBg="0"/>
      <p:bldP spid="147478" grpId="0" autoUpdateAnimBg="0"/>
      <p:bldP spid="147479" grpId="0" autoUpdateAnimBg="0"/>
      <p:bldP spid="14748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5995" y="965979"/>
            <a:ext cx="7458285" cy="5719336"/>
          </a:xfrm>
          <a:prstGeom prst="rect">
            <a:avLst/>
          </a:prstGeom>
        </p:spPr>
      </p:pic>
    </p:spTree>
    <p:extLst>
      <p:ext uri="{BB962C8B-B14F-4D97-AF65-F5344CB8AC3E}">
        <p14:creationId xmlns:p14="http://schemas.microsoft.com/office/powerpoint/2010/main" val="261246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 aula de </a:t>
            </a:r>
            <a:r>
              <a:rPr lang="en-US" dirty="0" err="1"/>
              <a:t>hoje</a:t>
            </a:r>
            <a:endParaRPr lang="en-US" dirty="0"/>
          </a:p>
        </p:txBody>
      </p:sp>
      <p:sp>
        <p:nvSpPr>
          <p:cNvPr id="5" name="Content Placeholder 4"/>
          <p:cNvSpPr>
            <a:spLocks noGrp="1"/>
          </p:cNvSpPr>
          <p:nvPr>
            <p:ph idx="1"/>
          </p:nvPr>
        </p:nvSpPr>
        <p:spPr/>
        <p:txBody>
          <a:bodyPr/>
          <a:lstStyle/>
          <a:p>
            <a:endParaRPr lang="en-US" dirty="0"/>
          </a:p>
          <a:p>
            <a:r>
              <a:rPr lang="en-US" dirty="0" err="1"/>
              <a:t>Definições</a:t>
            </a:r>
            <a:r>
              <a:rPr lang="en-US" dirty="0"/>
              <a:t> de APS</a:t>
            </a:r>
          </a:p>
          <a:p>
            <a:endParaRPr lang="en-US" dirty="0"/>
          </a:p>
          <a:p>
            <a:r>
              <a:rPr lang="en-US" dirty="0"/>
              <a:t>APS  tem </a:t>
            </a:r>
            <a:r>
              <a:rPr lang="en-US" dirty="0" err="1"/>
              <a:t>bons</a:t>
            </a:r>
            <a:r>
              <a:rPr lang="en-US" dirty="0"/>
              <a:t> </a:t>
            </a:r>
            <a:r>
              <a:rPr lang="en-US" dirty="0" err="1"/>
              <a:t>resultados</a:t>
            </a:r>
            <a:r>
              <a:rPr lang="en-US" dirty="0"/>
              <a:t>?</a:t>
            </a:r>
          </a:p>
          <a:p>
            <a:endParaRPr lang="en-US" dirty="0"/>
          </a:p>
          <a:p>
            <a:r>
              <a:rPr lang="en-US" dirty="0"/>
              <a:t>APS / </a:t>
            </a:r>
            <a:r>
              <a:rPr lang="en-US" dirty="0" err="1"/>
              <a:t>Atenção</a:t>
            </a:r>
            <a:r>
              <a:rPr lang="en-US" dirty="0"/>
              <a:t> </a:t>
            </a:r>
            <a:r>
              <a:rPr lang="en-US" dirty="0" err="1"/>
              <a:t>Básica</a:t>
            </a:r>
            <a:r>
              <a:rPr lang="en-US" dirty="0"/>
              <a:t> no </a:t>
            </a:r>
            <a:r>
              <a:rPr lang="en-US" dirty="0" err="1"/>
              <a:t>Brasil</a:t>
            </a:r>
            <a:endParaRPr lang="en-US" dirty="0"/>
          </a:p>
          <a:p>
            <a:endParaRPr lang="en-US" dirty="0"/>
          </a:p>
          <a:p>
            <a:r>
              <a:rPr lang="en-US" dirty="0" err="1"/>
              <a:t>Estratégia</a:t>
            </a:r>
            <a:r>
              <a:rPr lang="en-US" dirty="0"/>
              <a:t> de </a:t>
            </a:r>
            <a:r>
              <a:rPr lang="en-US" dirty="0" err="1"/>
              <a:t>Saúde</a:t>
            </a:r>
            <a:r>
              <a:rPr lang="en-US" dirty="0"/>
              <a:t> da </a:t>
            </a:r>
            <a:r>
              <a:rPr lang="en-US" dirty="0" err="1"/>
              <a:t>Família</a:t>
            </a:r>
            <a:endParaRPr lang="en-US" dirty="0"/>
          </a:p>
          <a:p>
            <a:endParaRPr lang="en-US" dirty="0"/>
          </a:p>
          <a:p>
            <a:r>
              <a:rPr lang="en-US" dirty="0"/>
              <a:t>O </a:t>
            </a:r>
            <a:r>
              <a:rPr lang="en-US" dirty="0" err="1"/>
              <a:t>papel</a:t>
            </a:r>
            <a:r>
              <a:rPr lang="en-US" dirty="0"/>
              <a:t> do </a:t>
            </a:r>
            <a:r>
              <a:rPr lang="en-US" dirty="0" err="1"/>
              <a:t>Nutricionista</a:t>
            </a:r>
            <a:endParaRPr lang="en-US" dirty="0"/>
          </a:p>
          <a:p>
            <a:endParaRPr lang="en-US" dirty="0"/>
          </a:p>
        </p:txBody>
      </p:sp>
    </p:spTree>
    <p:extLst>
      <p:ext uri="{BB962C8B-B14F-4D97-AF65-F5344CB8AC3E}">
        <p14:creationId xmlns:p14="http://schemas.microsoft.com/office/powerpoint/2010/main" val="3520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98463"/>
            <a:ext cx="8229600" cy="1143000"/>
          </a:xfrm>
        </p:spPr>
        <p:txBody>
          <a:bodyPr>
            <a:normAutofit fontScale="90000"/>
          </a:bodyPr>
          <a:lstStyle/>
          <a:p>
            <a:pPr eaLnBrk="1" hangingPunct="1"/>
            <a:r>
              <a:rPr lang="en-US" sz="5400" dirty="0">
                <a:latin typeface="Arial" charset="0"/>
              </a:rPr>
              <a:t>Por que a </a:t>
            </a:r>
            <a:r>
              <a:rPr lang="en-US" sz="5400" dirty="0" err="1">
                <a:latin typeface="Arial" charset="0"/>
              </a:rPr>
              <a:t>Atenção</a:t>
            </a:r>
            <a:r>
              <a:rPr lang="en-US" sz="5400" dirty="0">
                <a:latin typeface="Arial" charset="0"/>
              </a:rPr>
              <a:t> </a:t>
            </a:r>
            <a:r>
              <a:rPr lang="en-US" sz="5400" dirty="0" err="1">
                <a:latin typeface="Arial" charset="0"/>
              </a:rPr>
              <a:t>Primária</a:t>
            </a:r>
            <a:r>
              <a:rPr lang="en-US" sz="5400" dirty="0">
                <a:latin typeface="Arial" charset="0"/>
              </a:rPr>
              <a:t> </a:t>
            </a:r>
            <a:r>
              <a:rPr lang="en-US" sz="5400" dirty="0" err="1">
                <a:latin typeface="Arial" charset="0"/>
              </a:rPr>
              <a:t>é</a:t>
            </a:r>
            <a:r>
              <a:rPr lang="en-US" sz="5400" dirty="0">
                <a:latin typeface="Arial" charset="0"/>
              </a:rPr>
              <a:t> </a:t>
            </a:r>
            <a:r>
              <a:rPr lang="en-US" sz="5400" dirty="0" err="1">
                <a:latin typeface="Arial" charset="0"/>
              </a:rPr>
              <a:t>importante</a:t>
            </a:r>
            <a:r>
              <a:rPr lang="en-US" sz="5400" dirty="0">
                <a:latin typeface="Arial" charset="0"/>
              </a:rPr>
              <a:t>?</a:t>
            </a:r>
          </a:p>
        </p:txBody>
      </p:sp>
      <p:sp>
        <p:nvSpPr>
          <p:cNvPr id="11267" name="Line 3"/>
          <p:cNvSpPr>
            <a:spLocks noChangeShapeType="1"/>
          </p:cNvSpPr>
          <p:nvPr/>
        </p:nvSpPr>
        <p:spPr bwMode="auto">
          <a:xfrm>
            <a:off x="228600" y="2057400"/>
            <a:ext cx="86868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268" name="Text Box 4"/>
          <p:cNvSpPr txBox="1">
            <a:spLocks noChangeArrowheads="1"/>
          </p:cNvSpPr>
          <p:nvPr/>
        </p:nvSpPr>
        <p:spPr bwMode="auto">
          <a:xfrm>
            <a:off x="7848600" y="6324600"/>
            <a:ext cx="1219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dirty="0"/>
              <a:t>Starfield 09/04</a:t>
            </a:r>
          </a:p>
        </p:txBody>
      </p:sp>
      <p:sp>
        <p:nvSpPr>
          <p:cNvPr id="11269" name="Text Box 5"/>
          <p:cNvSpPr txBox="1">
            <a:spLocks noChangeArrowheads="1"/>
          </p:cNvSpPr>
          <p:nvPr/>
        </p:nvSpPr>
        <p:spPr bwMode="auto">
          <a:xfrm>
            <a:off x="1295400" y="2409825"/>
            <a:ext cx="6705600" cy="347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4400"/>
              <a:t>Melhores resultados em saúde</a:t>
            </a:r>
          </a:p>
          <a:p>
            <a:pPr eaLnBrk="1" hangingPunct="1">
              <a:spcBef>
                <a:spcPct val="50000"/>
              </a:spcBef>
            </a:pPr>
            <a:r>
              <a:rPr lang="en-US" sz="4400"/>
              <a:t>Custos mais baixos</a:t>
            </a:r>
          </a:p>
          <a:p>
            <a:pPr eaLnBrk="1" hangingPunct="1">
              <a:spcBef>
                <a:spcPct val="50000"/>
              </a:spcBef>
            </a:pPr>
            <a:r>
              <a:rPr lang="en-US" sz="4400"/>
              <a:t>Maior equidade em saúde</a:t>
            </a:r>
          </a:p>
        </p:txBody>
      </p:sp>
      <p:sp>
        <p:nvSpPr>
          <p:cNvPr id="11270" name="Text Box 6"/>
          <p:cNvSpPr txBox="1">
            <a:spLocks noChangeArrowheads="1"/>
          </p:cNvSpPr>
          <p:nvPr/>
        </p:nvSpPr>
        <p:spPr bwMode="auto">
          <a:xfrm>
            <a:off x="7848600" y="6324600"/>
            <a:ext cx="12192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1200" dirty="0"/>
          </a:p>
        </p:txBody>
      </p:sp>
    </p:spTree>
    <p:extLst>
      <p:ext uri="{BB962C8B-B14F-4D97-AF65-F5344CB8AC3E}">
        <p14:creationId xmlns:p14="http://schemas.microsoft.com/office/powerpoint/2010/main" val="2936633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685800" y="1371600"/>
          <a:ext cx="7696200" cy="5267325"/>
        </p:xfrm>
        <a:graphic>
          <a:graphicData uri="http://schemas.openxmlformats.org/presentationml/2006/ole">
            <mc:AlternateContent xmlns:mc="http://schemas.openxmlformats.org/markup-compatibility/2006">
              <mc:Choice xmlns:v="urn:schemas-microsoft-com:vml" Requires="v">
                <p:oleObj spid="_x0000_s13333" name="Chart" r:id="rId4" imgW="3620042" imgH="2476982" progId="Excel.Chart.8">
                  <p:embed/>
                </p:oleObj>
              </mc:Choice>
              <mc:Fallback>
                <p:oleObj name="Chart" r:id="rId4" imgW="3620042" imgH="247698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71600"/>
                        <a:ext cx="7696200" cy="5267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7" name="Rectangle 3"/>
          <p:cNvSpPr>
            <a:spLocks noGrp="1" noChangeArrowheads="1"/>
          </p:cNvSpPr>
          <p:nvPr>
            <p:ph type="title"/>
          </p:nvPr>
        </p:nvSpPr>
        <p:spPr>
          <a:xfrm>
            <a:off x="685800" y="152400"/>
            <a:ext cx="7772400" cy="1143000"/>
          </a:xfrm>
        </p:spPr>
        <p:txBody>
          <a:bodyPr>
            <a:normAutofit fontScale="90000"/>
          </a:bodyPr>
          <a:lstStyle/>
          <a:p>
            <a:pPr eaLnBrk="1" hangingPunct="1"/>
            <a:r>
              <a:rPr lang="en-US" sz="3600">
                <a:latin typeface="Arial" charset="0"/>
              </a:rPr>
              <a:t>Pontuação em Atenção Primária vs. Gastos com Atenção à Saúde, 1997</a:t>
            </a:r>
          </a:p>
        </p:txBody>
      </p:sp>
      <p:sp>
        <p:nvSpPr>
          <p:cNvPr id="1028" name="Text Box 4"/>
          <p:cNvSpPr txBox="1">
            <a:spLocks noChangeArrowheads="1"/>
          </p:cNvSpPr>
          <p:nvPr/>
        </p:nvSpPr>
        <p:spPr bwMode="auto">
          <a:xfrm>
            <a:off x="7848600" y="6324600"/>
            <a:ext cx="1219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dirty="0"/>
              <a:t>Starfield 10/00</a:t>
            </a:r>
          </a:p>
        </p:txBody>
      </p:sp>
      <p:sp>
        <p:nvSpPr>
          <p:cNvPr id="1029" name="Text Box 5"/>
          <p:cNvSpPr txBox="1">
            <a:spLocks noChangeArrowheads="1"/>
          </p:cNvSpPr>
          <p:nvPr/>
        </p:nvSpPr>
        <p:spPr bwMode="auto">
          <a:xfrm>
            <a:off x="7239000" y="4387850"/>
            <a:ext cx="5334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US</a:t>
            </a:r>
          </a:p>
        </p:txBody>
      </p:sp>
      <p:sp>
        <p:nvSpPr>
          <p:cNvPr id="1030" name="Text Box 6"/>
          <p:cNvSpPr txBox="1">
            <a:spLocks noChangeArrowheads="1"/>
          </p:cNvSpPr>
          <p:nvPr/>
        </p:nvSpPr>
        <p:spPr bwMode="auto">
          <a:xfrm>
            <a:off x="3505200" y="2438400"/>
            <a:ext cx="685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NTH</a:t>
            </a:r>
          </a:p>
        </p:txBody>
      </p:sp>
      <p:sp>
        <p:nvSpPr>
          <p:cNvPr id="1031" name="Text Box 7"/>
          <p:cNvSpPr txBox="1">
            <a:spLocks noChangeArrowheads="1"/>
          </p:cNvSpPr>
          <p:nvPr/>
        </p:nvSpPr>
        <p:spPr bwMode="auto">
          <a:xfrm>
            <a:off x="3962400" y="3048000"/>
            <a:ext cx="685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CAN</a:t>
            </a:r>
          </a:p>
        </p:txBody>
      </p:sp>
      <p:sp>
        <p:nvSpPr>
          <p:cNvPr id="1032" name="Text Box 8"/>
          <p:cNvSpPr txBox="1">
            <a:spLocks noChangeArrowheads="1"/>
          </p:cNvSpPr>
          <p:nvPr/>
        </p:nvSpPr>
        <p:spPr bwMode="auto">
          <a:xfrm>
            <a:off x="2971800" y="3244850"/>
            <a:ext cx="685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AUS</a:t>
            </a:r>
          </a:p>
        </p:txBody>
      </p:sp>
      <p:sp>
        <p:nvSpPr>
          <p:cNvPr id="1033" name="Text Box 9"/>
          <p:cNvSpPr txBox="1">
            <a:spLocks noChangeArrowheads="1"/>
          </p:cNvSpPr>
          <p:nvPr/>
        </p:nvSpPr>
        <p:spPr bwMode="auto">
          <a:xfrm>
            <a:off x="2209800" y="3657600"/>
            <a:ext cx="685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SWE</a:t>
            </a:r>
          </a:p>
        </p:txBody>
      </p:sp>
      <p:sp>
        <p:nvSpPr>
          <p:cNvPr id="1034" name="Text Box 10"/>
          <p:cNvSpPr txBox="1">
            <a:spLocks noChangeArrowheads="1"/>
          </p:cNvSpPr>
          <p:nvPr/>
        </p:nvSpPr>
        <p:spPr bwMode="auto">
          <a:xfrm>
            <a:off x="3200400" y="3778250"/>
            <a:ext cx="685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JAP</a:t>
            </a:r>
          </a:p>
        </p:txBody>
      </p:sp>
      <p:sp>
        <p:nvSpPr>
          <p:cNvPr id="1035" name="Text Box 11"/>
          <p:cNvSpPr txBox="1">
            <a:spLocks noChangeArrowheads="1"/>
          </p:cNvSpPr>
          <p:nvPr/>
        </p:nvSpPr>
        <p:spPr bwMode="auto">
          <a:xfrm>
            <a:off x="3124200" y="4572000"/>
            <a:ext cx="6096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BEL</a:t>
            </a:r>
          </a:p>
        </p:txBody>
      </p:sp>
      <p:sp>
        <p:nvSpPr>
          <p:cNvPr id="1036" name="Text Box 12"/>
          <p:cNvSpPr txBox="1">
            <a:spLocks noChangeArrowheads="1"/>
          </p:cNvSpPr>
          <p:nvPr/>
        </p:nvSpPr>
        <p:spPr bwMode="auto">
          <a:xfrm>
            <a:off x="3962400" y="4572000"/>
            <a:ext cx="5334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FR</a:t>
            </a:r>
          </a:p>
        </p:txBody>
      </p:sp>
      <p:sp>
        <p:nvSpPr>
          <p:cNvPr id="1037" name="Text Box 13"/>
          <p:cNvSpPr txBox="1">
            <a:spLocks noChangeArrowheads="1"/>
          </p:cNvSpPr>
          <p:nvPr/>
        </p:nvSpPr>
        <p:spPr bwMode="auto">
          <a:xfrm>
            <a:off x="4419600" y="4343400"/>
            <a:ext cx="685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GER</a:t>
            </a:r>
          </a:p>
        </p:txBody>
      </p:sp>
      <p:sp>
        <p:nvSpPr>
          <p:cNvPr id="1038" name="Text Box 14"/>
          <p:cNvSpPr txBox="1">
            <a:spLocks noChangeArrowheads="1"/>
          </p:cNvSpPr>
          <p:nvPr/>
        </p:nvSpPr>
        <p:spPr bwMode="auto">
          <a:xfrm>
            <a:off x="2057400" y="2895600"/>
            <a:ext cx="685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SP</a:t>
            </a:r>
          </a:p>
        </p:txBody>
      </p:sp>
      <p:sp>
        <p:nvSpPr>
          <p:cNvPr id="1039" name="Text Box 15"/>
          <p:cNvSpPr txBox="1">
            <a:spLocks noChangeArrowheads="1"/>
          </p:cNvSpPr>
          <p:nvPr/>
        </p:nvSpPr>
        <p:spPr bwMode="auto">
          <a:xfrm>
            <a:off x="2895600" y="2209800"/>
            <a:ext cx="5334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DK</a:t>
            </a:r>
          </a:p>
        </p:txBody>
      </p:sp>
      <p:sp>
        <p:nvSpPr>
          <p:cNvPr id="1040" name="Text Box 16"/>
          <p:cNvSpPr txBox="1">
            <a:spLocks noChangeArrowheads="1"/>
          </p:cNvSpPr>
          <p:nvPr/>
        </p:nvSpPr>
        <p:spPr bwMode="auto">
          <a:xfrm>
            <a:off x="2743200" y="2711450"/>
            <a:ext cx="685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FIN</a:t>
            </a:r>
          </a:p>
        </p:txBody>
      </p:sp>
      <p:sp>
        <p:nvSpPr>
          <p:cNvPr id="1041" name="Text Box 17"/>
          <p:cNvSpPr txBox="1">
            <a:spLocks noChangeArrowheads="1"/>
          </p:cNvSpPr>
          <p:nvPr/>
        </p:nvSpPr>
        <p:spPr bwMode="auto">
          <a:xfrm>
            <a:off x="2667000" y="1873250"/>
            <a:ext cx="5334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UK</a:t>
            </a:r>
          </a:p>
        </p:txBody>
      </p:sp>
      <p:sp>
        <p:nvSpPr>
          <p:cNvPr id="1042" name="Line 18"/>
          <p:cNvSpPr>
            <a:spLocks noChangeShapeType="1"/>
          </p:cNvSpPr>
          <p:nvPr/>
        </p:nvSpPr>
        <p:spPr bwMode="auto">
          <a:xfrm>
            <a:off x="228600" y="1524000"/>
            <a:ext cx="86868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3" name="Text Box 19"/>
          <p:cNvSpPr txBox="1">
            <a:spLocks noChangeArrowheads="1"/>
          </p:cNvSpPr>
          <p:nvPr/>
        </p:nvSpPr>
        <p:spPr bwMode="auto">
          <a:xfrm>
            <a:off x="7848600" y="6324600"/>
            <a:ext cx="12192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1200" dirty="0"/>
          </a:p>
        </p:txBody>
      </p:sp>
      <p:sp>
        <p:nvSpPr>
          <p:cNvPr id="1044" name="CaixaDeTexto 21"/>
          <p:cNvSpPr txBox="1">
            <a:spLocks noChangeArrowheads="1"/>
          </p:cNvSpPr>
          <p:nvPr/>
        </p:nvSpPr>
        <p:spPr bwMode="auto">
          <a:xfrm>
            <a:off x="2590800" y="6210299"/>
            <a:ext cx="5181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pt-BR">
                <a:solidFill>
                  <a:srgbClr val="0000FF"/>
                </a:solidFill>
              </a:rPr>
              <a:t>(Gasto per capita na Atenção à Saúde)</a:t>
            </a:r>
          </a:p>
        </p:txBody>
      </p:sp>
      <p:sp>
        <p:nvSpPr>
          <p:cNvPr id="24" name="CaixaDeTexto 23"/>
          <p:cNvSpPr txBox="1"/>
          <p:nvPr/>
        </p:nvSpPr>
        <p:spPr>
          <a:xfrm>
            <a:off x="609600" y="1828800"/>
            <a:ext cx="430887" cy="3505200"/>
          </a:xfrm>
          <a:prstGeom prst="rect">
            <a:avLst/>
          </a:prstGeom>
          <a:noFill/>
        </p:spPr>
        <p:txBody>
          <a:bodyPr vert="vert270">
            <a:spAutoFit/>
          </a:bodyPr>
          <a:lstStyle/>
          <a:p>
            <a:pPr>
              <a:defRPr/>
            </a:pPr>
            <a:r>
              <a:rPr lang="pt-BR" sz="1600" b="1" dirty="0">
                <a:solidFill>
                  <a:srgbClr val="0000FF"/>
                </a:solidFill>
                <a:ea typeface="+mn-ea"/>
              </a:rPr>
              <a:t>(Pontuação em Atenção Primária)</a:t>
            </a:r>
          </a:p>
        </p:txBody>
      </p:sp>
    </p:spTree>
    <p:extLst>
      <p:ext uri="{BB962C8B-B14F-4D97-AF65-F5344CB8AC3E}">
        <p14:creationId xmlns:p14="http://schemas.microsoft.com/office/powerpoint/2010/main" val="2927759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z="4800">
                <a:latin typeface="Arial" charset="0"/>
              </a:rPr>
              <a:t>Países orientados para a Atenção Primária têm:</a:t>
            </a:r>
          </a:p>
        </p:txBody>
      </p:sp>
      <p:sp>
        <p:nvSpPr>
          <p:cNvPr id="14339" name="Rectangle 3"/>
          <p:cNvSpPr>
            <a:spLocks noGrp="1" noChangeArrowheads="1"/>
          </p:cNvSpPr>
          <p:nvPr>
            <p:ph idx="1"/>
          </p:nvPr>
        </p:nvSpPr>
        <p:spPr>
          <a:xfrm>
            <a:off x="457200" y="1828800"/>
            <a:ext cx="8229600" cy="3886200"/>
          </a:xfrm>
        </p:spPr>
        <p:txBody>
          <a:bodyPr>
            <a:normAutofit lnSpcReduction="10000"/>
          </a:bodyPr>
          <a:lstStyle/>
          <a:p>
            <a:pPr eaLnBrk="1" hangingPunct="1"/>
            <a:r>
              <a:rPr lang="en-US" sz="3000">
                <a:latin typeface="Arial" charset="0"/>
              </a:rPr>
              <a:t>Menos crianças com baixo peso ao nascer</a:t>
            </a:r>
          </a:p>
          <a:p>
            <a:pPr eaLnBrk="1" hangingPunct="1"/>
            <a:r>
              <a:rPr lang="en-US" sz="3000">
                <a:latin typeface="Arial" charset="0"/>
              </a:rPr>
              <a:t>Menor mortalidade infantil, especialmente pós-neonatal</a:t>
            </a:r>
          </a:p>
          <a:p>
            <a:pPr eaLnBrk="1" hangingPunct="1"/>
            <a:r>
              <a:rPr lang="en-US" sz="3000">
                <a:latin typeface="Arial" charset="0"/>
              </a:rPr>
              <a:t>Menor mortalidade precoce devido a suicídio</a:t>
            </a:r>
          </a:p>
          <a:p>
            <a:pPr eaLnBrk="1" hangingPunct="1"/>
            <a:r>
              <a:rPr lang="en-US" sz="3000">
                <a:latin typeface="Arial" charset="0"/>
              </a:rPr>
              <a:t>Menor mortalidade precoce relacionada a todas as causas </a:t>
            </a:r>
            <a:r>
              <a:rPr lang="ja-JP" altLang="en-US" sz="3000">
                <a:latin typeface="Arial" charset="0"/>
              </a:rPr>
              <a:t>“</a:t>
            </a:r>
            <a:r>
              <a:rPr lang="en-US" sz="3000">
                <a:latin typeface="Arial" charset="0"/>
              </a:rPr>
              <a:t>exceto as externas</a:t>
            </a:r>
            <a:r>
              <a:rPr lang="ja-JP" altLang="en-US" sz="3000">
                <a:latin typeface="Arial" charset="0"/>
              </a:rPr>
              <a:t>”</a:t>
            </a:r>
            <a:endParaRPr lang="en-US" sz="3000">
              <a:latin typeface="Arial" charset="0"/>
            </a:endParaRPr>
          </a:p>
          <a:p>
            <a:pPr eaLnBrk="1" hangingPunct="1"/>
            <a:r>
              <a:rPr lang="en-US" sz="3000">
                <a:latin typeface="Arial" charset="0"/>
              </a:rPr>
              <a:t>Maior expectativa de vida em todas as faixas de idade, exceto aos 80 anos</a:t>
            </a:r>
          </a:p>
        </p:txBody>
      </p:sp>
      <p:sp>
        <p:nvSpPr>
          <p:cNvPr id="14340" name="Line 4"/>
          <p:cNvSpPr>
            <a:spLocks noChangeShapeType="1"/>
          </p:cNvSpPr>
          <p:nvPr/>
        </p:nvSpPr>
        <p:spPr bwMode="auto">
          <a:xfrm>
            <a:off x="228600" y="1676400"/>
            <a:ext cx="86868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41" name="Text Box 5"/>
          <p:cNvSpPr txBox="1">
            <a:spLocks noChangeArrowheads="1"/>
          </p:cNvSpPr>
          <p:nvPr/>
        </p:nvSpPr>
        <p:spPr bwMode="auto">
          <a:xfrm>
            <a:off x="7848600" y="6324600"/>
            <a:ext cx="12192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1200" dirty="0"/>
          </a:p>
        </p:txBody>
      </p:sp>
    </p:spTree>
    <p:extLst>
      <p:ext uri="{BB962C8B-B14F-4D97-AF65-F5344CB8AC3E}">
        <p14:creationId xmlns:p14="http://schemas.microsoft.com/office/powerpoint/2010/main" val="1933101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52400"/>
            <a:ext cx="8077200" cy="914400"/>
          </a:xfrm>
        </p:spPr>
        <p:txBody>
          <a:bodyPr>
            <a:normAutofit fontScale="90000"/>
          </a:bodyPr>
          <a:lstStyle/>
          <a:p>
            <a:pPr eaLnBrk="1" hangingPunct="1"/>
            <a:r>
              <a:rPr lang="en-US" sz="3200">
                <a:latin typeface="Arial" charset="0"/>
              </a:rPr>
              <a:t>Força da Atenção Primária e Mortalidade Precoce em 18 países da OCDE**</a:t>
            </a:r>
          </a:p>
        </p:txBody>
      </p:sp>
      <p:sp>
        <p:nvSpPr>
          <p:cNvPr id="15363" name="Text Box 3"/>
          <p:cNvSpPr txBox="1">
            <a:spLocks noChangeArrowheads="1"/>
          </p:cNvSpPr>
          <p:nvPr/>
        </p:nvSpPr>
        <p:spPr bwMode="auto">
          <a:xfrm>
            <a:off x="152400" y="5867400"/>
            <a:ext cx="8839200"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1100"/>
              <a:t>*Previsão de anos de mortalidade precoce (ambos os gêneros) estimada por efeitos fixos, usando  conjunto de estudos transversais com base em série histórica.  Análise controlada pelo  PIB, percentual de idosos, médicos/habitante, renda média(ppp), uso de álcool e tabaco.   R</a:t>
            </a:r>
            <a:r>
              <a:rPr lang="en-US" sz="1100" baseline="30000"/>
              <a:t>2</a:t>
            </a:r>
            <a:r>
              <a:rPr lang="en-US" sz="1100"/>
              <a:t>(interno)=0.77.                                                          ** Organização para a Cooperação e Desenvolvimento Econômico</a:t>
            </a:r>
          </a:p>
        </p:txBody>
      </p:sp>
      <p:sp>
        <p:nvSpPr>
          <p:cNvPr id="15364" name="Line 4"/>
          <p:cNvSpPr>
            <a:spLocks noChangeShapeType="1"/>
          </p:cNvSpPr>
          <p:nvPr/>
        </p:nvSpPr>
        <p:spPr bwMode="auto">
          <a:xfrm>
            <a:off x="228600" y="1143000"/>
            <a:ext cx="86868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65" name="Text Box 5"/>
          <p:cNvSpPr txBox="1">
            <a:spLocks noChangeArrowheads="1"/>
          </p:cNvSpPr>
          <p:nvPr/>
        </p:nvSpPr>
        <p:spPr bwMode="auto">
          <a:xfrm>
            <a:off x="76200" y="6507163"/>
            <a:ext cx="45720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1200"/>
              <a:t>Fonte: Macinko et al, Health Serv Res 2003; 38:831-65.</a:t>
            </a:r>
          </a:p>
        </p:txBody>
      </p:sp>
      <p:sp>
        <p:nvSpPr>
          <p:cNvPr id="15366" name="Text Box 6"/>
          <p:cNvSpPr txBox="1">
            <a:spLocks noChangeArrowheads="1"/>
          </p:cNvSpPr>
          <p:nvPr/>
        </p:nvSpPr>
        <p:spPr bwMode="auto">
          <a:xfrm>
            <a:off x="7848600" y="6324600"/>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t>Starfield 10/04</a:t>
            </a:r>
          </a:p>
          <a:p>
            <a:pPr eaLnBrk="1" hangingPunct="1"/>
            <a:r>
              <a:rPr lang="en-US" sz="1200"/>
              <a:t>04-247</a:t>
            </a:r>
          </a:p>
        </p:txBody>
      </p:sp>
      <p:grpSp>
        <p:nvGrpSpPr>
          <p:cNvPr id="15367" name="Group 7"/>
          <p:cNvGrpSpPr>
            <a:grpSpLocks/>
          </p:cNvGrpSpPr>
          <p:nvPr/>
        </p:nvGrpSpPr>
        <p:grpSpPr bwMode="auto">
          <a:xfrm>
            <a:off x="381000" y="1303338"/>
            <a:ext cx="7713663" cy="4567237"/>
            <a:chOff x="240" y="821"/>
            <a:chExt cx="4859" cy="2877"/>
          </a:xfrm>
        </p:grpSpPr>
        <p:sp>
          <p:nvSpPr>
            <p:cNvPr id="15370" name="Rectangle 8"/>
            <p:cNvSpPr>
              <a:spLocks noChangeArrowheads="1"/>
            </p:cNvSpPr>
            <p:nvPr/>
          </p:nvSpPr>
          <p:spPr bwMode="auto">
            <a:xfrm>
              <a:off x="2700" y="3504"/>
              <a:ext cx="31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2000" b="1"/>
                <a:t>Ano</a:t>
              </a:r>
            </a:p>
          </p:txBody>
        </p:sp>
        <p:sp>
          <p:nvSpPr>
            <p:cNvPr id="15371" name="Rectangle 9"/>
            <p:cNvSpPr>
              <a:spLocks noChangeArrowheads="1"/>
            </p:cNvSpPr>
            <p:nvPr/>
          </p:nvSpPr>
          <p:spPr bwMode="auto">
            <a:xfrm>
              <a:off x="3840" y="2640"/>
              <a:ext cx="1067"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400" b="1">
                  <a:solidFill>
                    <a:srgbClr val="0066FF"/>
                  </a:solidFill>
                </a:rPr>
                <a:t> Países com  APS forte*</a:t>
              </a:r>
            </a:p>
          </p:txBody>
        </p:sp>
        <p:sp>
          <p:nvSpPr>
            <p:cNvPr id="15372" name="Rectangle 10"/>
            <p:cNvSpPr>
              <a:spLocks noChangeArrowheads="1"/>
            </p:cNvSpPr>
            <p:nvPr/>
          </p:nvSpPr>
          <p:spPr bwMode="auto">
            <a:xfrm>
              <a:off x="3936" y="1536"/>
              <a:ext cx="1163"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400" b="1">
                  <a:solidFill>
                    <a:srgbClr val="FF0000"/>
                  </a:solidFill>
                </a:rPr>
                <a:t> Países com APS fraca*</a:t>
              </a:r>
            </a:p>
          </p:txBody>
        </p:sp>
        <p:sp>
          <p:nvSpPr>
            <p:cNvPr id="15373" name="Rectangle 11"/>
            <p:cNvSpPr>
              <a:spLocks noChangeArrowheads="1"/>
            </p:cNvSpPr>
            <p:nvPr/>
          </p:nvSpPr>
          <p:spPr bwMode="auto">
            <a:xfrm>
              <a:off x="294" y="869"/>
              <a:ext cx="355"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a:t>10000</a:t>
              </a:r>
              <a:endParaRPr lang="en-US" sz="1600" b="1">
                <a:solidFill>
                  <a:srgbClr val="FFFF00"/>
                </a:solidFill>
              </a:endParaRPr>
            </a:p>
          </p:txBody>
        </p:sp>
        <p:sp>
          <p:nvSpPr>
            <p:cNvPr id="15374" name="Rectangle 12"/>
            <p:cNvSpPr>
              <a:spLocks noChangeArrowheads="1"/>
            </p:cNvSpPr>
            <p:nvPr/>
          </p:nvSpPr>
          <p:spPr bwMode="auto">
            <a:xfrm>
              <a:off x="240" y="1200"/>
              <a:ext cx="36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a:t>PYLL</a:t>
              </a:r>
            </a:p>
          </p:txBody>
        </p:sp>
        <p:sp>
          <p:nvSpPr>
            <p:cNvPr id="15375" name="Rectangle 13"/>
            <p:cNvSpPr>
              <a:spLocks noChangeArrowheads="1"/>
            </p:cNvSpPr>
            <p:nvPr/>
          </p:nvSpPr>
          <p:spPr bwMode="auto">
            <a:xfrm>
              <a:off x="4267" y="2849"/>
              <a:ext cx="116"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pt-BR" sz="1400"/>
            </a:p>
          </p:txBody>
        </p:sp>
        <p:sp>
          <p:nvSpPr>
            <p:cNvPr id="15376" name="Line 14"/>
            <p:cNvSpPr>
              <a:spLocks noChangeShapeType="1"/>
            </p:cNvSpPr>
            <p:nvPr/>
          </p:nvSpPr>
          <p:spPr bwMode="auto">
            <a:xfrm flipV="1">
              <a:off x="742" y="821"/>
              <a:ext cx="0" cy="2530"/>
            </a:xfrm>
            <a:prstGeom prst="line">
              <a:avLst/>
            </a:prstGeom>
            <a:noFill/>
            <a:ln w="8001">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77" name="Rectangle 15"/>
            <p:cNvSpPr>
              <a:spLocks noChangeArrowheads="1"/>
            </p:cNvSpPr>
            <p:nvPr/>
          </p:nvSpPr>
          <p:spPr bwMode="auto">
            <a:xfrm>
              <a:off x="700" y="3398"/>
              <a:ext cx="28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a:t>1970</a:t>
              </a:r>
            </a:p>
          </p:txBody>
        </p:sp>
        <p:sp>
          <p:nvSpPr>
            <p:cNvPr id="15378" name="Line 16"/>
            <p:cNvSpPr>
              <a:spLocks noChangeShapeType="1"/>
            </p:cNvSpPr>
            <p:nvPr/>
          </p:nvSpPr>
          <p:spPr bwMode="auto">
            <a:xfrm flipV="1">
              <a:off x="841" y="3351"/>
              <a:ext cx="1" cy="54"/>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79" name="Rectangle 17"/>
            <p:cNvSpPr>
              <a:spLocks noChangeArrowheads="1"/>
            </p:cNvSpPr>
            <p:nvPr/>
          </p:nvSpPr>
          <p:spPr bwMode="auto">
            <a:xfrm>
              <a:off x="2073" y="3398"/>
              <a:ext cx="28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a:t>1980</a:t>
              </a:r>
            </a:p>
          </p:txBody>
        </p:sp>
        <p:sp>
          <p:nvSpPr>
            <p:cNvPr id="15380" name="Line 18"/>
            <p:cNvSpPr>
              <a:spLocks noChangeShapeType="1"/>
            </p:cNvSpPr>
            <p:nvPr/>
          </p:nvSpPr>
          <p:spPr bwMode="auto">
            <a:xfrm flipV="1">
              <a:off x="2215" y="3351"/>
              <a:ext cx="0" cy="54"/>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81" name="Rectangle 19"/>
            <p:cNvSpPr>
              <a:spLocks noChangeArrowheads="1"/>
            </p:cNvSpPr>
            <p:nvPr/>
          </p:nvSpPr>
          <p:spPr bwMode="auto">
            <a:xfrm>
              <a:off x="3447" y="3398"/>
              <a:ext cx="28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a:t>1990</a:t>
              </a:r>
            </a:p>
          </p:txBody>
        </p:sp>
        <p:sp>
          <p:nvSpPr>
            <p:cNvPr id="15382" name="Line 20"/>
            <p:cNvSpPr>
              <a:spLocks noChangeShapeType="1"/>
            </p:cNvSpPr>
            <p:nvPr/>
          </p:nvSpPr>
          <p:spPr bwMode="auto">
            <a:xfrm flipV="1">
              <a:off x="3588" y="3351"/>
              <a:ext cx="1" cy="54"/>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83" name="Rectangle 21"/>
            <p:cNvSpPr>
              <a:spLocks noChangeArrowheads="1"/>
            </p:cNvSpPr>
            <p:nvPr/>
          </p:nvSpPr>
          <p:spPr bwMode="auto">
            <a:xfrm>
              <a:off x="4764" y="3398"/>
              <a:ext cx="28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a:t>2000</a:t>
              </a:r>
            </a:p>
          </p:txBody>
        </p:sp>
        <p:sp>
          <p:nvSpPr>
            <p:cNvPr id="15384" name="Line 22"/>
            <p:cNvSpPr>
              <a:spLocks noChangeShapeType="1"/>
            </p:cNvSpPr>
            <p:nvPr/>
          </p:nvSpPr>
          <p:spPr bwMode="auto">
            <a:xfrm flipV="1">
              <a:off x="4962" y="3351"/>
              <a:ext cx="0" cy="54"/>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85" name="Rectangle 23"/>
            <p:cNvSpPr>
              <a:spLocks noChangeArrowheads="1"/>
            </p:cNvSpPr>
            <p:nvPr/>
          </p:nvSpPr>
          <p:spPr bwMode="auto">
            <a:xfrm>
              <a:off x="535" y="3216"/>
              <a:ext cx="71"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a:t>0</a:t>
              </a:r>
            </a:p>
          </p:txBody>
        </p:sp>
        <p:sp>
          <p:nvSpPr>
            <p:cNvPr id="15386" name="Line 24"/>
            <p:cNvSpPr>
              <a:spLocks noChangeShapeType="1"/>
            </p:cNvSpPr>
            <p:nvPr/>
          </p:nvSpPr>
          <p:spPr bwMode="auto">
            <a:xfrm flipH="1">
              <a:off x="676" y="3267"/>
              <a:ext cx="66" cy="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87" name="Rectangle 25"/>
            <p:cNvSpPr>
              <a:spLocks noChangeArrowheads="1"/>
            </p:cNvSpPr>
            <p:nvPr/>
          </p:nvSpPr>
          <p:spPr bwMode="auto">
            <a:xfrm>
              <a:off x="330" y="2035"/>
              <a:ext cx="28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1"/>
                <a:t>5000</a:t>
              </a:r>
            </a:p>
          </p:txBody>
        </p:sp>
        <p:sp>
          <p:nvSpPr>
            <p:cNvPr id="15388" name="Line 26"/>
            <p:cNvSpPr>
              <a:spLocks noChangeShapeType="1"/>
            </p:cNvSpPr>
            <p:nvPr/>
          </p:nvSpPr>
          <p:spPr bwMode="auto">
            <a:xfrm flipH="1">
              <a:off x="676" y="2086"/>
              <a:ext cx="66" cy="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89" name="Line 27"/>
            <p:cNvSpPr>
              <a:spLocks noChangeShapeType="1"/>
            </p:cNvSpPr>
            <p:nvPr/>
          </p:nvSpPr>
          <p:spPr bwMode="auto">
            <a:xfrm flipH="1">
              <a:off x="676" y="905"/>
              <a:ext cx="66"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90" name="Line 28"/>
            <p:cNvSpPr>
              <a:spLocks noChangeShapeType="1"/>
            </p:cNvSpPr>
            <p:nvPr/>
          </p:nvSpPr>
          <p:spPr bwMode="auto">
            <a:xfrm flipH="1">
              <a:off x="742" y="3351"/>
              <a:ext cx="4319" cy="1"/>
            </a:xfrm>
            <a:prstGeom prst="line">
              <a:avLst/>
            </a:prstGeom>
            <a:noFill/>
            <a:ln w="8001">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91" name="Freeform 29"/>
            <p:cNvSpPr>
              <a:spLocks/>
            </p:cNvSpPr>
            <p:nvPr/>
          </p:nvSpPr>
          <p:spPr bwMode="auto">
            <a:xfrm>
              <a:off x="841" y="1700"/>
              <a:ext cx="3848" cy="826"/>
            </a:xfrm>
            <a:custGeom>
              <a:avLst/>
              <a:gdLst>
                <a:gd name="T0" fmla="*/ 663 w 1353"/>
                <a:gd name="T1" fmla="*/ 184 h 323"/>
                <a:gd name="T2" fmla="*/ 1109 w 1353"/>
                <a:gd name="T3" fmla="*/ 320 h 323"/>
                <a:gd name="T4" fmla="*/ 1997 w 1353"/>
                <a:gd name="T5" fmla="*/ 601 h 323"/>
                <a:gd name="T6" fmla="*/ 2435 w 1353"/>
                <a:gd name="T7" fmla="*/ 655 h 323"/>
                <a:gd name="T8" fmla="*/ 3333 w 1353"/>
                <a:gd name="T9" fmla="*/ 655 h 323"/>
                <a:gd name="T10" fmla="*/ 3768 w 1353"/>
                <a:gd name="T11" fmla="*/ 752 h 323"/>
                <a:gd name="T12" fmla="*/ 4440 w 1353"/>
                <a:gd name="T13" fmla="*/ 987 h 323"/>
                <a:gd name="T14" fmla="*/ 5105 w 1353"/>
                <a:gd name="T15" fmla="*/ 1204 h 323"/>
                <a:gd name="T16" fmla="*/ 5540 w 1353"/>
                <a:gd name="T17" fmla="*/ 1322 h 323"/>
                <a:gd name="T18" fmla="*/ 6439 w 1353"/>
                <a:gd name="T19" fmla="*/ 1407 h 323"/>
                <a:gd name="T20" fmla="*/ 6874 w 1353"/>
                <a:gd name="T21" fmla="*/ 1386 h 323"/>
                <a:gd name="T22" fmla="*/ 7773 w 1353"/>
                <a:gd name="T23" fmla="*/ 1407 h 323"/>
                <a:gd name="T24" fmla="*/ 8211 w 1353"/>
                <a:gd name="T25" fmla="*/ 1557 h 323"/>
                <a:gd name="T26" fmla="*/ 8882 w 1353"/>
                <a:gd name="T27" fmla="*/ 1721 h 323"/>
                <a:gd name="T28" fmla="*/ 9545 w 1353"/>
                <a:gd name="T29" fmla="*/ 1642 h 323"/>
                <a:gd name="T30" fmla="*/ 10005 w 1353"/>
                <a:gd name="T31" fmla="*/ 1739 h 323"/>
                <a:gd name="T32" fmla="*/ 10878 w 1353"/>
                <a:gd name="T33" fmla="*/ 2726 h 323"/>
                <a:gd name="T34" fmla="*/ 11339 w 1353"/>
                <a:gd name="T35" fmla="*/ 3094 h 323"/>
                <a:gd name="T36" fmla="*/ 12215 w 1353"/>
                <a:gd name="T37" fmla="*/ 3243 h 323"/>
                <a:gd name="T38" fmla="*/ 12676 w 1353"/>
                <a:gd name="T39" fmla="*/ 3342 h 323"/>
                <a:gd name="T40" fmla="*/ 13347 w 1353"/>
                <a:gd name="T41" fmla="*/ 3532 h 323"/>
                <a:gd name="T42" fmla="*/ 14010 w 1353"/>
                <a:gd name="T43" fmla="*/ 3642 h 323"/>
                <a:gd name="T44" fmla="*/ 14445 w 1353"/>
                <a:gd name="T45" fmla="*/ 3598 h 323"/>
                <a:gd name="T46" fmla="*/ 15344 w 1353"/>
                <a:gd name="T47" fmla="*/ 3296 h 323"/>
                <a:gd name="T48" fmla="*/ 15782 w 1353"/>
                <a:gd name="T49" fmla="*/ 3243 h 323"/>
                <a:gd name="T50" fmla="*/ 16678 w 1353"/>
                <a:gd name="T51" fmla="*/ 3427 h 323"/>
                <a:gd name="T52" fmla="*/ 17115 w 1353"/>
                <a:gd name="T53" fmla="*/ 3460 h 323"/>
                <a:gd name="T54" fmla="*/ 17778 w 1353"/>
                <a:gd name="T55" fmla="*/ 3532 h 323"/>
                <a:gd name="T56" fmla="*/ 18449 w 1353"/>
                <a:gd name="T57" fmla="*/ 3877 h 323"/>
                <a:gd name="T58" fmla="*/ 18887 w 1353"/>
                <a:gd name="T59" fmla="*/ 4099 h 323"/>
                <a:gd name="T60" fmla="*/ 19786 w 1353"/>
                <a:gd name="T61" fmla="*/ 4115 h 323"/>
                <a:gd name="T62" fmla="*/ 20221 w 1353"/>
                <a:gd name="T63" fmla="*/ 4099 h 323"/>
                <a:gd name="T64" fmla="*/ 21120 w 1353"/>
                <a:gd name="T65" fmla="*/ 4199 h 323"/>
                <a:gd name="T66" fmla="*/ 21555 w 1353"/>
                <a:gd name="T67" fmla="*/ 4199 h 323"/>
                <a:gd name="T68" fmla="*/ 22221 w 1353"/>
                <a:gd name="T69" fmla="*/ 4317 h 323"/>
                <a:gd name="T70" fmla="*/ 22892 w 1353"/>
                <a:gd name="T71" fmla="*/ 4734 h 323"/>
                <a:gd name="T72" fmla="*/ 23327 w 1353"/>
                <a:gd name="T73" fmla="*/ 4951 h 323"/>
                <a:gd name="T74" fmla="*/ 24226 w 1353"/>
                <a:gd name="T75" fmla="*/ 4930 h 323"/>
                <a:gd name="T76" fmla="*/ 24664 w 1353"/>
                <a:gd name="T77" fmla="*/ 4984 h 323"/>
                <a:gd name="T78" fmla="*/ 25559 w 1353"/>
                <a:gd name="T79" fmla="*/ 5232 h 323"/>
                <a:gd name="T80" fmla="*/ 25997 w 1353"/>
                <a:gd name="T81" fmla="*/ 5153 h 323"/>
                <a:gd name="T82" fmla="*/ 26660 w 1353"/>
                <a:gd name="T83" fmla="*/ 4930 h 323"/>
                <a:gd name="T84" fmla="*/ 27331 w 1353"/>
                <a:gd name="T85" fmla="*/ 4897 h 323"/>
                <a:gd name="T86" fmla="*/ 27792 w 1353"/>
                <a:gd name="T87" fmla="*/ 4930 h 323"/>
                <a:gd name="T88" fmla="*/ 28665 w 1353"/>
                <a:gd name="T89" fmla="*/ 4930 h 323"/>
                <a:gd name="T90" fmla="*/ 29126 w 1353"/>
                <a:gd name="T91" fmla="*/ 4984 h 323"/>
                <a:gd name="T92" fmla="*/ 30002 w 1353"/>
                <a:gd name="T93" fmla="*/ 5219 h 323"/>
                <a:gd name="T94" fmla="*/ 30463 w 1353"/>
                <a:gd name="T95" fmla="*/ 5304 h 323"/>
                <a:gd name="T96" fmla="*/ 31125 w 1353"/>
                <a:gd name="T97" fmla="*/ 5401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3"/>
                <a:gd name="T148" fmla="*/ 0 h 323"/>
                <a:gd name="T149" fmla="*/ 1353 w 1353"/>
                <a:gd name="T150" fmla="*/ 323 h 3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3" h="323">
                  <a:moveTo>
                    <a:pt x="0" y="0"/>
                  </a:moveTo>
                  <a:lnTo>
                    <a:pt x="10" y="4"/>
                  </a:lnTo>
                  <a:lnTo>
                    <a:pt x="19" y="7"/>
                  </a:lnTo>
                  <a:lnTo>
                    <a:pt x="29" y="11"/>
                  </a:lnTo>
                  <a:lnTo>
                    <a:pt x="39" y="15"/>
                  </a:lnTo>
                  <a:lnTo>
                    <a:pt x="48" y="19"/>
                  </a:lnTo>
                  <a:lnTo>
                    <a:pt x="58" y="24"/>
                  </a:lnTo>
                  <a:lnTo>
                    <a:pt x="68" y="28"/>
                  </a:lnTo>
                  <a:lnTo>
                    <a:pt x="77" y="32"/>
                  </a:lnTo>
                  <a:lnTo>
                    <a:pt x="87" y="36"/>
                  </a:lnTo>
                  <a:lnTo>
                    <a:pt x="97" y="38"/>
                  </a:lnTo>
                  <a:lnTo>
                    <a:pt x="106" y="39"/>
                  </a:lnTo>
                  <a:lnTo>
                    <a:pt x="116" y="39"/>
                  </a:lnTo>
                  <a:lnTo>
                    <a:pt x="125" y="38"/>
                  </a:lnTo>
                  <a:lnTo>
                    <a:pt x="135" y="38"/>
                  </a:lnTo>
                  <a:lnTo>
                    <a:pt x="145" y="39"/>
                  </a:lnTo>
                  <a:lnTo>
                    <a:pt x="154" y="41"/>
                  </a:lnTo>
                  <a:lnTo>
                    <a:pt x="164" y="45"/>
                  </a:lnTo>
                  <a:lnTo>
                    <a:pt x="174" y="49"/>
                  </a:lnTo>
                  <a:lnTo>
                    <a:pt x="183" y="54"/>
                  </a:lnTo>
                  <a:lnTo>
                    <a:pt x="193" y="59"/>
                  </a:lnTo>
                  <a:lnTo>
                    <a:pt x="203" y="64"/>
                  </a:lnTo>
                  <a:lnTo>
                    <a:pt x="212" y="68"/>
                  </a:lnTo>
                  <a:lnTo>
                    <a:pt x="222" y="72"/>
                  </a:lnTo>
                  <a:lnTo>
                    <a:pt x="232" y="76"/>
                  </a:lnTo>
                  <a:lnTo>
                    <a:pt x="241" y="79"/>
                  </a:lnTo>
                  <a:lnTo>
                    <a:pt x="251" y="81"/>
                  </a:lnTo>
                  <a:lnTo>
                    <a:pt x="261" y="83"/>
                  </a:lnTo>
                  <a:lnTo>
                    <a:pt x="270" y="84"/>
                  </a:lnTo>
                  <a:lnTo>
                    <a:pt x="280" y="84"/>
                  </a:lnTo>
                  <a:lnTo>
                    <a:pt x="290" y="84"/>
                  </a:lnTo>
                  <a:lnTo>
                    <a:pt x="299" y="83"/>
                  </a:lnTo>
                  <a:lnTo>
                    <a:pt x="309" y="82"/>
                  </a:lnTo>
                  <a:lnTo>
                    <a:pt x="319" y="82"/>
                  </a:lnTo>
                  <a:lnTo>
                    <a:pt x="328" y="82"/>
                  </a:lnTo>
                  <a:lnTo>
                    <a:pt x="338" y="84"/>
                  </a:lnTo>
                  <a:lnTo>
                    <a:pt x="348" y="88"/>
                  </a:lnTo>
                  <a:lnTo>
                    <a:pt x="357" y="93"/>
                  </a:lnTo>
                  <a:lnTo>
                    <a:pt x="367" y="98"/>
                  </a:lnTo>
                  <a:lnTo>
                    <a:pt x="377" y="101"/>
                  </a:lnTo>
                  <a:lnTo>
                    <a:pt x="386" y="103"/>
                  </a:lnTo>
                  <a:lnTo>
                    <a:pt x="396" y="102"/>
                  </a:lnTo>
                  <a:lnTo>
                    <a:pt x="406" y="100"/>
                  </a:lnTo>
                  <a:lnTo>
                    <a:pt x="415" y="98"/>
                  </a:lnTo>
                  <a:lnTo>
                    <a:pt x="425" y="99"/>
                  </a:lnTo>
                  <a:lnTo>
                    <a:pt x="435" y="104"/>
                  </a:lnTo>
                  <a:lnTo>
                    <a:pt x="444" y="115"/>
                  </a:lnTo>
                  <a:lnTo>
                    <a:pt x="454" y="130"/>
                  </a:lnTo>
                  <a:lnTo>
                    <a:pt x="464" y="147"/>
                  </a:lnTo>
                  <a:lnTo>
                    <a:pt x="473" y="163"/>
                  </a:lnTo>
                  <a:lnTo>
                    <a:pt x="483" y="176"/>
                  </a:lnTo>
                  <a:lnTo>
                    <a:pt x="493" y="185"/>
                  </a:lnTo>
                  <a:lnTo>
                    <a:pt x="502" y="190"/>
                  </a:lnTo>
                  <a:lnTo>
                    <a:pt x="512" y="192"/>
                  </a:lnTo>
                  <a:lnTo>
                    <a:pt x="522" y="193"/>
                  </a:lnTo>
                  <a:lnTo>
                    <a:pt x="531" y="194"/>
                  </a:lnTo>
                  <a:lnTo>
                    <a:pt x="541" y="197"/>
                  </a:lnTo>
                  <a:lnTo>
                    <a:pt x="551" y="200"/>
                  </a:lnTo>
                  <a:lnTo>
                    <a:pt x="560" y="203"/>
                  </a:lnTo>
                  <a:lnTo>
                    <a:pt x="570" y="207"/>
                  </a:lnTo>
                  <a:lnTo>
                    <a:pt x="580" y="211"/>
                  </a:lnTo>
                  <a:lnTo>
                    <a:pt x="589" y="214"/>
                  </a:lnTo>
                  <a:lnTo>
                    <a:pt x="599" y="217"/>
                  </a:lnTo>
                  <a:lnTo>
                    <a:pt x="609" y="218"/>
                  </a:lnTo>
                  <a:lnTo>
                    <a:pt x="618" y="218"/>
                  </a:lnTo>
                  <a:lnTo>
                    <a:pt x="628" y="215"/>
                  </a:lnTo>
                  <a:lnTo>
                    <a:pt x="638" y="211"/>
                  </a:lnTo>
                  <a:lnTo>
                    <a:pt x="647" y="206"/>
                  </a:lnTo>
                  <a:lnTo>
                    <a:pt x="657" y="201"/>
                  </a:lnTo>
                  <a:lnTo>
                    <a:pt x="667" y="197"/>
                  </a:lnTo>
                  <a:lnTo>
                    <a:pt x="676" y="194"/>
                  </a:lnTo>
                  <a:lnTo>
                    <a:pt x="686" y="194"/>
                  </a:lnTo>
                  <a:lnTo>
                    <a:pt x="696" y="196"/>
                  </a:lnTo>
                  <a:lnTo>
                    <a:pt x="705" y="200"/>
                  </a:lnTo>
                  <a:lnTo>
                    <a:pt x="715" y="203"/>
                  </a:lnTo>
                  <a:lnTo>
                    <a:pt x="725" y="205"/>
                  </a:lnTo>
                  <a:lnTo>
                    <a:pt x="734" y="206"/>
                  </a:lnTo>
                  <a:lnTo>
                    <a:pt x="744" y="207"/>
                  </a:lnTo>
                  <a:lnTo>
                    <a:pt x="754" y="207"/>
                  </a:lnTo>
                  <a:lnTo>
                    <a:pt x="763" y="208"/>
                  </a:lnTo>
                  <a:lnTo>
                    <a:pt x="773" y="211"/>
                  </a:lnTo>
                  <a:lnTo>
                    <a:pt x="783" y="217"/>
                  </a:lnTo>
                  <a:lnTo>
                    <a:pt x="792" y="224"/>
                  </a:lnTo>
                  <a:lnTo>
                    <a:pt x="802" y="232"/>
                  </a:lnTo>
                  <a:lnTo>
                    <a:pt x="811" y="239"/>
                  </a:lnTo>
                  <a:lnTo>
                    <a:pt x="821" y="245"/>
                  </a:lnTo>
                  <a:lnTo>
                    <a:pt x="831" y="247"/>
                  </a:lnTo>
                  <a:lnTo>
                    <a:pt x="840" y="248"/>
                  </a:lnTo>
                  <a:lnTo>
                    <a:pt x="850" y="247"/>
                  </a:lnTo>
                  <a:lnTo>
                    <a:pt x="860" y="246"/>
                  </a:lnTo>
                  <a:lnTo>
                    <a:pt x="869" y="245"/>
                  </a:lnTo>
                  <a:lnTo>
                    <a:pt x="879" y="245"/>
                  </a:lnTo>
                  <a:lnTo>
                    <a:pt x="889" y="246"/>
                  </a:lnTo>
                  <a:lnTo>
                    <a:pt x="898" y="248"/>
                  </a:lnTo>
                  <a:lnTo>
                    <a:pt x="908" y="249"/>
                  </a:lnTo>
                  <a:lnTo>
                    <a:pt x="918" y="251"/>
                  </a:lnTo>
                  <a:lnTo>
                    <a:pt x="927" y="251"/>
                  </a:lnTo>
                  <a:lnTo>
                    <a:pt x="937" y="251"/>
                  </a:lnTo>
                  <a:lnTo>
                    <a:pt x="947" y="251"/>
                  </a:lnTo>
                  <a:lnTo>
                    <a:pt x="956" y="254"/>
                  </a:lnTo>
                  <a:lnTo>
                    <a:pt x="966" y="258"/>
                  </a:lnTo>
                  <a:lnTo>
                    <a:pt x="976" y="265"/>
                  </a:lnTo>
                  <a:lnTo>
                    <a:pt x="985" y="274"/>
                  </a:lnTo>
                  <a:lnTo>
                    <a:pt x="995" y="283"/>
                  </a:lnTo>
                  <a:lnTo>
                    <a:pt x="1005" y="291"/>
                  </a:lnTo>
                  <a:lnTo>
                    <a:pt x="1014" y="296"/>
                  </a:lnTo>
                  <a:lnTo>
                    <a:pt x="1024" y="299"/>
                  </a:lnTo>
                  <a:lnTo>
                    <a:pt x="1034" y="298"/>
                  </a:lnTo>
                  <a:lnTo>
                    <a:pt x="1043" y="297"/>
                  </a:lnTo>
                  <a:lnTo>
                    <a:pt x="1053" y="295"/>
                  </a:lnTo>
                  <a:lnTo>
                    <a:pt x="1063" y="296"/>
                  </a:lnTo>
                  <a:lnTo>
                    <a:pt x="1072" y="298"/>
                  </a:lnTo>
                  <a:lnTo>
                    <a:pt x="1082" y="303"/>
                  </a:lnTo>
                  <a:lnTo>
                    <a:pt x="1092" y="307"/>
                  </a:lnTo>
                  <a:lnTo>
                    <a:pt x="1101" y="311"/>
                  </a:lnTo>
                  <a:lnTo>
                    <a:pt x="1111" y="313"/>
                  </a:lnTo>
                  <a:lnTo>
                    <a:pt x="1121" y="312"/>
                  </a:lnTo>
                  <a:lnTo>
                    <a:pt x="1130" y="308"/>
                  </a:lnTo>
                  <a:lnTo>
                    <a:pt x="1140" y="303"/>
                  </a:lnTo>
                  <a:lnTo>
                    <a:pt x="1150" y="298"/>
                  </a:lnTo>
                  <a:lnTo>
                    <a:pt x="1159" y="295"/>
                  </a:lnTo>
                  <a:lnTo>
                    <a:pt x="1169" y="293"/>
                  </a:lnTo>
                  <a:lnTo>
                    <a:pt x="1179" y="292"/>
                  </a:lnTo>
                  <a:lnTo>
                    <a:pt x="1188" y="293"/>
                  </a:lnTo>
                  <a:lnTo>
                    <a:pt x="1198" y="294"/>
                  </a:lnTo>
                  <a:lnTo>
                    <a:pt x="1208" y="295"/>
                  </a:lnTo>
                  <a:lnTo>
                    <a:pt x="1217" y="295"/>
                  </a:lnTo>
                  <a:lnTo>
                    <a:pt x="1227" y="295"/>
                  </a:lnTo>
                  <a:lnTo>
                    <a:pt x="1237" y="295"/>
                  </a:lnTo>
                  <a:lnTo>
                    <a:pt x="1246" y="295"/>
                  </a:lnTo>
                  <a:lnTo>
                    <a:pt x="1256" y="296"/>
                  </a:lnTo>
                  <a:lnTo>
                    <a:pt x="1266" y="298"/>
                  </a:lnTo>
                  <a:lnTo>
                    <a:pt x="1275" y="301"/>
                  </a:lnTo>
                  <a:lnTo>
                    <a:pt x="1285" y="304"/>
                  </a:lnTo>
                  <a:lnTo>
                    <a:pt x="1295" y="308"/>
                  </a:lnTo>
                  <a:lnTo>
                    <a:pt x="1304" y="312"/>
                  </a:lnTo>
                  <a:lnTo>
                    <a:pt x="1314" y="315"/>
                  </a:lnTo>
                  <a:lnTo>
                    <a:pt x="1324" y="317"/>
                  </a:lnTo>
                  <a:lnTo>
                    <a:pt x="1333" y="319"/>
                  </a:lnTo>
                  <a:lnTo>
                    <a:pt x="1343" y="321"/>
                  </a:lnTo>
                  <a:lnTo>
                    <a:pt x="1353" y="323"/>
                  </a:lnTo>
                </a:path>
              </a:pathLst>
            </a:custGeom>
            <a:noFill/>
            <a:ln w="55626">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pt-BR"/>
            </a:p>
          </p:txBody>
        </p:sp>
        <p:sp>
          <p:nvSpPr>
            <p:cNvPr id="15392" name="Freeform 30"/>
            <p:cNvSpPr>
              <a:spLocks/>
            </p:cNvSpPr>
            <p:nvPr/>
          </p:nvSpPr>
          <p:spPr bwMode="auto">
            <a:xfrm>
              <a:off x="841" y="1516"/>
              <a:ext cx="3848" cy="559"/>
            </a:xfrm>
            <a:custGeom>
              <a:avLst/>
              <a:gdLst>
                <a:gd name="T0" fmla="*/ 663 w 1353"/>
                <a:gd name="T1" fmla="*/ 0 h 219"/>
                <a:gd name="T2" fmla="*/ 1109 w 1353"/>
                <a:gd name="T3" fmla="*/ 33 h 219"/>
                <a:gd name="T4" fmla="*/ 1997 w 1353"/>
                <a:gd name="T5" fmla="*/ 130 h 219"/>
                <a:gd name="T6" fmla="*/ 2435 w 1353"/>
                <a:gd name="T7" fmla="*/ 181 h 219"/>
                <a:gd name="T8" fmla="*/ 3333 w 1353"/>
                <a:gd name="T9" fmla="*/ 235 h 219"/>
                <a:gd name="T10" fmla="*/ 3768 w 1353"/>
                <a:gd name="T11" fmla="*/ 268 h 219"/>
                <a:gd name="T12" fmla="*/ 4440 w 1353"/>
                <a:gd name="T13" fmla="*/ 352 h 219"/>
                <a:gd name="T14" fmla="*/ 5105 w 1353"/>
                <a:gd name="T15" fmla="*/ 416 h 219"/>
                <a:gd name="T16" fmla="*/ 5540 w 1353"/>
                <a:gd name="T17" fmla="*/ 462 h 219"/>
                <a:gd name="T18" fmla="*/ 6439 w 1353"/>
                <a:gd name="T19" fmla="*/ 567 h 219"/>
                <a:gd name="T20" fmla="*/ 6874 w 1353"/>
                <a:gd name="T21" fmla="*/ 600 h 219"/>
                <a:gd name="T22" fmla="*/ 7773 w 1353"/>
                <a:gd name="T23" fmla="*/ 600 h 219"/>
                <a:gd name="T24" fmla="*/ 8211 w 1353"/>
                <a:gd name="T25" fmla="*/ 651 h 219"/>
                <a:gd name="T26" fmla="*/ 8882 w 1353"/>
                <a:gd name="T27" fmla="*/ 697 h 219"/>
                <a:gd name="T28" fmla="*/ 9545 w 1353"/>
                <a:gd name="T29" fmla="*/ 684 h 219"/>
                <a:gd name="T30" fmla="*/ 10005 w 1353"/>
                <a:gd name="T31" fmla="*/ 781 h 219"/>
                <a:gd name="T32" fmla="*/ 10878 w 1353"/>
                <a:gd name="T33" fmla="*/ 1414 h 219"/>
                <a:gd name="T34" fmla="*/ 11339 w 1353"/>
                <a:gd name="T35" fmla="*/ 1577 h 219"/>
                <a:gd name="T36" fmla="*/ 12215 w 1353"/>
                <a:gd name="T37" fmla="*/ 1465 h 219"/>
                <a:gd name="T38" fmla="*/ 12676 w 1353"/>
                <a:gd name="T39" fmla="*/ 1414 h 219"/>
                <a:gd name="T40" fmla="*/ 13347 w 1353"/>
                <a:gd name="T41" fmla="*/ 1447 h 219"/>
                <a:gd name="T42" fmla="*/ 14010 w 1353"/>
                <a:gd name="T43" fmla="*/ 1465 h 219"/>
                <a:gd name="T44" fmla="*/ 14445 w 1353"/>
                <a:gd name="T45" fmla="*/ 1381 h 219"/>
                <a:gd name="T46" fmla="*/ 15344 w 1353"/>
                <a:gd name="T47" fmla="*/ 944 h 219"/>
                <a:gd name="T48" fmla="*/ 15782 w 1353"/>
                <a:gd name="T49" fmla="*/ 847 h 219"/>
                <a:gd name="T50" fmla="*/ 16678 w 1353"/>
                <a:gd name="T51" fmla="*/ 944 h 219"/>
                <a:gd name="T52" fmla="*/ 17115 w 1353"/>
                <a:gd name="T53" fmla="*/ 932 h 219"/>
                <a:gd name="T54" fmla="*/ 17778 w 1353"/>
                <a:gd name="T55" fmla="*/ 1016 h 219"/>
                <a:gd name="T56" fmla="*/ 18449 w 1353"/>
                <a:gd name="T57" fmla="*/ 1532 h 219"/>
                <a:gd name="T58" fmla="*/ 18887 w 1353"/>
                <a:gd name="T59" fmla="*/ 1930 h 219"/>
                <a:gd name="T60" fmla="*/ 19786 w 1353"/>
                <a:gd name="T61" fmla="*/ 2292 h 219"/>
                <a:gd name="T62" fmla="*/ 20221 w 1353"/>
                <a:gd name="T63" fmla="*/ 2195 h 219"/>
                <a:gd name="T64" fmla="*/ 21120 w 1353"/>
                <a:gd name="T65" fmla="*/ 1830 h 219"/>
                <a:gd name="T66" fmla="*/ 21555 w 1353"/>
                <a:gd name="T67" fmla="*/ 1914 h 219"/>
                <a:gd name="T68" fmla="*/ 22221 w 1353"/>
                <a:gd name="T69" fmla="*/ 2195 h 219"/>
                <a:gd name="T70" fmla="*/ 22892 w 1353"/>
                <a:gd name="T71" fmla="*/ 2262 h 219"/>
                <a:gd name="T72" fmla="*/ 23327 w 1353"/>
                <a:gd name="T73" fmla="*/ 2249 h 219"/>
                <a:gd name="T74" fmla="*/ 24226 w 1353"/>
                <a:gd name="T75" fmla="*/ 2397 h 219"/>
                <a:gd name="T76" fmla="*/ 24664 w 1353"/>
                <a:gd name="T77" fmla="*/ 2581 h 219"/>
                <a:gd name="T78" fmla="*/ 25559 w 1353"/>
                <a:gd name="T79" fmla="*/ 2946 h 219"/>
                <a:gd name="T80" fmla="*/ 25997 w 1353"/>
                <a:gd name="T81" fmla="*/ 3009 h 219"/>
                <a:gd name="T82" fmla="*/ 26660 w 1353"/>
                <a:gd name="T83" fmla="*/ 3140 h 219"/>
                <a:gd name="T84" fmla="*/ 27331 w 1353"/>
                <a:gd name="T85" fmla="*/ 3492 h 219"/>
                <a:gd name="T86" fmla="*/ 27792 w 1353"/>
                <a:gd name="T87" fmla="*/ 3642 h 219"/>
                <a:gd name="T88" fmla="*/ 28665 w 1353"/>
                <a:gd name="T89" fmla="*/ 3328 h 219"/>
                <a:gd name="T90" fmla="*/ 29126 w 1353"/>
                <a:gd name="T91" fmla="*/ 3244 h 219"/>
                <a:gd name="T92" fmla="*/ 30002 w 1353"/>
                <a:gd name="T93" fmla="*/ 3290 h 219"/>
                <a:gd name="T94" fmla="*/ 30463 w 1353"/>
                <a:gd name="T95" fmla="*/ 3094 h 219"/>
                <a:gd name="T96" fmla="*/ 31125 w 1353"/>
                <a:gd name="T97" fmla="*/ 2581 h 2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3"/>
                <a:gd name="T148" fmla="*/ 0 h 219"/>
                <a:gd name="T149" fmla="*/ 1353 w 1353"/>
                <a:gd name="T150" fmla="*/ 219 h 2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3" h="219">
                  <a:moveTo>
                    <a:pt x="0" y="0"/>
                  </a:moveTo>
                  <a:lnTo>
                    <a:pt x="10" y="0"/>
                  </a:lnTo>
                  <a:lnTo>
                    <a:pt x="19" y="0"/>
                  </a:lnTo>
                  <a:lnTo>
                    <a:pt x="29" y="0"/>
                  </a:lnTo>
                  <a:lnTo>
                    <a:pt x="39" y="1"/>
                  </a:lnTo>
                  <a:lnTo>
                    <a:pt x="48" y="2"/>
                  </a:lnTo>
                  <a:lnTo>
                    <a:pt x="58" y="3"/>
                  </a:lnTo>
                  <a:lnTo>
                    <a:pt x="68" y="5"/>
                  </a:lnTo>
                  <a:lnTo>
                    <a:pt x="77" y="6"/>
                  </a:lnTo>
                  <a:lnTo>
                    <a:pt x="87" y="8"/>
                  </a:lnTo>
                  <a:lnTo>
                    <a:pt x="97" y="10"/>
                  </a:lnTo>
                  <a:lnTo>
                    <a:pt x="106" y="11"/>
                  </a:lnTo>
                  <a:lnTo>
                    <a:pt x="116" y="12"/>
                  </a:lnTo>
                  <a:lnTo>
                    <a:pt x="125" y="12"/>
                  </a:lnTo>
                  <a:lnTo>
                    <a:pt x="135" y="13"/>
                  </a:lnTo>
                  <a:lnTo>
                    <a:pt x="145" y="14"/>
                  </a:lnTo>
                  <a:lnTo>
                    <a:pt x="154" y="15"/>
                  </a:lnTo>
                  <a:lnTo>
                    <a:pt x="164" y="16"/>
                  </a:lnTo>
                  <a:lnTo>
                    <a:pt x="174" y="18"/>
                  </a:lnTo>
                  <a:lnTo>
                    <a:pt x="183" y="19"/>
                  </a:lnTo>
                  <a:lnTo>
                    <a:pt x="193" y="21"/>
                  </a:lnTo>
                  <a:lnTo>
                    <a:pt x="203" y="22"/>
                  </a:lnTo>
                  <a:lnTo>
                    <a:pt x="212" y="23"/>
                  </a:lnTo>
                  <a:lnTo>
                    <a:pt x="222" y="25"/>
                  </a:lnTo>
                  <a:lnTo>
                    <a:pt x="232" y="26"/>
                  </a:lnTo>
                  <a:lnTo>
                    <a:pt x="241" y="28"/>
                  </a:lnTo>
                  <a:lnTo>
                    <a:pt x="251" y="30"/>
                  </a:lnTo>
                  <a:lnTo>
                    <a:pt x="261" y="32"/>
                  </a:lnTo>
                  <a:lnTo>
                    <a:pt x="270" y="33"/>
                  </a:lnTo>
                  <a:lnTo>
                    <a:pt x="280" y="34"/>
                  </a:lnTo>
                  <a:lnTo>
                    <a:pt x="290" y="35"/>
                  </a:lnTo>
                  <a:lnTo>
                    <a:pt x="299" y="36"/>
                  </a:lnTo>
                  <a:lnTo>
                    <a:pt x="309" y="36"/>
                  </a:lnTo>
                  <a:lnTo>
                    <a:pt x="319" y="36"/>
                  </a:lnTo>
                  <a:lnTo>
                    <a:pt x="328" y="36"/>
                  </a:lnTo>
                  <a:lnTo>
                    <a:pt x="338" y="36"/>
                  </a:lnTo>
                  <a:lnTo>
                    <a:pt x="348" y="38"/>
                  </a:lnTo>
                  <a:lnTo>
                    <a:pt x="357" y="39"/>
                  </a:lnTo>
                  <a:lnTo>
                    <a:pt x="367" y="41"/>
                  </a:lnTo>
                  <a:lnTo>
                    <a:pt x="377" y="42"/>
                  </a:lnTo>
                  <a:lnTo>
                    <a:pt x="386" y="42"/>
                  </a:lnTo>
                  <a:lnTo>
                    <a:pt x="396" y="42"/>
                  </a:lnTo>
                  <a:lnTo>
                    <a:pt x="406" y="41"/>
                  </a:lnTo>
                  <a:lnTo>
                    <a:pt x="415" y="41"/>
                  </a:lnTo>
                  <a:lnTo>
                    <a:pt x="425" y="43"/>
                  </a:lnTo>
                  <a:lnTo>
                    <a:pt x="435" y="47"/>
                  </a:lnTo>
                  <a:lnTo>
                    <a:pt x="444" y="55"/>
                  </a:lnTo>
                  <a:lnTo>
                    <a:pt x="454" y="65"/>
                  </a:lnTo>
                  <a:lnTo>
                    <a:pt x="464" y="76"/>
                  </a:lnTo>
                  <a:lnTo>
                    <a:pt x="473" y="85"/>
                  </a:lnTo>
                  <a:lnTo>
                    <a:pt x="483" y="92"/>
                  </a:lnTo>
                  <a:lnTo>
                    <a:pt x="493" y="95"/>
                  </a:lnTo>
                  <a:lnTo>
                    <a:pt x="502" y="95"/>
                  </a:lnTo>
                  <a:lnTo>
                    <a:pt x="512" y="93"/>
                  </a:lnTo>
                  <a:lnTo>
                    <a:pt x="522" y="90"/>
                  </a:lnTo>
                  <a:lnTo>
                    <a:pt x="531" y="88"/>
                  </a:lnTo>
                  <a:lnTo>
                    <a:pt x="541" y="86"/>
                  </a:lnTo>
                  <a:lnTo>
                    <a:pt x="551" y="85"/>
                  </a:lnTo>
                  <a:lnTo>
                    <a:pt x="560" y="85"/>
                  </a:lnTo>
                  <a:lnTo>
                    <a:pt x="570" y="86"/>
                  </a:lnTo>
                  <a:lnTo>
                    <a:pt x="580" y="87"/>
                  </a:lnTo>
                  <a:lnTo>
                    <a:pt x="589" y="88"/>
                  </a:lnTo>
                  <a:lnTo>
                    <a:pt x="599" y="89"/>
                  </a:lnTo>
                  <a:lnTo>
                    <a:pt x="609" y="88"/>
                  </a:lnTo>
                  <a:lnTo>
                    <a:pt x="618" y="87"/>
                  </a:lnTo>
                  <a:lnTo>
                    <a:pt x="628" y="83"/>
                  </a:lnTo>
                  <a:lnTo>
                    <a:pt x="638" y="77"/>
                  </a:lnTo>
                  <a:lnTo>
                    <a:pt x="647" y="70"/>
                  </a:lnTo>
                  <a:lnTo>
                    <a:pt x="657" y="63"/>
                  </a:lnTo>
                  <a:lnTo>
                    <a:pt x="667" y="57"/>
                  </a:lnTo>
                  <a:lnTo>
                    <a:pt x="676" y="53"/>
                  </a:lnTo>
                  <a:lnTo>
                    <a:pt x="686" y="51"/>
                  </a:lnTo>
                  <a:lnTo>
                    <a:pt x="696" y="52"/>
                  </a:lnTo>
                  <a:lnTo>
                    <a:pt x="705" y="54"/>
                  </a:lnTo>
                  <a:lnTo>
                    <a:pt x="715" y="56"/>
                  </a:lnTo>
                  <a:lnTo>
                    <a:pt x="725" y="57"/>
                  </a:lnTo>
                  <a:lnTo>
                    <a:pt x="734" y="57"/>
                  </a:lnTo>
                  <a:lnTo>
                    <a:pt x="744" y="56"/>
                  </a:lnTo>
                  <a:lnTo>
                    <a:pt x="754" y="55"/>
                  </a:lnTo>
                  <a:lnTo>
                    <a:pt x="763" y="57"/>
                  </a:lnTo>
                  <a:lnTo>
                    <a:pt x="773" y="61"/>
                  </a:lnTo>
                  <a:lnTo>
                    <a:pt x="783" y="69"/>
                  </a:lnTo>
                  <a:lnTo>
                    <a:pt x="792" y="79"/>
                  </a:lnTo>
                  <a:lnTo>
                    <a:pt x="802" y="92"/>
                  </a:lnTo>
                  <a:lnTo>
                    <a:pt x="811" y="104"/>
                  </a:lnTo>
                  <a:lnTo>
                    <a:pt x="821" y="116"/>
                  </a:lnTo>
                  <a:lnTo>
                    <a:pt x="831" y="126"/>
                  </a:lnTo>
                  <a:lnTo>
                    <a:pt x="840" y="133"/>
                  </a:lnTo>
                  <a:lnTo>
                    <a:pt x="850" y="137"/>
                  </a:lnTo>
                  <a:lnTo>
                    <a:pt x="860" y="138"/>
                  </a:lnTo>
                  <a:lnTo>
                    <a:pt x="869" y="137"/>
                  </a:lnTo>
                  <a:lnTo>
                    <a:pt x="879" y="132"/>
                  </a:lnTo>
                  <a:lnTo>
                    <a:pt x="889" y="125"/>
                  </a:lnTo>
                  <a:lnTo>
                    <a:pt x="898" y="118"/>
                  </a:lnTo>
                  <a:lnTo>
                    <a:pt x="908" y="113"/>
                  </a:lnTo>
                  <a:lnTo>
                    <a:pt x="918" y="110"/>
                  </a:lnTo>
                  <a:lnTo>
                    <a:pt x="927" y="111"/>
                  </a:lnTo>
                  <a:lnTo>
                    <a:pt x="937" y="115"/>
                  </a:lnTo>
                  <a:lnTo>
                    <a:pt x="947" y="121"/>
                  </a:lnTo>
                  <a:lnTo>
                    <a:pt x="956" y="127"/>
                  </a:lnTo>
                  <a:lnTo>
                    <a:pt x="966" y="132"/>
                  </a:lnTo>
                  <a:lnTo>
                    <a:pt x="976" y="135"/>
                  </a:lnTo>
                  <a:lnTo>
                    <a:pt x="985" y="136"/>
                  </a:lnTo>
                  <a:lnTo>
                    <a:pt x="995" y="136"/>
                  </a:lnTo>
                  <a:lnTo>
                    <a:pt x="1005" y="135"/>
                  </a:lnTo>
                  <a:lnTo>
                    <a:pt x="1014" y="135"/>
                  </a:lnTo>
                  <a:lnTo>
                    <a:pt x="1024" y="136"/>
                  </a:lnTo>
                  <a:lnTo>
                    <a:pt x="1034" y="138"/>
                  </a:lnTo>
                  <a:lnTo>
                    <a:pt x="1043" y="140"/>
                  </a:lnTo>
                  <a:lnTo>
                    <a:pt x="1053" y="144"/>
                  </a:lnTo>
                  <a:lnTo>
                    <a:pt x="1063" y="149"/>
                  </a:lnTo>
                  <a:lnTo>
                    <a:pt x="1072" y="155"/>
                  </a:lnTo>
                  <a:lnTo>
                    <a:pt x="1082" y="161"/>
                  </a:lnTo>
                  <a:lnTo>
                    <a:pt x="1092" y="168"/>
                  </a:lnTo>
                  <a:lnTo>
                    <a:pt x="1101" y="173"/>
                  </a:lnTo>
                  <a:lnTo>
                    <a:pt x="1111" y="177"/>
                  </a:lnTo>
                  <a:lnTo>
                    <a:pt x="1121" y="180"/>
                  </a:lnTo>
                  <a:lnTo>
                    <a:pt x="1130" y="181"/>
                  </a:lnTo>
                  <a:lnTo>
                    <a:pt x="1140" y="183"/>
                  </a:lnTo>
                  <a:lnTo>
                    <a:pt x="1150" y="185"/>
                  </a:lnTo>
                  <a:lnTo>
                    <a:pt x="1159" y="189"/>
                  </a:lnTo>
                  <a:lnTo>
                    <a:pt x="1169" y="195"/>
                  </a:lnTo>
                  <a:lnTo>
                    <a:pt x="1179" y="203"/>
                  </a:lnTo>
                  <a:lnTo>
                    <a:pt x="1188" y="210"/>
                  </a:lnTo>
                  <a:lnTo>
                    <a:pt x="1198" y="216"/>
                  </a:lnTo>
                  <a:lnTo>
                    <a:pt x="1208" y="219"/>
                  </a:lnTo>
                  <a:lnTo>
                    <a:pt x="1217" y="217"/>
                  </a:lnTo>
                  <a:lnTo>
                    <a:pt x="1227" y="212"/>
                  </a:lnTo>
                  <a:lnTo>
                    <a:pt x="1237" y="206"/>
                  </a:lnTo>
                  <a:lnTo>
                    <a:pt x="1246" y="200"/>
                  </a:lnTo>
                  <a:lnTo>
                    <a:pt x="1256" y="196"/>
                  </a:lnTo>
                  <a:lnTo>
                    <a:pt x="1266" y="195"/>
                  </a:lnTo>
                  <a:lnTo>
                    <a:pt x="1275" y="196"/>
                  </a:lnTo>
                  <a:lnTo>
                    <a:pt x="1285" y="198"/>
                  </a:lnTo>
                  <a:lnTo>
                    <a:pt x="1295" y="199"/>
                  </a:lnTo>
                  <a:lnTo>
                    <a:pt x="1304" y="198"/>
                  </a:lnTo>
                  <a:lnTo>
                    <a:pt x="1314" y="193"/>
                  </a:lnTo>
                  <a:lnTo>
                    <a:pt x="1324" y="186"/>
                  </a:lnTo>
                  <a:lnTo>
                    <a:pt x="1333" y="177"/>
                  </a:lnTo>
                  <a:lnTo>
                    <a:pt x="1343" y="166"/>
                  </a:lnTo>
                  <a:lnTo>
                    <a:pt x="1353" y="155"/>
                  </a:lnTo>
                </a:path>
              </a:pathLst>
            </a:custGeom>
            <a:noFill/>
            <a:ln w="52451">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pt-BR"/>
            </a:p>
          </p:txBody>
        </p:sp>
      </p:grpSp>
      <p:sp>
        <p:nvSpPr>
          <p:cNvPr id="15368" name="Text Box 31"/>
          <p:cNvSpPr txBox="1">
            <a:spLocks noChangeArrowheads="1"/>
          </p:cNvSpPr>
          <p:nvPr/>
        </p:nvSpPr>
        <p:spPr bwMode="auto">
          <a:xfrm>
            <a:off x="7848600" y="6324600"/>
            <a:ext cx="12192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1200" dirty="0"/>
          </a:p>
        </p:txBody>
      </p:sp>
      <p:sp>
        <p:nvSpPr>
          <p:cNvPr id="15369" name="CaixaDeTexto 31"/>
          <p:cNvSpPr txBox="1">
            <a:spLocks noChangeArrowheads="1"/>
          </p:cNvSpPr>
          <p:nvPr/>
        </p:nvSpPr>
        <p:spPr bwMode="auto">
          <a:xfrm>
            <a:off x="0" y="2362200"/>
            <a:ext cx="1143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pt-BR" sz="1200" b="1"/>
              <a:t>Anos de Mortalidade  Precoce</a:t>
            </a:r>
          </a:p>
        </p:txBody>
      </p:sp>
    </p:spTree>
    <p:extLst>
      <p:ext uri="{BB962C8B-B14F-4D97-AF65-F5344CB8AC3E}">
        <p14:creationId xmlns:p14="http://schemas.microsoft.com/office/powerpoint/2010/main" val="1508675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Brasil</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220001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a de Tela 2015-04-28 às 18.0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11" y="271459"/>
            <a:ext cx="8780402" cy="6693185"/>
          </a:xfrm>
          <a:prstGeom prst="rect">
            <a:avLst/>
          </a:prstGeom>
        </p:spPr>
      </p:pic>
    </p:spTree>
    <p:extLst>
      <p:ext uri="{BB962C8B-B14F-4D97-AF65-F5344CB8AC3E}">
        <p14:creationId xmlns:p14="http://schemas.microsoft.com/office/powerpoint/2010/main" val="2512236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lstStyle/>
          <a:p>
            <a:endParaRPr lang="en-US" dirty="0"/>
          </a:p>
          <a:p>
            <a:endParaRPr lang="en-US" dirty="0"/>
          </a:p>
          <a:p>
            <a:r>
              <a:rPr lang="en-US" dirty="0" err="1"/>
              <a:t>Estratégia</a:t>
            </a:r>
            <a:r>
              <a:rPr lang="en-US" dirty="0"/>
              <a:t> </a:t>
            </a:r>
            <a:r>
              <a:rPr lang="en-US" dirty="0" err="1"/>
              <a:t>Brasileira</a:t>
            </a:r>
            <a:endParaRPr lang="en-US" dirty="0"/>
          </a:p>
        </p:txBody>
      </p:sp>
      <p:sp>
        <p:nvSpPr>
          <p:cNvPr id="7" name="Text Placeholder 6"/>
          <p:cNvSpPr>
            <a:spLocks noGrp="1"/>
          </p:cNvSpPr>
          <p:nvPr>
            <p:ph type="body" sz="quarter" idx="3"/>
          </p:nvPr>
        </p:nvSpPr>
        <p:spPr/>
        <p:txBody>
          <a:bodyPr/>
          <a:lstStyle/>
          <a:p>
            <a:endParaRPr lang="en-US"/>
          </a:p>
        </p:txBody>
      </p:sp>
      <p:sp>
        <p:nvSpPr>
          <p:cNvPr id="8" name="Content Placeholder 7"/>
          <p:cNvSpPr>
            <a:spLocks noGrp="1"/>
          </p:cNvSpPr>
          <p:nvPr>
            <p:ph sz="quarter" idx="4"/>
          </p:nvPr>
        </p:nvSpPr>
        <p:spPr/>
        <p:txBody>
          <a:bodyPr/>
          <a:lstStyle/>
          <a:p>
            <a:endParaRPr lang="en-US" dirty="0"/>
          </a:p>
          <a:p>
            <a:endParaRPr lang="en-US" dirty="0"/>
          </a:p>
          <a:p>
            <a:r>
              <a:rPr lang="en-US" dirty="0" err="1"/>
              <a:t>Saúde</a:t>
            </a:r>
            <a:r>
              <a:rPr lang="en-US" dirty="0"/>
              <a:t> da </a:t>
            </a:r>
            <a:r>
              <a:rPr lang="en-US" dirty="0" err="1"/>
              <a:t>Família</a:t>
            </a:r>
            <a:endParaRPr lang="en-US" dirty="0"/>
          </a:p>
        </p:txBody>
      </p:sp>
    </p:spTree>
    <p:extLst>
      <p:ext uri="{BB962C8B-B14F-4D97-AF65-F5344CB8AC3E}">
        <p14:creationId xmlns:p14="http://schemas.microsoft.com/office/powerpoint/2010/main" val="258013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Estratégia</a:t>
            </a:r>
            <a:r>
              <a:rPr lang="en-US" dirty="0"/>
              <a:t> de </a:t>
            </a:r>
            <a:r>
              <a:rPr lang="en-US" dirty="0" err="1"/>
              <a:t>Saúde</a:t>
            </a:r>
            <a:r>
              <a:rPr lang="en-US" dirty="0"/>
              <a:t> da </a:t>
            </a:r>
            <a:r>
              <a:rPr lang="en-US" dirty="0" err="1"/>
              <a:t>Família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21120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dirty="0" err="1"/>
              <a:t>Início</a:t>
            </a:r>
            <a:r>
              <a:rPr lang="en-US" dirty="0"/>
              <a:t> 1994 com </a:t>
            </a:r>
            <a:r>
              <a:rPr lang="en-US" dirty="0" err="1"/>
              <a:t>Programas</a:t>
            </a:r>
            <a:r>
              <a:rPr lang="en-US" dirty="0"/>
              <a:t> de </a:t>
            </a:r>
            <a:r>
              <a:rPr lang="en-US" dirty="0" err="1"/>
              <a:t>Agente</a:t>
            </a:r>
            <a:r>
              <a:rPr lang="en-US" dirty="0"/>
              <a:t> </a:t>
            </a:r>
            <a:r>
              <a:rPr lang="en-US" dirty="0" err="1"/>
              <a:t>Comunitários</a:t>
            </a:r>
            <a:r>
              <a:rPr lang="en-US" dirty="0"/>
              <a:t> de </a:t>
            </a:r>
            <a:r>
              <a:rPr lang="en-US" dirty="0" err="1"/>
              <a:t>Saúde</a:t>
            </a:r>
            <a:endParaRPr lang="en-US" dirty="0"/>
          </a:p>
          <a:p>
            <a:endParaRPr lang="en-US" dirty="0"/>
          </a:p>
          <a:p>
            <a:r>
              <a:rPr lang="en-US" dirty="0" err="1"/>
              <a:t>Municípios</a:t>
            </a:r>
            <a:r>
              <a:rPr lang="en-US" dirty="0"/>
              <a:t> do </a:t>
            </a:r>
            <a:r>
              <a:rPr lang="en-US" dirty="0" err="1"/>
              <a:t>Mapa</a:t>
            </a:r>
            <a:r>
              <a:rPr lang="en-US" dirty="0"/>
              <a:t> da </a:t>
            </a:r>
            <a:r>
              <a:rPr lang="en-US" dirty="0" err="1"/>
              <a:t>Fome</a:t>
            </a:r>
            <a:endParaRPr lang="en-US" dirty="0"/>
          </a:p>
          <a:p>
            <a:endParaRPr lang="en-US" dirty="0"/>
          </a:p>
          <a:p>
            <a:r>
              <a:rPr lang="en-US" dirty="0" err="1"/>
              <a:t>Rápida</a:t>
            </a:r>
            <a:r>
              <a:rPr lang="en-US" dirty="0"/>
              <a:t> </a:t>
            </a:r>
            <a:r>
              <a:rPr lang="en-US" dirty="0" err="1"/>
              <a:t>Expansão</a:t>
            </a:r>
            <a:endParaRPr lang="en-US" dirty="0"/>
          </a:p>
        </p:txBody>
      </p:sp>
    </p:spTree>
    <p:extLst>
      <p:ext uri="{BB962C8B-B14F-4D97-AF65-F5344CB8AC3E}">
        <p14:creationId xmlns:p14="http://schemas.microsoft.com/office/powerpoint/2010/main" val="3814621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Quem</a:t>
            </a:r>
            <a:r>
              <a:rPr lang="en-US" dirty="0"/>
              <a:t> </a:t>
            </a:r>
            <a:r>
              <a:rPr lang="en-US" dirty="0" err="1"/>
              <a:t>é</a:t>
            </a:r>
            <a:r>
              <a:rPr lang="en-US" dirty="0"/>
              <a:t> a  </a:t>
            </a:r>
            <a:r>
              <a:rPr lang="en-US" dirty="0" err="1"/>
              <a:t>equipe</a:t>
            </a:r>
            <a:r>
              <a:rPr lang="en-US" dirty="0"/>
              <a:t>?</a:t>
            </a:r>
          </a:p>
        </p:txBody>
      </p:sp>
      <p:sp>
        <p:nvSpPr>
          <p:cNvPr id="3" name="Content Placeholder 2"/>
          <p:cNvSpPr>
            <a:spLocks noGrp="1"/>
          </p:cNvSpPr>
          <p:nvPr>
            <p:ph idx="1"/>
          </p:nvPr>
        </p:nvSpPr>
        <p:spPr/>
        <p:txBody>
          <a:bodyPr>
            <a:normAutofit/>
          </a:bodyPr>
          <a:lstStyle/>
          <a:p>
            <a:r>
              <a:rPr lang="en-US" dirty="0" err="1"/>
              <a:t>médico</a:t>
            </a:r>
            <a:r>
              <a:rPr lang="en-US" dirty="0"/>
              <a:t> </a:t>
            </a:r>
          </a:p>
          <a:p>
            <a:r>
              <a:rPr lang="en-US" dirty="0" err="1"/>
              <a:t>enfermeiro</a:t>
            </a:r>
            <a:r>
              <a:rPr lang="en-US" dirty="0"/>
              <a:t> </a:t>
            </a:r>
          </a:p>
          <a:p>
            <a:r>
              <a:rPr lang="en-US" dirty="0" err="1"/>
              <a:t>técnico</a:t>
            </a:r>
            <a:r>
              <a:rPr lang="en-US" dirty="0"/>
              <a:t> de </a:t>
            </a:r>
            <a:r>
              <a:rPr lang="en-US" dirty="0" err="1"/>
              <a:t>enfermagem</a:t>
            </a:r>
            <a:r>
              <a:rPr lang="en-US" dirty="0"/>
              <a:t> </a:t>
            </a:r>
          </a:p>
          <a:p>
            <a:r>
              <a:rPr lang="en-US" dirty="0" err="1"/>
              <a:t>agentes</a:t>
            </a:r>
            <a:r>
              <a:rPr lang="en-US" dirty="0"/>
              <a:t> </a:t>
            </a:r>
            <a:r>
              <a:rPr lang="en-US" dirty="0" err="1"/>
              <a:t>comunitários</a:t>
            </a:r>
            <a:r>
              <a:rPr lang="en-US" dirty="0"/>
              <a:t> de </a:t>
            </a:r>
            <a:r>
              <a:rPr lang="en-US" dirty="0" err="1"/>
              <a:t>saúde</a:t>
            </a:r>
            <a:r>
              <a:rPr lang="en-US" dirty="0"/>
              <a:t> (ACS). </a:t>
            </a:r>
          </a:p>
          <a:p>
            <a:endParaRPr lang="en-US" dirty="0"/>
          </a:p>
          <a:p>
            <a:r>
              <a:rPr lang="en-US" dirty="0" err="1"/>
              <a:t>cirurgião-dentista</a:t>
            </a:r>
            <a:r>
              <a:rPr lang="en-US" dirty="0"/>
              <a:t> </a:t>
            </a:r>
          </a:p>
          <a:p>
            <a:r>
              <a:rPr lang="en-US" dirty="0" err="1"/>
              <a:t>auxiliar</a:t>
            </a:r>
            <a:r>
              <a:rPr lang="en-US" dirty="0"/>
              <a:t> e/</a:t>
            </a:r>
            <a:r>
              <a:rPr lang="en-US" dirty="0" err="1"/>
              <a:t>ou</a:t>
            </a:r>
            <a:r>
              <a:rPr lang="en-US" dirty="0"/>
              <a:t> </a:t>
            </a:r>
            <a:r>
              <a:rPr lang="en-US" dirty="0" err="1"/>
              <a:t>técnico</a:t>
            </a:r>
            <a:r>
              <a:rPr lang="en-US" dirty="0"/>
              <a:t> </a:t>
            </a:r>
            <a:r>
              <a:rPr lang="en-US" dirty="0" err="1"/>
              <a:t>em</a:t>
            </a:r>
            <a:r>
              <a:rPr lang="en-US" dirty="0"/>
              <a:t> </a:t>
            </a:r>
            <a:r>
              <a:rPr lang="en-US" dirty="0" err="1"/>
              <a:t>Saúde</a:t>
            </a:r>
            <a:r>
              <a:rPr lang="en-US" dirty="0"/>
              <a:t> </a:t>
            </a:r>
            <a:r>
              <a:rPr lang="en-US" dirty="0" err="1"/>
              <a:t>Bucal</a:t>
            </a:r>
            <a:r>
              <a:rPr lang="en-US" dirty="0"/>
              <a:t>.</a:t>
            </a:r>
          </a:p>
        </p:txBody>
      </p:sp>
    </p:spTree>
    <p:extLst>
      <p:ext uri="{BB962C8B-B14F-4D97-AF65-F5344CB8AC3E}">
        <p14:creationId xmlns:p14="http://schemas.microsoft.com/office/powerpoint/2010/main" val="352521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Primeira</a:t>
            </a:r>
            <a:r>
              <a:rPr lang="en-US" dirty="0"/>
              <a:t> </a:t>
            </a:r>
            <a:r>
              <a:rPr lang="en-US" dirty="0" err="1"/>
              <a:t>Resolução</a:t>
            </a:r>
            <a:r>
              <a:rPr lang="en-US" dirty="0"/>
              <a:t> </a:t>
            </a:r>
            <a:r>
              <a:rPr lang="en-US" dirty="0" err="1"/>
              <a:t>Internacional</a:t>
            </a:r>
            <a:endParaRPr lang="en-US" dirty="0"/>
          </a:p>
        </p:txBody>
      </p:sp>
      <p:sp>
        <p:nvSpPr>
          <p:cNvPr id="4" name="Content Placeholder 3"/>
          <p:cNvSpPr>
            <a:spLocks noGrp="1"/>
          </p:cNvSpPr>
          <p:nvPr>
            <p:ph sz="half" idx="1"/>
          </p:nvPr>
        </p:nvSpPr>
        <p:spPr/>
        <p:txBody>
          <a:bodyPr/>
          <a:lstStyle/>
          <a:p>
            <a:endParaRPr lang="en-US" dirty="0"/>
          </a:p>
          <a:p>
            <a:endParaRPr lang="en-US" dirty="0"/>
          </a:p>
          <a:p>
            <a:r>
              <a:rPr lang="en-US" dirty="0"/>
              <a:t>1978….</a:t>
            </a:r>
          </a:p>
        </p:txBody>
      </p:sp>
      <p:pic>
        <p:nvPicPr>
          <p:cNvPr id="8" name="Picture 7"/>
          <p:cNvPicPr>
            <a:picLocks noChangeAspect="1"/>
          </p:cNvPicPr>
          <p:nvPr/>
        </p:nvPicPr>
        <p:blipFill>
          <a:blip r:embed="rId2"/>
          <a:stretch>
            <a:fillRect/>
          </a:stretch>
        </p:blipFill>
        <p:spPr>
          <a:xfrm>
            <a:off x="3949150" y="1451795"/>
            <a:ext cx="4696813" cy="4472182"/>
          </a:xfrm>
          <a:prstGeom prst="rect">
            <a:avLst/>
          </a:prstGeom>
        </p:spPr>
      </p:pic>
    </p:spTree>
    <p:extLst>
      <p:ext uri="{BB962C8B-B14F-4D97-AF65-F5344CB8AC3E}">
        <p14:creationId xmlns:p14="http://schemas.microsoft.com/office/powerpoint/2010/main" val="817996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aptura de Tela 2015-04-28 às 18.00.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00517"/>
          </a:xfrm>
          <a:prstGeom prst="rect">
            <a:avLst/>
          </a:prstGeom>
        </p:spPr>
      </p:pic>
    </p:spTree>
    <p:extLst>
      <p:ext uri="{BB962C8B-B14F-4D97-AF65-F5344CB8AC3E}">
        <p14:creationId xmlns:p14="http://schemas.microsoft.com/office/powerpoint/2010/main" val="3094376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2400" dirty="0"/>
              <a:t>British Medical </a:t>
            </a:r>
            <a:r>
              <a:rPr lang="pt-BR" sz="2400" dirty="0" err="1"/>
              <a:t>Journal</a:t>
            </a:r>
            <a:r>
              <a:rPr lang="pt-BR" sz="2400"/>
              <a:t> –Matthew </a:t>
            </a:r>
            <a:r>
              <a:rPr lang="pt-BR" sz="2400" dirty="0"/>
              <a:t>Harris e Andy </a:t>
            </a:r>
            <a:r>
              <a:rPr lang="pt-BR" sz="2400" dirty="0" err="1"/>
              <a:t>Haines</a:t>
            </a:r>
            <a:r>
              <a:rPr lang="pt-BR" sz="2400" dirty="0"/>
              <a:t> (2010):</a:t>
            </a:r>
            <a:br>
              <a:rPr lang="pt-BR" sz="2400" dirty="0"/>
            </a:br>
            <a:endParaRPr lang="en-US" sz="2400" dirty="0"/>
          </a:p>
        </p:txBody>
      </p:sp>
      <p:sp>
        <p:nvSpPr>
          <p:cNvPr id="3" name="Content Placeholder 2"/>
          <p:cNvSpPr>
            <a:spLocks noGrp="1"/>
          </p:cNvSpPr>
          <p:nvPr>
            <p:ph idx="1"/>
          </p:nvPr>
        </p:nvSpPr>
        <p:spPr/>
        <p:txBody>
          <a:bodyPr>
            <a:normAutofit/>
          </a:bodyPr>
          <a:lstStyle/>
          <a:p>
            <a:r>
              <a:rPr lang="pt-BR" dirty="0"/>
              <a:t>O PSF no Brasil é provavelmente o exemplo mundial mais impressionante de um sistema de atenção primária integral de rápida expansão e bom custo-efetividade, embora seus êxitos ainda não tenham recebido o merecido reconhecimento internacional...  A ascensão o política e econômica do Brasil no mundo deve englobar também seu papel de liderança na APS.”</a:t>
            </a:r>
          </a:p>
          <a:p>
            <a:endParaRPr lang="en-US" dirty="0"/>
          </a:p>
        </p:txBody>
      </p:sp>
    </p:spTree>
    <p:extLst>
      <p:ext uri="{BB962C8B-B14F-4D97-AF65-F5344CB8AC3E}">
        <p14:creationId xmlns:p14="http://schemas.microsoft.com/office/powerpoint/2010/main" val="3478493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O </a:t>
            </a:r>
            <a:r>
              <a:rPr lang="en-US" dirty="0" err="1"/>
              <a:t>número</a:t>
            </a:r>
            <a:r>
              <a:rPr lang="en-US" dirty="0"/>
              <a:t> de ACS </a:t>
            </a:r>
            <a:r>
              <a:rPr lang="en-US" dirty="0" err="1"/>
              <a:t>inicialmente</a:t>
            </a:r>
            <a:r>
              <a:rPr lang="en-US" dirty="0"/>
              <a:t> ser </a:t>
            </a:r>
            <a:r>
              <a:rPr lang="en-US" dirty="0" err="1"/>
              <a:t>suficiente</a:t>
            </a:r>
            <a:r>
              <a:rPr lang="en-US" dirty="0"/>
              <a:t> para </a:t>
            </a:r>
            <a:r>
              <a:rPr lang="en-US" dirty="0" err="1"/>
              <a:t>cobrir</a:t>
            </a:r>
            <a:r>
              <a:rPr lang="en-US" dirty="0"/>
              <a:t> 100% da </a:t>
            </a:r>
            <a:r>
              <a:rPr lang="en-US" dirty="0" err="1"/>
              <a:t>população</a:t>
            </a:r>
            <a:r>
              <a:rPr lang="en-US" dirty="0"/>
              <a:t> </a:t>
            </a:r>
            <a:r>
              <a:rPr lang="en-US" dirty="0" err="1"/>
              <a:t>cadastrada</a:t>
            </a:r>
            <a:r>
              <a:rPr lang="en-US" dirty="0"/>
              <a:t>, com um </a:t>
            </a:r>
            <a:r>
              <a:rPr lang="en-US" dirty="0" err="1"/>
              <a:t>máximo</a:t>
            </a:r>
            <a:r>
              <a:rPr lang="en-US" dirty="0"/>
              <a:t> de 750 </a:t>
            </a:r>
            <a:r>
              <a:rPr lang="en-US" dirty="0" err="1"/>
              <a:t>pessoas</a:t>
            </a:r>
            <a:r>
              <a:rPr lang="en-US" dirty="0"/>
              <a:t> por </a:t>
            </a:r>
            <a:r>
              <a:rPr lang="en-US" dirty="0" err="1"/>
              <a:t>agente</a:t>
            </a:r>
            <a:r>
              <a:rPr lang="en-US" dirty="0"/>
              <a:t> e de 12 ACS por </a:t>
            </a:r>
            <a:r>
              <a:rPr lang="en-US" dirty="0" err="1"/>
              <a:t>equipe</a:t>
            </a:r>
            <a:r>
              <a:rPr lang="en-US" dirty="0"/>
              <a:t> de </a:t>
            </a:r>
            <a:r>
              <a:rPr lang="en-US" dirty="0" err="1"/>
              <a:t>Saúde</a:t>
            </a:r>
            <a:r>
              <a:rPr lang="en-US" dirty="0"/>
              <a:t> da </a:t>
            </a:r>
            <a:r>
              <a:rPr lang="en-US" dirty="0" err="1"/>
              <a:t>Família</a:t>
            </a:r>
            <a:r>
              <a:rPr lang="en-US" dirty="0"/>
              <a:t>, </a:t>
            </a:r>
            <a:r>
              <a:rPr lang="en-US" dirty="0" err="1"/>
              <a:t>não</a:t>
            </a:r>
            <a:r>
              <a:rPr lang="en-US" dirty="0"/>
              <a:t> </a:t>
            </a:r>
            <a:r>
              <a:rPr lang="en-US" dirty="0" err="1"/>
              <a:t>ultrapassando</a:t>
            </a:r>
            <a:r>
              <a:rPr lang="en-US" dirty="0"/>
              <a:t> o </a:t>
            </a:r>
            <a:r>
              <a:rPr lang="en-US" dirty="0" err="1"/>
              <a:t>limite</a:t>
            </a:r>
            <a:r>
              <a:rPr lang="en-US" dirty="0"/>
              <a:t> </a:t>
            </a:r>
            <a:r>
              <a:rPr lang="en-US" dirty="0" err="1"/>
              <a:t>máximo</a:t>
            </a:r>
            <a:r>
              <a:rPr lang="en-US" dirty="0"/>
              <a:t> </a:t>
            </a:r>
            <a:r>
              <a:rPr lang="en-US" dirty="0" err="1"/>
              <a:t>recomendado</a:t>
            </a:r>
            <a:r>
              <a:rPr lang="en-US" dirty="0"/>
              <a:t> de </a:t>
            </a:r>
            <a:r>
              <a:rPr lang="en-US" dirty="0" err="1"/>
              <a:t>pessoas</a:t>
            </a:r>
            <a:r>
              <a:rPr lang="en-US" dirty="0"/>
              <a:t> por </a:t>
            </a:r>
            <a:r>
              <a:rPr lang="en-US" dirty="0" err="1"/>
              <a:t>equipe</a:t>
            </a:r>
            <a:r>
              <a:rPr lang="en-US" dirty="0"/>
              <a:t>.</a:t>
            </a:r>
            <a:br>
              <a:rPr lang="en-US" dirty="0"/>
            </a:br>
            <a:r>
              <a:rPr lang="en-US" dirty="0"/>
              <a:t/>
            </a:r>
            <a:br>
              <a:rPr lang="en-US" dirty="0"/>
            </a:br>
            <a:r>
              <a:rPr lang="en-US" dirty="0" err="1"/>
              <a:t>Cada</a:t>
            </a:r>
            <a:r>
              <a:rPr lang="en-US" dirty="0"/>
              <a:t> </a:t>
            </a:r>
            <a:r>
              <a:rPr lang="en-US" dirty="0" err="1"/>
              <a:t>equipe</a:t>
            </a:r>
            <a:r>
              <a:rPr lang="en-US" dirty="0"/>
              <a:t> de </a:t>
            </a:r>
            <a:r>
              <a:rPr lang="en-US" dirty="0" err="1"/>
              <a:t>Saúde</a:t>
            </a:r>
            <a:r>
              <a:rPr lang="en-US" dirty="0"/>
              <a:t> da </a:t>
            </a:r>
            <a:r>
              <a:rPr lang="en-US" dirty="0" err="1"/>
              <a:t>Família</a:t>
            </a:r>
            <a:r>
              <a:rPr lang="en-US" dirty="0"/>
              <a:t> </a:t>
            </a:r>
            <a:r>
              <a:rPr lang="en-US" dirty="0" err="1"/>
              <a:t>deve</a:t>
            </a:r>
            <a:r>
              <a:rPr lang="en-US" dirty="0"/>
              <a:t> </a:t>
            </a:r>
            <a:r>
              <a:rPr lang="en-US" dirty="0" err="1"/>
              <a:t>ser</a:t>
            </a:r>
            <a:r>
              <a:rPr lang="en-US" dirty="0"/>
              <a:t> </a:t>
            </a:r>
            <a:r>
              <a:rPr lang="en-US" dirty="0" err="1"/>
              <a:t>responsável</a:t>
            </a:r>
            <a:r>
              <a:rPr lang="en-US" dirty="0"/>
              <a:t> </a:t>
            </a:r>
            <a:r>
              <a:rPr lang="en-US" dirty="0" err="1"/>
              <a:t>por</a:t>
            </a:r>
            <a:r>
              <a:rPr lang="en-US" dirty="0"/>
              <a:t>, no </a:t>
            </a:r>
            <a:r>
              <a:rPr lang="en-US" dirty="0" err="1"/>
              <a:t>máximo</a:t>
            </a:r>
            <a:r>
              <a:rPr lang="en-US" dirty="0"/>
              <a:t>, 4.000 </a:t>
            </a:r>
            <a:r>
              <a:rPr lang="en-US" dirty="0" err="1"/>
              <a:t>pessoas</a:t>
            </a:r>
            <a:r>
              <a:rPr lang="en-US" dirty="0"/>
              <a:t> de </a:t>
            </a:r>
            <a:r>
              <a:rPr lang="en-US" dirty="0" err="1"/>
              <a:t>uma</a:t>
            </a:r>
            <a:r>
              <a:rPr lang="en-US" dirty="0"/>
              <a:t> </a:t>
            </a:r>
            <a:r>
              <a:rPr lang="en-US" dirty="0" err="1"/>
              <a:t>determinada</a:t>
            </a:r>
            <a:r>
              <a:rPr lang="en-US" dirty="0"/>
              <a:t> </a:t>
            </a:r>
            <a:r>
              <a:rPr lang="en-US" dirty="0" err="1"/>
              <a:t>área</a:t>
            </a:r>
            <a:r>
              <a:rPr lang="en-US" dirty="0"/>
              <a:t>, </a:t>
            </a:r>
            <a:r>
              <a:rPr lang="en-US" dirty="0" err="1"/>
              <a:t>que</a:t>
            </a:r>
            <a:r>
              <a:rPr lang="en-US" dirty="0"/>
              <a:t> </a:t>
            </a:r>
            <a:r>
              <a:rPr lang="en-US" dirty="0" err="1"/>
              <a:t>passam</a:t>
            </a:r>
            <a:r>
              <a:rPr lang="en-US" dirty="0"/>
              <a:t> a </a:t>
            </a:r>
            <a:r>
              <a:rPr lang="en-US" dirty="0" err="1"/>
              <a:t>ter</a:t>
            </a:r>
            <a:r>
              <a:rPr lang="en-US" dirty="0"/>
              <a:t> </a:t>
            </a:r>
            <a:r>
              <a:rPr lang="en-US" dirty="0" err="1"/>
              <a:t>corresponsabilidade</a:t>
            </a:r>
            <a:r>
              <a:rPr lang="en-US" dirty="0"/>
              <a:t> no </a:t>
            </a:r>
            <a:r>
              <a:rPr lang="en-US" dirty="0" err="1"/>
              <a:t>cuidado</a:t>
            </a:r>
            <a:r>
              <a:rPr lang="en-US" dirty="0"/>
              <a:t> com a </a:t>
            </a:r>
            <a:r>
              <a:rPr lang="en-US" dirty="0" err="1"/>
              <a:t>saúde</a:t>
            </a:r>
            <a:r>
              <a:rPr lang="en-US" dirty="0"/>
              <a:t>. </a:t>
            </a:r>
          </a:p>
        </p:txBody>
      </p:sp>
    </p:spTree>
    <p:extLst>
      <p:ext uri="{BB962C8B-B14F-4D97-AF65-F5344CB8AC3E}">
        <p14:creationId xmlns:p14="http://schemas.microsoft.com/office/powerpoint/2010/main" val="1803756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28CE22-4E15-8448-B9E5-07BF44453592}"/>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E45B9C28-2753-A744-BA61-6D521F4E4D7D}"/>
              </a:ext>
            </a:extLst>
          </p:cNvPr>
          <p:cNvSpPr>
            <a:spLocks noGrp="1"/>
          </p:cNvSpPr>
          <p:nvPr>
            <p:ph idx="1"/>
          </p:nvPr>
        </p:nvSpPr>
        <p:spPr/>
        <p:txBody>
          <a:bodyPr/>
          <a:lstStyle/>
          <a:p>
            <a:endParaRPr lang="pt-BR" dirty="0"/>
          </a:p>
          <a:p>
            <a:endParaRPr lang="pt-BR" dirty="0"/>
          </a:p>
          <a:p>
            <a:r>
              <a:rPr lang="pt-BR" dirty="0"/>
              <a:t>265.000 ACS</a:t>
            </a:r>
          </a:p>
          <a:p>
            <a:endParaRPr lang="pt-BR" dirty="0"/>
          </a:p>
          <a:p>
            <a:endParaRPr lang="pt-BR" dirty="0"/>
          </a:p>
        </p:txBody>
      </p:sp>
    </p:spTree>
    <p:extLst>
      <p:ext uri="{BB962C8B-B14F-4D97-AF65-F5344CB8AC3E}">
        <p14:creationId xmlns:p14="http://schemas.microsoft.com/office/powerpoint/2010/main" val="1735390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9163" y="3244334"/>
            <a:ext cx="4325673" cy="369332"/>
          </a:xfrm>
          <a:prstGeom prst="rect">
            <a:avLst/>
          </a:prstGeom>
        </p:spPr>
        <p:txBody>
          <a:bodyPr wrap="none">
            <a:spAutoFit/>
          </a:bodyPr>
          <a:lstStyle/>
          <a:p>
            <a:r>
              <a:rPr lang="es-ES_tradnl" dirty="0"/>
              <a:t>Captura de Tela 2015-05-12 </a:t>
            </a:r>
            <a:r>
              <a:rPr lang="es-ES_tradnl" dirty="0" err="1"/>
              <a:t>às</a:t>
            </a:r>
            <a:r>
              <a:rPr lang="es-ES_tradnl" dirty="0"/>
              <a:t> 07.29.39</a:t>
            </a:r>
            <a:endParaRPr lang="en-US" dirty="0"/>
          </a:p>
        </p:txBody>
      </p:sp>
      <p:pic>
        <p:nvPicPr>
          <p:cNvPr id="4" name="Picture 3" descr="Captura de Tela 2015-05-12 às 07.29.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087" y="679966"/>
            <a:ext cx="7112000" cy="5867400"/>
          </a:xfrm>
          <a:prstGeom prst="rect">
            <a:avLst/>
          </a:prstGeom>
        </p:spPr>
      </p:pic>
    </p:spTree>
    <p:extLst>
      <p:ext uri="{BB962C8B-B14F-4D97-AF65-F5344CB8AC3E}">
        <p14:creationId xmlns:p14="http://schemas.microsoft.com/office/powerpoint/2010/main" val="784534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2697" y="1590262"/>
            <a:ext cx="7034694" cy="3416320"/>
          </a:xfrm>
          <a:prstGeom prst="rect">
            <a:avLst/>
          </a:prstGeom>
        </p:spPr>
        <p:txBody>
          <a:bodyPr wrap="square">
            <a:spAutoFit/>
          </a:bodyPr>
          <a:lstStyle/>
          <a:p>
            <a:pPr algn="just"/>
            <a:r>
              <a:rPr lang="en-US" sz="2400" dirty="0"/>
              <a:t>A </a:t>
            </a:r>
            <a:r>
              <a:rPr lang="en-US" sz="2400" dirty="0" err="1"/>
              <a:t>ação</a:t>
            </a:r>
            <a:r>
              <a:rPr lang="en-US" sz="2400" dirty="0"/>
              <a:t> do </a:t>
            </a:r>
            <a:r>
              <a:rPr lang="en-US" sz="2400" dirty="0" err="1"/>
              <a:t>nutricionista</a:t>
            </a:r>
            <a:r>
              <a:rPr lang="en-US" sz="2400" dirty="0"/>
              <a:t> </a:t>
            </a:r>
            <a:r>
              <a:rPr lang="en-US" sz="2400" dirty="0" err="1"/>
              <a:t>na</a:t>
            </a:r>
            <a:r>
              <a:rPr lang="en-US" sz="2400" dirty="0"/>
              <a:t> </a:t>
            </a:r>
            <a:r>
              <a:rPr lang="en-US" sz="2400" dirty="0" err="1"/>
              <a:t>atenção</a:t>
            </a:r>
            <a:r>
              <a:rPr lang="en-US" sz="2400" dirty="0"/>
              <a:t> </a:t>
            </a:r>
            <a:r>
              <a:rPr lang="en-US" sz="2400" dirty="0" err="1"/>
              <a:t>primária</a:t>
            </a:r>
            <a:r>
              <a:rPr lang="en-US" sz="2400" dirty="0"/>
              <a:t> </a:t>
            </a:r>
            <a:r>
              <a:rPr lang="en-US" sz="2400" dirty="0" err="1"/>
              <a:t>à</a:t>
            </a:r>
            <a:r>
              <a:rPr lang="en-US" sz="2400" dirty="0"/>
              <a:t> </a:t>
            </a:r>
            <a:r>
              <a:rPr lang="en-US" sz="2400" dirty="0" err="1"/>
              <a:t>saúde</a:t>
            </a:r>
            <a:r>
              <a:rPr lang="en-US" sz="2400" dirty="0"/>
              <a:t> </a:t>
            </a:r>
            <a:r>
              <a:rPr lang="en-US" sz="2400" dirty="0" err="1"/>
              <a:t>deve</a:t>
            </a:r>
            <a:r>
              <a:rPr lang="en-US" sz="2400" dirty="0"/>
              <a:t>-se  </a:t>
            </a:r>
            <a:r>
              <a:rPr lang="en-US" sz="2400" dirty="0" err="1"/>
              <a:t>pautar</a:t>
            </a:r>
            <a:r>
              <a:rPr lang="en-US" sz="2400" dirty="0"/>
              <a:t> </a:t>
            </a:r>
            <a:r>
              <a:rPr lang="en-US" sz="2400" dirty="0" err="1"/>
              <a:t>pelo</a:t>
            </a:r>
            <a:r>
              <a:rPr lang="en-US" sz="2400" dirty="0"/>
              <a:t> </a:t>
            </a:r>
            <a:r>
              <a:rPr lang="en-US" sz="2400" dirty="0" err="1"/>
              <a:t>compromisso</a:t>
            </a:r>
            <a:r>
              <a:rPr lang="en-US" sz="2400" dirty="0"/>
              <a:t> e </a:t>
            </a:r>
            <a:r>
              <a:rPr lang="en-US" sz="2400" dirty="0" err="1"/>
              <a:t>pelo</a:t>
            </a:r>
            <a:r>
              <a:rPr lang="en-US" sz="2400" dirty="0"/>
              <a:t> </a:t>
            </a:r>
            <a:r>
              <a:rPr lang="en-US" sz="2400" dirty="0" err="1"/>
              <a:t>conhecimento</a:t>
            </a:r>
            <a:r>
              <a:rPr lang="en-US" sz="2400" dirty="0"/>
              <a:t> </a:t>
            </a:r>
            <a:r>
              <a:rPr lang="en-US" sz="2400" dirty="0" err="1"/>
              <a:t>técnico</a:t>
            </a:r>
            <a:r>
              <a:rPr lang="en-US" sz="2400" dirty="0"/>
              <a:t> da </a:t>
            </a:r>
            <a:r>
              <a:rPr lang="en-US" sz="2400" dirty="0" err="1"/>
              <a:t>realidade</a:t>
            </a:r>
            <a:r>
              <a:rPr lang="en-US" sz="2400" dirty="0"/>
              <a:t>  </a:t>
            </a:r>
            <a:r>
              <a:rPr lang="en-US" sz="2400" dirty="0" err="1"/>
              <a:t>epidemiológica</a:t>
            </a:r>
            <a:r>
              <a:rPr lang="en-US" sz="2400" dirty="0"/>
              <a:t> e das </a:t>
            </a:r>
            <a:r>
              <a:rPr lang="en-US" sz="2400" dirty="0" err="1"/>
              <a:t>estratégias</a:t>
            </a:r>
            <a:r>
              <a:rPr lang="en-US" sz="2400" dirty="0"/>
              <a:t> e das ferramentas de </a:t>
            </a:r>
            <a:r>
              <a:rPr lang="en-US" sz="2400" dirty="0" err="1"/>
              <a:t>ação</a:t>
            </a:r>
            <a:r>
              <a:rPr lang="en-US" sz="2400" dirty="0"/>
              <a:t> </a:t>
            </a:r>
            <a:r>
              <a:rPr lang="en-US" sz="2400" dirty="0" err="1"/>
              <a:t>em</a:t>
            </a:r>
            <a:r>
              <a:rPr lang="en-US" sz="2400" dirty="0"/>
              <a:t> </a:t>
            </a:r>
            <a:r>
              <a:rPr lang="en-US" sz="2400" dirty="0" err="1"/>
              <a:t>saúde</a:t>
            </a:r>
            <a:r>
              <a:rPr lang="en-US" sz="2400" dirty="0"/>
              <a:t> </a:t>
            </a:r>
            <a:r>
              <a:rPr lang="en-US" sz="2400" dirty="0" err="1"/>
              <a:t>coletiva</a:t>
            </a:r>
            <a:r>
              <a:rPr lang="en-US" sz="2400" dirty="0"/>
              <a:t>. </a:t>
            </a:r>
          </a:p>
          <a:p>
            <a:pPr algn="just"/>
            <a:r>
              <a:rPr lang="en-US" sz="2400" dirty="0" err="1"/>
              <a:t>Sua</a:t>
            </a:r>
            <a:r>
              <a:rPr lang="en-US" sz="2400" dirty="0"/>
              <a:t> </a:t>
            </a:r>
            <a:r>
              <a:rPr lang="en-US" sz="2400" dirty="0" err="1"/>
              <a:t>atual</a:t>
            </a:r>
            <a:r>
              <a:rPr lang="en-US" sz="2400" dirty="0"/>
              <a:t> </a:t>
            </a:r>
            <a:r>
              <a:rPr lang="en-US" sz="2400" dirty="0" err="1"/>
              <a:t>inserção</a:t>
            </a:r>
            <a:r>
              <a:rPr lang="en-US" sz="2400" dirty="0"/>
              <a:t> </a:t>
            </a:r>
            <a:r>
              <a:rPr lang="en-US" sz="2400" dirty="0" err="1"/>
              <a:t>nesse</a:t>
            </a:r>
            <a:r>
              <a:rPr lang="en-US" sz="2400" dirty="0"/>
              <a:t> </a:t>
            </a:r>
            <a:r>
              <a:rPr lang="en-US" sz="2400" dirty="0" err="1"/>
              <a:t>nível</a:t>
            </a:r>
            <a:r>
              <a:rPr lang="en-US" sz="2400" dirty="0"/>
              <a:t> de </a:t>
            </a:r>
            <a:r>
              <a:rPr lang="en-US" sz="2400" dirty="0" err="1"/>
              <a:t>atenção</a:t>
            </a:r>
            <a:r>
              <a:rPr lang="en-US" sz="2400" dirty="0"/>
              <a:t> </a:t>
            </a:r>
            <a:r>
              <a:rPr lang="en-US" sz="2400" dirty="0" err="1"/>
              <a:t>à</a:t>
            </a:r>
            <a:r>
              <a:rPr lang="en-US" sz="2400" dirty="0"/>
              <a:t> </a:t>
            </a:r>
            <a:r>
              <a:rPr lang="en-US" sz="2400" dirty="0" err="1"/>
              <a:t>saúde</a:t>
            </a:r>
            <a:r>
              <a:rPr lang="en-US" sz="2400" dirty="0"/>
              <a:t> </a:t>
            </a:r>
            <a:r>
              <a:rPr lang="en-US" sz="2400" dirty="0" err="1"/>
              <a:t>ainda</a:t>
            </a:r>
            <a:r>
              <a:rPr lang="en-US" sz="2400" dirty="0"/>
              <a:t> </a:t>
            </a:r>
            <a:r>
              <a:rPr lang="en-US" sz="2400" dirty="0" err="1"/>
              <a:t>está</a:t>
            </a:r>
            <a:r>
              <a:rPr lang="en-US" sz="2400" dirty="0"/>
              <a:t> </a:t>
            </a:r>
            <a:r>
              <a:rPr lang="en-US" sz="2400" dirty="0" err="1"/>
              <a:t>longe</a:t>
            </a:r>
            <a:r>
              <a:rPr lang="en-US" sz="2400" dirty="0"/>
              <a:t> do </a:t>
            </a:r>
            <a:r>
              <a:rPr lang="en-US" sz="2400" dirty="0" err="1"/>
              <a:t>recomendado</a:t>
            </a:r>
            <a:r>
              <a:rPr lang="en-US" sz="2400" dirty="0"/>
              <a:t> e do </a:t>
            </a:r>
            <a:r>
              <a:rPr lang="en-US" sz="2400" dirty="0" err="1"/>
              <a:t>necessário</a:t>
            </a:r>
            <a:r>
              <a:rPr lang="en-US" sz="2400" dirty="0"/>
              <a:t> para lidar com a </a:t>
            </a:r>
            <a:r>
              <a:rPr lang="en-US" sz="2400" dirty="0" err="1"/>
              <a:t>realidade</a:t>
            </a:r>
            <a:r>
              <a:rPr lang="en-US" sz="2400" dirty="0"/>
              <a:t> </a:t>
            </a:r>
          </a:p>
          <a:p>
            <a:pPr algn="just"/>
            <a:r>
              <a:rPr lang="en-US" sz="2400" dirty="0" err="1"/>
              <a:t>epidemiológica</a:t>
            </a:r>
            <a:r>
              <a:rPr lang="en-US" sz="2400" dirty="0"/>
              <a:t> </a:t>
            </a:r>
            <a:r>
              <a:rPr lang="en-US" sz="2400" dirty="0" err="1"/>
              <a:t>nacional</a:t>
            </a:r>
            <a:r>
              <a:rPr lang="en-US" sz="2400" dirty="0"/>
              <a:t>. </a:t>
            </a:r>
          </a:p>
        </p:txBody>
      </p:sp>
      <p:sp>
        <p:nvSpPr>
          <p:cNvPr id="3" name="TextBox 2"/>
          <p:cNvSpPr txBox="1"/>
          <p:nvPr/>
        </p:nvSpPr>
        <p:spPr>
          <a:xfrm>
            <a:off x="5234609" y="5745245"/>
            <a:ext cx="2495826" cy="646331"/>
          </a:xfrm>
          <a:prstGeom prst="rect">
            <a:avLst/>
          </a:prstGeom>
          <a:noFill/>
        </p:spPr>
        <p:txBody>
          <a:bodyPr wrap="square" rtlCol="0">
            <a:spAutoFit/>
          </a:bodyPr>
          <a:lstStyle/>
          <a:p>
            <a:r>
              <a:rPr lang="en-US" dirty="0" err="1"/>
              <a:t>Conselho</a:t>
            </a:r>
            <a:r>
              <a:rPr lang="en-US" dirty="0"/>
              <a:t> Federal de </a:t>
            </a:r>
            <a:r>
              <a:rPr lang="en-US" dirty="0" err="1"/>
              <a:t>Nutrição</a:t>
            </a:r>
            <a:r>
              <a:rPr lang="en-US" dirty="0"/>
              <a:t>, 2008</a:t>
            </a:r>
          </a:p>
        </p:txBody>
      </p:sp>
    </p:spTree>
    <p:extLst>
      <p:ext uri="{BB962C8B-B14F-4D97-AF65-F5344CB8AC3E}">
        <p14:creationId xmlns:p14="http://schemas.microsoft.com/office/powerpoint/2010/main" val="1347599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705100" y="2336800"/>
            <a:ext cx="3733800" cy="2171700"/>
          </a:xfrm>
          <a:prstGeom prst="rect">
            <a:avLst/>
          </a:prstGeom>
        </p:spPr>
      </p:pic>
    </p:spTree>
    <p:extLst>
      <p:ext uri="{BB962C8B-B14F-4D97-AF65-F5344CB8AC3E}">
        <p14:creationId xmlns:p14="http://schemas.microsoft.com/office/powerpoint/2010/main" val="1878257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dirty="0" err="1"/>
              <a:t>Os</a:t>
            </a:r>
            <a:r>
              <a:rPr lang="en-US" dirty="0"/>
              <a:t> </a:t>
            </a:r>
            <a:r>
              <a:rPr lang="en-US" dirty="0" err="1"/>
              <a:t>Núcleos</a:t>
            </a:r>
            <a:r>
              <a:rPr lang="en-US" dirty="0"/>
              <a:t> de </a:t>
            </a:r>
            <a:r>
              <a:rPr lang="en-US" dirty="0" err="1"/>
              <a:t>Apoio</a:t>
            </a:r>
            <a:r>
              <a:rPr lang="en-US" dirty="0"/>
              <a:t> </a:t>
            </a:r>
            <a:r>
              <a:rPr lang="en-US" dirty="0" err="1"/>
              <a:t>à</a:t>
            </a:r>
            <a:r>
              <a:rPr lang="en-US" dirty="0"/>
              <a:t> </a:t>
            </a:r>
            <a:r>
              <a:rPr lang="en-US" dirty="0" err="1"/>
              <a:t>Saúde</a:t>
            </a:r>
            <a:r>
              <a:rPr lang="en-US" dirty="0"/>
              <a:t> da </a:t>
            </a:r>
            <a:r>
              <a:rPr lang="en-US" dirty="0" err="1"/>
              <a:t>Família</a:t>
            </a:r>
            <a:r>
              <a:rPr lang="en-US" dirty="0"/>
              <a:t> (NASF) </a:t>
            </a:r>
            <a:r>
              <a:rPr lang="en-US" dirty="0" err="1"/>
              <a:t>foram</a:t>
            </a:r>
            <a:r>
              <a:rPr lang="en-US" dirty="0"/>
              <a:t> </a:t>
            </a:r>
            <a:r>
              <a:rPr lang="en-US" dirty="0" err="1"/>
              <a:t>criados</a:t>
            </a:r>
            <a:r>
              <a:rPr lang="en-US" dirty="0"/>
              <a:t> </a:t>
            </a:r>
            <a:r>
              <a:rPr lang="en-US" dirty="0" err="1"/>
              <a:t>pelo</a:t>
            </a:r>
            <a:r>
              <a:rPr lang="en-US" dirty="0"/>
              <a:t> </a:t>
            </a:r>
            <a:r>
              <a:rPr lang="en-US" dirty="0" err="1"/>
              <a:t>Ministério</a:t>
            </a:r>
            <a:r>
              <a:rPr lang="en-US" dirty="0"/>
              <a:t> da </a:t>
            </a:r>
            <a:r>
              <a:rPr lang="en-US" dirty="0" err="1"/>
              <a:t>Saúde</a:t>
            </a:r>
            <a:r>
              <a:rPr lang="en-US" dirty="0"/>
              <a:t> </a:t>
            </a:r>
            <a:r>
              <a:rPr lang="en-US" dirty="0" err="1"/>
              <a:t>em</a:t>
            </a:r>
            <a:r>
              <a:rPr lang="en-US" dirty="0"/>
              <a:t> 2008 com o </a:t>
            </a:r>
            <a:r>
              <a:rPr lang="en-US" dirty="0" err="1"/>
              <a:t>objetivo</a:t>
            </a:r>
            <a:r>
              <a:rPr lang="en-US" dirty="0"/>
              <a:t> de </a:t>
            </a:r>
            <a:r>
              <a:rPr lang="en-US" dirty="0" err="1"/>
              <a:t>apoiar</a:t>
            </a:r>
            <a:r>
              <a:rPr lang="en-US" dirty="0"/>
              <a:t> a </a:t>
            </a:r>
            <a:r>
              <a:rPr lang="en-US" dirty="0" err="1"/>
              <a:t>consolidação</a:t>
            </a:r>
            <a:r>
              <a:rPr lang="en-US" dirty="0"/>
              <a:t> da </a:t>
            </a:r>
            <a:r>
              <a:rPr lang="en-US" dirty="0" err="1"/>
              <a:t>Atenção</a:t>
            </a:r>
            <a:r>
              <a:rPr lang="en-US" dirty="0"/>
              <a:t> </a:t>
            </a:r>
            <a:r>
              <a:rPr lang="en-US" dirty="0" err="1"/>
              <a:t>Básica</a:t>
            </a:r>
            <a:r>
              <a:rPr lang="en-US" dirty="0"/>
              <a:t> no </a:t>
            </a:r>
            <a:r>
              <a:rPr lang="en-US" dirty="0" err="1"/>
              <a:t>Brasil</a:t>
            </a:r>
            <a:r>
              <a:rPr lang="en-US" dirty="0"/>
              <a:t>, </a:t>
            </a:r>
            <a:r>
              <a:rPr lang="en-US" dirty="0" err="1"/>
              <a:t>ampliando</a:t>
            </a:r>
            <a:r>
              <a:rPr lang="en-US" dirty="0"/>
              <a:t> as </a:t>
            </a:r>
            <a:r>
              <a:rPr lang="en-US" dirty="0" err="1"/>
              <a:t>ofertas</a:t>
            </a:r>
            <a:r>
              <a:rPr lang="en-US" dirty="0"/>
              <a:t> de </a:t>
            </a:r>
            <a:r>
              <a:rPr lang="en-US" dirty="0" err="1"/>
              <a:t>saúde</a:t>
            </a:r>
            <a:r>
              <a:rPr lang="en-US" dirty="0"/>
              <a:t> </a:t>
            </a:r>
            <a:r>
              <a:rPr lang="en-US" dirty="0" err="1"/>
              <a:t>na</a:t>
            </a:r>
            <a:r>
              <a:rPr lang="en-US" dirty="0"/>
              <a:t> rede de </a:t>
            </a:r>
            <a:r>
              <a:rPr lang="en-US" dirty="0" err="1"/>
              <a:t>serviços</a:t>
            </a:r>
            <a:r>
              <a:rPr lang="en-US" dirty="0"/>
              <a:t>, </a:t>
            </a:r>
            <a:r>
              <a:rPr lang="en-US" dirty="0" err="1"/>
              <a:t>assim</a:t>
            </a:r>
            <a:r>
              <a:rPr lang="en-US" dirty="0"/>
              <a:t> </a:t>
            </a:r>
            <a:r>
              <a:rPr lang="en-US" dirty="0" err="1"/>
              <a:t>como</a:t>
            </a:r>
            <a:r>
              <a:rPr lang="en-US" dirty="0"/>
              <a:t> a </a:t>
            </a:r>
            <a:r>
              <a:rPr lang="en-US" dirty="0" err="1"/>
              <a:t>resolutividade</a:t>
            </a:r>
            <a:r>
              <a:rPr lang="en-US" dirty="0"/>
              <a:t>, a </a:t>
            </a:r>
            <a:r>
              <a:rPr lang="en-US" dirty="0" err="1"/>
              <a:t>abrangência</a:t>
            </a:r>
            <a:r>
              <a:rPr lang="en-US" dirty="0"/>
              <a:t> e o </a:t>
            </a:r>
            <a:r>
              <a:rPr lang="en-US" dirty="0" err="1"/>
              <a:t>alvo</a:t>
            </a:r>
            <a:r>
              <a:rPr lang="en-US" dirty="0"/>
              <a:t> das </a:t>
            </a:r>
            <a:r>
              <a:rPr lang="en-US" dirty="0" err="1"/>
              <a:t>ações</a:t>
            </a:r>
            <a:r>
              <a:rPr lang="en-US" dirty="0"/>
              <a:t>. </a:t>
            </a:r>
          </a:p>
        </p:txBody>
      </p:sp>
    </p:spTree>
    <p:extLst>
      <p:ext uri="{BB962C8B-B14F-4D97-AF65-F5344CB8AC3E}">
        <p14:creationId xmlns:p14="http://schemas.microsoft.com/office/powerpoint/2010/main" val="2939111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a:xfrm>
            <a:off x="684213" y="260350"/>
            <a:ext cx="8229600" cy="1143000"/>
          </a:xfrm>
        </p:spPr>
        <p:txBody>
          <a:bodyPr>
            <a:normAutofit/>
          </a:bodyPr>
          <a:lstStyle/>
          <a:p>
            <a:pPr algn="ctr" eaLnBrk="1" hangingPunct="1"/>
            <a:r>
              <a:rPr lang="pt-BR" sz="4500" dirty="0">
                <a:effectLst>
                  <a:outerShdw blurRad="38100" dist="38100" dir="2700000" algn="tl">
                    <a:srgbClr val="DDDDDD"/>
                  </a:outerShdw>
                </a:effectLst>
                <a:latin typeface="Calibri" charset="0"/>
              </a:rPr>
              <a:t>Equipe NASF (AB)</a:t>
            </a:r>
          </a:p>
        </p:txBody>
      </p:sp>
      <p:sp>
        <p:nvSpPr>
          <p:cNvPr id="4" name="Retângulo 3"/>
          <p:cNvSpPr/>
          <p:nvPr/>
        </p:nvSpPr>
        <p:spPr>
          <a:xfrm>
            <a:off x="755650" y="1628775"/>
            <a:ext cx="3168650"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Assistente Social</a:t>
            </a:r>
          </a:p>
        </p:txBody>
      </p:sp>
      <p:sp>
        <p:nvSpPr>
          <p:cNvPr id="5" name="Retângulo 4"/>
          <p:cNvSpPr/>
          <p:nvPr/>
        </p:nvSpPr>
        <p:spPr>
          <a:xfrm>
            <a:off x="755650" y="2205038"/>
            <a:ext cx="3168650"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Nutricionista</a:t>
            </a:r>
          </a:p>
        </p:txBody>
      </p:sp>
      <p:sp>
        <p:nvSpPr>
          <p:cNvPr id="6" name="Retângulo 5"/>
          <p:cNvSpPr/>
          <p:nvPr/>
        </p:nvSpPr>
        <p:spPr>
          <a:xfrm>
            <a:off x="755650" y="2708275"/>
            <a:ext cx="3168650" cy="4333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Educador Físico</a:t>
            </a:r>
          </a:p>
        </p:txBody>
      </p:sp>
      <p:sp>
        <p:nvSpPr>
          <p:cNvPr id="7" name="Retângulo 6"/>
          <p:cNvSpPr/>
          <p:nvPr/>
        </p:nvSpPr>
        <p:spPr>
          <a:xfrm>
            <a:off x="755650" y="3357563"/>
            <a:ext cx="3168650"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Fonoaudiógo</a:t>
            </a:r>
          </a:p>
        </p:txBody>
      </p:sp>
      <p:sp>
        <p:nvSpPr>
          <p:cNvPr id="8" name="Retângulo 7"/>
          <p:cNvSpPr/>
          <p:nvPr/>
        </p:nvSpPr>
        <p:spPr>
          <a:xfrm>
            <a:off x="684213" y="3933825"/>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Fisioterapeuta</a:t>
            </a:r>
          </a:p>
        </p:txBody>
      </p:sp>
      <p:sp>
        <p:nvSpPr>
          <p:cNvPr id="9" name="Retângulo 8"/>
          <p:cNvSpPr/>
          <p:nvPr/>
        </p:nvSpPr>
        <p:spPr>
          <a:xfrm>
            <a:off x="684213" y="4508500"/>
            <a:ext cx="3167062" cy="4333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Farmacêutico</a:t>
            </a:r>
          </a:p>
        </p:txBody>
      </p:sp>
      <p:sp>
        <p:nvSpPr>
          <p:cNvPr id="10" name="Retângulo 9"/>
          <p:cNvSpPr/>
          <p:nvPr/>
        </p:nvSpPr>
        <p:spPr>
          <a:xfrm>
            <a:off x="684213" y="5013325"/>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Terapeuta Ocupacional</a:t>
            </a:r>
          </a:p>
        </p:txBody>
      </p:sp>
      <p:sp>
        <p:nvSpPr>
          <p:cNvPr id="11" name="Retângulo 10"/>
          <p:cNvSpPr/>
          <p:nvPr/>
        </p:nvSpPr>
        <p:spPr>
          <a:xfrm>
            <a:off x="4500563" y="3357563"/>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Ginecologista</a:t>
            </a:r>
          </a:p>
        </p:txBody>
      </p:sp>
      <p:sp>
        <p:nvSpPr>
          <p:cNvPr id="12" name="Retângulo 11"/>
          <p:cNvSpPr/>
          <p:nvPr/>
        </p:nvSpPr>
        <p:spPr>
          <a:xfrm>
            <a:off x="4500563" y="1628775"/>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Psiquiatra</a:t>
            </a:r>
          </a:p>
        </p:txBody>
      </p:sp>
      <p:sp>
        <p:nvSpPr>
          <p:cNvPr id="13" name="Retângulo 12"/>
          <p:cNvSpPr/>
          <p:nvPr/>
        </p:nvSpPr>
        <p:spPr>
          <a:xfrm>
            <a:off x="4500563" y="2205038"/>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Homeopata</a:t>
            </a:r>
          </a:p>
        </p:txBody>
      </p:sp>
      <p:sp>
        <p:nvSpPr>
          <p:cNvPr id="14" name="Retângulo 13"/>
          <p:cNvSpPr/>
          <p:nvPr/>
        </p:nvSpPr>
        <p:spPr>
          <a:xfrm>
            <a:off x="4500563" y="2781300"/>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Pediatra</a:t>
            </a:r>
          </a:p>
        </p:txBody>
      </p:sp>
      <p:sp>
        <p:nvSpPr>
          <p:cNvPr id="15" name="Retângulo 14"/>
          <p:cNvSpPr/>
          <p:nvPr/>
        </p:nvSpPr>
        <p:spPr>
          <a:xfrm>
            <a:off x="684213" y="5661025"/>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Psicólogo</a:t>
            </a:r>
          </a:p>
        </p:txBody>
      </p:sp>
      <p:sp>
        <p:nvSpPr>
          <p:cNvPr id="16" name="Retângulo 15"/>
          <p:cNvSpPr/>
          <p:nvPr/>
        </p:nvSpPr>
        <p:spPr>
          <a:xfrm>
            <a:off x="4427538" y="3933825"/>
            <a:ext cx="3168650"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Médico do Trabalho</a:t>
            </a:r>
          </a:p>
        </p:txBody>
      </p:sp>
      <p:sp>
        <p:nvSpPr>
          <p:cNvPr id="17" name="Retângulo 16"/>
          <p:cNvSpPr/>
          <p:nvPr/>
        </p:nvSpPr>
        <p:spPr>
          <a:xfrm>
            <a:off x="4500563" y="4508500"/>
            <a:ext cx="3167062" cy="4333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Veterinário</a:t>
            </a:r>
          </a:p>
        </p:txBody>
      </p:sp>
      <p:sp>
        <p:nvSpPr>
          <p:cNvPr id="18" name="Retângulo 17"/>
          <p:cNvSpPr/>
          <p:nvPr/>
        </p:nvSpPr>
        <p:spPr>
          <a:xfrm>
            <a:off x="4500563" y="5084763"/>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Educador de Artes</a:t>
            </a:r>
          </a:p>
        </p:txBody>
      </p:sp>
      <p:sp>
        <p:nvSpPr>
          <p:cNvPr id="19" name="Retângulo 18"/>
          <p:cNvSpPr/>
          <p:nvPr/>
        </p:nvSpPr>
        <p:spPr>
          <a:xfrm>
            <a:off x="4500563" y="5661025"/>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Médico  de clinica médica</a:t>
            </a:r>
          </a:p>
        </p:txBody>
      </p:sp>
      <p:sp>
        <p:nvSpPr>
          <p:cNvPr id="20" name="Retângulo 19"/>
          <p:cNvSpPr/>
          <p:nvPr/>
        </p:nvSpPr>
        <p:spPr>
          <a:xfrm>
            <a:off x="4427538" y="6165850"/>
            <a:ext cx="3168650"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Profissional Sanitarista</a:t>
            </a:r>
          </a:p>
        </p:txBody>
      </p:sp>
    </p:spTree>
    <p:extLst>
      <p:ext uri="{BB962C8B-B14F-4D97-AF65-F5344CB8AC3E}">
        <p14:creationId xmlns:p14="http://schemas.microsoft.com/office/powerpoint/2010/main" val="2099545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27584" y="1052736"/>
            <a:ext cx="3205235" cy="647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Reunião de </a:t>
            </a:r>
            <a:r>
              <a:rPr lang="pt-BR" sz="2000" dirty="0" err="1">
                <a:latin typeface="+mj-lt"/>
              </a:rPr>
              <a:t>Matriciamento</a:t>
            </a:r>
            <a:r>
              <a:rPr lang="pt-BR" sz="2000" dirty="0">
                <a:latin typeface="+mj-lt"/>
              </a:rPr>
              <a:t> </a:t>
            </a:r>
          </a:p>
        </p:txBody>
      </p:sp>
      <p:sp>
        <p:nvSpPr>
          <p:cNvPr id="5" name="Retângulo 4"/>
          <p:cNvSpPr/>
          <p:nvPr/>
        </p:nvSpPr>
        <p:spPr>
          <a:xfrm>
            <a:off x="323528" y="5229200"/>
            <a:ext cx="2628601" cy="647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Atendimento individual </a:t>
            </a:r>
          </a:p>
        </p:txBody>
      </p:sp>
      <p:sp>
        <p:nvSpPr>
          <p:cNvPr id="6" name="Retângulo 5"/>
          <p:cNvSpPr/>
          <p:nvPr/>
        </p:nvSpPr>
        <p:spPr>
          <a:xfrm>
            <a:off x="3707904" y="5373216"/>
            <a:ext cx="2772617" cy="647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Visitas Domiciliares</a:t>
            </a:r>
          </a:p>
        </p:txBody>
      </p:sp>
      <p:sp>
        <p:nvSpPr>
          <p:cNvPr id="7" name="Retângulo 6"/>
          <p:cNvSpPr/>
          <p:nvPr/>
        </p:nvSpPr>
        <p:spPr>
          <a:xfrm>
            <a:off x="5724128" y="3861048"/>
            <a:ext cx="3205235" cy="7207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Atividades externas às Unidades de Saúde</a:t>
            </a:r>
          </a:p>
        </p:txBody>
      </p:sp>
      <p:sp>
        <p:nvSpPr>
          <p:cNvPr id="8" name="Retângulo 7"/>
          <p:cNvSpPr/>
          <p:nvPr/>
        </p:nvSpPr>
        <p:spPr>
          <a:xfrm>
            <a:off x="5940152" y="2564904"/>
            <a:ext cx="2880319" cy="647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Capacitação com Equipe de Saúde</a:t>
            </a:r>
          </a:p>
        </p:txBody>
      </p:sp>
      <p:sp>
        <p:nvSpPr>
          <p:cNvPr id="9" name="Retângulo 8"/>
          <p:cNvSpPr/>
          <p:nvPr/>
        </p:nvSpPr>
        <p:spPr>
          <a:xfrm>
            <a:off x="5652120" y="1052736"/>
            <a:ext cx="2808311" cy="7920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Grupo de Orientação Nutricional</a:t>
            </a:r>
          </a:p>
        </p:txBody>
      </p:sp>
      <p:sp>
        <p:nvSpPr>
          <p:cNvPr id="10" name="Retângulo 9"/>
          <p:cNvSpPr/>
          <p:nvPr/>
        </p:nvSpPr>
        <p:spPr>
          <a:xfrm>
            <a:off x="179512" y="2204864"/>
            <a:ext cx="2880320" cy="647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Reunião de geral , técnica e categorias </a:t>
            </a:r>
          </a:p>
        </p:txBody>
      </p:sp>
      <p:sp>
        <p:nvSpPr>
          <p:cNvPr id="11" name="Retângulo 10"/>
          <p:cNvSpPr/>
          <p:nvPr/>
        </p:nvSpPr>
        <p:spPr>
          <a:xfrm>
            <a:off x="323528" y="3861048"/>
            <a:ext cx="2483768" cy="647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Programa Saúde na Escola</a:t>
            </a:r>
          </a:p>
        </p:txBody>
      </p:sp>
      <p:sp>
        <p:nvSpPr>
          <p:cNvPr id="12" name="CaixaDeTexto 11"/>
          <p:cNvSpPr txBox="1"/>
          <p:nvPr/>
        </p:nvSpPr>
        <p:spPr>
          <a:xfrm>
            <a:off x="3132138" y="2708275"/>
            <a:ext cx="2447925" cy="1570038"/>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400" b="1">
                <a:solidFill>
                  <a:srgbClr val="002060"/>
                </a:solidFill>
                <a:effectLst>
                  <a:outerShdw blurRad="38100" dist="38100" dir="2700000" algn="tl">
                    <a:srgbClr val="DDDDDD"/>
                  </a:outerShdw>
                </a:effectLst>
              </a:rPr>
              <a:t>Atividades desenvolvidas pelo nutricionista</a:t>
            </a:r>
          </a:p>
        </p:txBody>
      </p:sp>
    </p:spTree>
    <p:extLst>
      <p:ext uri="{BB962C8B-B14F-4D97-AF65-F5344CB8AC3E}">
        <p14:creationId xmlns:p14="http://schemas.microsoft.com/office/powerpoint/2010/main" val="3464382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a:p>
            <a:endParaRPr lang="en-US" dirty="0"/>
          </a:p>
          <a:p>
            <a:r>
              <a:rPr lang="en-US" dirty="0" err="1"/>
              <a:t>Declaração</a:t>
            </a:r>
            <a:r>
              <a:rPr lang="en-US" dirty="0"/>
              <a:t> de </a:t>
            </a:r>
            <a:r>
              <a:rPr lang="en-US" dirty="0" err="1"/>
              <a:t>Alma-ata</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5382252" y="2229475"/>
            <a:ext cx="2032000" cy="3048000"/>
          </a:xfrm>
          <a:prstGeom prst="rect">
            <a:avLst/>
          </a:prstGeom>
        </p:spPr>
      </p:pic>
    </p:spTree>
    <p:extLst>
      <p:ext uri="{BB962C8B-B14F-4D97-AF65-F5344CB8AC3E}">
        <p14:creationId xmlns:p14="http://schemas.microsoft.com/office/powerpoint/2010/main" val="3624906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C:\Users\OS 4162\Pictures\Pictures\Trabalho\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268413"/>
            <a:ext cx="7489825" cy="468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Retângulo 4"/>
          <p:cNvSpPr>
            <a:spLocks noChangeArrowheads="1"/>
          </p:cNvSpPr>
          <p:nvPr/>
        </p:nvSpPr>
        <p:spPr bwMode="auto">
          <a:xfrm>
            <a:off x="684213" y="6092825"/>
            <a:ext cx="79914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000000"/>
                </a:solidFill>
              </a:rPr>
              <a:t>Grupo de Orientação Nutricional  na Escola com os pais </a:t>
            </a:r>
          </a:p>
        </p:txBody>
      </p:sp>
    </p:spTree>
    <p:extLst>
      <p:ext uri="{BB962C8B-B14F-4D97-AF65-F5344CB8AC3E}">
        <p14:creationId xmlns:p14="http://schemas.microsoft.com/office/powerpoint/2010/main" val="3638901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642938" y="6143625"/>
            <a:ext cx="771525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p>
        </p:txBody>
      </p:sp>
      <p:sp>
        <p:nvSpPr>
          <p:cNvPr id="34819" name="Text Box 6"/>
          <p:cNvSpPr txBox="1">
            <a:spLocks noChangeArrowheads="1"/>
          </p:cNvSpPr>
          <p:nvPr/>
        </p:nvSpPr>
        <p:spPr bwMode="auto">
          <a:xfrm>
            <a:off x="755650" y="5805488"/>
            <a:ext cx="713581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9pPr>
          </a:lstStyle>
          <a:p>
            <a:pPr eaLnBrk="1" hangingPunct="1"/>
            <a:r>
              <a:rPr lang="pt-BR" sz="2800">
                <a:solidFill>
                  <a:srgbClr val="000000"/>
                </a:solidFill>
                <a:latin typeface="Calibri" charset="0"/>
              </a:rPr>
              <a:t>Grupo de Orientação Alimentar na UBS Tranquilidade com as crianças</a:t>
            </a:r>
          </a:p>
        </p:txBody>
      </p:sp>
      <p:pic>
        <p:nvPicPr>
          <p:cNvPr id="34820" name="Picture 2" descr="C:\Users\OS 4162\Pictures\Pictures\Trabalho\IMG_20130507_154358_7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052513"/>
            <a:ext cx="8391525" cy="473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80072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642938" y="6143625"/>
            <a:ext cx="771525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p>
        </p:txBody>
      </p:sp>
      <p:sp>
        <p:nvSpPr>
          <p:cNvPr id="36867" name="Text Box 6"/>
          <p:cNvSpPr txBox="1">
            <a:spLocks noChangeArrowheads="1"/>
          </p:cNvSpPr>
          <p:nvPr/>
        </p:nvSpPr>
        <p:spPr bwMode="auto">
          <a:xfrm>
            <a:off x="755650" y="5373688"/>
            <a:ext cx="713581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9pPr>
          </a:lstStyle>
          <a:p>
            <a:pPr eaLnBrk="1" hangingPunct="1"/>
            <a:r>
              <a:rPr lang="pt-BR" sz="2800">
                <a:solidFill>
                  <a:srgbClr val="000000"/>
                </a:solidFill>
                <a:latin typeface="Calibri" charset="0"/>
              </a:rPr>
              <a:t>Capacitação com os funcionários sobre amamentação</a:t>
            </a:r>
          </a:p>
        </p:txBody>
      </p:sp>
      <p:pic>
        <p:nvPicPr>
          <p:cNvPr id="36868" name="Picture 4" descr="C:\Users\OS 4162\Pictures\Pictures\Trabalho Guarulhos\20131010_0923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79513"/>
            <a:ext cx="3887788" cy="390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69" name="Picture 5" descr="C:\Users\OS 4162\Pictures\Pictures\Trabalho Guarulhos\20131010_0850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125538"/>
            <a:ext cx="3940175" cy="395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48862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Problemas</a:t>
            </a:r>
            <a:r>
              <a:rPr lang="en-US" dirty="0"/>
              <a:t> APS</a:t>
            </a:r>
          </a:p>
        </p:txBody>
      </p:sp>
      <p:sp>
        <p:nvSpPr>
          <p:cNvPr id="6" name="Content Placeholder 5"/>
          <p:cNvSpPr>
            <a:spLocks noGrp="1"/>
          </p:cNvSpPr>
          <p:nvPr>
            <p:ph idx="1"/>
          </p:nvPr>
        </p:nvSpPr>
        <p:spPr/>
        <p:txBody>
          <a:bodyPr/>
          <a:lstStyle/>
          <a:p>
            <a:endParaRPr lang="en-US" dirty="0"/>
          </a:p>
          <a:p>
            <a:r>
              <a:rPr lang="en-US" dirty="0" err="1"/>
              <a:t>Demais</a:t>
            </a:r>
            <a:r>
              <a:rPr lang="en-US" dirty="0"/>
              <a:t> </a:t>
            </a:r>
            <a:r>
              <a:rPr lang="en-US" dirty="0" err="1"/>
              <a:t>níveis</a:t>
            </a:r>
            <a:endParaRPr lang="en-US" dirty="0"/>
          </a:p>
          <a:p>
            <a:r>
              <a:rPr lang="en-US" dirty="0" err="1"/>
              <a:t>Financiamento</a:t>
            </a:r>
            <a:endParaRPr lang="en-US" dirty="0"/>
          </a:p>
          <a:p>
            <a:r>
              <a:rPr lang="en-US" dirty="0" err="1"/>
              <a:t>Qualidade</a:t>
            </a:r>
            <a:r>
              <a:rPr lang="en-US" dirty="0"/>
              <a:t> da </a:t>
            </a:r>
            <a:r>
              <a:rPr lang="en-US" dirty="0" err="1"/>
              <a:t>atenção</a:t>
            </a:r>
            <a:r>
              <a:rPr lang="en-US" dirty="0"/>
              <a:t> (</a:t>
            </a:r>
            <a:r>
              <a:rPr lang="en-US" dirty="0" err="1"/>
              <a:t>resolutividade</a:t>
            </a:r>
            <a:r>
              <a:rPr lang="en-US" dirty="0"/>
              <a:t>)</a:t>
            </a:r>
          </a:p>
          <a:p>
            <a:r>
              <a:rPr lang="en-US" dirty="0" err="1"/>
              <a:t>Recursos</a:t>
            </a:r>
            <a:r>
              <a:rPr lang="en-US" dirty="0"/>
              <a:t> </a:t>
            </a:r>
            <a:r>
              <a:rPr lang="en-US" dirty="0" err="1"/>
              <a:t>Humanos</a:t>
            </a:r>
            <a:r>
              <a:rPr lang="en-US" dirty="0"/>
              <a:t> </a:t>
            </a:r>
            <a:r>
              <a:rPr lang="en-US" dirty="0" err="1"/>
              <a:t>capacitados</a:t>
            </a:r>
            <a:endParaRPr lang="en-US" dirty="0"/>
          </a:p>
          <a:p>
            <a:r>
              <a:rPr lang="en-US" dirty="0" err="1"/>
              <a:t>Desigualdades</a:t>
            </a:r>
            <a:r>
              <a:rPr lang="en-US" dirty="0"/>
              <a:t> </a:t>
            </a:r>
            <a:r>
              <a:rPr lang="en-US" dirty="0" err="1"/>
              <a:t>Regionais</a:t>
            </a:r>
            <a:endParaRPr lang="en-US" dirty="0"/>
          </a:p>
          <a:p>
            <a:r>
              <a:rPr lang="en-US" dirty="0" err="1"/>
              <a:t>Instalações</a:t>
            </a:r>
            <a:r>
              <a:rPr lang="en-US" dirty="0"/>
              <a:t> </a:t>
            </a:r>
            <a:r>
              <a:rPr lang="en-US" dirty="0" err="1"/>
              <a:t>precárias</a:t>
            </a:r>
            <a:endParaRPr lang="en-US" dirty="0"/>
          </a:p>
          <a:p>
            <a:r>
              <a:rPr lang="en-US" dirty="0" err="1"/>
              <a:t>Etc</a:t>
            </a:r>
            <a:r>
              <a:rPr lang="en-US" dirty="0"/>
              <a:t>, </a:t>
            </a:r>
            <a:r>
              <a:rPr lang="en-US" dirty="0" err="1"/>
              <a:t>etc</a:t>
            </a:r>
            <a:r>
              <a:rPr lang="en-US" dirty="0"/>
              <a:t>, etc…</a:t>
            </a:r>
          </a:p>
          <a:p>
            <a:endParaRPr lang="en-US" dirty="0"/>
          </a:p>
        </p:txBody>
      </p:sp>
    </p:spTree>
    <p:extLst>
      <p:ext uri="{BB962C8B-B14F-4D97-AF65-F5344CB8AC3E}">
        <p14:creationId xmlns:p14="http://schemas.microsoft.com/office/powerpoint/2010/main" val="92240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47472"/>
            <a:ext cx="7772400" cy="838200"/>
          </a:xfrm>
        </p:spPr>
        <p:txBody>
          <a:bodyPr/>
          <a:lstStyle/>
          <a:p>
            <a:pPr eaLnBrk="1" hangingPunct="1">
              <a:defRPr/>
            </a:pPr>
            <a:r>
              <a:rPr lang="pt-BR" dirty="0">
                <a:cs typeface="+mj-cs"/>
              </a:rPr>
              <a:t>Alma Ata (1978)</a:t>
            </a:r>
          </a:p>
        </p:txBody>
      </p:sp>
      <p:sp>
        <p:nvSpPr>
          <p:cNvPr id="5123" name="Rectangle 3"/>
          <p:cNvSpPr>
            <a:spLocks noGrp="1" noChangeArrowheads="1"/>
          </p:cNvSpPr>
          <p:nvPr>
            <p:ph idx="1"/>
          </p:nvPr>
        </p:nvSpPr>
        <p:spPr>
          <a:xfrm>
            <a:off x="304800" y="914400"/>
            <a:ext cx="8382000" cy="5181600"/>
          </a:xfrm>
        </p:spPr>
        <p:txBody>
          <a:bodyPr>
            <a:normAutofit fontScale="92500" lnSpcReduction="10000"/>
          </a:bodyPr>
          <a:lstStyle/>
          <a:p>
            <a:pPr algn="just" eaLnBrk="1" hangingPunct="1">
              <a:lnSpc>
                <a:spcPct val="90000"/>
              </a:lnSpc>
              <a:buFontTx/>
              <a:buNone/>
              <a:defRPr/>
            </a:pPr>
            <a:endParaRPr lang="ja-JP" altLang="en-US" sz="2400" i="1" dirty="0">
              <a:latin typeface="Book Antiqua" charset="0"/>
              <a:cs typeface="Times New Roman" charset="0"/>
            </a:endParaRPr>
          </a:p>
          <a:p>
            <a:pPr algn="just" eaLnBrk="1" hangingPunct="1">
              <a:lnSpc>
                <a:spcPct val="90000"/>
              </a:lnSpc>
              <a:buFontTx/>
              <a:buNone/>
              <a:defRPr/>
            </a:pPr>
            <a:r>
              <a:rPr lang="pt-BR" altLang="ja-JP" sz="2400" i="1" dirty="0">
                <a:latin typeface="Book Antiqua" charset="0"/>
                <a:cs typeface="Times New Roman" charset="0"/>
              </a:rPr>
              <a:t>"</a:t>
            </a:r>
            <a:r>
              <a:rPr lang="ja-JP" altLang="en-US" sz="3600" i="1" dirty="0">
                <a:latin typeface="Arial"/>
                <a:cs typeface="Arial"/>
              </a:rPr>
              <a:t>"</a:t>
            </a:r>
            <a:r>
              <a:rPr lang="pt-BR" sz="3600" i="1" dirty="0">
                <a:latin typeface="Arial"/>
                <a:cs typeface="Arial"/>
              </a:rPr>
              <a:t>Atenção essencial à saúde baseada em tecnologia e métodos práticos, cientificamente comprovados e socialmente aceitáveis, tornados universalmente acessíveis a indivíduos e famílias na comunidade por meios aceitáveis para eles e </a:t>
            </a:r>
            <a:r>
              <a:rPr lang="pt-BR" sz="3600" b="1" i="1" dirty="0">
                <a:latin typeface="Arial"/>
                <a:cs typeface="Arial"/>
              </a:rPr>
              <a:t>a um custo que tanto a comunidade como o país possa arcar</a:t>
            </a:r>
            <a:r>
              <a:rPr lang="pt-BR" sz="3600" i="1" dirty="0">
                <a:latin typeface="Arial"/>
                <a:cs typeface="Arial"/>
              </a:rPr>
              <a:t> em cada estágio de seu desenvolvimento, num espírito de autoconfiança e autodeterminação". </a:t>
            </a:r>
          </a:p>
        </p:txBody>
      </p:sp>
      <p:sp>
        <p:nvSpPr>
          <p:cNvPr id="5" name="Footer Placeholder 4"/>
          <p:cNvSpPr>
            <a:spLocks noGrp="1"/>
          </p:cNvSpPr>
          <p:nvPr>
            <p:ph type="ftr" sz="quarter" idx="11"/>
          </p:nvPr>
        </p:nvSpPr>
        <p:spPr/>
        <p:txBody>
          <a:bodyPr/>
          <a:lstStyle/>
          <a:p>
            <a:pPr>
              <a:defRPr/>
            </a:pPr>
            <a:endParaRPr lang="pt-BR" dirty="0"/>
          </a:p>
        </p:txBody>
      </p:sp>
      <p:sp>
        <p:nvSpPr>
          <p:cNvPr id="6" name="Slide Number Placeholder 5"/>
          <p:cNvSpPr>
            <a:spLocks noGrp="1"/>
          </p:cNvSpPr>
          <p:nvPr>
            <p:ph type="sldNum" sz="quarter" idx="12"/>
          </p:nvPr>
        </p:nvSpPr>
        <p:spPr/>
        <p:txBody>
          <a:bodyPr/>
          <a:lstStyle/>
          <a:p>
            <a:pPr>
              <a:defRPr/>
            </a:pPr>
            <a:fld id="{D3EFDA37-C695-794C-85CA-D7865FC4A212}" type="slidenum">
              <a:rPr lang="pt-BR"/>
              <a:pPr>
                <a:defRPr/>
              </a:pPr>
              <a:t>5</a:t>
            </a:fld>
            <a:endParaRPr lang="pt-BR"/>
          </a:p>
        </p:txBody>
      </p:sp>
    </p:spTree>
    <p:extLst>
      <p:ext uri="{BB962C8B-B14F-4D97-AF65-F5344CB8AC3E}">
        <p14:creationId xmlns:p14="http://schemas.microsoft.com/office/powerpoint/2010/main" val="227301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trips(downLeft)">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2"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pt-BR" i="1" dirty="0">
              <a:latin typeface="Book Antiqua" charset="0"/>
              <a:cs typeface="Times New Roman" charset="0"/>
            </a:endParaRPr>
          </a:p>
          <a:p>
            <a:r>
              <a:rPr lang="pt-BR" i="1" dirty="0">
                <a:latin typeface="Book Antiqua" charset="0"/>
                <a:cs typeface="Times New Roman" charset="0"/>
              </a:rPr>
              <a:t>É </a:t>
            </a:r>
            <a:r>
              <a:rPr lang="pt-BR" b="1" i="1" dirty="0">
                <a:latin typeface="Book Antiqua" charset="0"/>
                <a:cs typeface="Times New Roman" charset="0"/>
              </a:rPr>
              <a:t>parte integral do sistema de saúde </a:t>
            </a:r>
            <a:r>
              <a:rPr lang="pt-BR" i="1" dirty="0">
                <a:latin typeface="Book Antiqua" charset="0"/>
                <a:cs typeface="Times New Roman" charset="0"/>
              </a:rPr>
              <a:t>do país, do qual é função central, sendo o enfoque principal do desenvolvimento social e econômico global da comunidade. É o primeiro nível de contato dos indivíduos, da família, e da comunidade com o sistema nacional de saúde, l</a:t>
            </a:r>
            <a:r>
              <a:rPr lang="pt-BR" b="1" i="1" dirty="0">
                <a:latin typeface="Book Antiqua" charset="0"/>
                <a:cs typeface="Times New Roman" charset="0"/>
              </a:rPr>
              <a:t>evando a atenção em saúde o mais próximo possível do local onde as pessoas vivem e trabalham, constituindo o primeiro elemento de um processo de  atenção continuada à saúde.</a:t>
            </a:r>
            <a:r>
              <a:rPr lang="ja-JP" altLang="pt-BR" i="1" dirty="0">
                <a:latin typeface="Book Antiqua" charset="0"/>
                <a:cs typeface="Times New Roman" charset="0"/>
              </a:rPr>
              <a:t>”</a:t>
            </a:r>
            <a:endParaRPr lang="pt-BR" i="1" dirty="0">
              <a:latin typeface="Book Antiqua" charset="0"/>
              <a:cs typeface="Times New Roman" charset="0"/>
            </a:endParaRPr>
          </a:p>
          <a:p>
            <a:endParaRPr lang="en-US" dirty="0"/>
          </a:p>
        </p:txBody>
      </p:sp>
    </p:spTree>
    <p:extLst>
      <p:ext uri="{BB962C8B-B14F-4D97-AF65-F5344CB8AC3E}">
        <p14:creationId xmlns:p14="http://schemas.microsoft.com/office/powerpoint/2010/main" val="378390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pt-BR" b="1">
                <a:cs typeface="+mj-cs"/>
              </a:rPr>
              <a:t>Saúde para todos no ano 2000</a:t>
            </a:r>
          </a:p>
        </p:txBody>
      </p:sp>
      <p:sp>
        <p:nvSpPr>
          <p:cNvPr id="10243" name="Rectangle 3"/>
          <p:cNvSpPr>
            <a:spLocks noGrp="1" noChangeArrowheads="1"/>
          </p:cNvSpPr>
          <p:nvPr>
            <p:ph idx="1"/>
          </p:nvPr>
        </p:nvSpPr>
        <p:spPr/>
        <p:txBody>
          <a:bodyPr/>
          <a:lstStyle/>
          <a:p>
            <a:pPr eaLnBrk="1" hangingPunct="1">
              <a:defRPr/>
            </a:pPr>
            <a:r>
              <a:rPr lang="pt-BR" dirty="0">
                <a:latin typeface="Book Antiqua" charset="0"/>
                <a:cs typeface="+mn-cs"/>
              </a:rPr>
              <a:t>APS como estratégia;</a:t>
            </a:r>
          </a:p>
          <a:p>
            <a:pPr eaLnBrk="1" hangingPunct="1">
              <a:defRPr/>
            </a:pPr>
            <a:endParaRPr lang="pt-BR" dirty="0">
              <a:latin typeface="Book Antiqua" charset="0"/>
              <a:cs typeface="+mn-cs"/>
            </a:endParaRPr>
          </a:p>
          <a:p>
            <a:pPr eaLnBrk="1" hangingPunct="1">
              <a:defRPr/>
            </a:pPr>
            <a:endParaRPr lang="pt-BR" dirty="0">
              <a:latin typeface="Book Antiqua" charset="0"/>
              <a:cs typeface="+mn-cs"/>
            </a:endParaRPr>
          </a:p>
          <a:p>
            <a:pPr eaLnBrk="1" hangingPunct="1">
              <a:defRPr/>
            </a:pPr>
            <a:r>
              <a:rPr lang="pt-BR" dirty="0">
                <a:latin typeface="Book Antiqua" charset="0"/>
                <a:cs typeface="+mn-cs"/>
              </a:rPr>
              <a:t>APS  como porta de entrada de um sistema de saúde;</a:t>
            </a:r>
          </a:p>
          <a:p>
            <a:pPr eaLnBrk="1" hangingPunct="1">
              <a:defRPr/>
            </a:pPr>
            <a:endParaRPr lang="pt-BR" dirty="0">
              <a:latin typeface="Book Antiqua" charset="0"/>
              <a:cs typeface="+mn-cs"/>
            </a:endParaRPr>
          </a:p>
          <a:p>
            <a:pPr eaLnBrk="1" hangingPunct="1">
              <a:defRPr/>
            </a:pPr>
            <a:endParaRPr lang="pt-BR" dirty="0">
              <a:latin typeface="Book Antiqua" charset="0"/>
              <a:cs typeface="+mn-cs"/>
            </a:endParaRPr>
          </a:p>
          <a:p>
            <a:pPr eaLnBrk="1" hangingPunct="1">
              <a:defRPr/>
            </a:pPr>
            <a:r>
              <a:rPr lang="pt-BR" dirty="0">
                <a:latin typeface="Book Antiqua" charset="0"/>
                <a:cs typeface="+mn-cs"/>
              </a:rPr>
              <a:t>Melhor relação custo-benefício nos países que assim a efetivaram.</a:t>
            </a:r>
          </a:p>
        </p:txBody>
      </p:sp>
      <p:sp>
        <p:nvSpPr>
          <p:cNvPr id="5" name="Footer Placeholder 4"/>
          <p:cNvSpPr>
            <a:spLocks noGrp="1"/>
          </p:cNvSpPr>
          <p:nvPr>
            <p:ph type="ftr" sz="quarter" idx="11"/>
          </p:nvPr>
        </p:nvSpPr>
        <p:spPr/>
        <p:txBody>
          <a:bodyPr/>
          <a:lstStyle/>
          <a:p>
            <a:pPr>
              <a:defRPr/>
            </a:pPr>
            <a:endParaRPr lang="pt-BR" dirty="0"/>
          </a:p>
        </p:txBody>
      </p:sp>
      <p:sp>
        <p:nvSpPr>
          <p:cNvPr id="6" name="Slide Number Placeholder 5"/>
          <p:cNvSpPr>
            <a:spLocks noGrp="1"/>
          </p:cNvSpPr>
          <p:nvPr>
            <p:ph type="sldNum" sz="quarter" idx="12"/>
          </p:nvPr>
        </p:nvSpPr>
        <p:spPr/>
        <p:txBody>
          <a:bodyPr/>
          <a:lstStyle/>
          <a:p>
            <a:pPr>
              <a:defRPr/>
            </a:pPr>
            <a:fld id="{1FD03882-DD40-884B-8BB0-C968CBA5A24A}" type="slidenum">
              <a:rPr lang="pt-BR"/>
              <a:pPr>
                <a:defRPr/>
              </a:pPr>
              <a:t>7</a:t>
            </a:fld>
            <a:endParaRPr lang="pt-BR"/>
          </a:p>
        </p:txBody>
      </p:sp>
    </p:spTree>
    <p:extLst>
      <p:ext uri="{BB962C8B-B14F-4D97-AF65-F5344CB8AC3E}">
        <p14:creationId xmlns:p14="http://schemas.microsoft.com/office/powerpoint/2010/main" val="1931213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Left)">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calcmode="lin" valueType="num">
                                      <p:cBhvr additive="base">
                                        <p:cTn id="12"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 calcmode="lin" valueType="num">
                                      <p:cBhvr additive="base">
                                        <p:cTn id="18" dur="500" fill="hold"/>
                                        <p:tgtEl>
                                          <p:spTgt spid="10243">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243">
                                            <p:txEl>
                                              <p:pRg st="6" end="6"/>
                                            </p:txEl>
                                          </p:spTgt>
                                        </p:tgtEl>
                                        <p:attrNameLst>
                                          <p:attrName>style.visibility</p:attrName>
                                        </p:attrNameLst>
                                      </p:cBhvr>
                                      <p:to>
                                        <p:strVal val="visible"/>
                                      </p:to>
                                    </p:set>
                                    <p:anim calcmode="lin" valueType="num">
                                      <p:cBhvr additive="base">
                                        <p:cTn id="24" dur="500" fill="hold"/>
                                        <p:tgtEl>
                                          <p:spTgt spid="10243">
                                            <p:txEl>
                                              <p:pRg st="6" end="6"/>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2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043CC-831A-6545-861D-99CA50EA6D8C}"/>
              </a:ext>
            </a:extLst>
          </p:cNvPr>
          <p:cNvSpPr>
            <a:spLocks noGrp="1"/>
          </p:cNvSpPr>
          <p:nvPr>
            <p:ph type="title"/>
          </p:nvPr>
        </p:nvSpPr>
        <p:spPr/>
        <p:txBody>
          <a:bodyPr/>
          <a:lstStyle/>
          <a:p>
            <a:r>
              <a:rPr lang="pt-BR" dirty="0"/>
              <a:t>Astana, 2018</a:t>
            </a:r>
          </a:p>
        </p:txBody>
      </p:sp>
      <p:pic>
        <p:nvPicPr>
          <p:cNvPr id="14338" name="Picture 2" descr="Global Conference on Primary Health Care in Astana">
            <a:extLst>
              <a:ext uri="{FF2B5EF4-FFF2-40B4-BE49-F238E27FC236}">
                <a16:creationId xmlns:a16="http://schemas.microsoft.com/office/drawing/2014/main" id="{68FED098-8B66-E141-AAF6-4246B4F866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24025"/>
            <a:ext cx="82296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296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935FC1-A1D8-9945-A1B8-EA730C16C770}"/>
              </a:ext>
            </a:extLst>
          </p:cNvPr>
          <p:cNvSpPr>
            <a:spLocks noGrp="1"/>
          </p:cNvSpPr>
          <p:nvPr>
            <p:ph type="title"/>
          </p:nvPr>
        </p:nvSpPr>
        <p:spPr/>
        <p:txBody>
          <a:bodyPr/>
          <a:lstStyle/>
          <a:p>
            <a:r>
              <a:rPr lang="pt-BR" dirty="0"/>
              <a:t>Astana, 2018</a:t>
            </a:r>
          </a:p>
        </p:txBody>
      </p:sp>
      <p:sp>
        <p:nvSpPr>
          <p:cNvPr id="3" name="Espaço Reservado para Conteúdo 2">
            <a:extLst>
              <a:ext uri="{FF2B5EF4-FFF2-40B4-BE49-F238E27FC236}">
                <a16:creationId xmlns:a16="http://schemas.microsoft.com/office/drawing/2014/main" id="{C4A82F7A-2E36-D94E-AFB2-E90ED6454B48}"/>
              </a:ext>
            </a:extLst>
          </p:cNvPr>
          <p:cNvSpPr>
            <a:spLocks noGrp="1"/>
          </p:cNvSpPr>
          <p:nvPr>
            <p:ph idx="1"/>
          </p:nvPr>
        </p:nvSpPr>
        <p:spPr/>
        <p:txBody>
          <a:bodyPr/>
          <a:lstStyle/>
          <a:p>
            <a:endParaRPr lang="pt-BR" dirty="0"/>
          </a:p>
          <a:p>
            <a:endParaRPr lang="pt-BR" dirty="0"/>
          </a:p>
          <a:p>
            <a:r>
              <a:rPr lang="pt-BR" dirty="0"/>
              <a:t>A APS de qualidade foi reiterada como a forma mais efetiva e eficiente para a aplicação de recursos, e houve um alerta sobre a necessidade de maiores investimentos públicos para saúde e uso mais eficiente: “more </a:t>
            </a:r>
            <a:r>
              <a:rPr lang="pt-BR" dirty="0" err="1"/>
              <a:t>money</a:t>
            </a:r>
            <a:r>
              <a:rPr lang="pt-BR" dirty="0"/>
              <a:t> for </a:t>
            </a:r>
            <a:r>
              <a:rPr lang="pt-BR" dirty="0" err="1"/>
              <a:t>health</a:t>
            </a:r>
            <a:r>
              <a:rPr lang="pt-BR" dirty="0"/>
              <a:t> </a:t>
            </a:r>
            <a:r>
              <a:rPr lang="pt-BR" dirty="0" err="1"/>
              <a:t>and</a:t>
            </a:r>
            <a:r>
              <a:rPr lang="pt-BR" dirty="0"/>
              <a:t> more </a:t>
            </a:r>
            <a:r>
              <a:rPr lang="pt-BR" dirty="0" err="1"/>
              <a:t>health</a:t>
            </a:r>
            <a:r>
              <a:rPr lang="pt-BR" dirty="0"/>
              <a:t> for </a:t>
            </a:r>
            <a:r>
              <a:rPr lang="pt-BR" dirty="0" err="1"/>
              <a:t>money</a:t>
            </a:r>
            <a:r>
              <a:rPr lang="pt-BR" dirty="0"/>
              <a:t>”.</a:t>
            </a:r>
          </a:p>
        </p:txBody>
      </p:sp>
    </p:spTree>
    <p:extLst>
      <p:ext uri="{BB962C8B-B14F-4D97-AF65-F5344CB8AC3E}">
        <p14:creationId xmlns:p14="http://schemas.microsoft.com/office/powerpoint/2010/main" val="31511792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279</TotalTime>
  <Words>1231</Words>
  <Application>Microsoft Office PowerPoint</Application>
  <PresentationFormat>Apresentação na tela (4:3)</PresentationFormat>
  <Paragraphs>206</Paragraphs>
  <Slides>43</Slides>
  <Notes>8</Notes>
  <HiddenSlides>0</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1</vt:i4>
      </vt:variant>
      <vt:variant>
        <vt:lpstr>Títulos de slides</vt:lpstr>
      </vt:variant>
      <vt:variant>
        <vt:i4>43</vt:i4>
      </vt:variant>
    </vt:vector>
  </HeadingPairs>
  <TitlesOfParts>
    <vt:vector size="52" baseType="lpstr">
      <vt:lpstr>ＭＳ Ｐゴシック</vt:lpstr>
      <vt:lpstr>Arial</vt:lpstr>
      <vt:lpstr>Book Antiqua</vt:lpstr>
      <vt:lpstr>Calibri</vt:lpstr>
      <vt:lpstr>Gill Sans MT</vt:lpstr>
      <vt:lpstr>Tahoma</vt:lpstr>
      <vt:lpstr>Times New Roman</vt:lpstr>
      <vt:lpstr>Clarity</vt:lpstr>
      <vt:lpstr>Chart</vt:lpstr>
      <vt:lpstr>Atenção Primária à Saúde</vt:lpstr>
      <vt:lpstr>Na aula de hoje</vt:lpstr>
      <vt:lpstr>Primeira Resolução Internacional</vt:lpstr>
      <vt:lpstr>Apresentação do PowerPoint</vt:lpstr>
      <vt:lpstr>Alma Ata (1978)</vt:lpstr>
      <vt:lpstr>Apresentação do PowerPoint</vt:lpstr>
      <vt:lpstr>Saúde para todos no ano 2000</vt:lpstr>
      <vt:lpstr>Astana, 2018</vt:lpstr>
      <vt:lpstr>Astana, 2018</vt:lpstr>
      <vt:lpstr>O Que é APS?</vt:lpstr>
      <vt:lpstr>Atenção Primária é a provisão do primeiro contato, focado no indivíduo e continuado ao longo do tempo, que corresponda às necessidades de saúde das pessoas.  </vt:lpstr>
      <vt:lpstr>A referência se dará somente naqueles casos incomuns que extrapolarem sua competência, sendo responsabilidade da atenção primária a coordenação do cuidado daqueles que utilizarem serviços em outros níveis de atenção.</vt:lpstr>
      <vt:lpstr>Apresentação do PowerPoint</vt:lpstr>
      <vt:lpstr>Apresentação do PowerPoint</vt:lpstr>
      <vt:lpstr>Apresentação do PowerPoint</vt:lpstr>
      <vt:lpstr>Apresentação do PowerPoint</vt:lpstr>
      <vt:lpstr>O Lugar da APS? </vt:lpstr>
      <vt:lpstr>Apresentação do PowerPoint</vt:lpstr>
      <vt:lpstr>Apresentação do PowerPoint</vt:lpstr>
      <vt:lpstr>Por que a Atenção Primária é importante?</vt:lpstr>
      <vt:lpstr>Pontuação em Atenção Primária vs. Gastos com Atenção à Saúde, 1997</vt:lpstr>
      <vt:lpstr>Países orientados para a Atenção Primária têm:</vt:lpstr>
      <vt:lpstr>Força da Atenção Primária e Mortalidade Precoce em 18 países da OCDE**</vt:lpstr>
      <vt:lpstr>Brasil</vt:lpstr>
      <vt:lpstr>Apresentação do PowerPoint</vt:lpstr>
      <vt:lpstr>Apresentação do PowerPoint</vt:lpstr>
      <vt:lpstr>Estratégia de Saúde da Família</vt:lpstr>
      <vt:lpstr>Apresentação do PowerPoint</vt:lpstr>
      <vt:lpstr>Quem é a  equipe?</vt:lpstr>
      <vt:lpstr>Apresentação do PowerPoint</vt:lpstr>
      <vt:lpstr>British Medical Journal –Matthew Harris e Andy Haines (2010): </vt:lpstr>
      <vt:lpstr>Apresentação do PowerPoint</vt:lpstr>
      <vt:lpstr>Apresentação do PowerPoint</vt:lpstr>
      <vt:lpstr>Apresentação do PowerPoint</vt:lpstr>
      <vt:lpstr>Apresentação do PowerPoint</vt:lpstr>
      <vt:lpstr>Apresentação do PowerPoint</vt:lpstr>
      <vt:lpstr>Apresentação do PowerPoint</vt:lpstr>
      <vt:lpstr>Equipe NASF (AB)</vt:lpstr>
      <vt:lpstr>Apresentação do PowerPoint</vt:lpstr>
      <vt:lpstr>Apresentação do PowerPoint</vt:lpstr>
      <vt:lpstr>Apresentação do PowerPoint</vt:lpstr>
      <vt:lpstr>Apresentação do PowerPoint</vt:lpstr>
      <vt:lpstr>Problemas APS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Aylene</dc:creator>
  <cp:lastModifiedBy>ÉRICO Ibiapina</cp:lastModifiedBy>
  <cp:revision>23</cp:revision>
  <dcterms:created xsi:type="dcterms:W3CDTF">2015-04-26T12:17:17Z</dcterms:created>
  <dcterms:modified xsi:type="dcterms:W3CDTF">2020-05-18T21:50:08Z</dcterms:modified>
</cp:coreProperties>
</file>