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1"/>
  </p:notesMasterIdLst>
  <p:handoutMasterIdLst>
    <p:handoutMasterId r:id="rId52"/>
  </p:handoutMasterIdLst>
  <p:sldIdLst>
    <p:sldId id="256" r:id="rId2"/>
    <p:sldId id="350" r:id="rId3"/>
    <p:sldId id="260" r:id="rId4"/>
    <p:sldId id="261" r:id="rId5"/>
    <p:sldId id="262" r:id="rId6"/>
    <p:sldId id="264" r:id="rId7"/>
    <p:sldId id="265" r:id="rId8"/>
    <p:sldId id="351" r:id="rId9"/>
    <p:sldId id="352" r:id="rId10"/>
    <p:sldId id="353" r:id="rId11"/>
    <p:sldId id="354" r:id="rId12"/>
    <p:sldId id="355" r:id="rId13"/>
    <p:sldId id="356" r:id="rId14"/>
    <p:sldId id="357" r:id="rId15"/>
    <p:sldId id="358" r:id="rId16"/>
    <p:sldId id="359" r:id="rId17"/>
    <p:sldId id="360" r:id="rId18"/>
    <p:sldId id="361" r:id="rId19"/>
    <p:sldId id="362" r:id="rId20"/>
    <p:sldId id="363" r:id="rId21"/>
    <p:sldId id="364" r:id="rId22"/>
    <p:sldId id="365" r:id="rId23"/>
    <p:sldId id="366" r:id="rId24"/>
    <p:sldId id="367" r:id="rId25"/>
    <p:sldId id="368" r:id="rId26"/>
    <p:sldId id="369" r:id="rId27"/>
    <p:sldId id="370" r:id="rId28"/>
    <p:sldId id="371" r:id="rId29"/>
    <p:sldId id="372" r:id="rId30"/>
    <p:sldId id="373" r:id="rId31"/>
    <p:sldId id="374" r:id="rId32"/>
    <p:sldId id="375" r:id="rId33"/>
    <p:sldId id="376" r:id="rId34"/>
    <p:sldId id="377" r:id="rId35"/>
    <p:sldId id="378" r:id="rId36"/>
    <p:sldId id="379" r:id="rId37"/>
    <p:sldId id="380" r:id="rId38"/>
    <p:sldId id="381" r:id="rId39"/>
    <p:sldId id="382" r:id="rId40"/>
    <p:sldId id="383" r:id="rId41"/>
    <p:sldId id="384" r:id="rId42"/>
    <p:sldId id="385" r:id="rId43"/>
    <p:sldId id="386" r:id="rId44"/>
    <p:sldId id="387" r:id="rId45"/>
    <p:sldId id="388" r:id="rId46"/>
    <p:sldId id="389" r:id="rId47"/>
    <p:sldId id="390" r:id="rId48"/>
    <p:sldId id="391" r:id="rId49"/>
    <p:sldId id="259" r:id="rId5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2B6FA3-6CF2-46EF-8764-6C20AD4CE968}" type="datetimeFigureOut">
              <a:rPr lang="pt-BR" smtClean="0"/>
              <a:t>13/03/2017</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2A08E9-4BEC-4556-8976-2AFC6312D50D}" type="slidenum">
              <a:rPr lang="pt-BR" smtClean="0"/>
              <a:t>‹nº›</a:t>
            </a:fld>
            <a:endParaRPr lang="pt-BR"/>
          </a:p>
        </p:txBody>
      </p:sp>
    </p:spTree>
    <p:extLst>
      <p:ext uri="{BB962C8B-B14F-4D97-AF65-F5344CB8AC3E}">
        <p14:creationId xmlns:p14="http://schemas.microsoft.com/office/powerpoint/2010/main" val="900651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D3D27B-D06A-49F0-BDEA-425DD7FA86E5}" type="datetimeFigureOut">
              <a:rPr lang="pt-BR" smtClean="0"/>
              <a:t>13/03/2017</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EC35A8-A0C0-448F-9E77-796A82B5B118}" type="slidenum">
              <a:rPr lang="pt-BR" smtClean="0"/>
              <a:t>‹nº›</a:t>
            </a:fld>
            <a:endParaRPr lang="pt-BR"/>
          </a:p>
        </p:txBody>
      </p:sp>
    </p:spTree>
    <p:extLst>
      <p:ext uri="{BB962C8B-B14F-4D97-AF65-F5344CB8AC3E}">
        <p14:creationId xmlns:p14="http://schemas.microsoft.com/office/powerpoint/2010/main" val="3957151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08DB3C-BA0A-4278-BADB-508E2118BD97}" type="slidenum">
              <a:rPr lang="pt-BR" altLang="pt-BR"/>
              <a:pPr/>
              <a:t>2</a:t>
            </a:fld>
            <a:endParaRPr lang="pt-BR" altLang="pt-BR"/>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pt-BR" altLang="pt-BR"/>
          </a:p>
        </p:txBody>
      </p:sp>
    </p:spTree>
    <p:extLst>
      <p:ext uri="{BB962C8B-B14F-4D97-AF65-F5344CB8AC3E}">
        <p14:creationId xmlns:p14="http://schemas.microsoft.com/office/powerpoint/2010/main" val="3297729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07B96E-F64E-42FB-89A7-1F38ED7B8AB9}" type="slidenum">
              <a:rPr lang="pt-BR" altLang="pt-BR"/>
              <a:pPr/>
              <a:t>8</a:t>
            </a:fld>
            <a:endParaRPr lang="pt-BR" altLang="pt-BR"/>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pt-BR" altLang="pt-BR"/>
          </a:p>
        </p:txBody>
      </p:sp>
    </p:spTree>
    <p:extLst>
      <p:ext uri="{BB962C8B-B14F-4D97-AF65-F5344CB8AC3E}">
        <p14:creationId xmlns:p14="http://schemas.microsoft.com/office/powerpoint/2010/main" val="27073824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3" name="Retângulo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tângulo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tângulo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tângulo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tângulo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tângulo de cantos arredondado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tângulo de cantos arredondado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tângulo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a:xfrm>
            <a:off x="0" y="0"/>
            <a:ext cx="9144000" cy="3701700"/>
          </a:xfrm>
          <a:prstGeom prst="rect">
            <a:avLst/>
          </a:prstGeom>
          <a:solidFill>
            <a:srgbClr val="00206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pt-BR" smtClean="0"/>
              <a:t>Clique para editar o título mestre</a:t>
            </a:r>
            <a:endParaRPr kumimoji="0" lang="en-US"/>
          </a:p>
        </p:txBody>
      </p:sp>
      <p:sp>
        <p:nvSpPr>
          <p:cNvPr id="9" name="Subtítu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705600" y="4206240"/>
            <a:ext cx="960120" cy="457200"/>
          </a:xfrm>
        </p:spPr>
        <p:txBody>
          <a:bodyPr/>
          <a:lstStyle/>
          <a:p>
            <a:fld id="{CB33D023-8358-4F90-B9CF-02D40E771A24}" type="datetime1">
              <a:rPr lang="pt-BR" smtClean="0"/>
              <a:t>13/03/2017</a:t>
            </a:fld>
            <a:endParaRPr lang="pt-BR"/>
          </a:p>
        </p:txBody>
      </p:sp>
      <p:sp>
        <p:nvSpPr>
          <p:cNvPr id="17" name="Espaço Reservado para Rodapé 16"/>
          <p:cNvSpPr>
            <a:spLocks noGrp="1"/>
          </p:cNvSpPr>
          <p:nvPr>
            <p:ph type="ftr" sz="quarter" idx="11"/>
          </p:nvPr>
        </p:nvSpPr>
        <p:spPr>
          <a:xfrm>
            <a:off x="5410200" y="4205288"/>
            <a:ext cx="1295400" cy="457200"/>
          </a:xfrm>
        </p:spPr>
        <p:txBody>
          <a:bodyPr/>
          <a:lstStyle/>
          <a:p>
            <a:endParaRPr lang="pt-BR"/>
          </a:p>
        </p:txBody>
      </p:sp>
      <p:sp>
        <p:nvSpPr>
          <p:cNvPr id="29" name="Espaço Reservado para Número de Slid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4676C80-99AF-433A-8C79-EA0997432E77}" type="slidenum">
              <a:rPr lang="pt-BR" smtClean="0"/>
              <a:t>‹nº›</a:t>
            </a:fld>
            <a:endParaRPr lang="pt-BR"/>
          </a:p>
        </p:txBody>
      </p:sp>
      <p:pic>
        <p:nvPicPr>
          <p:cNvPr id="18" name="Picture 4" descr="C:\Users\Marcelo\Documents\Professor\FEA-RP\site\versão1\crbst_FEARP-1.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95121" y="5557162"/>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C:\Users\Marcelo\Documents\Professor\FEA-RP\site\versão1\crbst_USP-2.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496" y="5805264"/>
            <a:ext cx="1155948" cy="45629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4" name="Rectangle 4"/>
          <p:cNvSpPr>
            <a:spLocks noChangeArrowheads="1"/>
          </p:cNvSpPr>
          <p:nvPr userDrawn="1"/>
        </p:nvSpPr>
        <p:spPr bwMode="auto">
          <a:xfrm>
            <a:off x="1867205" y="5733256"/>
            <a:ext cx="5630003"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Lst>
            </a:pPr>
            <a:r>
              <a:rPr kumimoji="0" lang="pt-BR" sz="8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r>
            <a:br>
              <a:rPr kumimoji="0" lang="pt-BR" sz="8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br>
            <a:r>
              <a:rPr kumimoji="0" lang="pt-B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Faculdade de Economia, Administração e Contabilidade de Ribeirão Preto</a:t>
            </a:r>
            <a:endParaRPr kumimoji="0" lang="pt-B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80975" algn="l"/>
              </a:tabLst>
            </a:pPr>
            <a:r>
              <a:rPr kumimoji="0" lang="pt-BR" sz="14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Departamento de Contabilidade</a:t>
            </a:r>
          </a:p>
          <a:p>
            <a:pPr marL="0" marR="0" lvl="0" indent="0" algn="ctr" defTabSz="914400" rtl="0" eaLnBrk="0" fontAlgn="base" latinLnBrk="0" hangingPunct="0">
              <a:lnSpc>
                <a:spcPct val="100000"/>
              </a:lnSpc>
              <a:spcBef>
                <a:spcPct val="0"/>
              </a:spcBef>
              <a:spcAft>
                <a:spcPct val="0"/>
              </a:spcAft>
              <a:buClrTx/>
              <a:buSzTx/>
              <a:buFontTx/>
              <a:buNone/>
              <a:tabLst>
                <a:tab pos="180975" algn="l"/>
              </a:tabLst>
            </a:pPr>
            <a:r>
              <a:rPr kumimoji="0" lang="pt-BR" sz="14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RCC0305 </a:t>
            </a:r>
            <a:r>
              <a:rPr kumimoji="0" lang="pt-B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Métodos Quantitativos I</a:t>
            </a:r>
            <a:endParaRPr kumimoji="0" lang="pt-BR"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75856BD8-FC61-46D6-A75F-8E71EEA4E365}" type="datetime1">
              <a:rPr lang="pt-BR" smtClean="0"/>
              <a:t>13/03/2017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676C80-99AF-433A-8C79-EA0997432E77}" type="slidenum">
              <a:rPr lang="pt-BR" smtClean="0"/>
              <a:t>‹nº›</a:t>
            </a:fld>
            <a:endParaRPr lang="pt-B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1143000"/>
            <a:ext cx="1905000" cy="5486400"/>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1143000"/>
            <a:ext cx="6248400" cy="5486400"/>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373650CD-C7A2-4AF1-9B42-B5891E08F0CB}" type="datetime1">
              <a:rPr lang="pt-BR" smtClean="0"/>
              <a:t>13/03/2017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676C80-99AF-433A-8C79-EA0997432E77}" type="slidenum">
              <a:rPr lang="pt-BR" smtClean="0"/>
              <a:t>‹nº›</a:t>
            </a:fld>
            <a:endParaRPr lang="pt-B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C98DD4E4-E91B-4881-ACDB-69B2AF3D0664}" type="datetime1">
              <a:rPr lang="pt-BR" smtClean="0"/>
              <a:t>13/03/2017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676C80-99AF-433A-8C79-EA0997432E77}" type="slidenum">
              <a:rPr lang="pt-BR" smtClean="0"/>
              <a:t>‹nº›</a:t>
            </a:fld>
            <a:endParaRPr lang="pt-B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p>
            <a:fld id="{E8B55796-3143-42D1-81B8-C485740CDD76}" type="datetime1">
              <a:rPr lang="pt-BR" smtClean="0"/>
              <a:t>13/03/2017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676C80-99AF-433A-8C79-EA0997432E77}" type="slidenum">
              <a:rPr lang="pt-BR" smtClean="0"/>
              <a:t>‹nº›</a:t>
            </a:fld>
            <a:endParaRPr lang="pt-B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D8DDB1A7-8170-40BD-99EF-4C90598F4FCB}" type="datetime1">
              <a:rPr lang="pt-BR" smtClean="0"/>
              <a:t>13/03/2017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4676C80-99AF-433A-8C79-EA0997432E77}" type="slidenum">
              <a:rPr lang="pt-BR" smtClean="0"/>
              <a:t>‹nº›</a:t>
            </a:fld>
            <a:endParaRPr lang="pt-B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81000" y="1143000"/>
            <a:ext cx="8382000" cy="1069848"/>
          </a:xfrm>
        </p:spPr>
        <p:txBody>
          <a:bodyPr anchor="ctr"/>
          <a:lstStyle>
            <a:lvl1pPr>
              <a:defRPr sz="4000" b="0" i="0" cap="none" baseline="0"/>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6" name="Espaço Reservado para Data 25"/>
          <p:cNvSpPr>
            <a:spLocks noGrp="1"/>
          </p:cNvSpPr>
          <p:nvPr>
            <p:ph type="dt" sz="half" idx="10"/>
          </p:nvPr>
        </p:nvSpPr>
        <p:spPr/>
        <p:txBody>
          <a:bodyPr rtlCol="0"/>
          <a:lstStyle/>
          <a:p>
            <a:fld id="{F9DEBCD6-DC04-4A2D-88E6-AA015FCAA7B0}" type="datetime1">
              <a:rPr lang="pt-BR" smtClean="0"/>
              <a:t>13/03/2017</a:t>
            </a:fld>
            <a:endParaRPr lang="pt-BR"/>
          </a:p>
        </p:txBody>
      </p:sp>
      <p:sp>
        <p:nvSpPr>
          <p:cNvPr id="27" name="Espaço Reservado para Número de Slide 26"/>
          <p:cNvSpPr>
            <a:spLocks noGrp="1"/>
          </p:cNvSpPr>
          <p:nvPr>
            <p:ph type="sldNum" sz="quarter" idx="11"/>
          </p:nvPr>
        </p:nvSpPr>
        <p:spPr/>
        <p:txBody>
          <a:bodyPr rtlCol="0"/>
          <a:lstStyle/>
          <a:p>
            <a:fld id="{24676C80-99AF-433A-8C79-EA0997432E77}" type="slidenum">
              <a:rPr lang="pt-BR" smtClean="0"/>
              <a:t>‹nº›</a:t>
            </a:fld>
            <a:endParaRPr lang="pt-BR"/>
          </a:p>
        </p:txBody>
      </p:sp>
      <p:sp>
        <p:nvSpPr>
          <p:cNvPr id="28" name="Espaço Reservado para Rodapé 27"/>
          <p:cNvSpPr>
            <a:spLocks noGrp="1"/>
          </p:cNvSpPr>
          <p:nvPr>
            <p:ph type="ftr" sz="quarter" idx="12"/>
          </p:nvPr>
        </p:nvSpPr>
        <p:spPr/>
        <p:txBody>
          <a:bodyPr rtlCol="0"/>
          <a:lstStyle/>
          <a:p>
            <a:endParaRPr lang="pt-B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a:xfrm>
            <a:off x="6583680" y="612648"/>
            <a:ext cx="957264" cy="457200"/>
          </a:xfrm>
        </p:spPr>
        <p:txBody>
          <a:bodyPr/>
          <a:lstStyle/>
          <a:p>
            <a:fld id="{827E5929-197E-41CC-B84E-3801D0A421C7}" type="datetime1">
              <a:rPr lang="pt-BR" smtClean="0"/>
              <a:t>13/03/2017</a:t>
            </a:fld>
            <a:endParaRPr lang="pt-BR"/>
          </a:p>
        </p:txBody>
      </p:sp>
      <p:sp>
        <p:nvSpPr>
          <p:cNvPr id="4" name="Espaço Reservado para Rodapé 3"/>
          <p:cNvSpPr>
            <a:spLocks noGrp="1"/>
          </p:cNvSpPr>
          <p:nvPr>
            <p:ph type="ftr" sz="quarter" idx="11"/>
          </p:nvPr>
        </p:nvSpPr>
        <p:spPr>
          <a:xfrm>
            <a:off x="5257800" y="612648"/>
            <a:ext cx="1325880" cy="457200"/>
          </a:xfrm>
        </p:spPr>
        <p:txBody>
          <a:bodyPr/>
          <a:lstStyle/>
          <a:p>
            <a:endParaRPr lang="pt-BR"/>
          </a:p>
        </p:txBody>
      </p:sp>
      <p:sp>
        <p:nvSpPr>
          <p:cNvPr id="5" name="Espaço Reservado para Número de Slide 4"/>
          <p:cNvSpPr>
            <a:spLocks noGrp="1"/>
          </p:cNvSpPr>
          <p:nvPr>
            <p:ph type="sldNum" sz="quarter" idx="12"/>
          </p:nvPr>
        </p:nvSpPr>
        <p:spPr>
          <a:xfrm>
            <a:off x="8174736" y="2272"/>
            <a:ext cx="762000" cy="365760"/>
          </a:xfrm>
        </p:spPr>
        <p:txBody>
          <a:bodyPr/>
          <a:lstStyle/>
          <a:p>
            <a:fld id="{24676C80-99AF-433A-8C79-EA0997432E77}" type="slidenum">
              <a:rPr lang="pt-BR" smtClean="0"/>
              <a:t>‹nº›</a:t>
            </a:fld>
            <a:endParaRPr lang="pt-B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4DB1520-BAF3-485F-BD6E-827543310418}" type="datetime1">
              <a:rPr lang="pt-BR" smtClean="0"/>
              <a:t>13/03/2017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‹nº›</a:t>
            </a:fld>
            <a:endParaRPr lang="pt-B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353496" y="1101970"/>
            <a:ext cx="3383280" cy="877824"/>
          </a:xfrm>
        </p:spPr>
        <p:txBody>
          <a:bodyPr anchor="b"/>
          <a:lstStyle>
            <a:lvl1pPr algn="l">
              <a:buNone/>
              <a:defRPr sz="1800" b="1"/>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A298A66B-0335-4D2D-A05D-5B21A8E19451}" type="datetime1">
              <a:rPr lang="pt-BR" smtClean="0"/>
              <a:t>13/03/2017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4676C80-99AF-433A-8C79-EA0997432E77}" type="slidenum">
              <a:rPr lang="pt-BR" smtClean="0"/>
              <a:t>‹nº›</a:t>
            </a:fld>
            <a:endParaRPr lang="pt-B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F087FE07-E418-40B0-8991-D5298DB12C27}" type="datetime1">
              <a:rPr lang="pt-BR" smtClean="0"/>
              <a:t>13/03/2017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4676C80-99AF-433A-8C79-EA0997432E77}" type="slidenum">
              <a:rPr lang="pt-BR" smtClean="0"/>
              <a:t>‹nº›</a:t>
            </a:fld>
            <a:endParaRPr lang="pt-B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9" name="Picture 5" descr="C:\Users\Marcelo\Documents\Professor\FEA-RP\site\versão1\crbst_USP-2.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1875" y="678166"/>
            <a:ext cx="1155948" cy="45629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Marcelo\Documents\Professor\FEA-RP\site\versão1\crbst_FEARP-1.pn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91500" y="430064"/>
            <a:ext cx="952500" cy="952500"/>
          </a:xfrm>
          <a:prstGeom prst="rect">
            <a:avLst/>
          </a:prstGeom>
          <a:noFill/>
          <a:extLst>
            <a:ext uri="{909E8E84-426E-40DD-AFC4-6F175D3DCCD1}">
              <a14:hiddenFill xmlns:a14="http://schemas.microsoft.com/office/drawing/2010/main">
                <a:solidFill>
                  <a:srgbClr val="FFFFFF"/>
                </a:solidFill>
              </a14:hiddenFill>
            </a:ext>
          </a:extLst>
        </p:spPr>
      </p:pic>
      <p:sp>
        <p:nvSpPr>
          <p:cNvPr id="28" name="Retângulo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tângulo 28"/>
          <p:cNvSpPr/>
          <p:nvPr/>
        </p:nvSpPr>
        <p:spPr>
          <a:xfrm>
            <a:off x="0" y="-1"/>
            <a:ext cx="9144000" cy="310663"/>
          </a:xfrm>
          <a:prstGeom prst="rect">
            <a:avLst/>
          </a:prstGeom>
          <a:solidFill>
            <a:srgbClr val="00206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tângulo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tângulo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tângulo de cantos arredondado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tângulo de cantos arredondado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tângulo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tângulo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tângulo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tângulo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tângulo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tângulo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ço Reservado para Título 21"/>
          <p:cNvSpPr>
            <a:spLocks noGrp="1"/>
          </p:cNvSpPr>
          <p:nvPr>
            <p:ph type="title"/>
          </p:nvPr>
        </p:nvSpPr>
        <p:spPr>
          <a:xfrm>
            <a:off x="457200" y="1143000"/>
            <a:ext cx="8229600" cy="1066800"/>
          </a:xfrm>
          <a:prstGeom prst="rect">
            <a:avLst/>
          </a:prstGeom>
        </p:spPr>
        <p:txBody>
          <a:bodyPr vert="horz" anchor="ctr">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9D82FBB-5551-4288-81BB-EDDAA5721B92}" type="datetime1">
              <a:rPr lang="pt-BR" smtClean="0"/>
              <a:t>13/03/2017</a:t>
            </a:fld>
            <a:endParaRPr lang="pt-BR"/>
          </a:p>
        </p:txBody>
      </p:sp>
      <p:sp>
        <p:nvSpPr>
          <p:cNvPr id="3" name="Espaço Reservado para Rodapé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pt-BR"/>
          </a:p>
        </p:txBody>
      </p:sp>
      <p:sp>
        <p:nvSpPr>
          <p:cNvPr id="23" name="Espaço Reservado para Número de Slid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4676C80-99AF-433A-8C79-EA0997432E77}"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rcelobotelh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1.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3.wmf"/><Relationship Id="rId5" Type="http://schemas.openxmlformats.org/officeDocument/2006/relationships/oleObject" Target="../embeddings/oleObject3.bin"/><Relationship Id="rId4" Type="http://schemas.openxmlformats.org/officeDocument/2006/relationships/image" Target="../media/image12.wmf"/></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marcelobotelho.com/" TargetMode="External"/><Relationship Id="rId2" Type="http://schemas.openxmlformats.org/officeDocument/2006/relationships/hyperlink" Target="mailto:mbotelho@usp.br"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Introdução à Análise Multivariada</a:t>
            </a:r>
            <a:endParaRPr lang="pt-BR" dirty="0"/>
          </a:p>
        </p:txBody>
      </p:sp>
      <p:sp>
        <p:nvSpPr>
          <p:cNvPr id="3" name="Subtítulo 2"/>
          <p:cNvSpPr>
            <a:spLocks noGrp="1"/>
          </p:cNvSpPr>
          <p:nvPr>
            <p:ph type="subTitle" idx="1"/>
          </p:nvPr>
        </p:nvSpPr>
        <p:spPr/>
        <p:txBody>
          <a:bodyPr/>
          <a:lstStyle/>
          <a:p>
            <a:r>
              <a:rPr lang="pt-BR" dirty="0" smtClean="0"/>
              <a:t>Prof. Dr. Marcelo Botelho da Costa Moraes</a:t>
            </a:r>
          </a:p>
          <a:p>
            <a:r>
              <a:rPr lang="pt-BR" dirty="0" smtClean="0">
                <a:hlinkClick r:id="rId2"/>
              </a:rPr>
              <a:t>www.marcelobotelho.com</a:t>
            </a:r>
            <a:endParaRPr lang="pt-BR" dirty="0" smtClean="0"/>
          </a:p>
          <a:p>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1</a:t>
            </a:fld>
            <a:endParaRPr lang="pt-BR"/>
          </a:p>
        </p:txBody>
      </p:sp>
      <p:sp>
        <p:nvSpPr>
          <p:cNvPr id="6" name="CaixaDeTexto 5"/>
          <p:cNvSpPr txBox="1"/>
          <p:nvPr/>
        </p:nvSpPr>
        <p:spPr>
          <a:xfrm>
            <a:off x="3275856" y="5229200"/>
            <a:ext cx="5256584" cy="646331"/>
          </a:xfrm>
          <a:prstGeom prst="rect">
            <a:avLst/>
          </a:prstGeom>
          <a:noFill/>
        </p:spPr>
        <p:txBody>
          <a:bodyPr wrap="square" rtlCol="0">
            <a:spAutoFit/>
          </a:bodyPr>
          <a:lstStyle/>
          <a:p>
            <a:r>
              <a:rPr lang="pt-BR" dirty="0" smtClean="0"/>
              <a:t>Adaptado do Material de Aula de </a:t>
            </a:r>
            <a:r>
              <a:rPr lang="pt-BR" dirty="0" err="1" smtClean="0"/>
              <a:t>Corrar</a:t>
            </a:r>
            <a:r>
              <a:rPr lang="pt-BR" dirty="0" smtClean="0"/>
              <a:t>, Paulo e Dias Filho (2007)</a:t>
            </a:r>
            <a:endParaRPr lang="pt-BR" dirty="0"/>
          </a:p>
        </p:txBody>
      </p:sp>
    </p:spTree>
    <p:extLst>
      <p:ext uri="{BB962C8B-B14F-4D97-AF65-F5344CB8AC3E}">
        <p14:creationId xmlns:p14="http://schemas.microsoft.com/office/powerpoint/2010/main" val="374628051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Análise D</a:t>
            </a:r>
            <a:r>
              <a:rPr lang="pt-BR" dirty="0" smtClean="0"/>
              <a:t>iscriminante</a:t>
            </a:r>
            <a:endParaRPr lang="pt-BR" dirty="0"/>
          </a:p>
        </p:txBody>
      </p:sp>
      <p:sp>
        <p:nvSpPr>
          <p:cNvPr id="3" name="Espaço Reservado para Conteúdo 2"/>
          <p:cNvSpPr>
            <a:spLocks noGrp="1"/>
          </p:cNvSpPr>
          <p:nvPr>
            <p:ph idx="1"/>
          </p:nvPr>
        </p:nvSpPr>
        <p:spPr>
          <a:xfrm>
            <a:off x="457200" y="2249424"/>
            <a:ext cx="8229600" cy="2331704"/>
          </a:xfrm>
        </p:spPr>
        <p:txBody>
          <a:bodyPr>
            <a:normAutofit/>
          </a:bodyPr>
          <a:lstStyle/>
          <a:p>
            <a:r>
              <a:rPr lang="pt-BR" dirty="0"/>
              <a:t>A variável dependente é qualitativa, podendo ser dicotômica (sim-não) ou </a:t>
            </a:r>
            <a:r>
              <a:rPr lang="pt-BR" dirty="0" err="1"/>
              <a:t>multicotômica</a:t>
            </a:r>
            <a:r>
              <a:rPr lang="pt-BR" dirty="0"/>
              <a:t> (alto-médio-baixo), e as variáveis independentes podem ser quantitativa ou qualitativa. </a:t>
            </a:r>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10</a:t>
            </a:fld>
            <a:endParaRPr lang="pt-BR"/>
          </a:p>
        </p:txBody>
      </p:sp>
      <p:pic>
        <p:nvPicPr>
          <p:cNvPr id="9218" name="Picture 2" descr="http://cdn.meme.am/instances/5660345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8977" y="4100602"/>
            <a:ext cx="3672408" cy="2754307"/>
          </a:xfrm>
          <a:prstGeom prst="rect">
            <a:avLst/>
          </a:prstGeom>
          <a:noFill/>
          <a:extLst>
            <a:ext uri="{909E8E84-426E-40DD-AFC4-6F175D3DCCD1}">
              <a14:hiddenFill xmlns:a14="http://schemas.microsoft.com/office/drawing/2010/main">
                <a:solidFill>
                  <a:srgbClr val="FFFFFF"/>
                </a:solidFill>
              </a14:hiddenFill>
            </a:ext>
          </a:extLst>
        </p:spPr>
      </p:pic>
      <p:sp>
        <p:nvSpPr>
          <p:cNvPr id="5" name="Retângulo 4"/>
          <p:cNvSpPr/>
          <p:nvPr/>
        </p:nvSpPr>
        <p:spPr>
          <a:xfrm>
            <a:off x="576064" y="4100602"/>
            <a:ext cx="4572000" cy="2246769"/>
          </a:xfrm>
          <a:prstGeom prst="rect">
            <a:avLst/>
          </a:prstGeom>
        </p:spPr>
        <p:txBody>
          <a:bodyPr>
            <a:spAutoFit/>
          </a:bodyPr>
          <a:lstStyle/>
          <a:p>
            <a:pPr marL="457200" indent="-457200">
              <a:buFont typeface="Arial" panose="020B0604020202020204" pitchFamily="34" charset="0"/>
              <a:buChar char="•"/>
            </a:pPr>
            <a:r>
              <a:rPr lang="pt-BR" sz="2800" dirty="0"/>
              <a:t>Esta técnica estatística auxilia na identificação de quais variáveis conseguem diferenciar grupos ou categorias.</a:t>
            </a:r>
          </a:p>
        </p:txBody>
      </p:sp>
    </p:spTree>
    <p:extLst>
      <p:ext uri="{BB962C8B-B14F-4D97-AF65-F5344CB8AC3E}">
        <p14:creationId xmlns:p14="http://schemas.microsoft.com/office/powerpoint/2010/main" val="30050945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Regressão L</a:t>
            </a:r>
            <a:r>
              <a:rPr lang="pt-BR" dirty="0" smtClean="0"/>
              <a:t>ogística</a:t>
            </a:r>
            <a:endParaRPr lang="pt-BR" dirty="0"/>
          </a:p>
        </p:txBody>
      </p:sp>
      <p:sp>
        <p:nvSpPr>
          <p:cNvPr id="3" name="Espaço Reservado para Conteúdo 2"/>
          <p:cNvSpPr>
            <a:spLocks noGrp="1"/>
          </p:cNvSpPr>
          <p:nvPr>
            <p:ph idx="1"/>
          </p:nvPr>
        </p:nvSpPr>
        <p:spPr>
          <a:xfrm>
            <a:off x="251520" y="2209800"/>
            <a:ext cx="4762872" cy="4325112"/>
          </a:xfrm>
        </p:spPr>
        <p:txBody>
          <a:bodyPr>
            <a:normAutofit fontScale="92500" lnSpcReduction="20000"/>
          </a:bodyPr>
          <a:lstStyle/>
          <a:p>
            <a:r>
              <a:rPr lang="pt-BR" dirty="0"/>
              <a:t>Técnica de análise multivariada que permite estabelecer a probabilidade de ocorrência de determinado evento para situações em que a variável dependente é qualitativa e de natureza dicotômica.</a:t>
            </a:r>
          </a:p>
          <a:p>
            <a:r>
              <a:rPr lang="pt-BR" dirty="0"/>
              <a:t>Pode ser utilizada mesmo quando alguns dos pressupostos da análise discriminante  não forem atendidos</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11</a:t>
            </a:fld>
            <a:endParaRPr lang="pt-BR"/>
          </a:p>
        </p:txBody>
      </p:sp>
      <p:pic>
        <p:nvPicPr>
          <p:cNvPr id="10242" name="Picture 2" descr="http://makeameme.org/media/created/logistic-regression-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4392" y="2209800"/>
            <a:ext cx="3932881" cy="3959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980276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Análise F</a:t>
            </a:r>
            <a:r>
              <a:rPr lang="pt-BR" dirty="0" smtClean="0"/>
              <a:t>atorial</a:t>
            </a:r>
            <a:endParaRPr lang="pt-BR" dirty="0"/>
          </a:p>
        </p:txBody>
      </p:sp>
      <p:sp>
        <p:nvSpPr>
          <p:cNvPr id="3" name="Espaço Reservado para Conteúdo 2"/>
          <p:cNvSpPr>
            <a:spLocks noGrp="1"/>
          </p:cNvSpPr>
          <p:nvPr>
            <p:ph idx="1"/>
          </p:nvPr>
        </p:nvSpPr>
        <p:spPr/>
        <p:txBody>
          <a:bodyPr/>
          <a:lstStyle/>
          <a:p>
            <a:r>
              <a:rPr lang="pt-BR" dirty="0"/>
              <a:t>É uma técnica multivariada de interdependência em que todas as variáveis são simultaneamente consideradas.</a:t>
            </a:r>
          </a:p>
          <a:p>
            <a:r>
              <a:rPr lang="pt-BR" dirty="0"/>
              <a:t>Cada variável é relacionada com as demais, a fim de estudar as </a:t>
            </a:r>
            <a:r>
              <a:rPr lang="pt-BR" dirty="0" smtClean="0"/>
              <a:t>inter-relações </a:t>
            </a:r>
            <a:r>
              <a:rPr lang="pt-BR" dirty="0"/>
              <a:t>existentes entre elas, buscando a redução ou sumarização dos dados. </a:t>
            </a:r>
          </a:p>
          <a:p>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12</a:t>
            </a:fld>
            <a:endParaRPr lang="pt-BR"/>
          </a:p>
        </p:txBody>
      </p:sp>
    </p:spTree>
    <p:extLst>
      <p:ext uri="{BB962C8B-B14F-4D97-AF65-F5344CB8AC3E}">
        <p14:creationId xmlns:p14="http://schemas.microsoft.com/office/powerpoint/2010/main" val="20732858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Análise de </a:t>
            </a:r>
            <a:r>
              <a:rPr lang="pt-BR" i="1" dirty="0" smtClean="0"/>
              <a:t>Cluster</a:t>
            </a:r>
            <a:endParaRPr lang="pt-BR" i="1" dirty="0"/>
          </a:p>
        </p:txBody>
      </p:sp>
      <p:sp>
        <p:nvSpPr>
          <p:cNvPr id="3" name="Espaço Reservado para Conteúdo 2"/>
          <p:cNvSpPr>
            <a:spLocks noGrp="1"/>
          </p:cNvSpPr>
          <p:nvPr>
            <p:ph idx="1"/>
          </p:nvPr>
        </p:nvSpPr>
        <p:spPr>
          <a:xfrm>
            <a:off x="457200" y="2249424"/>
            <a:ext cx="4618856" cy="4325112"/>
          </a:xfrm>
        </p:spPr>
        <p:txBody>
          <a:bodyPr>
            <a:normAutofit/>
          </a:bodyPr>
          <a:lstStyle/>
          <a:p>
            <a:r>
              <a:rPr lang="pt-BR" sz="2400" dirty="0"/>
              <a:t>É o nome dado ao grupo de técnicas multivariadas cuja finalidade primária é agregar objetos com base nas características que eles possuem</a:t>
            </a:r>
            <a:r>
              <a:rPr lang="pt-BR" sz="2400" dirty="0" smtClean="0"/>
              <a:t>.</a:t>
            </a:r>
            <a:endParaRPr lang="pt-BR" sz="2400"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13</a:t>
            </a:fld>
            <a:endParaRPr lang="pt-BR"/>
          </a:p>
        </p:txBody>
      </p:sp>
      <p:pic>
        <p:nvPicPr>
          <p:cNvPr id="11266" name="Picture 2" descr="http://cdn.meme.am/instances/500x/583951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7129" y="1676400"/>
            <a:ext cx="3327180" cy="2841412"/>
          </a:xfrm>
          <a:prstGeom prst="rect">
            <a:avLst/>
          </a:prstGeom>
          <a:noFill/>
          <a:extLst>
            <a:ext uri="{909E8E84-426E-40DD-AFC4-6F175D3DCCD1}">
              <a14:hiddenFill xmlns:a14="http://schemas.microsoft.com/office/drawing/2010/main">
                <a:solidFill>
                  <a:srgbClr val="FFFFFF"/>
                </a:solidFill>
              </a14:hiddenFill>
            </a:ext>
          </a:extLst>
        </p:spPr>
      </p:pic>
      <p:sp>
        <p:nvSpPr>
          <p:cNvPr id="5" name="Retângulo 4"/>
          <p:cNvSpPr/>
          <p:nvPr/>
        </p:nvSpPr>
        <p:spPr>
          <a:xfrm>
            <a:off x="466685" y="4797152"/>
            <a:ext cx="8288209" cy="1200329"/>
          </a:xfrm>
          <a:prstGeom prst="rect">
            <a:avLst/>
          </a:prstGeom>
        </p:spPr>
        <p:txBody>
          <a:bodyPr wrap="square">
            <a:spAutoFit/>
          </a:bodyPr>
          <a:lstStyle/>
          <a:p>
            <a:pPr marL="285750" indent="-285750">
              <a:buFont typeface="Arial" panose="020B0604020202020204" pitchFamily="34" charset="0"/>
              <a:buChar char="•"/>
            </a:pPr>
            <a:r>
              <a:rPr lang="pt-BR" sz="2400" dirty="0"/>
              <a:t>O objetivo é classificar uma amostra de indivíduos ou objetos em um pequeno número de grupos mutuamente excludentes, com base nas similaridades entre eles. </a:t>
            </a:r>
          </a:p>
        </p:txBody>
      </p:sp>
    </p:spTree>
    <p:extLst>
      <p:ext uri="{BB962C8B-B14F-4D97-AF65-F5344CB8AC3E}">
        <p14:creationId xmlns:p14="http://schemas.microsoft.com/office/powerpoint/2010/main" val="130443736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MDS</a:t>
            </a:r>
            <a:endParaRPr lang="pt-BR" dirty="0"/>
          </a:p>
        </p:txBody>
      </p:sp>
      <p:sp>
        <p:nvSpPr>
          <p:cNvPr id="3" name="Espaço Reservado para Conteúdo 2"/>
          <p:cNvSpPr>
            <a:spLocks noGrp="1"/>
          </p:cNvSpPr>
          <p:nvPr>
            <p:ph idx="1"/>
          </p:nvPr>
        </p:nvSpPr>
        <p:spPr/>
        <p:txBody>
          <a:bodyPr/>
          <a:lstStyle/>
          <a:p>
            <a:r>
              <a:rPr lang="pt-BR" dirty="0"/>
              <a:t>O </a:t>
            </a:r>
            <a:r>
              <a:rPr lang="pt-BR" b="1" dirty="0"/>
              <a:t>Escalonamento Multidimensional </a:t>
            </a:r>
            <a:r>
              <a:rPr lang="pt-BR" dirty="0"/>
              <a:t>(MDS) é um procedimento que permite determinar a imagem relativa percebida de um conjunto de objetos, transformando os julgamentos de similaridade ou preferência em distâncias representadas no espaço multidimensional.</a:t>
            </a:r>
          </a:p>
          <a:p>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14</a:t>
            </a:fld>
            <a:endParaRPr lang="pt-BR"/>
          </a:p>
        </p:txBody>
      </p:sp>
    </p:spTree>
    <p:extLst>
      <p:ext uri="{BB962C8B-B14F-4D97-AF65-F5344CB8AC3E}">
        <p14:creationId xmlns:p14="http://schemas.microsoft.com/office/powerpoint/2010/main" val="20598917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Truque</a:t>
            </a:r>
            <a:r>
              <a:rPr lang="pt-BR" dirty="0" smtClean="0"/>
              <a:t>!</a:t>
            </a:r>
            <a:endParaRPr lang="pt-BR" dirty="0"/>
          </a:p>
        </p:txBody>
      </p:sp>
      <p:sp>
        <p:nvSpPr>
          <p:cNvPr id="3" name="Espaço Reservado para Conteúdo 2"/>
          <p:cNvSpPr>
            <a:spLocks noGrp="1"/>
          </p:cNvSpPr>
          <p:nvPr>
            <p:ph idx="1"/>
          </p:nvPr>
        </p:nvSpPr>
        <p:spPr/>
        <p:txBody>
          <a:bodyPr/>
          <a:lstStyle/>
          <a:p>
            <a:pPr marL="109728" indent="0">
              <a:buNone/>
            </a:pPr>
            <a:r>
              <a:rPr lang="pt-BR" dirty="0"/>
              <a:t>“O truque na estatística multivariada, se existe, não está nos cálculos, fácil e rapidamente feitos num computador com software adequado instalado. O truque consiste em escolher o método apropriado ao tipo de dados, usá-lo corretamente, saber interpretar os resultados e retirar deles as conclusões corretas.” </a:t>
            </a:r>
          </a:p>
          <a:p>
            <a:pPr marL="109728" indent="0" algn="r">
              <a:buNone/>
            </a:pPr>
            <a:r>
              <a:rPr lang="pt-BR" b="1" dirty="0"/>
              <a:t>(Reis, 2001, p.11</a:t>
            </a:r>
            <a:r>
              <a:rPr lang="pt-BR" b="1" dirty="0" smtClean="0"/>
              <a:t>)</a:t>
            </a:r>
            <a:endParaRPr lang="pt-BR" b="1"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15</a:t>
            </a:fld>
            <a:endParaRPr lang="pt-BR"/>
          </a:p>
        </p:txBody>
      </p:sp>
    </p:spTree>
    <p:extLst>
      <p:ext uri="{BB962C8B-B14F-4D97-AF65-F5344CB8AC3E}">
        <p14:creationId xmlns:p14="http://schemas.microsoft.com/office/powerpoint/2010/main" val="407926309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Exame Gráfico dos Dados</a:t>
            </a:r>
            <a:endParaRPr lang="pt-BR" dirty="0"/>
          </a:p>
        </p:txBody>
      </p:sp>
      <p:sp>
        <p:nvSpPr>
          <p:cNvPr id="3" name="Subtítulo 2"/>
          <p:cNvSpPr>
            <a:spLocks noGrp="1"/>
          </p:cNvSpPr>
          <p:nvPr>
            <p:ph type="subTitle"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16</a:t>
            </a:fld>
            <a:endParaRPr lang="pt-BR"/>
          </a:p>
        </p:txBody>
      </p:sp>
      <p:pic>
        <p:nvPicPr>
          <p:cNvPr id="5" name="Picture 2" descr="http://reactionface.net/reactionface/images/original/540.jpg?new=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4562" y="398212"/>
            <a:ext cx="3671276" cy="2325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855060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rPr>
              <a:t>Advertência!!!</a:t>
            </a:r>
            <a:endParaRPr lang="pt-BR" b="1" dirty="0">
              <a:solidFill>
                <a:srgbClr val="FF0000"/>
              </a:solidFill>
            </a:endParaRPr>
          </a:p>
        </p:txBody>
      </p:sp>
      <p:sp>
        <p:nvSpPr>
          <p:cNvPr id="3" name="Espaço Reservado para Conteúdo 2"/>
          <p:cNvSpPr>
            <a:spLocks noGrp="1"/>
          </p:cNvSpPr>
          <p:nvPr>
            <p:ph idx="1"/>
          </p:nvPr>
        </p:nvSpPr>
        <p:spPr/>
        <p:txBody>
          <a:bodyPr/>
          <a:lstStyle/>
          <a:p>
            <a:r>
              <a:rPr lang="pt-BR" dirty="0"/>
              <a:t>Se o pesquisador confia cegamente nessas técnicas para encontrar as respostas de suas questões sem ao menos atentar para as propriedades fundamentais dos </a:t>
            </a:r>
            <a:r>
              <a:rPr lang="pt-BR" b="1" dirty="0"/>
              <a:t>dados</a:t>
            </a:r>
            <a:r>
              <a:rPr lang="pt-BR" dirty="0"/>
              <a:t> que serão analisados, aumenta o risco de problemas sérios, tais como:</a:t>
            </a:r>
          </a:p>
          <a:p>
            <a:pPr lvl="1"/>
            <a:r>
              <a:rPr lang="pt-BR" dirty="0"/>
              <a:t>Uso indevido de técnicas</a:t>
            </a:r>
          </a:p>
          <a:p>
            <a:pPr lvl="1"/>
            <a:r>
              <a:rPr lang="pt-BR" dirty="0"/>
              <a:t>Violação de propriedades estatísticas</a:t>
            </a:r>
          </a:p>
          <a:p>
            <a:pPr lvl="1"/>
            <a:r>
              <a:rPr lang="pt-BR" dirty="0" smtClean="0"/>
              <a:t>Interpretação </a:t>
            </a:r>
            <a:r>
              <a:rPr lang="pt-BR" dirty="0"/>
              <a:t>inadequada dos resultados </a:t>
            </a:r>
          </a:p>
          <a:p>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17</a:t>
            </a:fld>
            <a:endParaRPr lang="pt-BR"/>
          </a:p>
        </p:txBody>
      </p:sp>
    </p:spTree>
    <p:extLst>
      <p:ext uri="{BB962C8B-B14F-4D97-AF65-F5344CB8AC3E}">
        <p14:creationId xmlns:p14="http://schemas.microsoft.com/office/powerpoint/2010/main" val="287806375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Examine seus dados...</a:t>
            </a:r>
          </a:p>
        </p:txBody>
      </p:sp>
      <p:sp>
        <p:nvSpPr>
          <p:cNvPr id="3" name="Espaço Reservado para Conteúdo 2"/>
          <p:cNvSpPr>
            <a:spLocks noGrp="1"/>
          </p:cNvSpPr>
          <p:nvPr>
            <p:ph idx="1"/>
          </p:nvPr>
        </p:nvSpPr>
        <p:spPr/>
        <p:txBody>
          <a:bodyPr/>
          <a:lstStyle/>
          <a:p>
            <a:r>
              <a:rPr lang="pt-BR" dirty="0"/>
              <a:t> Existe algum problema  com meu banco de dados?</a:t>
            </a:r>
          </a:p>
          <a:p>
            <a:endParaRPr lang="pt-BR" dirty="0" smtClean="0"/>
          </a:p>
          <a:p>
            <a:r>
              <a:rPr lang="pt-BR" dirty="0"/>
              <a:t>Como solucionar esses problemas?</a:t>
            </a:r>
          </a:p>
          <a:p>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18</a:t>
            </a:fld>
            <a:endParaRPr lang="pt-BR"/>
          </a:p>
        </p:txBody>
      </p:sp>
      <p:pic>
        <p:nvPicPr>
          <p:cNvPr id="12290" name="Picture 2" descr="http://www.diarioonline.com.br/app/painel/modulo-noticia/img/imagensdb/original/destaque-271086-mainard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4221088"/>
            <a:ext cx="4762500" cy="253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786701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Estatística Descritiva</a:t>
            </a:r>
          </a:p>
        </p:txBody>
      </p:sp>
      <p:sp>
        <p:nvSpPr>
          <p:cNvPr id="3" name="Espaço Reservado para Conteúdo 2"/>
          <p:cNvSpPr>
            <a:spLocks noGrp="1"/>
          </p:cNvSpPr>
          <p:nvPr>
            <p:ph idx="1"/>
          </p:nvPr>
        </p:nvSpPr>
        <p:spPr/>
        <p:txBody>
          <a:bodyPr/>
          <a:lstStyle/>
          <a:p>
            <a:r>
              <a:rPr lang="pt-BR" dirty="0"/>
              <a:t>A Estatística descritiva está voltada para organizar, resumir e descrever os aspectos importantes de um banco de dados.</a:t>
            </a:r>
          </a:p>
          <a:p>
            <a:r>
              <a:rPr lang="pt-BR" dirty="0"/>
              <a:t>Sintetizar os dados pode levar a perda de informações originais. </a:t>
            </a:r>
            <a:r>
              <a:rPr lang="pt-BR"/>
              <a:t>Contudo, esta perda é pequena quando comparada ao ganho que se obtém com as interpretações que são proporcionadas. </a:t>
            </a:r>
          </a:p>
          <a:p>
            <a:endParaRPr lang="pt-BR"/>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19</a:t>
            </a:fld>
            <a:endParaRPr lang="pt-BR"/>
          </a:p>
        </p:txBody>
      </p:sp>
    </p:spTree>
    <p:extLst>
      <p:ext uri="{BB962C8B-B14F-4D97-AF65-F5344CB8AC3E}">
        <p14:creationId xmlns:p14="http://schemas.microsoft.com/office/powerpoint/2010/main" val="20300113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descr="Large confetti"/>
          <p:cNvSpPr>
            <a:spLocks noGrp="1" noChangeArrowheads="1"/>
          </p:cNvSpPr>
          <p:nvPr>
            <p:ph type="title"/>
          </p:nvPr>
        </p:nvSpPr>
        <p:spPr/>
        <p:txBody>
          <a:bodyPr/>
          <a:lstStyle/>
          <a:p>
            <a:r>
              <a:rPr lang="pt-BR" altLang="pt-BR" smtClean="0"/>
              <a:t>O que é análise multivariada?</a:t>
            </a:r>
            <a:endParaRPr lang="pt-BR" altLang="pt-BR"/>
          </a:p>
        </p:txBody>
      </p:sp>
      <p:sp>
        <p:nvSpPr>
          <p:cNvPr id="1027" name="Rectangle 3"/>
          <p:cNvSpPr>
            <a:spLocks noGrp="1" noChangeArrowheads="1"/>
          </p:cNvSpPr>
          <p:nvPr>
            <p:ph type="body" idx="1"/>
          </p:nvPr>
        </p:nvSpPr>
        <p:spPr/>
        <p:txBody>
          <a:bodyPr/>
          <a:lstStyle/>
          <a:p>
            <a:pPr marL="109728" indent="0" algn="ctr">
              <a:buNone/>
            </a:pPr>
            <a:r>
              <a:rPr lang="pt-BR" altLang="pt-BR" dirty="0" smtClean="0"/>
              <a:t>   “De um modo geral, refere-se a todos os métodos estatísticos que simultaneamente analisam múltiplas medidas sobre cada indivíduo ou objeto sob investigação. Qualquer análise simultânea de mais de duas variáveis de certo modo pode ser considerada análise multivariada.” </a:t>
            </a:r>
            <a:endParaRPr lang="pt-BR" altLang="pt-BR" dirty="0"/>
          </a:p>
        </p:txBody>
      </p:sp>
      <p:sp>
        <p:nvSpPr>
          <p:cNvPr id="7" name="Espaço Reservado para Número de Slide 5"/>
          <p:cNvSpPr>
            <a:spLocks noGrp="1"/>
          </p:cNvSpPr>
          <p:nvPr>
            <p:ph type="sldNum" sz="quarter" idx="12"/>
          </p:nvPr>
        </p:nvSpPr>
        <p:spPr/>
        <p:txBody>
          <a:bodyPr/>
          <a:lstStyle/>
          <a:p>
            <a:fld id="{528C5914-C760-4C0F-9FDC-13867677F2D5}" type="slidenum">
              <a:rPr lang="pt-BR" altLang="pt-BR" smtClean="0"/>
              <a:pPr/>
              <a:t>2</a:t>
            </a:fld>
            <a:endParaRPr lang="pt-BR" altLang="pt-BR"/>
          </a:p>
        </p:txBody>
      </p:sp>
      <p:sp>
        <p:nvSpPr>
          <p:cNvPr id="1028" name="Text Box 4"/>
          <p:cNvSpPr txBox="1">
            <a:spLocks noChangeArrowheads="1"/>
          </p:cNvSpPr>
          <p:nvPr/>
        </p:nvSpPr>
        <p:spPr bwMode="auto">
          <a:xfrm>
            <a:off x="4343400" y="5715000"/>
            <a:ext cx="47085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00000"/>
              </a:lnSpc>
              <a:spcBef>
                <a:spcPct val="0"/>
              </a:spcBef>
              <a:spcAft>
                <a:spcPct val="0"/>
              </a:spcAft>
              <a:buSzTx/>
              <a:buFontTx/>
              <a:buNone/>
            </a:pPr>
            <a:r>
              <a:rPr lang="pt-BR" altLang="pt-BR" sz="2600" b="1" dirty="0"/>
              <a:t>(HAIR et al., 2005, p.26)</a:t>
            </a:r>
          </a:p>
        </p:txBody>
      </p:sp>
    </p:spTree>
    <p:extLst>
      <p:ext uri="{BB962C8B-B14F-4D97-AF65-F5344CB8AC3E}">
        <p14:creationId xmlns:p14="http://schemas.microsoft.com/office/powerpoint/2010/main" val="311328114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Média aritmética não ponderada </a:t>
            </a:r>
          </a:p>
        </p:txBody>
      </p:sp>
      <p:sp>
        <p:nvSpPr>
          <p:cNvPr id="3" name="Espaço Reservado para Conteúdo 2"/>
          <p:cNvSpPr>
            <a:spLocks noGrp="1"/>
          </p:cNvSpPr>
          <p:nvPr>
            <p:ph idx="1"/>
          </p:nvPr>
        </p:nvSpPr>
        <p:spPr/>
        <p:txBody>
          <a:bodyPr/>
          <a:lstStyle/>
          <a:p>
            <a:r>
              <a:rPr lang="pt-BR" dirty="0"/>
              <a:t>A média é definida como a soma das observações dividida pelo número de observações. </a:t>
            </a:r>
          </a:p>
          <a:p>
            <a:r>
              <a:rPr lang="pt-BR" dirty="0"/>
              <a:t>Se tivermos, por exemplo, </a:t>
            </a:r>
            <a:r>
              <a:rPr lang="pt-BR" b="1" dirty="0"/>
              <a:t>n</a:t>
            </a:r>
            <a:r>
              <a:rPr lang="pt-BR" dirty="0"/>
              <a:t> valores, temos:</a:t>
            </a:r>
          </a:p>
          <a:p>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20</a:t>
            </a:fld>
            <a:endParaRPr lang="pt-BR"/>
          </a:p>
        </p:txBody>
      </p:sp>
      <p:graphicFrame>
        <p:nvGraphicFramePr>
          <p:cNvPr id="5" name="Object 6"/>
          <p:cNvGraphicFramePr>
            <a:graphicFrameLocks noChangeAspect="1"/>
          </p:cNvGraphicFramePr>
          <p:nvPr/>
        </p:nvGraphicFramePr>
        <p:xfrm>
          <a:off x="1763713" y="4149725"/>
          <a:ext cx="5256212" cy="1401763"/>
        </p:xfrm>
        <a:graphic>
          <a:graphicData uri="http://schemas.openxmlformats.org/presentationml/2006/ole">
            <mc:AlternateContent xmlns:mc="http://schemas.openxmlformats.org/markup-compatibility/2006">
              <mc:Choice xmlns:v="urn:schemas-microsoft-com:vml" Requires="v">
                <p:oleObj spid="_x0000_s1032" name="Equation" r:id="rId3" imgW="2082800" imgH="609600" progId="Equation.3">
                  <p:embed/>
                </p:oleObj>
              </mc:Choice>
              <mc:Fallback>
                <p:oleObj name="Equation" r:id="rId3" imgW="2082800" imgH="609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713" y="4149725"/>
                        <a:ext cx="5256212" cy="140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593640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Desvio-Padrão</a:t>
            </a:r>
            <a:endParaRPr lang="pt-BR" dirty="0"/>
          </a:p>
        </p:txBody>
      </p:sp>
      <p:sp>
        <p:nvSpPr>
          <p:cNvPr id="3" name="Espaço Reservado para Conteúdo 2"/>
          <p:cNvSpPr>
            <a:spLocks noGrp="1"/>
          </p:cNvSpPr>
          <p:nvPr>
            <p:ph idx="1"/>
          </p:nvPr>
        </p:nvSpPr>
        <p:spPr/>
        <p:txBody>
          <a:bodyPr/>
          <a:lstStyle/>
          <a:p>
            <a:r>
              <a:rPr lang="pt-BR" dirty="0"/>
              <a:t>É uma medida de dispersão.</a:t>
            </a:r>
          </a:p>
          <a:p>
            <a:r>
              <a:rPr lang="pt-BR" dirty="0"/>
              <a:t>É a raiz quadrada da variância. </a:t>
            </a:r>
          </a:p>
          <a:p>
            <a:r>
              <a:rPr lang="pt-BR" dirty="0"/>
              <a:t>Variância é definida como a média dos desvios ao quadrado em relação à média da distribuição </a:t>
            </a:r>
          </a:p>
          <a:p>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21</a:t>
            </a:fld>
            <a:endParaRPr lang="pt-BR"/>
          </a:p>
        </p:txBody>
      </p:sp>
    </p:spTree>
    <p:extLst>
      <p:ext uri="{BB962C8B-B14F-4D97-AF65-F5344CB8AC3E}">
        <p14:creationId xmlns:p14="http://schemas.microsoft.com/office/powerpoint/2010/main" val="122149646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Como calcular a variância? </a:t>
            </a:r>
          </a:p>
        </p:txBody>
      </p:sp>
      <p:sp>
        <p:nvSpPr>
          <p:cNvPr id="3" name="Espaço Reservado para Conteúdo 2"/>
          <p:cNvSpPr>
            <a:spLocks noGrp="1"/>
          </p:cNvSpPr>
          <p:nvPr>
            <p:ph idx="1"/>
          </p:nvPr>
        </p:nvSpPr>
        <p:spPr/>
        <p:txBody>
          <a:bodyPr/>
          <a:lstStyle/>
          <a:p>
            <a:r>
              <a:rPr lang="pt-BR" dirty="0"/>
              <a:t>Para uma amostra: </a:t>
            </a:r>
          </a:p>
          <a:p>
            <a:endParaRPr lang="pt-BR" dirty="0" smtClean="0"/>
          </a:p>
          <a:p>
            <a:endParaRPr lang="pt-BR" dirty="0"/>
          </a:p>
          <a:p>
            <a:endParaRPr lang="pt-BR" dirty="0" smtClean="0"/>
          </a:p>
          <a:p>
            <a:r>
              <a:rPr lang="pt-BR" dirty="0"/>
              <a:t>Para uma população finita: </a:t>
            </a:r>
          </a:p>
          <a:p>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22</a:t>
            </a:fld>
            <a:endParaRPr lang="pt-BR"/>
          </a:p>
        </p:txBody>
      </p:sp>
      <p:graphicFrame>
        <p:nvGraphicFramePr>
          <p:cNvPr id="5" name="Object 7"/>
          <p:cNvGraphicFramePr>
            <a:graphicFrameLocks noChangeAspect="1"/>
          </p:cNvGraphicFramePr>
          <p:nvPr/>
        </p:nvGraphicFramePr>
        <p:xfrm>
          <a:off x="3059113" y="2776538"/>
          <a:ext cx="2736850" cy="936625"/>
        </p:xfrm>
        <a:graphic>
          <a:graphicData uri="http://schemas.openxmlformats.org/presentationml/2006/ole">
            <mc:AlternateContent xmlns:mc="http://schemas.openxmlformats.org/markup-compatibility/2006">
              <mc:Choice xmlns:v="urn:schemas-microsoft-com:vml" Requires="v">
                <p:oleObj spid="_x0000_s2062" name="Equation" r:id="rId3" imgW="1117115" imgH="444307" progId="Equation.3">
                  <p:embed/>
                </p:oleObj>
              </mc:Choice>
              <mc:Fallback>
                <p:oleObj name="Equation" r:id="rId3" imgW="1117115" imgH="44430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113" y="2776538"/>
                        <a:ext cx="273685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10"/>
          <p:cNvGraphicFramePr>
            <a:graphicFrameLocks noChangeAspect="1"/>
          </p:cNvGraphicFramePr>
          <p:nvPr/>
        </p:nvGraphicFramePr>
        <p:xfrm>
          <a:off x="3060700" y="4637088"/>
          <a:ext cx="2663825" cy="952500"/>
        </p:xfrm>
        <a:graphic>
          <a:graphicData uri="http://schemas.openxmlformats.org/presentationml/2006/ole">
            <mc:AlternateContent xmlns:mc="http://schemas.openxmlformats.org/markup-compatibility/2006">
              <mc:Choice xmlns:v="urn:schemas-microsoft-com:vml" Requires="v">
                <p:oleObj spid="_x0000_s2063" name="Equation" r:id="rId5" imgW="1104900" imgH="444500" progId="Equation.3">
                  <p:embed/>
                </p:oleObj>
              </mc:Choice>
              <mc:Fallback>
                <p:oleObj name="Equation" r:id="rId5" imgW="1104900" imgH="4445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60700" y="4637088"/>
                        <a:ext cx="266382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9695027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Observações atípicas (</a:t>
            </a:r>
            <a:r>
              <a:rPr lang="pt-BR" i="1" dirty="0" err="1"/>
              <a:t>outliers</a:t>
            </a:r>
            <a:r>
              <a:rPr lang="pt-BR" dirty="0"/>
              <a:t>)</a:t>
            </a:r>
          </a:p>
        </p:txBody>
      </p:sp>
      <p:sp>
        <p:nvSpPr>
          <p:cNvPr id="3" name="Espaço Reservado para Conteúdo 2"/>
          <p:cNvSpPr>
            <a:spLocks noGrp="1"/>
          </p:cNvSpPr>
          <p:nvPr>
            <p:ph idx="1"/>
          </p:nvPr>
        </p:nvSpPr>
        <p:spPr>
          <a:xfrm>
            <a:off x="457200" y="2249424"/>
            <a:ext cx="4042792" cy="4325112"/>
          </a:xfrm>
        </p:spPr>
        <p:txBody>
          <a:bodyPr>
            <a:normAutofit fontScale="85000" lnSpcReduction="20000"/>
          </a:bodyPr>
          <a:lstStyle/>
          <a:p>
            <a:r>
              <a:rPr lang="pt-BR" dirty="0"/>
              <a:t>São observações com uma combinação única de características identificáveis como sendo notavelmente diferentes das outras observações.</a:t>
            </a:r>
          </a:p>
          <a:p>
            <a:r>
              <a:rPr lang="pt-BR" dirty="0"/>
              <a:t>Não podem ser categoricamente caracterizadas como benéficas ou problemáticas. </a:t>
            </a:r>
          </a:p>
          <a:p>
            <a:r>
              <a:rPr lang="pt-BR" dirty="0"/>
              <a:t>É importante averiguar seu tipo de influência. </a:t>
            </a:r>
          </a:p>
          <a:p>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23</a:t>
            </a:fld>
            <a:endParaRPr lang="pt-BR"/>
          </a:p>
        </p:txBody>
      </p:sp>
      <p:pic>
        <p:nvPicPr>
          <p:cNvPr id="13314" name="Picture 2" descr="http://cdn.meme.am/instances/500x/5850154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2249424"/>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124370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Classes de observações atípicas (</a:t>
            </a:r>
            <a:r>
              <a:rPr lang="pt-BR" i="1" dirty="0" err="1"/>
              <a:t>outliers</a:t>
            </a:r>
            <a:r>
              <a:rPr lang="pt-BR" dirty="0"/>
              <a:t>)</a:t>
            </a:r>
          </a:p>
        </p:txBody>
      </p:sp>
      <p:sp>
        <p:nvSpPr>
          <p:cNvPr id="3" name="Espaço Reservado para Conteúdo 2"/>
          <p:cNvSpPr>
            <a:spLocks noGrp="1"/>
          </p:cNvSpPr>
          <p:nvPr>
            <p:ph idx="1"/>
          </p:nvPr>
        </p:nvSpPr>
        <p:spPr/>
        <p:txBody>
          <a:bodyPr/>
          <a:lstStyle/>
          <a:p>
            <a:pPr marL="109728" indent="0">
              <a:buNone/>
            </a:pPr>
            <a:r>
              <a:rPr lang="pt-BR" dirty="0" smtClean="0"/>
              <a:t>1º Erro </a:t>
            </a:r>
            <a:r>
              <a:rPr lang="pt-BR" dirty="0"/>
              <a:t>de procedimento                                                 (erro na entrada de dados ou uma falha na codificação)</a:t>
            </a:r>
          </a:p>
          <a:p>
            <a:pPr marL="109728" indent="0">
              <a:buNone/>
            </a:pPr>
            <a:r>
              <a:rPr lang="pt-BR" dirty="0" smtClean="0"/>
              <a:t>2º Resultado </a:t>
            </a:r>
            <a:r>
              <a:rPr lang="pt-BR" dirty="0"/>
              <a:t>de um evento extraordinário detectável</a:t>
            </a:r>
          </a:p>
          <a:p>
            <a:pPr marL="109728" indent="0">
              <a:buNone/>
            </a:pPr>
            <a:r>
              <a:rPr lang="pt-BR" dirty="0" smtClean="0"/>
              <a:t>3º Observação </a:t>
            </a:r>
            <a:r>
              <a:rPr lang="pt-BR" dirty="0"/>
              <a:t>extraordinária inexplicável</a:t>
            </a:r>
          </a:p>
          <a:p>
            <a:pPr marL="109728" indent="0">
              <a:buNone/>
            </a:pPr>
            <a:r>
              <a:rPr lang="pt-BR" dirty="0" smtClean="0"/>
              <a:t>4º Observações </a:t>
            </a:r>
            <a:r>
              <a:rPr lang="pt-BR" dirty="0"/>
              <a:t>com valores possíveis, mas com combinação extraordinária entre as variáveis.</a:t>
            </a:r>
          </a:p>
          <a:p>
            <a:pPr marL="109728" indent="0">
              <a:buNone/>
            </a:pPr>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24</a:t>
            </a:fld>
            <a:endParaRPr lang="pt-BR"/>
          </a:p>
        </p:txBody>
      </p:sp>
    </p:spTree>
    <p:extLst>
      <p:ext uri="{BB962C8B-B14F-4D97-AF65-F5344CB8AC3E}">
        <p14:creationId xmlns:p14="http://schemas.microsoft.com/office/powerpoint/2010/main" val="17937492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Identificação de observações atípicas (</a:t>
            </a:r>
            <a:r>
              <a:rPr lang="pt-BR" i="1" dirty="0" err="1"/>
              <a:t>outliers</a:t>
            </a:r>
            <a:r>
              <a:rPr lang="pt-BR" dirty="0"/>
              <a:t>)</a:t>
            </a:r>
          </a:p>
        </p:txBody>
      </p:sp>
      <p:sp>
        <p:nvSpPr>
          <p:cNvPr id="3" name="Espaço Reservado para Conteúdo 2"/>
          <p:cNvSpPr>
            <a:spLocks noGrp="1"/>
          </p:cNvSpPr>
          <p:nvPr>
            <p:ph idx="1"/>
          </p:nvPr>
        </p:nvSpPr>
        <p:spPr/>
        <p:txBody>
          <a:bodyPr>
            <a:normAutofit/>
          </a:bodyPr>
          <a:lstStyle/>
          <a:p>
            <a:r>
              <a:rPr lang="pt-BR" b="1" dirty="0"/>
              <a:t>Detecção </a:t>
            </a:r>
            <a:r>
              <a:rPr lang="pt-BR" b="1" dirty="0" err="1"/>
              <a:t>Univariada</a:t>
            </a:r>
            <a:r>
              <a:rPr lang="pt-BR" b="1" dirty="0"/>
              <a:t> </a:t>
            </a:r>
            <a:r>
              <a:rPr lang="pt-BR" dirty="0"/>
              <a:t>– Casos que estão fora dos intervalos da distribuição, sendo que os principais passos deste procedimento são os seguintes:</a:t>
            </a:r>
          </a:p>
          <a:p>
            <a:pPr lvl="1"/>
            <a:r>
              <a:rPr lang="pt-BR" dirty="0"/>
              <a:t>Padronizar a variável para ter média 0 (zero) e desvio- padrão 1 (um).</a:t>
            </a:r>
          </a:p>
          <a:p>
            <a:pPr lvl="1"/>
            <a:r>
              <a:rPr lang="pt-BR" dirty="0"/>
              <a:t>Em pequenas amostras (N </a:t>
            </a:r>
            <a:r>
              <a:rPr lang="pt-BR" dirty="0" smtClean="0"/>
              <a:t>≤ </a:t>
            </a:r>
            <a:r>
              <a:rPr lang="pt-BR" dirty="0"/>
              <a:t>80) </a:t>
            </a:r>
            <a:r>
              <a:rPr lang="pt-BR" b="1" i="1" dirty="0" err="1"/>
              <a:t>outlier</a:t>
            </a:r>
            <a:r>
              <a:rPr lang="pt-BR" dirty="0"/>
              <a:t> apresenta score </a:t>
            </a:r>
            <a:r>
              <a:rPr lang="pt-BR" dirty="0" smtClean="0"/>
              <a:t>≥ </a:t>
            </a:r>
            <a:r>
              <a:rPr lang="pt-BR" dirty="0"/>
              <a:t>2,5.</a:t>
            </a:r>
          </a:p>
          <a:p>
            <a:pPr lvl="1"/>
            <a:r>
              <a:rPr lang="pt-BR" dirty="0"/>
              <a:t>Em grandes  amostras </a:t>
            </a:r>
            <a:r>
              <a:rPr lang="pt-BR" b="1" i="1" dirty="0" err="1"/>
              <a:t>outlier</a:t>
            </a:r>
            <a:r>
              <a:rPr lang="pt-BR" dirty="0"/>
              <a:t> apresenta score </a:t>
            </a:r>
            <a:r>
              <a:rPr lang="pt-BR" dirty="0" smtClean="0"/>
              <a:t>≥ </a:t>
            </a:r>
            <a:r>
              <a:rPr lang="pt-BR" dirty="0"/>
              <a:t>3,0.</a:t>
            </a:r>
          </a:p>
          <a:p>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25</a:t>
            </a:fld>
            <a:endParaRPr lang="pt-BR"/>
          </a:p>
        </p:txBody>
      </p:sp>
    </p:spTree>
    <p:extLst>
      <p:ext uri="{BB962C8B-B14F-4D97-AF65-F5344CB8AC3E}">
        <p14:creationId xmlns:p14="http://schemas.microsoft.com/office/powerpoint/2010/main" val="409634993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Identificação de observações atípicas (</a:t>
            </a:r>
            <a:r>
              <a:rPr lang="pt-BR" i="1" dirty="0" err="1"/>
              <a:t>outliers</a:t>
            </a:r>
            <a:r>
              <a:rPr lang="pt-BR" dirty="0"/>
              <a:t>)</a:t>
            </a:r>
          </a:p>
        </p:txBody>
      </p:sp>
      <p:sp>
        <p:nvSpPr>
          <p:cNvPr id="3" name="Espaço Reservado para Conteúdo 2"/>
          <p:cNvSpPr>
            <a:spLocks noGrp="1"/>
          </p:cNvSpPr>
          <p:nvPr>
            <p:ph idx="1"/>
          </p:nvPr>
        </p:nvSpPr>
        <p:spPr/>
        <p:txBody>
          <a:bodyPr>
            <a:normAutofit/>
          </a:bodyPr>
          <a:lstStyle/>
          <a:p>
            <a:r>
              <a:rPr lang="pt-BR" b="1" dirty="0"/>
              <a:t>Detecção Bivariada </a:t>
            </a:r>
            <a:r>
              <a:rPr lang="pt-BR" dirty="0"/>
              <a:t>– Casos que estão fora do intervalo das outras observações, percebidos como pontos isolados no diagrama de dispersão (visualização gráfica).</a:t>
            </a:r>
          </a:p>
          <a:p>
            <a:r>
              <a:rPr lang="pt-BR" b="1" dirty="0"/>
              <a:t>Detecção Multivariada </a:t>
            </a:r>
            <a:r>
              <a:rPr lang="pt-BR" dirty="0"/>
              <a:t>– Casos com as maiores distâncias no espaço multidimensional de cada observação em relação ao centro médio das observações (visualização gráfica). </a:t>
            </a:r>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26</a:t>
            </a:fld>
            <a:endParaRPr lang="pt-BR"/>
          </a:p>
        </p:txBody>
      </p:sp>
    </p:spTree>
    <p:extLst>
      <p:ext uri="{BB962C8B-B14F-4D97-AF65-F5344CB8AC3E}">
        <p14:creationId xmlns:p14="http://schemas.microsoft.com/office/powerpoint/2010/main" val="31560299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Eliminação de observações atípicas (</a:t>
            </a:r>
            <a:r>
              <a:rPr lang="pt-BR" i="1" dirty="0" err="1"/>
              <a:t>outliers</a:t>
            </a:r>
            <a:r>
              <a:rPr lang="pt-BR" dirty="0"/>
              <a:t>)</a:t>
            </a:r>
          </a:p>
        </p:txBody>
      </p:sp>
      <p:sp>
        <p:nvSpPr>
          <p:cNvPr id="3" name="Espaço Reservado para Conteúdo 2"/>
          <p:cNvSpPr>
            <a:spLocks noGrp="1"/>
          </p:cNvSpPr>
          <p:nvPr>
            <p:ph idx="1"/>
          </p:nvPr>
        </p:nvSpPr>
        <p:spPr/>
        <p:txBody>
          <a:bodyPr/>
          <a:lstStyle/>
          <a:p>
            <a:r>
              <a:rPr lang="pt-BR" dirty="0"/>
              <a:t>Devem ser mantidas, a menos que exista prova demonstrável de que estão verdadeiramente fora do normal e que não são representativas de quaisquer observações na população.</a:t>
            </a:r>
          </a:p>
          <a:p>
            <a:endParaRPr lang="pt-BR" dirty="0" smtClean="0"/>
          </a:p>
          <a:p>
            <a:r>
              <a:rPr lang="pt-BR" dirty="0"/>
              <a:t>Se as observações atípicas são eliminadas, o pesquisador corre o risco de melhorar a análise multivariada, mas limita sua </a:t>
            </a:r>
            <a:r>
              <a:rPr lang="pt-BR" dirty="0" smtClean="0"/>
              <a:t>generalidade.</a:t>
            </a:r>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27</a:t>
            </a:fld>
            <a:endParaRPr lang="pt-BR"/>
          </a:p>
        </p:txBody>
      </p:sp>
    </p:spTree>
    <p:extLst>
      <p:ext uri="{BB962C8B-B14F-4D97-AF65-F5344CB8AC3E}">
        <p14:creationId xmlns:p14="http://schemas.microsoft.com/office/powerpoint/2010/main" val="311613775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Dados Perdidos (</a:t>
            </a:r>
            <a:r>
              <a:rPr lang="pt-BR" i="1" dirty="0" err="1"/>
              <a:t>missing</a:t>
            </a:r>
            <a:r>
              <a:rPr lang="pt-BR" i="1" dirty="0"/>
              <a:t> </a:t>
            </a:r>
            <a:r>
              <a:rPr lang="pt-BR" i="1" dirty="0" err="1"/>
              <a:t>value</a:t>
            </a:r>
            <a:r>
              <a:rPr lang="pt-BR" dirty="0"/>
              <a:t>)</a:t>
            </a:r>
          </a:p>
        </p:txBody>
      </p:sp>
      <p:sp>
        <p:nvSpPr>
          <p:cNvPr id="3" name="Espaço Reservado para Conteúdo 2"/>
          <p:cNvSpPr>
            <a:spLocks noGrp="1"/>
          </p:cNvSpPr>
          <p:nvPr>
            <p:ph idx="1"/>
          </p:nvPr>
        </p:nvSpPr>
        <p:spPr/>
        <p:txBody>
          <a:bodyPr/>
          <a:lstStyle/>
          <a:p>
            <a:r>
              <a:rPr lang="pt-BR" dirty="0"/>
              <a:t>A preocupação primária do pesquisador é determinar as </a:t>
            </a:r>
            <a:r>
              <a:rPr lang="pt-BR" b="1" dirty="0"/>
              <a:t>razões</a:t>
            </a:r>
            <a:r>
              <a:rPr lang="pt-BR" dirty="0"/>
              <a:t> inerentes aos dados perdidos</a:t>
            </a:r>
            <a:r>
              <a:rPr lang="pt-BR" dirty="0" smtClean="0"/>
              <a:t>.</a:t>
            </a:r>
          </a:p>
          <a:p>
            <a:endParaRPr lang="pt-BR" dirty="0"/>
          </a:p>
          <a:p>
            <a:r>
              <a:rPr lang="pt-BR" dirty="0"/>
              <a:t>O pesquisador deve compreender os </a:t>
            </a:r>
            <a:r>
              <a:rPr lang="pt-BR" b="1" dirty="0"/>
              <a:t>processos</a:t>
            </a:r>
            <a:r>
              <a:rPr lang="pt-BR" dirty="0"/>
              <a:t> que conduzem os dados perdidos a fim de selecionar o curso de ação apropriado. </a:t>
            </a:r>
          </a:p>
          <a:p>
            <a:endParaRPr lang="pt-BR" dirty="0"/>
          </a:p>
          <a:p>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28</a:t>
            </a:fld>
            <a:endParaRPr lang="pt-BR"/>
          </a:p>
        </p:txBody>
      </p:sp>
    </p:spTree>
    <p:extLst>
      <p:ext uri="{BB962C8B-B14F-4D97-AF65-F5344CB8AC3E}">
        <p14:creationId xmlns:p14="http://schemas.microsoft.com/office/powerpoint/2010/main" val="26299684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Padrão de Dados </a:t>
            </a:r>
            <a:r>
              <a:rPr lang="pt-BR" dirty="0" smtClean="0"/>
              <a:t>Perdidos</a:t>
            </a:r>
            <a:endParaRPr lang="pt-BR" dirty="0"/>
          </a:p>
        </p:txBody>
      </p:sp>
      <p:sp>
        <p:nvSpPr>
          <p:cNvPr id="3" name="Espaço Reservado para Conteúdo 2"/>
          <p:cNvSpPr>
            <a:spLocks noGrp="1"/>
          </p:cNvSpPr>
          <p:nvPr>
            <p:ph idx="1"/>
          </p:nvPr>
        </p:nvSpPr>
        <p:spPr/>
        <p:txBody>
          <a:bodyPr/>
          <a:lstStyle/>
          <a:p>
            <a:r>
              <a:rPr lang="pt-BR" dirty="0"/>
              <a:t>Quando os dados perdidos ocorrem em um </a:t>
            </a:r>
            <a:r>
              <a:rPr lang="pt-BR" b="1" dirty="0"/>
              <a:t>padrão aleatório</a:t>
            </a:r>
            <a:r>
              <a:rPr lang="pt-BR" dirty="0"/>
              <a:t>, pode haver providências para minimizar seu efeito.</a:t>
            </a:r>
          </a:p>
          <a:p>
            <a:r>
              <a:rPr lang="pt-BR" dirty="0"/>
              <a:t> As </a:t>
            </a:r>
            <a:r>
              <a:rPr lang="pt-BR" b="1" dirty="0"/>
              <a:t>ações corretivas </a:t>
            </a:r>
            <a:r>
              <a:rPr lang="pt-BR" dirty="0"/>
              <a:t>para dados perdidos somente poderão ser usadas se o processo de dados perdidos tiver um padrão aleatório, ou seja, quando o processo de dados perdidos for completamente ao acaso, pois, caso contrário, serão introduzidas tendências nos resultados.</a:t>
            </a:r>
          </a:p>
          <a:p>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29</a:t>
            </a:fld>
            <a:endParaRPr lang="pt-BR"/>
          </a:p>
        </p:txBody>
      </p:sp>
    </p:spTree>
    <p:extLst>
      <p:ext uri="{BB962C8B-B14F-4D97-AF65-F5344CB8AC3E}">
        <p14:creationId xmlns:p14="http://schemas.microsoft.com/office/powerpoint/2010/main" val="280414627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Análise Multivariada</a:t>
            </a:r>
            <a:endParaRPr lang="pt-BR" dirty="0"/>
          </a:p>
        </p:txBody>
      </p:sp>
      <p:sp>
        <p:nvSpPr>
          <p:cNvPr id="3" name="Espaço Reservado para Conteúdo 2"/>
          <p:cNvSpPr>
            <a:spLocks noGrp="1"/>
          </p:cNvSpPr>
          <p:nvPr>
            <p:ph idx="1"/>
          </p:nvPr>
        </p:nvSpPr>
        <p:spPr/>
        <p:txBody>
          <a:bodyPr/>
          <a:lstStyle/>
          <a:p>
            <a:r>
              <a:rPr lang="pt-BR" dirty="0" smtClean="0"/>
              <a:t>Avaliação de comportamentos e tendências para a tomada de decisão</a:t>
            </a:r>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3</a:t>
            </a:fld>
            <a:endParaRPr lang="pt-BR"/>
          </a:p>
        </p:txBody>
      </p:sp>
      <p:grpSp>
        <p:nvGrpSpPr>
          <p:cNvPr id="23" name="Grupo 22"/>
          <p:cNvGrpSpPr/>
          <p:nvPr/>
        </p:nvGrpSpPr>
        <p:grpSpPr>
          <a:xfrm>
            <a:off x="683568" y="3933056"/>
            <a:ext cx="7704856" cy="1288913"/>
            <a:chOff x="467544" y="4154570"/>
            <a:chExt cx="7704856" cy="1288913"/>
          </a:xfrm>
        </p:grpSpPr>
        <p:cxnSp>
          <p:nvCxnSpPr>
            <p:cNvPr id="7" name="Conector de seta reta 6"/>
            <p:cNvCxnSpPr>
              <a:stCxn id="10" idx="3"/>
              <a:endCxn id="8" idx="1"/>
            </p:cNvCxnSpPr>
            <p:nvPr/>
          </p:nvCxnSpPr>
          <p:spPr>
            <a:xfrm>
              <a:off x="2411760" y="4339236"/>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CaixaDeTexto 7"/>
            <p:cNvSpPr txBox="1"/>
            <p:nvPr/>
          </p:nvSpPr>
          <p:spPr>
            <a:xfrm>
              <a:off x="3275856" y="4154570"/>
              <a:ext cx="1944216" cy="36933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pt-BR" dirty="0" smtClean="0"/>
                <a:t>Informação</a:t>
              </a:r>
              <a:endParaRPr lang="pt-BR" dirty="0"/>
            </a:p>
          </p:txBody>
        </p:sp>
        <p:sp>
          <p:nvSpPr>
            <p:cNvPr id="9" name="CaixaDeTexto 8"/>
            <p:cNvSpPr txBox="1"/>
            <p:nvPr/>
          </p:nvSpPr>
          <p:spPr>
            <a:xfrm>
              <a:off x="6228184" y="4154570"/>
              <a:ext cx="1944216" cy="36933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pt-BR" dirty="0" smtClean="0"/>
                <a:t>Conhecimento</a:t>
              </a:r>
              <a:endParaRPr lang="pt-BR" dirty="0"/>
            </a:p>
          </p:txBody>
        </p:sp>
        <p:sp>
          <p:nvSpPr>
            <p:cNvPr id="10" name="CaixaDeTexto 9"/>
            <p:cNvSpPr txBox="1"/>
            <p:nvPr/>
          </p:nvSpPr>
          <p:spPr>
            <a:xfrm>
              <a:off x="467544" y="4154570"/>
              <a:ext cx="1944216" cy="36933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pt-BR" dirty="0" smtClean="0"/>
                <a:t>Dados</a:t>
              </a:r>
              <a:endParaRPr lang="pt-BR" dirty="0"/>
            </a:p>
          </p:txBody>
        </p:sp>
        <p:cxnSp>
          <p:nvCxnSpPr>
            <p:cNvPr id="18" name="Conector de seta reta 17"/>
            <p:cNvCxnSpPr>
              <a:stCxn id="8" idx="3"/>
              <a:endCxn id="9" idx="1"/>
            </p:cNvCxnSpPr>
            <p:nvPr/>
          </p:nvCxnSpPr>
          <p:spPr>
            <a:xfrm>
              <a:off x="5220072" y="4339236"/>
              <a:ext cx="10081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CaixaDeTexto 20"/>
            <p:cNvSpPr txBox="1"/>
            <p:nvPr/>
          </p:nvSpPr>
          <p:spPr>
            <a:xfrm>
              <a:off x="2051720" y="4797152"/>
              <a:ext cx="1656184" cy="646331"/>
            </a:xfrm>
            <a:prstGeom prst="rect">
              <a:avLst/>
            </a:prstGeom>
            <a:noFill/>
          </p:spPr>
          <p:txBody>
            <a:bodyPr wrap="square" rtlCol="0">
              <a:spAutoFit/>
            </a:bodyPr>
            <a:lstStyle/>
            <a:p>
              <a:r>
                <a:rPr lang="pt-BR" dirty="0" smtClean="0"/>
                <a:t>Tratamento e</a:t>
              </a:r>
            </a:p>
            <a:p>
              <a:pPr algn="ctr"/>
              <a:r>
                <a:rPr lang="pt-BR" dirty="0" smtClean="0"/>
                <a:t>Análise</a:t>
              </a:r>
              <a:endParaRPr lang="pt-BR" dirty="0"/>
            </a:p>
          </p:txBody>
        </p:sp>
        <p:sp>
          <p:nvSpPr>
            <p:cNvPr id="22" name="CaixaDeTexto 21"/>
            <p:cNvSpPr txBox="1"/>
            <p:nvPr/>
          </p:nvSpPr>
          <p:spPr>
            <a:xfrm>
              <a:off x="4896036" y="4797152"/>
              <a:ext cx="1656184" cy="646331"/>
            </a:xfrm>
            <a:prstGeom prst="rect">
              <a:avLst/>
            </a:prstGeom>
            <a:noFill/>
          </p:spPr>
          <p:txBody>
            <a:bodyPr wrap="square" rtlCol="0">
              <a:spAutoFit/>
            </a:bodyPr>
            <a:lstStyle/>
            <a:p>
              <a:pPr algn="ctr"/>
              <a:r>
                <a:rPr lang="pt-BR" dirty="0" smtClean="0"/>
                <a:t>Tomada de Decisão</a:t>
              </a:r>
              <a:endParaRPr lang="pt-BR" dirty="0"/>
            </a:p>
          </p:txBody>
        </p:sp>
      </p:grpSp>
      <p:sp>
        <p:nvSpPr>
          <p:cNvPr id="24" name="CaixaDeTexto 23"/>
          <p:cNvSpPr txBox="1"/>
          <p:nvPr/>
        </p:nvSpPr>
        <p:spPr>
          <a:xfrm>
            <a:off x="467544" y="6237312"/>
            <a:ext cx="8280920" cy="369332"/>
          </a:xfrm>
          <a:prstGeom prst="rect">
            <a:avLst/>
          </a:prstGeom>
          <a:noFill/>
        </p:spPr>
        <p:txBody>
          <a:bodyPr wrap="square" rtlCol="0">
            <a:spAutoFit/>
          </a:bodyPr>
          <a:lstStyle/>
          <a:p>
            <a:pPr algn="ctr"/>
            <a:r>
              <a:rPr lang="pt-BR" dirty="0" smtClean="0"/>
              <a:t>Processo de geração de conhecimento de um fenômeno (FÁVERO et al, 2009)</a:t>
            </a:r>
            <a:endParaRPr lang="pt-BR" dirty="0"/>
          </a:p>
        </p:txBody>
      </p:sp>
    </p:spTree>
    <p:extLst>
      <p:ext uri="{BB962C8B-B14F-4D97-AF65-F5344CB8AC3E}">
        <p14:creationId xmlns:p14="http://schemas.microsoft.com/office/powerpoint/2010/main" val="346876956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treasure.diylol.com/uploads/post/image/263090/resized_all-the-things-meme-generator-missing-data-listwise-deletion-79f90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8836" y="2563724"/>
            <a:ext cx="4920481" cy="3696511"/>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p:txBody>
          <a:bodyPr>
            <a:normAutofit fontScale="90000"/>
          </a:bodyPr>
          <a:lstStyle/>
          <a:p>
            <a:r>
              <a:rPr lang="pt-BR" dirty="0"/>
              <a:t>Ações corretivas (remédios) para dados perdidos </a:t>
            </a:r>
          </a:p>
        </p:txBody>
      </p:sp>
      <p:sp>
        <p:nvSpPr>
          <p:cNvPr id="3" name="Espaço Reservado para Conteúdo 2"/>
          <p:cNvSpPr>
            <a:spLocks noGrp="1"/>
          </p:cNvSpPr>
          <p:nvPr>
            <p:ph idx="1"/>
          </p:nvPr>
        </p:nvSpPr>
        <p:spPr>
          <a:xfrm>
            <a:off x="457200" y="2249424"/>
            <a:ext cx="4402832" cy="4325112"/>
          </a:xfrm>
        </p:spPr>
        <p:txBody>
          <a:bodyPr>
            <a:normAutofit lnSpcReduction="10000"/>
          </a:bodyPr>
          <a:lstStyle/>
          <a:p>
            <a:r>
              <a:rPr lang="pt-BR" dirty="0"/>
              <a:t>Incluir somente observações com dados </a:t>
            </a:r>
            <a:r>
              <a:rPr lang="pt-BR" dirty="0" smtClean="0"/>
              <a:t>completos</a:t>
            </a:r>
          </a:p>
          <a:p>
            <a:endParaRPr lang="pt-BR" dirty="0"/>
          </a:p>
          <a:p>
            <a:r>
              <a:rPr lang="pt-BR" dirty="0"/>
              <a:t>Eliminar as observações e/ou variáveis problemáticas</a:t>
            </a:r>
          </a:p>
          <a:p>
            <a:endParaRPr lang="pt-BR" dirty="0" smtClean="0"/>
          </a:p>
          <a:p>
            <a:r>
              <a:rPr lang="pt-BR" dirty="0" smtClean="0"/>
              <a:t>Utilizar </a:t>
            </a:r>
            <a:r>
              <a:rPr lang="pt-BR" dirty="0"/>
              <a:t>métodos de atribuição</a:t>
            </a:r>
          </a:p>
          <a:p>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30</a:t>
            </a:fld>
            <a:endParaRPr lang="pt-BR"/>
          </a:p>
        </p:txBody>
      </p:sp>
    </p:spTree>
    <p:extLst>
      <p:ext uri="{BB962C8B-B14F-4D97-AF65-F5344CB8AC3E}">
        <p14:creationId xmlns:p14="http://schemas.microsoft.com/office/powerpoint/2010/main" val="381831465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Incluir somente observações com dados completos</a:t>
            </a:r>
          </a:p>
        </p:txBody>
      </p:sp>
      <p:sp>
        <p:nvSpPr>
          <p:cNvPr id="3" name="Espaço Reservado para Conteúdo 2"/>
          <p:cNvSpPr>
            <a:spLocks noGrp="1"/>
          </p:cNvSpPr>
          <p:nvPr>
            <p:ph idx="1"/>
          </p:nvPr>
        </p:nvSpPr>
        <p:spPr/>
        <p:txBody>
          <a:bodyPr>
            <a:normAutofit lnSpcReduction="10000"/>
          </a:bodyPr>
          <a:lstStyle/>
          <a:p>
            <a:r>
              <a:rPr lang="pt-BR" dirty="0"/>
              <a:t>Tratamento simples e direto.</a:t>
            </a:r>
          </a:p>
          <a:p>
            <a:endParaRPr lang="pt-BR" dirty="0" smtClean="0"/>
          </a:p>
          <a:p>
            <a:r>
              <a:rPr lang="pt-BR" dirty="0" smtClean="0"/>
              <a:t>É </a:t>
            </a:r>
            <a:r>
              <a:rPr lang="pt-BR" dirty="0"/>
              <a:t>conhecido como </a:t>
            </a:r>
            <a:r>
              <a:rPr lang="pt-BR" b="1" dirty="0"/>
              <a:t>abordagem de caso completo</a:t>
            </a:r>
            <a:r>
              <a:rPr lang="pt-BR" dirty="0"/>
              <a:t>.</a:t>
            </a:r>
          </a:p>
          <a:p>
            <a:endParaRPr lang="pt-BR" dirty="0" smtClean="0"/>
          </a:p>
          <a:p>
            <a:r>
              <a:rPr lang="pt-BR" dirty="0" smtClean="0"/>
              <a:t>É </a:t>
            </a:r>
            <a:r>
              <a:rPr lang="pt-BR" dirty="0"/>
              <a:t>mais apropriado quando a extensão de dados perdidos é pequena, a amostra é suficientemente grande e as relações nos dados são tão fortes que não podem ser afetadas por qualquer processo de dados perdidos. </a:t>
            </a:r>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31</a:t>
            </a:fld>
            <a:endParaRPr lang="pt-BR"/>
          </a:p>
        </p:txBody>
      </p:sp>
    </p:spTree>
    <p:extLst>
      <p:ext uri="{BB962C8B-B14F-4D97-AF65-F5344CB8AC3E}">
        <p14:creationId xmlns:p14="http://schemas.microsoft.com/office/powerpoint/2010/main" val="104543654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Eliminar as observações e/ou variáveis problemáticas</a:t>
            </a:r>
          </a:p>
        </p:txBody>
      </p:sp>
      <p:sp>
        <p:nvSpPr>
          <p:cNvPr id="3" name="Espaço Reservado para Conteúdo 2"/>
          <p:cNvSpPr>
            <a:spLocks noGrp="1"/>
          </p:cNvSpPr>
          <p:nvPr>
            <p:ph idx="1"/>
          </p:nvPr>
        </p:nvSpPr>
        <p:spPr/>
        <p:txBody>
          <a:bodyPr/>
          <a:lstStyle/>
          <a:p>
            <a:r>
              <a:rPr lang="pt-BR" dirty="0"/>
              <a:t>Pode-se descobrir que os dados perdidos estão concentrados em um pequeno subconjunto de casos e/ou variáveis, sendo que sua exclusão reduz substancialmente a extensão dos dados perdidos.</a:t>
            </a:r>
          </a:p>
          <a:p>
            <a:r>
              <a:rPr lang="pt-BR" dirty="0"/>
              <a:t>O pesquisador sempre deve considerar os ganhos na eliminação de uma fonte de dados perdidos </a:t>
            </a:r>
            <a:r>
              <a:rPr lang="pt-BR" i="1" dirty="0"/>
              <a:t>versus</a:t>
            </a:r>
            <a:r>
              <a:rPr lang="pt-BR" dirty="0"/>
              <a:t> a eliminação de uma variável na análise multivariada.</a:t>
            </a:r>
          </a:p>
          <a:p>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32</a:t>
            </a:fld>
            <a:endParaRPr lang="pt-BR"/>
          </a:p>
        </p:txBody>
      </p:sp>
    </p:spTree>
    <p:extLst>
      <p:ext uri="{BB962C8B-B14F-4D97-AF65-F5344CB8AC3E}">
        <p14:creationId xmlns:p14="http://schemas.microsoft.com/office/powerpoint/2010/main" val="82494928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Utilizar métodos de atribuição</a:t>
            </a:r>
          </a:p>
        </p:txBody>
      </p:sp>
      <p:sp>
        <p:nvSpPr>
          <p:cNvPr id="3" name="Espaço Reservado para Conteúdo 2"/>
          <p:cNvSpPr>
            <a:spLocks noGrp="1"/>
          </p:cNvSpPr>
          <p:nvPr>
            <p:ph idx="1"/>
          </p:nvPr>
        </p:nvSpPr>
        <p:spPr/>
        <p:txBody>
          <a:bodyPr/>
          <a:lstStyle/>
          <a:p>
            <a:r>
              <a:rPr lang="pt-BR" dirty="0"/>
              <a:t>O método de atribuição é um processo de estimação de valores perdidos com base em valores válidos de outras variáveis e/ou observações na amostra.</a:t>
            </a:r>
          </a:p>
          <a:p>
            <a:r>
              <a:rPr lang="pt-BR" dirty="0"/>
              <a:t>Principais métodos de atribuição:</a:t>
            </a:r>
          </a:p>
          <a:p>
            <a:pPr lvl="1"/>
            <a:r>
              <a:rPr lang="pt-BR" dirty="0"/>
              <a:t>Substituição por um caso</a:t>
            </a:r>
          </a:p>
          <a:p>
            <a:pPr lvl="1"/>
            <a:r>
              <a:rPr lang="pt-BR" dirty="0"/>
              <a:t>Substituição pela média</a:t>
            </a:r>
          </a:p>
          <a:p>
            <a:pPr lvl="1"/>
            <a:r>
              <a:rPr lang="pt-BR" dirty="0"/>
              <a:t>Atribuição por regressão</a:t>
            </a:r>
          </a:p>
          <a:p>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33</a:t>
            </a:fld>
            <a:endParaRPr lang="pt-BR"/>
          </a:p>
        </p:txBody>
      </p:sp>
    </p:spTree>
    <p:extLst>
      <p:ext uri="{BB962C8B-B14F-4D97-AF65-F5344CB8AC3E}">
        <p14:creationId xmlns:p14="http://schemas.microsoft.com/office/powerpoint/2010/main" val="65772547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Suposições da análise multivariada</a:t>
            </a:r>
          </a:p>
        </p:txBody>
      </p:sp>
      <p:sp>
        <p:nvSpPr>
          <p:cNvPr id="3" name="Espaço Reservado para Conteúdo 2"/>
          <p:cNvSpPr>
            <a:spLocks noGrp="1"/>
          </p:cNvSpPr>
          <p:nvPr>
            <p:ph idx="1"/>
          </p:nvPr>
        </p:nvSpPr>
        <p:spPr/>
        <p:txBody>
          <a:bodyPr>
            <a:normAutofit lnSpcReduction="10000"/>
          </a:bodyPr>
          <a:lstStyle/>
          <a:p>
            <a:r>
              <a:rPr lang="pt-BR" dirty="0"/>
              <a:t>A análise multivariada requer testes de suposições para as variáveis separadas e em conjunto.</a:t>
            </a:r>
          </a:p>
          <a:p>
            <a:endParaRPr lang="pt-BR" dirty="0" smtClean="0"/>
          </a:p>
          <a:p>
            <a:r>
              <a:rPr lang="pt-BR" dirty="0" smtClean="0"/>
              <a:t>O </a:t>
            </a:r>
            <a:r>
              <a:rPr lang="pt-BR" dirty="0"/>
              <a:t>foco agora será o exame de variáveis individuais.</a:t>
            </a:r>
          </a:p>
          <a:p>
            <a:endParaRPr lang="pt-BR" dirty="0" smtClean="0"/>
          </a:p>
          <a:p>
            <a:r>
              <a:rPr lang="pt-BR" dirty="0" smtClean="0"/>
              <a:t>Nas aulas posteriores </a:t>
            </a:r>
            <a:r>
              <a:rPr lang="pt-BR" dirty="0"/>
              <a:t>serão abordados os métodos usados para avaliar as suposições inerentes às técnicas multivariadas específicas. </a:t>
            </a:r>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34</a:t>
            </a:fld>
            <a:endParaRPr lang="pt-BR"/>
          </a:p>
        </p:txBody>
      </p:sp>
    </p:spTree>
    <p:extLst>
      <p:ext uri="{BB962C8B-B14F-4D97-AF65-F5344CB8AC3E}">
        <p14:creationId xmlns:p14="http://schemas.microsoft.com/office/powerpoint/2010/main" val="7298483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Suposições da análise multivariada</a:t>
            </a:r>
          </a:p>
        </p:txBody>
      </p:sp>
      <p:sp>
        <p:nvSpPr>
          <p:cNvPr id="3" name="Espaço Reservado para Conteúdo 2"/>
          <p:cNvSpPr>
            <a:spLocks noGrp="1"/>
          </p:cNvSpPr>
          <p:nvPr>
            <p:ph idx="1"/>
          </p:nvPr>
        </p:nvSpPr>
        <p:spPr/>
        <p:txBody>
          <a:bodyPr>
            <a:normAutofit/>
          </a:bodyPr>
          <a:lstStyle/>
          <a:p>
            <a:r>
              <a:rPr lang="pt-BR" sz="3200" dirty="0"/>
              <a:t>As principais suposições são:</a:t>
            </a:r>
          </a:p>
          <a:p>
            <a:pPr lvl="1"/>
            <a:r>
              <a:rPr lang="pt-BR" sz="2800" dirty="0"/>
              <a:t>Normalidade</a:t>
            </a:r>
          </a:p>
          <a:p>
            <a:pPr lvl="1"/>
            <a:r>
              <a:rPr lang="pt-BR" sz="2800" dirty="0" err="1"/>
              <a:t>Homoscedasticidade</a:t>
            </a:r>
            <a:endParaRPr lang="pt-BR" sz="2800" dirty="0"/>
          </a:p>
          <a:p>
            <a:pPr lvl="1"/>
            <a:r>
              <a:rPr lang="pt-BR" sz="2800" dirty="0"/>
              <a:t>Linearidade </a:t>
            </a:r>
          </a:p>
          <a:p>
            <a:pPr lvl="1"/>
            <a:endParaRPr lang="pt-BR" sz="2800"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35</a:t>
            </a:fld>
            <a:endParaRPr lang="pt-BR"/>
          </a:p>
        </p:txBody>
      </p:sp>
    </p:spTree>
    <p:extLst>
      <p:ext uri="{BB962C8B-B14F-4D97-AF65-F5344CB8AC3E}">
        <p14:creationId xmlns:p14="http://schemas.microsoft.com/office/powerpoint/2010/main" val="117823492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Normalidade</a:t>
            </a:r>
          </a:p>
        </p:txBody>
      </p:sp>
      <p:sp>
        <p:nvSpPr>
          <p:cNvPr id="3" name="Espaço Reservado para Conteúdo 2"/>
          <p:cNvSpPr>
            <a:spLocks noGrp="1"/>
          </p:cNvSpPr>
          <p:nvPr>
            <p:ph idx="1"/>
          </p:nvPr>
        </p:nvSpPr>
        <p:spPr>
          <a:xfrm>
            <a:off x="179512" y="1988840"/>
            <a:ext cx="4618856" cy="4325112"/>
          </a:xfrm>
        </p:spPr>
        <p:txBody>
          <a:bodyPr>
            <a:normAutofit/>
          </a:bodyPr>
          <a:lstStyle/>
          <a:p>
            <a:r>
              <a:rPr lang="pt-BR" dirty="0"/>
              <a:t>Os dados devem ter uma distribuição que seja correspondente a uma distribuição normal.</a:t>
            </a:r>
          </a:p>
          <a:p>
            <a:r>
              <a:rPr lang="pt-BR" dirty="0"/>
              <a:t>Esta é a suposição mais comum na análise multivariada. </a:t>
            </a:r>
          </a:p>
          <a:p>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36</a:t>
            </a:fld>
            <a:endParaRPr lang="pt-BR"/>
          </a:p>
        </p:txBody>
      </p:sp>
      <p:pic>
        <p:nvPicPr>
          <p:cNvPr id="15362" name="Picture 2" descr="http://memetizando.com/wp-content/uploads/2012/10/juro-que-tente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340768"/>
            <a:ext cx="4381566" cy="3629397"/>
          </a:xfrm>
          <a:prstGeom prst="rect">
            <a:avLst/>
          </a:prstGeom>
          <a:noFill/>
          <a:extLst>
            <a:ext uri="{909E8E84-426E-40DD-AFC4-6F175D3DCCD1}">
              <a14:hiddenFill xmlns:a14="http://schemas.microsoft.com/office/drawing/2010/main">
                <a:solidFill>
                  <a:srgbClr val="FFFFFF"/>
                </a:solidFill>
              </a14:hiddenFill>
            </a:ext>
          </a:extLst>
        </p:spPr>
      </p:pic>
      <p:sp>
        <p:nvSpPr>
          <p:cNvPr id="5" name="Retângulo 4"/>
          <p:cNvSpPr/>
          <p:nvPr/>
        </p:nvSpPr>
        <p:spPr>
          <a:xfrm>
            <a:off x="255486" y="5119893"/>
            <a:ext cx="8431314" cy="1384995"/>
          </a:xfrm>
          <a:prstGeom prst="rect">
            <a:avLst/>
          </a:prstGeom>
        </p:spPr>
        <p:txBody>
          <a:bodyPr wrap="square">
            <a:spAutoFit/>
          </a:bodyPr>
          <a:lstStyle/>
          <a:p>
            <a:pPr marL="285750" indent="-285750">
              <a:buFont typeface="Arial" panose="020B0604020202020204" pitchFamily="34" charset="0"/>
              <a:buChar char="•"/>
            </a:pPr>
            <a:r>
              <a:rPr lang="pt-BR" sz="2800" dirty="0"/>
              <a:t>Uma situação em que todas as variáveis exibem uma normalidade </a:t>
            </a:r>
            <a:r>
              <a:rPr lang="pt-BR" sz="2800" dirty="0" err="1"/>
              <a:t>univariada</a:t>
            </a:r>
            <a:r>
              <a:rPr lang="pt-BR" sz="2800" dirty="0"/>
              <a:t> ajuda a obter, apesar de não garantir, a normalidade multivariada. </a:t>
            </a:r>
          </a:p>
        </p:txBody>
      </p:sp>
    </p:spTree>
    <p:extLst>
      <p:ext uri="{BB962C8B-B14F-4D97-AF65-F5344CB8AC3E}">
        <p14:creationId xmlns:p14="http://schemas.microsoft.com/office/powerpoint/2010/main" val="68851145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Normalidade</a:t>
            </a:r>
          </a:p>
        </p:txBody>
      </p:sp>
      <p:sp>
        <p:nvSpPr>
          <p:cNvPr id="3" name="Espaço Reservado para Conteúdo 2"/>
          <p:cNvSpPr>
            <a:spLocks noGrp="1"/>
          </p:cNvSpPr>
          <p:nvPr>
            <p:ph idx="1"/>
          </p:nvPr>
        </p:nvSpPr>
        <p:spPr/>
        <p:txBody>
          <a:bodyPr/>
          <a:lstStyle/>
          <a:p>
            <a:r>
              <a:rPr lang="pt-BR" dirty="0"/>
              <a:t>O teste diagnóstico de normalidade mais simples é uma verificação visual do histograma.</a:t>
            </a:r>
          </a:p>
          <a:p>
            <a:r>
              <a:rPr lang="pt-BR" i="1" dirty="0" err="1"/>
              <a:t>Kolmogorov-Smirnov</a:t>
            </a:r>
            <a:r>
              <a:rPr lang="pt-BR" dirty="0"/>
              <a:t>, </a:t>
            </a:r>
            <a:r>
              <a:rPr lang="pt-BR" i="1" dirty="0" err="1"/>
              <a:t>Jarque-Bera</a:t>
            </a:r>
            <a:r>
              <a:rPr lang="pt-BR" dirty="0"/>
              <a:t> e </a:t>
            </a:r>
            <a:r>
              <a:rPr lang="pt-BR" i="1" dirty="0"/>
              <a:t>Shapiro-</a:t>
            </a:r>
            <a:r>
              <a:rPr lang="pt-BR" i="1" dirty="0" err="1"/>
              <a:t>Wilks</a:t>
            </a:r>
            <a:r>
              <a:rPr lang="pt-BR" dirty="0"/>
              <a:t> são exemplos de testes que tentam identificar se uma determinada variável possui distribuição normal. </a:t>
            </a:r>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37</a:t>
            </a:fld>
            <a:endParaRPr lang="pt-BR"/>
          </a:p>
        </p:txBody>
      </p:sp>
    </p:spTree>
    <p:extLst>
      <p:ext uri="{BB962C8B-B14F-4D97-AF65-F5344CB8AC3E}">
        <p14:creationId xmlns:p14="http://schemas.microsoft.com/office/powerpoint/2010/main" val="360915322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Homoscedasticidade</a:t>
            </a:r>
            <a:endParaRPr lang="pt-BR" dirty="0"/>
          </a:p>
        </p:txBody>
      </p:sp>
      <p:sp>
        <p:nvSpPr>
          <p:cNvPr id="3" name="Espaço Reservado para Conteúdo 2"/>
          <p:cNvSpPr>
            <a:spLocks noGrp="1"/>
          </p:cNvSpPr>
          <p:nvPr>
            <p:ph idx="1"/>
          </p:nvPr>
        </p:nvSpPr>
        <p:spPr/>
        <p:txBody>
          <a:bodyPr>
            <a:normAutofit lnSpcReduction="10000"/>
          </a:bodyPr>
          <a:lstStyle/>
          <a:p>
            <a:r>
              <a:rPr lang="pt-BR" dirty="0"/>
              <a:t>A </a:t>
            </a:r>
            <a:r>
              <a:rPr lang="pt-BR" dirty="0" err="1"/>
              <a:t>homoscedasticidade</a:t>
            </a:r>
            <a:r>
              <a:rPr lang="pt-BR" dirty="0"/>
              <a:t> significa igualdade de variâncias entre as variáveis.</a:t>
            </a:r>
          </a:p>
          <a:p>
            <a:endParaRPr lang="pt-BR" dirty="0" smtClean="0"/>
          </a:p>
          <a:p>
            <a:r>
              <a:rPr lang="pt-BR" dirty="0" smtClean="0"/>
              <a:t>Se </a:t>
            </a:r>
            <a:r>
              <a:rPr lang="pt-BR" dirty="0"/>
              <a:t>as variáveis dependentes exibem iguais níveis de variância através da escala de previsão, a variância dos resíduos deve ser constante.</a:t>
            </a:r>
          </a:p>
          <a:p>
            <a:endParaRPr lang="pt-BR" dirty="0" smtClean="0"/>
          </a:p>
          <a:p>
            <a:r>
              <a:rPr lang="pt-BR" dirty="0" smtClean="0"/>
              <a:t>Quando </a:t>
            </a:r>
            <a:r>
              <a:rPr lang="pt-BR" dirty="0"/>
              <a:t>a variância dos termos de erro (ε) parece constante, diz-se que os dados são </a:t>
            </a:r>
            <a:r>
              <a:rPr lang="pt-BR" dirty="0" err="1"/>
              <a:t>homoscedásticos</a:t>
            </a:r>
            <a:r>
              <a:rPr lang="pt-BR" dirty="0"/>
              <a:t>. </a:t>
            </a:r>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38</a:t>
            </a:fld>
            <a:endParaRPr lang="pt-BR"/>
          </a:p>
        </p:txBody>
      </p:sp>
    </p:spTree>
    <p:extLst>
      <p:ext uri="{BB962C8B-B14F-4D97-AF65-F5344CB8AC3E}">
        <p14:creationId xmlns:p14="http://schemas.microsoft.com/office/powerpoint/2010/main" val="31234541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Linearidade</a:t>
            </a:r>
          </a:p>
        </p:txBody>
      </p:sp>
      <p:sp>
        <p:nvSpPr>
          <p:cNvPr id="3" name="Espaço Reservado para Conteúdo 2"/>
          <p:cNvSpPr>
            <a:spLocks noGrp="1"/>
          </p:cNvSpPr>
          <p:nvPr>
            <p:ph idx="1"/>
          </p:nvPr>
        </p:nvSpPr>
        <p:spPr/>
        <p:txBody>
          <a:bodyPr>
            <a:normAutofit fontScale="92500" lnSpcReduction="10000"/>
          </a:bodyPr>
          <a:lstStyle/>
          <a:p>
            <a:r>
              <a:rPr lang="pt-BR" dirty="0"/>
              <a:t>A linearidade pode ser usada para expressar o conceito de que um modelo possui as propriedades de </a:t>
            </a:r>
            <a:r>
              <a:rPr lang="pt-BR" i="1" dirty="0"/>
              <a:t>aditividade </a:t>
            </a:r>
            <a:r>
              <a:rPr lang="pt-BR" dirty="0"/>
              <a:t>e</a:t>
            </a:r>
            <a:r>
              <a:rPr lang="pt-BR" i="1" dirty="0"/>
              <a:t> homogeneidade</a:t>
            </a:r>
            <a:r>
              <a:rPr lang="pt-BR" dirty="0"/>
              <a:t>. </a:t>
            </a:r>
            <a:endParaRPr lang="pt-BR" dirty="0" smtClean="0"/>
          </a:p>
          <a:p>
            <a:endParaRPr lang="pt-BR" dirty="0"/>
          </a:p>
          <a:p>
            <a:r>
              <a:rPr lang="pt-BR" dirty="0"/>
              <a:t>Os modelos lineares </a:t>
            </a:r>
            <a:r>
              <a:rPr lang="pt-BR" dirty="0" smtClean="0"/>
              <a:t>preveem </a:t>
            </a:r>
            <a:r>
              <a:rPr lang="pt-BR" dirty="0"/>
              <a:t>valores que recaem em uma linha reta. </a:t>
            </a:r>
            <a:endParaRPr lang="pt-BR" dirty="0" smtClean="0"/>
          </a:p>
          <a:p>
            <a:endParaRPr lang="pt-BR" dirty="0"/>
          </a:p>
          <a:p>
            <a:r>
              <a:rPr lang="pt-BR" dirty="0"/>
              <a:t>A linearidade é uma suposição implícita nas técnicas multivariadas baseadas em medidas correlacionais de associação, incluindo regressão múltipla, regressão logística e análise fatorial </a:t>
            </a:r>
          </a:p>
          <a:p>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39</a:t>
            </a:fld>
            <a:endParaRPr lang="pt-BR"/>
          </a:p>
        </p:txBody>
      </p:sp>
    </p:spTree>
    <p:extLst>
      <p:ext uri="{BB962C8B-B14F-4D97-AF65-F5344CB8AC3E}">
        <p14:creationId xmlns:p14="http://schemas.microsoft.com/office/powerpoint/2010/main" val="129333078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Técnicas Multivariadas de Análise de Dados</a:t>
            </a:r>
            <a:endParaRPr lang="pt-BR" dirty="0"/>
          </a:p>
        </p:txBody>
      </p:sp>
      <p:sp>
        <p:nvSpPr>
          <p:cNvPr id="3" name="Espaço Reservado para Conteúdo 2"/>
          <p:cNvSpPr>
            <a:spLocks noGrp="1"/>
          </p:cNvSpPr>
          <p:nvPr>
            <p:ph idx="1"/>
          </p:nvPr>
        </p:nvSpPr>
        <p:spPr/>
        <p:txBody>
          <a:bodyPr/>
          <a:lstStyle/>
          <a:p>
            <a:r>
              <a:rPr lang="pt-BR" b="1" dirty="0" smtClean="0"/>
              <a:t>Análise </a:t>
            </a:r>
            <a:r>
              <a:rPr lang="pt-BR" b="1" dirty="0" err="1" smtClean="0"/>
              <a:t>univariada</a:t>
            </a:r>
            <a:r>
              <a:rPr lang="pt-BR" dirty="0" smtClean="0"/>
              <a:t>: comportamento e distribuição  de uma variável isolada</a:t>
            </a:r>
          </a:p>
          <a:p>
            <a:r>
              <a:rPr lang="pt-BR" b="1" dirty="0" smtClean="0"/>
              <a:t>Análise bivariada</a:t>
            </a:r>
            <a:r>
              <a:rPr lang="pt-BR" dirty="0" smtClean="0"/>
              <a:t>: associação, correlação e análise de variância relativas a duas variáveis simultaneamente</a:t>
            </a:r>
          </a:p>
          <a:p>
            <a:r>
              <a:rPr lang="pt-BR" b="1" dirty="0" smtClean="0"/>
              <a:t>Análise multivariada</a:t>
            </a:r>
            <a:r>
              <a:rPr lang="pt-BR" dirty="0" smtClean="0"/>
              <a:t>: todas as variáveis são aleatórias e inter-relacionadas, de modo que seus diferentes efeitos não podem ser interpretados separadamente</a:t>
            </a:r>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4</a:t>
            </a:fld>
            <a:endParaRPr lang="pt-BR"/>
          </a:p>
        </p:txBody>
      </p:sp>
    </p:spTree>
    <p:extLst>
      <p:ext uri="{BB962C8B-B14F-4D97-AF65-F5344CB8AC3E}">
        <p14:creationId xmlns:p14="http://schemas.microsoft.com/office/powerpoint/2010/main" val="40822051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Linearidade</a:t>
            </a:r>
          </a:p>
        </p:txBody>
      </p:sp>
      <p:sp>
        <p:nvSpPr>
          <p:cNvPr id="3" name="Espaço Reservado para Conteúdo 2"/>
          <p:cNvSpPr>
            <a:spLocks noGrp="1"/>
          </p:cNvSpPr>
          <p:nvPr>
            <p:ph idx="1"/>
          </p:nvPr>
        </p:nvSpPr>
        <p:spPr/>
        <p:txBody>
          <a:bodyPr>
            <a:normAutofit lnSpcReduction="10000"/>
          </a:bodyPr>
          <a:lstStyle/>
          <a:p>
            <a:r>
              <a:rPr lang="pt-BR" dirty="0"/>
              <a:t>A maneira mais comum para avaliar linearidade é examinar diagramas de dispersão das variáveis e identificar padrões não lineares nos dados. </a:t>
            </a:r>
            <a:endParaRPr lang="pt-BR" dirty="0" smtClean="0"/>
          </a:p>
          <a:p>
            <a:endParaRPr lang="pt-BR" dirty="0"/>
          </a:p>
          <a:p>
            <a:r>
              <a:rPr lang="pt-BR" dirty="0"/>
              <a:t> Um tratamento alternativo é executar uma análise de </a:t>
            </a:r>
            <a:r>
              <a:rPr lang="pt-BR" b="1" dirty="0"/>
              <a:t>regressão </a:t>
            </a:r>
            <a:r>
              <a:rPr lang="pt-BR" b="1" dirty="0" smtClean="0"/>
              <a:t>simples</a:t>
            </a:r>
            <a:r>
              <a:rPr lang="pt-BR" dirty="0" smtClean="0"/>
              <a:t> </a:t>
            </a:r>
            <a:r>
              <a:rPr lang="pt-BR" dirty="0"/>
              <a:t>e examinar os resíduos, uma vez que estes refletem a parte não explicada da variável dependente, qualquer parte não linear da relação despontará nos resíduos</a:t>
            </a:r>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40</a:t>
            </a:fld>
            <a:endParaRPr lang="pt-BR"/>
          </a:p>
        </p:txBody>
      </p:sp>
    </p:spTree>
    <p:extLst>
      <p:ext uri="{BB962C8B-B14F-4D97-AF65-F5344CB8AC3E}">
        <p14:creationId xmlns:p14="http://schemas.microsoft.com/office/powerpoint/2010/main" val="18266698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Transformação de dados</a:t>
            </a:r>
          </a:p>
        </p:txBody>
      </p:sp>
      <p:sp>
        <p:nvSpPr>
          <p:cNvPr id="3" name="Espaço Reservado para Conteúdo 2"/>
          <p:cNvSpPr>
            <a:spLocks noGrp="1"/>
          </p:cNvSpPr>
          <p:nvPr>
            <p:ph idx="1"/>
          </p:nvPr>
        </p:nvSpPr>
        <p:spPr/>
        <p:txBody>
          <a:bodyPr/>
          <a:lstStyle/>
          <a:p>
            <a:r>
              <a:rPr lang="pt-BR" dirty="0"/>
              <a:t>A transformação de dados é executada normalmente para modificar alguma variável, com intuito de corrigir violações das suposições estatísticas e/ou melhorar as relações entre variáveis. </a:t>
            </a:r>
            <a:endParaRPr lang="pt-BR" dirty="0" smtClean="0"/>
          </a:p>
          <a:p>
            <a:endParaRPr lang="pt-BR" dirty="0"/>
          </a:p>
          <a:p>
            <a:r>
              <a:rPr lang="pt-BR" dirty="0"/>
              <a:t>As transformações podem ser tanto nas variáveis dependentes quanto nas independentes.</a:t>
            </a:r>
          </a:p>
          <a:p>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41</a:t>
            </a:fld>
            <a:endParaRPr lang="pt-BR"/>
          </a:p>
        </p:txBody>
      </p:sp>
    </p:spTree>
    <p:extLst>
      <p:ext uri="{BB962C8B-B14F-4D97-AF65-F5344CB8AC3E}">
        <p14:creationId xmlns:p14="http://schemas.microsoft.com/office/powerpoint/2010/main" val="394472271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Assimetria e Curtose</a:t>
            </a:r>
          </a:p>
        </p:txBody>
      </p:sp>
      <p:sp>
        <p:nvSpPr>
          <p:cNvPr id="3" name="Espaço Reservado para Conteúdo 2"/>
          <p:cNvSpPr>
            <a:spLocks noGrp="1"/>
          </p:cNvSpPr>
          <p:nvPr>
            <p:ph idx="1"/>
          </p:nvPr>
        </p:nvSpPr>
        <p:spPr/>
        <p:txBody>
          <a:bodyPr>
            <a:normAutofit fontScale="92500"/>
          </a:bodyPr>
          <a:lstStyle/>
          <a:p>
            <a:r>
              <a:rPr lang="pt-BR" b="1" dirty="0"/>
              <a:t>Assimetria</a:t>
            </a:r>
            <a:r>
              <a:rPr lang="pt-BR" dirty="0"/>
              <a:t> é a propriedade que indica a tendência de maior concentração dos dados em relação ao ponto central.</a:t>
            </a:r>
          </a:p>
          <a:p>
            <a:endParaRPr lang="pt-BR" dirty="0" smtClean="0"/>
          </a:p>
          <a:p>
            <a:r>
              <a:rPr lang="pt-BR" b="1" dirty="0" smtClean="0"/>
              <a:t>Curtose</a:t>
            </a:r>
            <a:r>
              <a:rPr lang="pt-BR" dirty="0" smtClean="0"/>
              <a:t> </a:t>
            </a:r>
            <a:r>
              <a:rPr lang="pt-BR" dirty="0"/>
              <a:t>é a característica que se refere ao grau de achatamento. </a:t>
            </a:r>
          </a:p>
          <a:p>
            <a:endParaRPr lang="pt-BR" dirty="0" smtClean="0"/>
          </a:p>
          <a:p>
            <a:r>
              <a:rPr lang="pt-BR" dirty="0" smtClean="0"/>
              <a:t>Medidas </a:t>
            </a:r>
            <a:r>
              <a:rPr lang="pt-BR" dirty="0"/>
              <a:t>de assimetria e de curtose são úteis para se precaver contra erros ao estabelecer a suposição de populações distribuídas </a:t>
            </a:r>
            <a:r>
              <a:rPr lang="pt-BR" dirty="0" smtClean="0"/>
              <a:t>normalmente.</a:t>
            </a:r>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42</a:t>
            </a:fld>
            <a:endParaRPr lang="pt-BR"/>
          </a:p>
        </p:txBody>
      </p:sp>
    </p:spTree>
    <p:extLst>
      <p:ext uri="{BB962C8B-B14F-4D97-AF65-F5344CB8AC3E}">
        <p14:creationId xmlns:p14="http://schemas.microsoft.com/office/powerpoint/2010/main" val="117790046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Assimetria</a:t>
            </a:r>
            <a:endParaRPr lang="pt-BR" dirty="0"/>
          </a:p>
        </p:txBody>
      </p:sp>
      <p:sp>
        <p:nvSpPr>
          <p:cNvPr id="3" name="Espaço Reservado para Conteúdo 2"/>
          <p:cNvSpPr>
            <a:spLocks noGrp="1"/>
          </p:cNvSpPr>
          <p:nvPr>
            <p:ph idx="1"/>
          </p:nvPr>
        </p:nvSpPr>
        <p:spPr/>
        <p:txBody>
          <a:bodyPr>
            <a:normAutofit fontScale="92500"/>
          </a:bodyPr>
          <a:lstStyle/>
          <a:p>
            <a:r>
              <a:rPr lang="pt-BR" dirty="0"/>
              <a:t>A medida de assimetria é baseada nas relações entre a </a:t>
            </a:r>
            <a:r>
              <a:rPr lang="pt-BR" b="1" dirty="0"/>
              <a:t>média, mediana e moda</a:t>
            </a:r>
            <a:r>
              <a:rPr lang="pt-BR" dirty="0"/>
              <a:t>. </a:t>
            </a:r>
          </a:p>
          <a:p>
            <a:r>
              <a:rPr lang="pt-BR" dirty="0"/>
              <a:t>Estas três medidas são idênticas em valor para uma distribuição simétrica, mas para uma distribuição assimétrica a média distancia-se da moda, situando-se a mediana em uma posição intermediária.</a:t>
            </a:r>
          </a:p>
          <a:p>
            <a:r>
              <a:rPr lang="pt-BR" dirty="0"/>
              <a:t>A distância entre a média e a moda pode ser usada para medir a assimetria, ou seja, quanto maior é a distância, seja negativa ou positiva, maior é a assimetria da distribuição. </a:t>
            </a:r>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43</a:t>
            </a:fld>
            <a:endParaRPr lang="pt-BR"/>
          </a:p>
        </p:txBody>
      </p:sp>
    </p:spTree>
    <p:extLst>
      <p:ext uri="{BB962C8B-B14F-4D97-AF65-F5344CB8AC3E}">
        <p14:creationId xmlns:p14="http://schemas.microsoft.com/office/powerpoint/2010/main" val="18632151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Assimetria</a:t>
            </a:r>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44</a:t>
            </a:fld>
            <a:endParaRPr lang="pt-BR"/>
          </a:p>
        </p:txBody>
      </p:sp>
      <p:grpSp>
        <p:nvGrpSpPr>
          <p:cNvPr id="6" name="Group 42"/>
          <p:cNvGrpSpPr>
            <a:grpSpLocks/>
          </p:cNvGrpSpPr>
          <p:nvPr/>
        </p:nvGrpSpPr>
        <p:grpSpPr bwMode="auto">
          <a:xfrm>
            <a:off x="838200" y="2125811"/>
            <a:ext cx="7405688" cy="4327525"/>
            <a:chOff x="528" y="1248"/>
            <a:chExt cx="4620" cy="2624"/>
          </a:xfrm>
        </p:grpSpPr>
        <p:sp>
          <p:nvSpPr>
            <p:cNvPr id="7" name="Rectangle 5"/>
            <p:cNvSpPr>
              <a:spLocks noChangeArrowheads="1"/>
            </p:cNvSpPr>
            <p:nvPr/>
          </p:nvSpPr>
          <p:spPr bwMode="auto">
            <a:xfrm>
              <a:off x="703" y="1248"/>
              <a:ext cx="1859" cy="205"/>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1D1D1"/>
                    </a:outerShdw>
                  </a:effectLst>
                </a14:hiddenEffects>
              </a:ext>
            </a:extLst>
          </p:spPr>
          <p:txBody>
            <a:bodyPr lIns="90488" tIns="44450" rIns="90488" bIns="44450"/>
            <a:lstStyle>
              <a:lvl1pPr>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1pPr>
              <a:lvl2pPr marL="742950" indent="-28575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2pPr>
              <a:lvl3pPr marL="11430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3pPr>
              <a:lvl4pPr marL="16002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4pPr>
              <a:lvl5pPr marL="20574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5pPr>
              <a:lvl6pPr marL="25146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6pPr>
              <a:lvl7pPr marL="29718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7pPr>
              <a:lvl8pPr marL="34290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8pPr>
              <a:lvl9pPr marL="38862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9pPr>
            </a:lstStyle>
            <a:p>
              <a:pPr algn="ctr">
                <a:lnSpc>
                  <a:spcPct val="100000"/>
                </a:lnSpc>
                <a:spcBef>
                  <a:spcPct val="0"/>
                </a:spcBef>
                <a:spcAft>
                  <a:spcPct val="0"/>
                </a:spcAft>
                <a:buSzTx/>
                <a:buFontTx/>
                <a:buNone/>
              </a:pPr>
              <a:r>
                <a:rPr lang="pt-BR" altLang="pt-BR" sz="2000" b="1"/>
                <a:t>Distribuição Simétrica</a:t>
              </a:r>
            </a:p>
          </p:txBody>
        </p:sp>
        <p:grpSp>
          <p:nvGrpSpPr>
            <p:cNvPr id="8" name="Group 6"/>
            <p:cNvGrpSpPr>
              <a:grpSpLocks/>
            </p:cNvGrpSpPr>
            <p:nvPr/>
          </p:nvGrpSpPr>
          <p:grpSpPr bwMode="auto">
            <a:xfrm>
              <a:off x="751" y="1829"/>
              <a:ext cx="1607" cy="623"/>
              <a:chOff x="5584" y="12194"/>
              <a:chExt cx="3721" cy="1474"/>
            </a:xfrm>
          </p:grpSpPr>
          <p:sp>
            <p:nvSpPr>
              <p:cNvPr id="38" name="Freeform 7"/>
              <p:cNvSpPr>
                <a:spLocks/>
              </p:cNvSpPr>
              <p:nvPr/>
            </p:nvSpPr>
            <p:spPr bwMode="auto">
              <a:xfrm>
                <a:off x="7441" y="12202"/>
                <a:ext cx="1864" cy="1462"/>
              </a:xfrm>
              <a:custGeom>
                <a:avLst/>
                <a:gdLst>
                  <a:gd name="T0" fmla="*/ 1861 w 570"/>
                  <a:gd name="T1" fmla="*/ 1460 h 675"/>
                  <a:gd name="T2" fmla="*/ 1661 w 570"/>
                  <a:gd name="T3" fmla="*/ 1445 h 675"/>
                  <a:gd name="T4" fmla="*/ 1563 w 570"/>
                  <a:gd name="T5" fmla="*/ 1427 h 675"/>
                  <a:gd name="T6" fmla="*/ 1468 w 570"/>
                  <a:gd name="T7" fmla="*/ 1404 h 675"/>
                  <a:gd name="T8" fmla="*/ 1370 w 570"/>
                  <a:gd name="T9" fmla="*/ 1371 h 675"/>
                  <a:gd name="T10" fmla="*/ 1272 w 570"/>
                  <a:gd name="T11" fmla="*/ 1326 h 675"/>
                  <a:gd name="T12" fmla="*/ 1171 w 570"/>
                  <a:gd name="T13" fmla="*/ 1263 h 675"/>
                  <a:gd name="T14" fmla="*/ 981 w 570"/>
                  <a:gd name="T15" fmla="*/ 1096 h 675"/>
                  <a:gd name="T16" fmla="*/ 782 w 570"/>
                  <a:gd name="T17" fmla="*/ 858 h 675"/>
                  <a:gd name="T18" fmla="*/ 582 w 570"/>
                  <a:gd name="T19" fmla="*/ 570 h 675"/>
                  <a:gd name="T20" fmla="*/ 491 w 570"/>
                  <a:gd name="T21" fmla="*/ 427 h 675"/>
                  <a:gd name="T22" fmla="*/ 392 w 570"/>
                  <a:gd name="T23" fmla="*/ 288 h 675"/>
                  <a:gd name="T24" fmla="*/ 291 w 570"/>
                  <a:gd name="T25" fmla="*/ 169 h 675"/>
                  <a:gd name="T26" fmla="*/ 193 w 570"/>
                  <a:gd name="T27" fmla="*/ 78 h 675"/>
                  <a:gd name="T28" fmla="*/ 95 w 570"/>
                  <a:gd name="T29" fmla="*/ 22 h 675"/>
                  <a:gd name="T30" fmla="*/ 0 w 570"/>
                  <a:gd name="T31" fmla="*/ 0 h 67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0" h="675">
                    <a:moveTo>
                      <a:pt x="569" y="674"/>
                    </a:moveTo>
                    <a:lnTo>
                      <a:pt x="508" y="667"/>
                    </a:lnTo>
                    <a:lnTo>
                      <a:pt x="478" y="659"/>
                    </a:lnTo>
                    <a:lnTo>
                      <a:pt x="449" y="648"/>
                    </a:lnTo>
                    <a:lnTo>
                      <a:pt x="419" y="633"/>
                    </a:lnTo>
                    <a:lnTo>
                      <a:pt x="389" y="612"/>
                    </a:lnTo>
                    <a:lnTo>
                      <a:pt x="358" y="583"/>
                    </a:lnTo>
                    <a:lnTo>
                      <a:pt x="300" y="506"/>
                    </a:lnTo>
                    <a:lnTo>
                      <a:pt x="239" y="396"/>
                    </a:lnTo>
                    <a:lnTo>
                      <a:pt x="178" y="263"/>
                    </a:lnTo>
                    <a:lnTo>
                      <a:pt x="150" y="197"/>
                    </a:lnTo>
                    <a:lnTo>
                      <a:pt x="120" y="133"/>
                    </a:lnTo>
                    <a:lnTo>
                      <a:pt x="89" y="78"/>
                    </a:lnTo>
                    <a:lnTo>
                      <a:pt x="59" y="36"/>
                    </a:lnTo>
                    <a:lnTo>
                      <a:pt x="29" y="10"/>
                    </a:lnTo>
                    <a:lnTo>
                      <a:pt x="0" y="0"/>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39" name="Freeform 8"/>
              <p:cNvSpPr>
                <a:spLocks/>
              </p:cNvSpPr>
              <p:nvPr/>
            </p:nvSpPr>
            <p:spPr bwMode="auto">
              <a:xfrm>
                <a:off x="5584" y="12202"/>
                <a:ext cx="1861" cy="1462"/>
              </a:xfrm>
              <a:custGeom>
                <a:avLst/>
                <a:gdLst>
                  <a:gd name="T0" fmla="*/ 0 w 569"/>
                  <a:gd name="T1" fmla="*/ 1460 h 675"/>
                  <a:gd name="T2" fmla="*/ 193 w 569"/>
                  <a:gd name="T3" fmla="*/ 1445 h 675"/>
                  <a:gd name="T4" fmla="*/ 291 w 569"/>
                  <a:gd name="T5" fmla="*/ 1427 h 675"/>
                  <a:gd name="T6" fmla="*/ 392 w 569"/>
                  <a:gd name="T7" fmla="*/ 1404 h 675"/>
                  <a:gd name="T8" fmla="*/ 491 w 569"/>
                  <a:gd name="T9" fmla="*/ 1371 h 675"/>
                  <a:gd name="T10" fmla="*/ 582 w 569"/>
                  <a:gd name="T11" fmla="*/ 1326 h 675"/>
                  <a:gd name="T12" fmla="*/ 684 w 569"/>
                  <a:gd name="T13" fmla="*/ 1263 h 675"/>
                  <a:gd name="T14" fmla="*/ 880 w 569"/>
                  <a:gd name="T15" fmla="*/ 1096 h 675"/>
                  <a:gd name="T16" fmla="*/ 1073 w 569"/>
                  <a:gd name="T17" fmla="*/ 858 h 675"/>
                  <a:gd name="T18" fmla="*/ 1272 w 569"/>
                  <a:gd name="T19" fmla="*/ 570 h 675"/>
                  <a:gd name="T20" fmla="*/ 1370 w 569"/>
                  <a:gd name="T21" fmla="*/ 427 h 675"/>
                  <a:gd name="T22" fmla="*/ 1469 w 569"/>
                  <a:gd name="T23" fmla="*/ 288 h 675"/>
                  <a:gd name="T24" fmla="*/ 1563 w 569"/>
                  <a:gd name="T25" fmla="*/ 169 h 675"/>
                  <a:gd name="T26" fmla="*/ 1661 w 569"/>
                  <a:gd name="T27" fmla="*/ 78 h 675"/>
                  <a:gd name="T28" fmla="*/ 1760 w 569"/>
                  <a:gd name="T29" fmla="*/ 22 h 675"/>
                  <a:gd name="T30" fmla="*/ 1858 w 569"/>
                  <a:gd name="T31" fmla="*/ 0 h 67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69" h="675">
                    <a:moveTo>
                      <a:pt x="0" y="674"/>
                    </a:moveTo>
                    <a:lnTo>
                      <a:pt x="59" y="667"/>
                    </a:lnTo>
                    <a:lnTo>
                      <a:pt x="89" y="659"/>
                    </a:lnTo>
                    <a:lnTo>
                      <a:pt x="120" y="648"/>
                    </a:lnTo>
                    <a:lnTo>
                      <a:pt x="150" y="633"/>
                    </a:lnTo>
                    <a:lnTo>
                      <a:pt x="178" y="612"/>
                    </a:lnTo>
                    <a:lnTo>
                      <a:pt x="209" y="583"/>
                    </a:lnTo>
                    <a:lnTo>
                      <a:pt x="269" y="506"/>
                    </a:lnTo>
                    <a:lnTo>
                      <a:pt x="328" y="396"/>
                    </a:lnTo>
                    <a:lnTo>
                      <a:pt x="389" y="263"/>
                    </a:lnTo>
                    <a:lnTo>
                      <a:pt x="419" y="197"/>
                    </a:lnTo>
                    <a:lnTo>
                      <a:pt x="449" y="133"/>
                    </a:lnTo>
                    <a:lnTo>
                      <a:pt x="478" y="78"/>
                    </a:lnTo>
                    <a:lnTo>
                      <a:pt x="508" y="36"/>
                    </a:lnTo>
                    <a:lnTo>
                      <a:pt x="538" y="10"/>
                    </a:lnTo>
                    <a:lnTo>
                      <a:pt x="568" y="0"/>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40" name="Line 9"/>
              <p:cNvSpPr>
                <a:spLocks noChangeShapeType="1"/>
              </p:cNvSpPr>
              <p:nvPr/>
            </p:nvSpPr>
            <p:spPr bwMode="auto">
              <a:xfrm>
                <a:off x="7422" y="12194"/>
                <a:ext cx="0" cy="1474"/>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41" name="Line 10"/>
              <p:cNvSpPr>
                <a:spLocks noChangeShapeType="1"/>
              </p:cNvSpPr>
              <p:nvPr/>
            </p:nvSpPr>
            <p:spPr bwMode="auto">
              <a:xfrm flipV="1">
                <a:off x="5663" y="13662"/>
                <a:ext cx="3622" cy="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grpSp>
        <p:sp>
          <p:nvSpPr>
            <p:cNvPr id="9" name="Rectangle 11"/>
            <p:cNvSpPr>
              <a:spLocks noChangeArrowheads="1"/>
            </p:cNvSpPr>
            <p:nvPr/>
          </p:nvSpPr>
          <p:spPr bwMode="auto">
            <a:xfrm>
              <a:off x="528" y="1500"/>
              <a:ext cx="2089" cy="22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1D1D1"/>
                    </a:outerShdw>
                  </a:effectLst>
                </a14:hiddenEffects>
              </a:ext>
            </a:extLst>
          </p:spPr>
          <p:txBody>
            <a:bodyPr lIns="90488" tIns="44450" rIns="90488" bIns="44450"/>
            <a:lstStyle>
              <a:lvl1pPr>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1pPr>
              <a:lvl2pPr marL="742950" indent="-28575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2pPr>
              <a:lvl3pPr marL="11430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3pPr>
              <a:lvl4pPr marL="16002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4pPr>
              <a:lvl5pPr marL="20574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5pPr>
              <a:lvl6pPr marL="25146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6pPr>
              <a:lvl7pPr marL="29718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7pPr>
              <a:lvl8pPr marL="34290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8pPr>
              <a:lvl9pPr marL="38862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9pPr>
            </a:lstStyle>
            <a:p>
              <a:pPr algn="ctr">
                <a:lnSpc>
                  <a:spcPct val="100000"/>
                </a:lnSpc>
                <a:spcBef>
                  <a:spcPct val="0"/>
                </a:spcBef>
                <a:spcAft>
                  <a:spcPct val="0"/>
                </a:spcAft>
                <a:buSzTx/>
                <a:buFontTx/>
                <a:buNone/>
              </a:pPr>
              <a:r>
                <a:rPr lang="pt-BR" altLang="pt-BR" sz="2000" dirty="0">
                  <a:solidFill>
                    <a:srgbClr val="000000"/>
                  </a:solidFill>
                </a:rPr>
                <a:t>Média = Mediana = Moda</a:t>
              </a:r>
            </a:p>
          </p:txBody>
        </p:sp>
        <p:sp>
          <p:nvSpPr>
            <p:cNvPr id="10" name="Rectangle 13"/>
            <p:cNvSpPr>
              <a:spLocks noChangeArrowheads="1"/>
            </p:cNvSpPr>
            <p:nvPr/>
          </p:nvSpPr>
          <p:spPr bwMode="auto">
            <a:xfrm>
              <a:off x="2825" y="1587"/>
              <a:ext cx="597" cy="23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1D1D1"/>
                    </a:outerShdw>
                  </a:effectLst>
                </a14:hiddenEffects>
              </a:ext>
            </a:extLst>
          </p:spPr>
          <p:txBody>
            <a:bodyPr lIns="90488" tIns="44450" rIns="90488" bIns="44450">
              <a:spAutoFit/>
            </a:bodyPr>
            <a:lstStyle>
              <a:lvl1pPr>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1pPr>
              <a:lvl2pPr marL="742950" indent="-28575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2pPr>
              <a:lvl3pPr marL="11430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3pPr>
              <a:lvl4pPr marL="16002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4pPr>
              <a:lvl5pPr marL="20574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5pPr>
              <a:lvl6pPr marL="25146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6pPr>
              <a:lvl7pPr marL="29718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7pPr>
              <a:lvl8pPr marL="34290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8pPr>
              <a:lvl9pPr marL="38862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9pPr>
            </a:lstStyle>
            <a:p>
              <a:pPr algn="r">
                <a:lnSpc>
                  <a:spcPct val="100000"/>
                </a:lnSpc>
                <a:spcBef>
                  <a:spcPct val="0"/>
                </a:spcBef>
                <a:spcAft>
                  <a:spcPct val="0"/>
                </a:spcAft>
                <a:buSzTx/>
                <a:buFontTx/>
                <a:buNone/>
              </a:pPr>
              <a:r>
                <a:rPr lang="pt-BR" altLang="pt-BR" sz="2000">
                  <a:solidFill>
                    <a:srgbClr val="000000"/>
                  </a:solidFill>
                </a:rPr>
                <a:t>Moda</a:t>
              </a:r>
            </a:p>
          </p:txBody>
        </p:sp>
        <p:sp>
          <p:nvSpPr>
            <p:cNvPr id="11" name="Rectangle 14"/>
            <p:cNvSpPr>
              <a:spLocks noChangeArrowheads="1"/>
            </p:cNvSpPr>
            <p:nvPr/>
          </p:nvSpPr>
          <p:spPr bwMode="auto">
            <a:xfrm>
              <a:off x="4507" y="1820"/>
              <a:ext cx="566" cy="23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1D1D1"/>
                    </a:outerShdw>
                  </a:effectLst>
                </a14:hiddenEffects>
              </a:ext>
            </a:extLst>
          </p:spPr>
          <p:txBody>
            <a:bodyPr lIns="90488" tIns="44450" rIns="90488" bIns="44450">
              <a:spAutoFit/>
            </a:bodyPr>
            <a:lstStyle>
              <a:lvl1pPr>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1pPr>
              <a:lvl2pPr marL="742950" indent="-28575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2pPr>
              <a:lvl3pPr marL="11430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3pPr>
              <a:lvl4pPr marL="16002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4pPr>
              <a:lvl5pPr marL="20574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5pPr>
              <a:lvl6pPr marL="25146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6pPr>
              <a:lvl7pPr marL="29718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7pPr>
              <a:lvl8pPr marL="34290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8pPr>
              <a:lvl9pPr marL="38862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9pPr>
            </a:lstStyle>
            <a:p>
              <a:pPr>
                <a:lnSpc>
                  <a:spcPct val="100000"/>
                </a:lnSpc>
                <a:spcBef>
                  <a:spcPct val="0"/>
                </a:spcBef>
                <a:spcAft>
                  <a:spcPct val="0"/>
                </a:spcAft>
                <a:buSzTx/>
                <a:buFontTx/>
                <a:buNone/>
              </a:pPr>
              <a:r>
                <a:rPr lang="pt-BR" altLang="pt-BR" sz="2000">
                  <a:solidFill>
                    <a:srgbClr val="000000"/>
                  </a:solidFill>
                </a:rPr>
                <a:t>Média</a:t>
              </a:r>
            </a:p>
          </p:txBody>
        </p:sp>
        <p:sp>
          <p:nvSpPr>
            <p:cNvPr id="12" name="Rectangle 15"/>
            <p:cNvSpPr>
              <a:spLocks noChangeArrowheads="1"/>
            </p:cNvSpPr>
            <p:nvPr/>
          </p:nvSpPr>
          <p:spPr bwMode="auto">
            <a:xfrm>
              <a:off x="3781" y="1515"/>
              <a:ext cx="783" cy="23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1D1D1"/>
                    </a:outerShdw>
                  </a:effectLst>
                </a14:hiddenEffects>
              </a:ext>
            </a:extLst>
          </p:spPr>
          <p:txBody>
            <a:bodyPr lIns="90488" tIns="44450" rIns="90488" bIns="44450">
              <a:spAutoFit/>
            </a:bodyPr>
            <a:lstStyle>
              <a:lvl1pPr>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1pPr>
              <a:lvl2pPr marL="742950" indent="-28575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2pPr>
              <a:lvl3pPr marL="11430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3pPr>
              <a:lvl4pPr marL="16002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4pPr>
              <a:lvl5pPr marL="20574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5pPr>
              <a:lvl6pPr marL="25146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6pPr>
              <a:lvl7pPr marL="29718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7pPr>
              <a:lvl8pPr marL="34290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8pPr>
              <a:lvl9pPr marL="38862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9pPr>
            </a:lstStyle>
            <a:p>
              <a:pPr algn="ctr">
                <a:lnSpc>
                  <a:spcPct val="100000"/>
                </a:lnSpc>
                <a:spcBef>
                  <a:spcPct val="0"/>
                </a:spcBef>
                <a:spcAft>
                  <a:spcPct val="0"/>
                </a:spcAft>
                <a:buSzTx/>
                <a:buFontTx/>
                <a:buNone/>
              </a:pPr>
              <a:r>
                <a:rPr lang="pt-BR" altLang="pt-BR" sz="2000">
                  <a:solidFill>
                    <a:srgbClr val="000000"/>
                  </a:solidFill>
                </a:rPr>
                <a:t>Mediana</a:t>
              </a:r>
            </a:p>
          </p:txBody>
        </p:sp>
        <p:grpSp>
          <p:nvGrpSpPr>
            <p:cNvPr id="13" name="Group 16"/>
            <p:cNvGrpSpPr>
              <a:grpSpLocks/>
            </p:cNvGrpSpPr>
            <p:nvPr/>
          </p:nvGrpSpPr>
          <p:grpSpPr bwMode="auto">
            <a:xfrm>
              <a:off x="3424" y="1742"/>
              <a:ext cx="1482" cy="706"/>
              <a:chOff x="3000" y="7250"/>
              <a:chExt cx="3437" cy="2414"/>
            </a:xfrm>
          </p:grpSpPr>
          <p:sp>
            <p:nvSpPr>
              <p:cNvPr id="29" name="Freeform 17"/>
              <p:cNvSpPr>
                <a:spLocks/>
              </p:cNvSpPr>
              <p:nvPr/>
            </p:nvSpPr>
            <p:spPr bwMode="auto">
              <a:xfrm>
                <a:off x="3996" y="7509"/>
                <a:ext cx="2441" cy="2127"/>
              </a:xfrm>
              <a:custGeom>
                <a:avLst/>
                <a:gdLst>
                  <a:gd name="T0" fmla="*/ 2438 w 853"/>
                  <a:gd name="T1" fmla="*/ 2124 h 675"/>
                  <a:gd name="T2" fmla="*/ 2178 w 853"/>
                  <a:gd name="T3" fmla="*/ 2102 h 675"/>
                  <a:gd name="T4" fmla="*/ 2055 w 853"/>
                  <a:gd name="T5" fmla="*/ 2077 h 675"/>
                  <a:gd name="T6" fmla="*/ 1923 w 853"/>
                  <a:gd name="T7" fmla="*/ 2042 h 675"/>
                  <a:gd name="T8" fmla="*/ 1794 w 853"/>
                  <a:gd name="T9" fmla="*/ 1995 h 675"/>
                  <a:gd name="T10" fmla="*/ 1668 w 853"/>
                  <a:gd name="T11" fmla="*/ 1928 h 675"/>
                  <a:gd name="T12" fmla="*/ 1540 w 853"/>
                  <a:gd name="T13" fmla="*/ 1837 h 675"/>
                  <a:gd name="T14" fmla="*/ 1279 w 853"/>
                  <a:gd name="T15" fmla="*/ 1594 h 675"/>
                  <a:gd name="T16" fmla="*/ 1024 w 853"/>
                  <a:gd name="T17" fmla="*/ 1248 h 675"/>
                  <a:gd name="T18" fmla="*/ 770 w 853"/>
                  <a:gd name="T19" fmla="*/ 829 h 675"/>
                  <a:gd name="T20" fmla="*/ 641 w 853"/>
                  <a:gd name="T21" fmla="*/ 621 h 675"/>
                  <a:gd name="T22" fmla="*/ 509 w 853"/>
                  <a:gd name="T23" fmla="*/ 419 h 675"/>
                  <a:gd name="T24" fmla="*/ 386 w 853"/>
                  <a:gd name="T25" fmla="*/ 246 h 675"/>
                  <a:gd name="T26" fmla="*/ 255 w 853"/>
                  <a:gd name="T27" fmla="*/ 113 h 675"/>
                  <a:gd name="T28" fmla="*/ 126 w 853"/>
                  <a:gd name="T29" fmla="*/ 32 h 675"/>
                  <a:gd name="T30" fmla="*/ 0 w 853"/>
                  <a:gd name="T31" fmla="*/ 0 h 67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53" h="675">
                    <a:moveTo>
                      <a:pt x="852" y="674"/>
                    </a:moveTo>
                    <a:lnTo>
                      <a:pt x="761" y="667"/>
                    </a:lnTo>
                    <a:lnTo>
                      <a:pt x="718" y="659"/>
                    </a:lnTo>
                    <a:lnTo>
                      <a:pt x="672" y="648"/>
                    </a:lnTo>
                    <a:lnTo>
                      <a:pt x="627" y="633"/>
                    </a:lnTo>
                    <a:lnTo>
                      <a:pt x="583" y="612"/>
                    </a:lnTo>
                    <a:lnTo>
                      <a:pt x="538" y="583"/>
                    </a:lnTo>
                    <a:lnTo>
                      <a:pt x="447" y="506"/>
                    </a:lnTo>
                    <a:lnTo>
                      <a:pt x="358" y="396"/>
                    </a:lnTo>
                    <a:lnTo>
                      <a:pt x="269" y="263"/>
                    </a:lnTo>
                    <a:lnTo>
                      <a:pt x="224" y="197"/>
                    </a:lnTo>
                    <a:lnTo>
                      <a:pt x="178" y="133"/>
                    </a:lnTo>
                    <a:lnTo>
                      <a:pt x="135" y="78"/>
                    </a:lnTo>
                    <a:lnTo>
                      <a:pt x="89" y="36"/>
                    </a:lnTo>
                    <a:lnTo>
                      <a:pt x="44" y="10"/>
                    </a:lnTo>
                    <a:lnTo>
                      <a:pt x="0" y="0"/>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30" name="Freeform 18"/>
              <p:cNvSpPr>
                <a:spLocks/>
              </p:cNvSpPr>
              <p:nvPr/>
            </p:nvSpPr>
            <p:spPr bwMode="auto">
              <a:xfrm>
                <a:off x="3183" y="7509"/>
                <a:ext cx="816" cy="2127"/>
              </a:xfrm>
              <a:custGeom>
                <a:avLst/>
                <a:gdLst>
                  <a:gd name="T0" fmla="*/ 0 w 285"/>
                  <a:gd name="T1" fmla="*/ 2124 h 675"/>
                  <a:gd name="T2" fmla="*/ 80 w 285"/>
                  <a:gd name="T3" fmla="*/ 2102 h 675"/>
                  <a:gd name="T4" fmla="*/ 123 w 285"/>
                  <a:gd name="T5" fmla="*/ 2077 h 675"/>
                  <a:gd name="T6" fmla="*/ 169 w 285"/>
                  <a:gd name="T7" fmla="*/ 2042 h 675"/>
                  <a:gd name="T8" fmla="*/ 212 w 285"/>
                  <a:gd name="T9" fmla="*/ 1995 h 675"/>
                  <a:gd name="T10" fmla="*/ 255 w 285"/>
                  <a:gd name="T11" fmla="*/ 1928 h 675"/>
                  <a:gd name="T12" fmla="*/ 298 w 285"/>
                  <a:gd name="T13" fmla="*/ 1837 h 675"/>
                  <a:gd name="T14" fmla="*/ 384 w 285"/>
                  <a:gd name="T15" fmla="*/ 1594 h 675"/>
                  <a:gd name="T16" fmla="*/ 472 w 285"/>
                  <a:gd name="T17" fmla="*/ 1248 h 675"/>
                  <a:gd name="T18" fmla="*/ 553 w 285"/>
                  <a:gd name="T19" fmla="*/ 829 h 675"/>
                  <a:gd name="T20" fmla="*/ 596 w 285"/>
                  <a:gd name="T21" fmla="*/ 621 h 675"/>
                  <a:gd name="T22" fmla="*/ 638 w 285"/>
                  <a:gd name="T23" fmla="*/ 419 h 675"/>
                  <a:gd name="T24" fmla="*/ 684 w 285"/>
                  <a:gd name="T25" fmla="*/ 246 h 675"/>
                  <a:gd name="T26" fmla="*/ 727 w 285"/>
                  <a:gd name="T27" fmla="*/ 113 h 675"/>
                  <a:gd name="T28" fmla="*/ 770 w 285"/>
                  <a:gd name="T29" fmla="*/ 32 h 675"/>
                  <a:gd name="T30" fmla="*/ 813 w 285"/>
                  <a:gd name="T31" fmla="*/ 0 h 67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5" h="675">
                    <a:moveTo>
                      <a:pt x="0" y="674"/>
                    </a:moveTo>
                    <a:lnTo>
                      <a:pt x="28" y="667"/>
                    </a:lnTo>
                    <a:lnTo>
                      <a:pt x="43" y="659"/>
                    </a:lnTo>
                    <a:lnTo>
                      <a:pt x="59" y="648"/>
                    </a:lnTo>
                    <a:lnTo>
                      <a:pt x="74" y="633"/>
                    </a:lnTo>
                    <a:lnTo>
                      <a:pt x="89" y="612"/>
                    </a:lnTo>
                    <a:lnTo>
                      <a:pt x="104" y="583"/>
                    </a:lnTo>
                    <a:lnTo>
                      <a:pt x="134" y="506"/>
                    </a:lnTo>
                    <a:lnTo>
                      <a:pt x="165" y="396"/>
                    </a:lnTo>
                    <a:lnTo>
                      <a:pt x="193" y="263"/>
                    </a:lnTo>
                    <a:lnTo>
                      <a:pt x="208" y="197"/>
                    </a:lnTo>
                    <a:lnTo>
                      <a:pt x="223" y="133"/>
                    </a:lnTo>
                    <a:lnTo>
                      <a:pt x="239" y="78"/>
                    </a:lnTo>
                    <a:lnTo>
                      <a:pt x="254" y="36"/>
                    </a:lnTo>
                    <a:lnTo>
                      <a:pt x="269" y="10"/>
                    </a:lnTo>
                    <a:lnTo>
                      <a:pt x="284" y="0"/>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31" name="Line 19"/>
              <p:cNvSpPr>
                <a:spLocks noChangeShapeType="1"/>
              </p:cNvSpPr>
              <p:nvPr/>
            </p:nvSpPr>
            <p:spPr bwMode="auto">
              <a:xfrm>
                <a:off x="3973" y="7518"/>
                <a:ext cx="0" cy="2146"/>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32" name="Line 20"/>
              <p:cNvSpPr>
                <a:spLocks noChangeShapeType="1"/>
              </p:cNvSpPr>
              <p:nvPr/>
            </p:nvSpPr>
            <p:spPr bwMode="auto">
              <a:xfrm flipV="1">
                <a:off x="3080" y="9632"/>
                <a:ext cx="3343" cy="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33" name="Line 21"/>
              <p:cNvSpPr>
                <a:spLocks noChangeShapeType="1"/>
              </p:cNvSpPr>
              <p:nvPr/>
            </p:nvSpPr>
            <p:spPr bwMode="auto">
              <a:xfrm>
                <a:off x="3000" y="7430"/>
                <a:ext cx="830" cy="265"/>
              </a:xfrm>
              <a:prstGeom prst="line">
                <a:avLst/>
              </a:prstGeom>
              <a:noFill/>
              <a:ln w="2857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34" name="Line 22"/>
              <p:cNvSpPr>
                <a:spLocks noChangeShapeType="1"/>
              </p:cNvSpPr>
              <p:nvPr/>
            </p:nvSpPr>
            <p:spPr bwMode="auto">
              <a:xfrm flipH="1">
                <a:off x="4543" y="8054"/>
                <a:ext cx="0" cy="1519"/>
              </a:xfrm>
              <a:prstGeom prst="line">
                <a:avLst/>
              </a:prstGeom>
              <a:noFill/>
              <a:ln w="38100">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35" name="Line 23"/>
              <p:cNvSpPr>
                <a:spLocks noChangeShapeType="1"/>
              </p:cNvSpPr>
              <p:nvPr/>
            </p:nvSpPr>
            <p:spPr bwMode="auto">
              <a:xfrm>
                <a:off x="5029" y="8769"/>
                <a:ext cx="0" cy="851"/>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36" name="Line 24"/>
              <p:cNvSpPr>
                <a:spLocks noChangeShapeType="1"/>
              </p:cNvSpPr>
              <p:nvPr/>
            </p:nvSpPr>
            <p:spPr bwMode="auto">
              <a:xfrm flipH="1">
                <a:off x="5109" y="8233"/>
                <a:ext cx="487" cy="448"/>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37" name="Line 25"/>
              <p:cNvSpPr>
                <a:spLocks noChangeShapeType="1"/>
              </p:cNvSpPr>
              <p:nvPr/>
            </p:nvSpPr>
            <p:spPr bwMode="auto">
              <a:xfrm flipH="1">
                <a:off x="4623" y="7250"/>
                <a:ext cx="80" cy="627"/>
              </a:xfrm>
              <a:prstGeom prst="line">
                <a:avLst/>
              </a:prstGeom>
              <a:noFill/>
              <a:ln w="28575">
                <a:solidFill>
                  <a:srgbClr val="00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grpSp>
        <p:sp>
          <p:nvSpPr>
            <p:cNvPr id="14" name="Rectangle 26"/>
            <p:cNvSpPr>
              <a:spLocks noChangeArrowheads="1"/>
            </p:cNvSpPr>
            <p:nvPr/>
          </p:nvSpPr>
          <p:spPr bwMode="auto">
            <a:xfrm>
              <a:off x="2982" y="1251"/>
              <a:ext cx="2166" cy="18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1D1D1"/>
                    </a:outerShdw>
                  </a:effectLst>
                </a14:hiddenEffects>
              </a:ext>
            </a:extLst>
          </p:spPr>
          <p:txBody>
            <a:bodyPr wrap="none" lIns="90488" tIns="44450" rIns="90488" bIns="44450"/>
            <a:lstStyle>
              <a:lvl1pPr>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1pPr>
              <a:lvl2pPr marL="742950" indent="-28575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2pPr>
              <a:lvl3pPr marL="11430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3pPr>
              <a:lvl4pPr marL="16002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4pPr>
              <a:lvl5pPr marL="20574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5pPr>
              <a:lvl6pPr marL="25146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6pPr>
              <a:lvl7pPr marL="29718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7pPr>
              <a:lvl8pPr marL="34290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8pPr>
              <a:lvl9pPr marL="38862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9pPr>
            </a:lstStyle>
            <a:p>
              <a:pPr algn="ctr">
                <a:lnSpc>
                  <a:spcPct val="100000"/>
                </a:lnSpc>
                <a:spcBef>
                  <a:spcPct val="0"/>
                </a:spcBef>
                <a:spcAft>
                  <a:spcPct val="0"/>
                </a:spcAft>
                <a:buSzTx/>
                <a:buFontTx/>
                <a:buNone/>
              </a:pPr>
              <a:r>
                <a:rPr lang="pt-BR" altLang="pt-BR" sz="2000" b="1">
                  <a:solidFill>
                    <a:srgbClr val="000000"/>
                  </a:solidFill>
                </a:rPr>
                <a:t>Assimetria à direita ou positiva</a:t>
              </a:r>
            </a:p>
          </p:txBody>
        </p:sp>
        <p:sp>
          <p:nvSpPr>
            <p:cNvPr id="15" name="Rectangle 28"/>
            <p:cNvSpPr>
              <a:spLocks noChangeArrowheads="1"/>
            </p:cNvSpPr>
            <p:nvPr/>
          </p:nvSpPr>
          <p:spPr bwMode="auto">
            <a:xfrm>
              <a:off x="3361" y="3034"/>
              <a:ext cx="600" cy="23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1D1D1"/>
                    </a:outerShdw>
                  </a:effectLst>
                </a14:hiddenEffects>
              </a:ext>
            </a:extLst>
          </p:spPr>
          <p:txBody>
            <a:bodyPr lIns="90488" tIns="44450" rIns="90488" bIns="44450">
              <a:spAutoFit/>
            </a:bodyPr>
            <a:lstStyle>
              <a:lvl1pPr>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1pPr>
              <a:lvl2pPr marL="742950" indent="-28575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2pPr>
              <a:lvl3pPr marL="11430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3pPr>
              <a:lvl4pPr marL="16002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4pPr>
              <a:lvl5pPr marL="20574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5pPr>
              <a:lvl6pPr marL="25146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6pPr>
              <a:lvl7pPr marL="29718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7pPr>
              <a:lvl8pPr marL="34290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8pPr>
              <a:lvl9pPr marL="38862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9pPr>
            </a:lstStyle>
            <a:p>
              <a:pPr>
                <a:lnSpc>
                  <a:spcPct val="100000"/>
                </a:lnSpc>
                <a:spcBef>
                  <a:spcPct val="0"/>
                </a:spcBef>
                <a:spcAft>
                  <a:spcPct val="0"/>
                </a:spcAft>
                <a:buSzTx/>
                <a:buFontTx/>
                <a:buNone/>
              </a:pPr>
              <a:r>
                <a:rPr lang="pt-BR" altLang="pt-BR" sz="2000">
                  <a:solidFill>
                    <a:srgbClr val="000000"/>
                  </a:solidFill>
                </a:rPr>
                <a:t>Moda</a:t>
              </a:r>
            </a:p>
          </p:txBody>
        </p:sp>
        <p:sp>
          <p:nvSpPr>
            <p:cNvPr id="16" name="Rectangle 29"/>
            <p:cNvSpPr>
              <a:spLocks noChangeArrowheads="1"/>
            </p:cNvSpPr>
            <p:nvPr/>
          </p:nvSpPr>
          <p:spPr bwMode="auto">
            <a:xfrm>
              <a:off x="1746" y="2740"/>
              <a:ext cx="2586" cy="23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1D1D1"/>
                    </a:outerShdw>
                  </a:effectLst>
                </a14:hiddenEffects>
              </a:ext>
            </a:extLst>
          </p:spPr>
          <p:txBody>
            <a:bodyPr lIns="90488" tIns="44450" rIns="90488" bIns="44450">
              <a:spAutoFit/>
            </a:bodyPr>
            <a:lstStyle>
              <a:lvl1pPr>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1pPr>
              <a:lvl2pPr marL="742950" indent="-28575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2pPr>
              <a:lvl3pPr marL="11430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3pPr>
              <a:lvl4pPr marL="16002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4pPr>
              <a:lvl5pPr marL="20574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5pPr>
              <a:lvl6pPr marL="25146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6pPr>
              <a:lvl7pPr marL="29718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7pPr>
              <a:lvl8pPr marL="34290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8pPr>
              <a:lvl9pPr marL="38862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9pPr>
            </a:lstStyle>
            <a:p>
              <a:pPr algn="ctr">
                <a:lnSpc>
                  <a:spcPct val="100000"/>
                </a:lnSpc>
                <a:spcBef>
                  <a:spcPct val="0"/>
                </a:spcBef>
                <a:spcAft>
                  <a:spcPct val="0"/>
                </a:spcAft>
                <a:buSzTx/>
                <a:buFontTx/>
                <a:buNone/>
              </a:pPr>
              <a:r>
                <a:rPr lang="pt-BR" altLang="pt-BR" sz="2000" b="1">
                  <a:solidFill>
                    <a:srgbClr val="000000"/>
                  </a:solidFill>
                </a:rPr>
                <a:t>Assimetria à esquerda ou negativa</a:t>
              </a:r>
            </a:p>
          </p:txBody>
        </p:sp>
        <p:sp>
          <p:nvSpPr>
            <p:cNvPr id="17" name="Rectangle 30"/>
            <p:cNvSpPr>
              <a:spLocks noChangeArrowheads="1"/>
            </p:cNvSpPr>
            <p:nvPr/>
          </p:nvSpPr>
          <p:spPr bwMode="auto">
            <a:xfrm>
              <a:off x="1551" y="3329"/>
              <a:ext cx="517" cy="23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1D1D1"/>
                    </a:outerShdw>
                  </a:effectLst>
                </a14:hiddenEffects>
              </a:ext>
            </a:extLst>
          </p:spPr>
          <p:txBody>
            <a:bodyPr wrap="none" lIns="90488" tIns="44450" rIns="90488" bIns="44450">
              <a:spAutoFit/>
            </a:bodyPr>
            <a:lstStyle>
              <a:lvl1pPr>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1pPr>
              <a:lvl2pPr marL="742950" indent="-28575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2pPr>
              <a:lvl3pPr marL="11430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3pPr>
              <a:lvl4pPr marL="16002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4pPr>
              <a:lvl5pPr marL="20574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5pPr>
              <a:lvl6pPr marL="25146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6pPr>
              <a:lvl7pPr marL="29718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7pPr>
              <a:lvl8pPr marL="34290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8pPr>
              <a:lvl9pPr marL="38862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9pPr>
            </a:lstStyle>
            <a:p>
              <a:pPr algn="r">
                <a:lnSpc>
                  <a:spcPct val="100000"/>
                </a:lnSpc>
                <a:spcBef>
                  <a:spcPct val="0"/>
                </a:spcBef>
                <a:spcAft>
                  <a:spcPct val="0"/>
                </a:spcAft>
                <a:buSzTx/>
                <a:buFontTx/>
                <a:buNone/>
              </a:pPr>
              <a:r>
                <a:rPr lang="pt-BR" altLang="pt-BR" sz="2000">
                  <a:solidFill>
                    <a:srgbClr val="000000"/>
                  </a:solidFill>
                </a:rPr>
                <a:t>Média</a:t>
              </a:r>
            </a:p>
          </p:txBody>
        </p:sp>
        <p:sp>
          <p:nvSpPr>
            <p:cNvPr id="18" name="Rectangle 31"/>
            <p:cNvSpPr>
              <a:spLocks noChangeArrowheads="1"/>
            </p:cNvSpPr>
            <p:nvPr/>
          </p:nvSpPr>
          <p:spPr bwMode="auto">
            <a:xfrm>
              <a:off x="1842" y="3025"/>
              <a:ext cx="768" cy="23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1D1D1"/>
                    </a:outerShdw>
                  </a:effectLst>
                </a14:hiddenEffects>
              </a:ext>
            </a:extLst>
          </p:spPr>
          <p:txBody>
            <a:bodyPr lIns="90488" tIns="44450" rIns="90488" bIns="44450">
              <a:spAutoFit/>
            </a:bodyPr>
            <a:lstStyle>
              <a:lvl1pPr>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1pPr>
              <a:lvl2pPr marL="742950" indent="-28575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2pPr>
              <a:lvl3pPr marL="11430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3pPr>
              <a:lvl4pPr marL="16002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4pPr>
              <a:lvl5pPr marL="20574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5pPr>
              <a:lvl6pPr marL="25146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6pPr>
              <a:lvl7pPr marL="29718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7pPr>
              <a:lvl8pPr marL="34290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8pPr>
              <a:lvl9pPr marL="38862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9pPr>
            </a:lstStyle>
            <a:p>
              <a:pPr algn="r">
                <a:lnSpc>
                  <a:spcPct val="100000"/>
                </a:lnSpc>
                <a:spcBef>
                  <a:spcPct val="0"/>
                </a:spcBef>
                <a:spcAft>
                  <a:spcPct val="0"/>
                </a:spcAft>
                <a:buSzTx/>
                <a:buFontTx/>
                <a:buNone/>
              </a:pPr>
              <a:r>
                <a:rPr lang="pt-BR" altLang="pt-BR" sz="2000">
                  <a:solidFill>
                    <a:srgbClr val="000000"/>
                  </a:solidFill>
                </a:rPr>
                <a:t>Mediana</a:t>
              </a:r>
            </a:p>
          </p:txBody>
        </p:sp>
        <p:grpSp>
          <p:nvGrpSpPr>
            <p:cNvPr id="19" name="Group 32"/>
            <p:cNvGrpSpPr>
              <a:grpSpLocks/>
            </p:cNvGrpSpPr>
            <p:nvPr/>
          </p:nvGrpSpPr>
          <p:grpSpPr bwMode="auto">
            <a:xfrm>
              <a:off x="1956" y="3237"/>
              <a:ext cx="1496" cy="635"/>
              <a:chOff x="3065" y="3643"/>
              <a:chExt cx="3441" cy="2214"/>
            </a:xfrm>
          </p:grpSpPr>
          <p:sp>
            <p:nvSpPr>
              <p:cNvPr id="20" name="Freeform 33"/>
              <p:cNvSpPr>
                <a:spLocks/>
              </p:cNvSpPr>
              <p:nvPr/>
            </p:nvSpPr>
            <p:spPr bwMode="auto">
              <a:xfrm>
                <a:off x="5644" y="3662"/>
                <a:ext cx="862" cy="2150"/>
              </a:xfrm>
              <a:custGeom>
                <a:avLst/>
                <a:gdLst>
                  <a:gd name="T0" fmla="*/ 859 w 285"/>
                  <a:gd name="T1" fmla="*/ 2147 h 675"/>
                  <a:gd name="T2" fmla="*/ 768 w 285"/>
                  <a:gd name="T3" fmla="*/ 2125 h 675"/>
                  <a:gd name="T4" fmla="*/ 723 w 285"/>
                  <a:gd name="T5" fmla="*/ 2099 h 675"/>
                  <a:gd name="T6" fmla="*/ 681 w 285"/>
                  <a:gd name="T7" fmla="*/ 2064 h 675"/>
                  <a:gd name="T8" fmla="*/ 635 w 285"/>
                  <a:gd name="T9" fmla="*/ 2016 h 675"/>
                  <a:gd name="T10" fmla="*/ 590 w 285"/>
                  <a:gd name="T11" fmla="*/ 1949 h 675"/>
                  <a:gd name="T12" fmla="*/ 544 w 285"/>
                  <a:gd name="T13" fmla="*/ 1857 h 675"/>
                  <a:gd name="T14" fmla="*/ 454 w 285"/>
                  <a:gd name="T15" fmla="*/ 1612 h 675"/>
                  <a:gd name="T16" fmla="*/ 360 w 285"/>
                  <a:gd name="T17" fmla="*/ 1261 h 675"/>
                  <a:gd name="T18" fmla="*/ 275 w 285"/>
                  <a:gd name="T19" fmla="*/ 838 h 675"/>
                  <a:gd name="T20" fmla="*/ 230 w 285"/>
                  <a:gd name="T21" fmla="*/ 627 h 675"/>
                  <a:gd name="T22" fmla="*/ 184 w 285"/>
                  <a:gd name="T23" fmla="*/ 424 h 675"/>
                  <a:gd name="T24" fmla="*/ 136 w 285"/>
                  <a:gd name="T25" fmla="*/ 248 h 675"/>
                  <a:gd name="T26" fmla="*/ 91 w 285"/>
                  <a:gd name="T27" fmla="*/ 115 h 675"/>
                  <a:gd name="T28" fmla="*/ 45 w 285"/>
                  <a:gd name="T29" fmla="*/ 32 h 675"/>
                  <a:gd name="T30" fmla="*/ 0 w 285"/>
                  <a:gd name="T31" fmla="*/ 0 h 67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5" h="675">
                    <a:moveTo>
                      <a:pt x="284" y="674"/>
                    </a:moveTo>
                    <a:lnTo>
                      <a:pt x="254" y="667"/>
                    </a:lnTo>
                    <a:lnTo>
                      <a:pt x="239" y="659"/>
                    </a:lnTo>
                    <a:lnTo>
                      <a:pt x="225" y="648"/>
                    </a:lnTo>
                    <a:lnTo>
                      <a:pt x="210" y="633"/>
                    </a:lnTo>
                    <a:lnTo>
                      <a:pt x="195" y="612"/>
                    </a:lnTo>
                    <a:lnTo>
                      <a:pt x="180" y="583"/>
                    </a:lnTo>
                    <a:lnTo>
                      <a:pt x="150" y="506"/>
                    </a:lnTo>
                    <a:lnTo>
                      <a:pt x="119" y="396"/>
                    </a:lnTo>
                    <a:lnTo>
                      <a:pt x="91" y="263"/>
                    </a:lnTo>
                    <a:lnTo>
                      <a:pt x="76" y="197"/>
                    </a:lnTo>
                    <a:lnTo>
                      <a:pt x="61" y="133"/>
                    </a:lnTo>
                    <a:lnTo>
                      <a:pt x="45" y="78"/>
                    </a:lnTo>
                    <a:lnTo>
                      <a:pt x="30" y="36"/>
                    </a:lnTo>
                    <a:lnTo>
                      <a:pt x="15" y="10"/>
                    </a:lnTo>
                    <a:lnTo>
                      <a:pt x="0" y="0"/>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21" name="Freeform 34"/>
              <p:cNvSpPr>
                <a:spLocks/>
              </p:cNvSpPr>
              <p:nvPr/>
            </p:nvSpPr>
            <p:spPr bwMode="auto">
              <a:xfrm>
                <a:off x="3065" y="3662"/>
                <a:ext cx="2582" cy="2150"/>
              </a:xfrm>
              <a:custGeom>
                <a:avLst/>
                <a:gdLst>
                  <a:gd name="T0" fmla="*/ 0 w 853"/>
                  <a:gd name="T1" fmla="*/ 2147 h 675"/>
                  <a:gd name="T2" fmla="*/ 272 w 853"/>
                  <a:gd name="T3" fmla="*/ 2125 h 675"/>
                  <a:gd name="T4" fmla="*/ 406 w 853"/>
                  <a:gd name="T5" fmla="*/ 2099 h 675"/>
                  <a:gd name="T6" fmla="*/ 542 w 853"/>
                  <a:gd name="T7" fmla="*/ 2064 h 675"/>
                  <a:gd name="T8" fmla="*/ 681 w 853"/>
                  <a:gd name="T9" fmla="*/ 2016 h 675"/>
                  <a:gd name="T10" fmla="*/ 814 w 853"/>
                  <a:gd name="T11" fmla="*/ 1949 h 675"/>
                  <a:gd name="T12" fmla="*/ 950 w 853"/>
                  <a:gd name="T13" fmla="*/ 1857 h 675"/>
                  <a:gd name="T14" fmla="*/ 1220 w 853"/>
                  <a:gd name="T15" fmla="*/ 1612 h 675"/>
                  <a:gd name="T16" fmla="*/ 1495 w 853"/>
                  <a:gd name="T17" fmla="*/ 1261 h 675"/>
                  <a:gd name="T18" fmla="*/ 1765 w 853"/>
                  <a:gd name="T19" fmla="*/ 838 h 675"/>
                  <a:gd name="T20" fmla="*/ 1901 w 853"/>
                  <a:gd name="T21" fmla="*/ 627 h 675"/>
                  <a:gd name="T22" fmla="*/ 2040 w 853"/>
                  <a:gd name="T23" fmla="*/ 424 h 675"/>
                  <a:gd name="T24" fmla="*/ 2170 w 853"/>
                  <a:gd name="T25" fmla="*/ 248 h 675"/>
                  <a:gd name="T26" fmla="*/ 2310 w 853"/>
                  <a:gd name="T27" fmla="*/ 115 h 675"/>
                  <a:gd name="T28" fmla="*/ 2446 w 853"/>
                  <a:gd name="T29" fmla="*/ 32 h 675"/>
                  <a:gd name="T30" fmla="*/ 2579 w 853"/>
                  <a:gd name="T31" fmla="*/ 0 h 67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53" h="675">
                    <a:moveTo>
                      <a:pt x="0" y="674"/>
                    </a:moveTo>
                    <a:lnTo>
                      <a:pt x="90" y="667"/>
                    </a:lnTo>
                    <a:lnTo>
                      <a:pt x="134" y="659"/>
                    </a:lnTo>
                    <a:lnTo>
                      <a:pt x="179" y="648"/>
                    </a:lnTo>
                    <a:lnTo>
                      <a:pt x="225" y="633"/>
                    </a:lnTo>
                    <a:lnTo>
                      <a:pt x="269" y="612"/>
                    </a:lnTo>
                    <a:lnTo>
                      <a:pt x="314" y="583"/>
                    </a:lnTo>
                    <a:lnTo>
                      <a:pt x="403" y="506"/>
                    </a:lnTo>
                    <a:lnTo>
                      <a:pt x="494" y="396"/>
                    </a:lnTo>
                    <a:lnTo>
                      <a:pt x="583" y="263"/>
                    </a:lnTo>
                    <a:lnTo>
                      <a:pt x="628" y="197"/>
                    </a:lnTo>
                    <a:lnTo>
                      <a:pt x="674" y="133"/>
                    </a:lnTo>
                    <a:lnTo>
                      <a:pt x="717" y="78"/>
                    </a:lnTo>
                    <a:lnTo>
                      <a:pt x="763" y="36"/>
                    </a:lnTo>
                    <a:lnTo>
                      <a:pt x="808" y="10"/>
                    </a:lnTo>
                    <a:lnTo>
                      <a:pt x="852" y="0"/>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22" name="Line 35"/>
              <p:cNvSpPr>
                <a:spLocks noChangeShapeType="1"/>
              </p:cNvSpPr>
              <p:nvPr/>
            </p:nvSpPr>
            <p:spPr bwMode="auto">
              <a:xfrm>
                <a:off x="5635" y="3643"/>
                <a:ext cx="0" cy="2166"/>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23" name="Line 36"/>
              <p:cNvSpPr>
                <a:spLocks noChangeShapeType="1"/>
              </p:cNvSpPr>
              <p:nvPr/>
            </p:nvSpPr>
            <p:spPr bwMode="auto">
              <a:xfrm flipH="1">
                <a:off x="5032" y="4274"/>
                <a:ext cx="0" cy="1535"/>
              </a:xfrm>
              <a:prstGeom prst="line">
                <a:avLst/>
              </a:prstGeom>
              <a:noFill/>
              <a:ln w="38100">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24" name="Line 37"/>
              <p:cNvSpPr>
                <a:spLocks noChangeShapeType="1"/>
              </p:cNvSpPr>
              <p:nvPr/>
            </p:nvSpPr>
            <p:spPr bwMode="auto">
              <a:xfrm>
                <a:off x="4603" y="4997"/>
                <a:ext cx="0" cy="86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25" name="Line 38"/>
              <p:cNvSpPr>
                <a:spLocks noChangeShapeType="1"/>
              </p:cNvSpPr>
              <p:nvPr/>
            </p:nvSpPr>
            <p:spPr bwMode="auto">
              <a:xfrm>
                <a:off x="3401" y="5809"/>
                <a:ext cx="3087"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26" name="Line 39"/>
              <p:cNvSpPr>
                <a:spLocks noChangeShapeType="1"/>
              </p:cNvSpPr>
              <p:nvPr/>
            </p:nvSpPr>
            <p:spPr bwMode="auto">
              <a:xfrm>
                <a:off x="3244" y="4736"/>
                <a:ext cx="1032" cy="181"/>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27" name="Line 40"/>
              <p:cNvSpPr>
                <a:spLocks noChangeShapeType="1"/>
              </p:cNvSpPr>
              <p:nvPr/>
            </p:nvSpPr>
            <p:spPr bwMode="auto">
              <a:xfrm>
                <a:off x="4445" y="3742"/>
                <a:ext cx="430" cy="360"/>
              </a:xfrm>
              <a:prstGeom prst="line">
                <a:avLst/>
              </a:prstGeom>
              <a:noFill/>
              <a:ln w="28575">
                <a:solidFill>
                  <a:srgbClr val="00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28" name="Line 41"/>
              <p:cNvSpPr>
                <a:spLocks noChangeShapeType="1"/>
              </p:cNvSpPr>
              <p:nvPr/>
            </p:nvSpPr>
            <p:spPr bwMode="auto">
              <a:xfrm flipH="1">
                <a:off x="5904" y="3652"/>
                <a:ext cx="430" cy="179"/>
              </a:xfrm>
              <a:prstGeom prst="line">
                <a:avLst/>
              </a:prstGeom>
              <a:noFill/>
              <a:ln w="2857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grpSp>
      </p:grpSp>
    </p:spTree>
    <p:extLst>
      <p:ext uri="{BB962C8B-B14F-4D97-AF65-F5344CB8AC3E}">
        <p14:creationId xmlns:p14="http://schemas.microsoft.com/office/powerpoint/2010/main" val="258340580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Curtose</a:t>
            </a:r>
            <a:endParaRPr lang="pt-BR" dirty="0"/>
          </a:p>
        </p:txBody>
      </p:sp>
      <p:sp>
        <p:nvSpPr>
          <p:cNvPr id="3" name="Espaço Reservado para Conteúdo 2"/>
          <p:cNvSpPr>
            <a:spLocks noGrp="1"/>
          </p:cNvSpPr>
          <p:nvPr>
            <p:ph idx="1"/>
          </p:nvPr>
        </p:nvSpPr>
        <p:spPr/>
        <p:txBody>
          <a:bodyPr/>
          <a:lstStyle/>
          <a:p>
            <a:r>
              <a:rPr lang="pt-BR" dirty="0"/>
              <a:t>Já a curtose, que representa uma medida de achatamento das distribuições, pode ser ilustrada do seguinte modo:</a:t>
            </a:r>
          </a:p>
          <a:p>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45</a:t>
            </a:fld>
            <a:endParaRPr lang="pt-BR"/>
          </a:p>
        </p:txBody>
      </p:sp>
      <p:grpSp>
        <p:nvGrpSpPr>
          <p:cNvPr id="5" name="Group 18"/>
          <p:cNvGrpSpPr>
            <a:grpSpLocks/>
          </p:cNvGrpSpPr>
          <p:nvPr/>
        </p:nvGrpSpPr>
        <p:grpSpPr bwMode="auto">
          <a:xfrm>
            <a:off x="1012825" y="3862412"/>
            <a:ext cx="7477125" cy="2374900"/>
            <a:chOff x="630" y="2206"/>
            <a:chExt cx="4710" cy="1496"/>
          </a:xfrm>
        </p:grpSpPr>
        <p:sp>
          <p:nvSpPr>
            <p:cNvPr id="6" name="Rectangle 6"/>
            <p:cNvSpPr>
              <a:spLocks noChangeArrowheads="1"/>
            </p:cNvSpPr>
            <p:nvPr/>
          </p:nvSpPr>
          <p:spPr bwMode="auto">
            <a:xfrm>
              <a:off x="630" y="2206"/>
              <a:ext cx="2076" cy="440"/>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1D1D1"/>
                    </a:outerShdw>
                  </a:effectLst>
                </a14:hiddenEffects>
              </a:ext>
            </a:extLst>
          </p:spPr>
          <p:txBody>
            <a:bodyPr lIns="90488" tIns="44450" rIns="90488" bIns="44450">
              <a:spAutoFit/>
            </a:bodyPr>
            <a:lstStyle>
              <a:lvl1pPr>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1pPr>
              <a:lvl2pPr marL="742950" indent="-28575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2pPr>
              <a:lvl3pPr marL="11430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3pPr>
              <a:lvl4pPr marL="16002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4pPr>
              <a:lvl5pPr marL="20574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5pPr>
              <a:lvl6pPr marL="25146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6pPr>
              <a:lvl7pPr marL="29718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7pPr>
              <a:lvl8pPr marL="34290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8pPr>
              <a:lvl9pPr marL="38862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9pPr>
            </a:lstStyle>
            <a:p>
              <a:pPr algn="ctr">
                <a:lnSpc>
                  <a:spcPct val="100000"/>
                </a:lnSpc>
                <a:spcBef>
                  <a:spcPct val="0"/>
                </a:spcBef>
                <a:spcAft>
                  <a:spcPct val="0"/>
                </a:spcAft>
                <a:buSzTx/>
                <a:buFontTx/>
                <a:buNone/>
              </a:pPr>
              <a:r>
                <a:rPr lang="pt-BR" altLang="pt-BR" sz="2000" b="1" dirty="0">
                  <a:solidFill>
                    <a:srgbClr val="000000"/>
                  </a:solidFill>
                </a:rPr>
                <a:t>Achatada com grande dispersão</a:t>
              </a:r>
            </a:p>
          </p:txBody>
        </p:sp>
        <p:grpSp>
          <p:nvGrpSpPr>
            <p:cNvPr id="7" name="Group 7"/>
            <p:cNvGrpSpPr>
              <a:grpSpLocks/>
            </p:cNvGrpSpPr>
            <p:nvPr/>
          </p:nvGrpSpPr>
          <p:grpSpPr bwMode="auto">
            <a:xfrm>
              <a:off x="636" y="2840"/>
              <a:ext cx="2129" cy="326"/>
              <a:chOff x="5584" y="12194"/>
              <a:chExt cx="3721" cy="1474"/>
            </a:xfrm>
          </p:grpSpPr>
          <p:sp>
            <p:nvSpPr>
              <p:cNvPr id="14" name="Freeform 8"/>
              <p:cNvSpPr>
                <a:spLocks/>
              </p:cNvSpPr>
              <p:nvPr/>
            </p:nvSpPr>
            <p:spPr bwMode="auto">
              <a:xfrm>
                <a:off x="7441" y="12202"/>
                <a:ext cx="1864" cy="1462"/>
              </a:xfrm>
              <a:custGeom>
                <a:avLst/>
                <a:gdLst>
                  <a:gd name="T0" fmla="*/ 1861 w 570"/>
                  <a:gd name="T1" fmla="*/ 1460 h 675"/>
                  <a:gd name="T2" fmla="*/ 1661 w 570"/>
                  <a:gd name="T3" fmla="*/ 1445 h 675"/>
                  <a:gd name="T4" fmla="*/ 1563 w 570"/>
                  <a:gd name="T5" fmla="*/ 1427 h 675"/>
                  <a:gd name="T6" fmla="*/ 1468 w 570"/>
                  <a:gd name="T7" fmla="*/ 1404 h 675"/>
                  <a:gd name="T8" fmla="*/ 1370 w 570"/>
                  <a:gd name="T9" fmla="*/ 1371 h 675"/>
                  <a:gd name="T10" fmla="*/ 1272 w 570"/>
                  <a:gd name="T11" fmla="*/ 1326 h 675"/>
                  <a:gd name="T12" fmla="*/ 1171 w 570"/>
                  <a:gd name="T13" fmla="*/ 1263 h 675"/>
                  <a:gd name="T14" fmla="*/ 981 w 570"/>
                  <a:gd name="T15" fmla="*/ 1096 h 675"/>
                  <a:gd name="T16" fmla="*/ 782 w 570"/>
                  <a:gd name="T17" fmla="*/ 858 h 675"/>
                  <a:gd name="T18" fmla="*/ 582 w 570"/>
                  <a:gd name="T19" fmla="*/ 570 h 675"/>
                  <a:gd name="T20" fmla="*/ 491 w 570"/>
                  <a:gd name="T21" fmla="*/ 427 h 675"/>
                  <a:gd name="T22" fmla="*/ 392 w 570"/>
                  <a:gd name="T23" fmla="*/ 288 h 675"/>
                  <a:gd name="T24" fmla="*/ 291 w 570"/>
                  <a:gd name="T25" fmla="*/ 169 h 675"/>
                  <a:gd name="T26" fmla="*/ 193 w 570"/>
                  <a:gd name="T27" fmla="*/ 78 h 675"/>
                  <a:gd name="T28" fmla="*/ 95 w 570"/>
                  <a:gd name="T29" fmla="*/ 22 h 675"/>
                  <a:gd name="T30" fmla="*/ 0 w 570"/>
                  <a:gd name="T31" fmla="*/ 0 h 67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0" h="675">
                    <a:moveTo>
                      <a:pt x="569" y="674"/>
                    </a:moveTo>
                    <a:lnTo>
                      <a:pt x="508" y="667"/>
                    </a:lnTo>
                    <a:lnTo>
                      <a:pt x="478" y="659"/>
                    </a:lnTo>
                    <a:lnTo>
                      <a:pt x="449" y="648"/>
                    </a:lnTo>
                    <a:lnTo>
                      <a:pt x="419" y="633"/>
                    </a:lnTo>
                    <a:lnTo>
                      <a:pt x="389" y="612"/>
                    </a:lnTo>
                    <a:lnTo>
                      <a:pt x="358" y="583"/>
                    </a:lnTo>
                    <a:lnTo>
                      <a:pt x="300" y="506"/>
                    </a:lnTo>
                    <a:lnTo>
                      <a:pt x="239" y="396"/>
                    </a:lnTo>
                    <a:lnTo>
                      <a:pt x="178" y="263"/>
                    </a:lnTo>
                    <a:lnTo>
                      <a:pt x="150" y="197"/>
                    </a:lnTo>
                    <a:lnTo>
                      <a:pt x="120" y="133"/>
                    </a:lnTo>
                    <a:lnTo>
                      <a:pt x="89" y="78"/>
                    </a:lnTo>
                    <a:lnTo>
                      <a:pt x="59" y="36"/>
                    </a:lnTo>
                    <a:lnTo>
                      <a:pt x="29" y="10"/>
                    </a:lnTo>
                    <a:lnTo>
                      <a:pt x="0" y="0"/>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15" name="Freeform 9"/>
              <p:cNvSpPr>
                <a:spLocks/>
              </p:cNvSpPr>
              <p:nvPr/>
            </p:nvSpPr>
            <p:spPr bwMode="auto">
              <a:xfrm>
                <a:off x="5584" y="12202"/>
                <a:ext cx="1861" cy="1462"/>
              </a:xfrm>
              <a:custGeom>
                <a:avLst/>
                <a:gdLst>
                  <a:gd name="T0" fmla="*/ 0 w 569"/>
                  <a:gd name="T1" fmla="*/ 1460 h 675"/>
                  <a:gd name="T2" fmla="*/ 193 w 569"/>
                  <a:gd name="T3" fmla="*/ 1445 h 675"/>
                  <a:gd name="T4" fmla="*/ 291 w 569"/>
                  <a:gd name="T5" fmla="*/ 1427 h 675"/>
                  <a:gd name="T6" fmla="*/ 392 w 569"/>
                  <a:gd name="T7" fmla="*/ 1404 h 675"/>
                  <a:gd name="T8" fmla="*/ 491 w 569"/>
                  <a:gd name="T9" fmla="*/ 1371 h 675"/>
                  <a:gd name="T10" fmla="*/ 582 w 569"/>
                  <a:gd name="T11" fmla="*/ 1326 h 675"/>
                  <a:gd name="T12" fmla="*/ 684 w 569"/>
                  <a:gd name="T13" fmla="*/ 1263 h 675"/>
                  <a:gd name="T14" fmla="*/ 880 w 569"/>
                  <a:gd name="T15" fmla="*/ 1096 h 675"/>
                  <a:gd name="T16" fmla="*/ 1073 w 569"/>
                  <a:gd name="T17" fmla="*/ 858 h 675"/>
                  <a:gd name="T18" fmla="*/ 1272 w 569"/>
                  <a:gd name="T19" fmla="*/ 570 h 675"/>
                  <a:gd name="T20" fmla="*/ 1370 w 569"/>
                  <a:gd name="T21" fmla="*/ 427 h 675"/>
                  <a:gd name="T22" fmla="*/ 1469 w 569"/>
                  <a:gd name="T23" fmla="*/ 288 h 675"/>
                  <a:gd name="T24" fmla="*/ 1563 w 569"/>
                  <a:gd name="T25" fmla="*/ 169 h 675"/>
                  <a:gd name="T26" fmla="*/ 1661 w 569"/>
                  <a:gd name="T27" fmla="*/ 78 h 675"/>
                  <a:gd name="T28" fmla="*/ 1760 w 569"/>
                  <a:gd name="T29" fmla="*/ 22 h 675"/>
                  <a:gd name="T30" fmla="*/ 1858 w 569"/>
                  <a:gd name="T31" fmla="*/ 0 h 67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69" h="675">
                    <a:moveTo>
                      <a:pt x="0" y="674"/>
                    </a:moveTo>
                    <a:lnTo>
                      <a:pt x="59" y="667"/>
                    </a:lnTo>
                    <a:lnTo>
                      <a:pt x="89" y="659"/>
                    </a:lnTo>
                    <a:lnTo>
                      <a:pt x="120" y="648"/>
                    </a:lnTo>
                    <a:lnTo>
                      <a:pt x="150" y="633"/>
                    </a:lnTo>
                    <a:lnTo>
                      <a:pt x="178" y="612"/>
                    </a:lnTo>
                    <a:lnTo>
                      <a:pt x="209" y="583"/>
                    </a:lnTo>
                    <a:lnTo>
                      <a:pt x="269" y="506"/>
                    </a:lnTo>
                    <a:lnTo>
                      <a:pt x="328" y="396"/>
                    </a:lnTo>
                    <a:lnTo>
                      <a:pt x="389" y="263"/>
                    </a:lnTo>
                    <a:lnTo>
                      <a:pt x="419" y="197"/>
                    </a:lnTo>
                    <a:lnTo>
                      <a:pt x="449" y="133"/>
                    </a:lnTo>
                    <a:lnTo>
                      <a:pt x="478" y="78"/>
                    </a:lnTo>
                    <a:lnTo>
                      <a:pt x="508" y="36"/>
                    </a:lnTo>
                    <a:lnTo>
                      <a:pt x="538" y="10"/>
                    </a:lnTo>
                    <a:lnTo>
                      <a:pt x="568" y="0"/>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16" name="Line 10"/>
              <p:cNvSpPr>
                <a:spLocks noChangeShapeType="1"/>
              </p:cNvSpPr>
              <p:nvPr/>
            </p:nvSpPr>
            <p:spPr bwMode="auto">
              <a:xfrm>
                <a:off x="7422" y="12194"/>
                <a:ext cx="0" cy="1474"/>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17" name="Line 11"/>
              <p:cNvSpPr>
                <a:spLocks noChangeShapeType="1"/>
              </p:cNvSpPr>
              <p:nvPr/>
            </p:nvSpPr>
            <p:spPr bwMode="auto">
              <a:xfrm flipV="1">
                <a:off x="5663" y="13662"/>
                <a:ext cx="3622" cy="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grpSp>
        <p:sp>
          <p:nvSpPr>
            <p:cNvPr id="8" name="Rectangle 12"/>
            <p:cNvSpPr>
              <a:spLocks noChangeArrowheads="1"/>
            </p:cNvSpPr>
            <p:nvPr/>
          </p:nvSpPr>
          <p:spPr bwMode="auto">
            <a:xfrm>
              <a:off x="3107" y="2206"/>
              <a:ext cx="2233" cy="248"/>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1D1D1"/>
                    </a:outerShdw>
                  </a:effectLst>
                </a14:hiddenEffects>
              </a:ext>
            </a:extLst>
          </p:spPr>
          <p:txBody>
            <a:bodyPr wrap="none" lIns="90488" tIns="44450" rIns="90488" bIns="44450">
              <a:spAutoFit/>
            </a:bodyPr>
            <a:lstStyle>
              <a:lvl1pPr>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1pPr>
              <a:lvl2pPr marL="742950" indent="-28575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2pPr>
              <a:lvl3pPr marL="11430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3pPr>
              <a:lvl4pPr marL="16002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4pPr>
              <a:lvl5pPr marL="2057400" indent="-22860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5pPr>
              <a:lvl6pPr marL="25146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6pPr>
              <a:lvl7pPr marL="29718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7pPr>
              <a:lvl8pPr marL="34290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8pPr>
              <a:lvl9pPr marL="3886200" indent="-228600" eaLnBrk="0" fontAlgn="base" hangingPunct="0">
                <a:lnSpc>
                  <a:spcPct val="90000"/>
                </a:lnSpc>
                <a:spcBef>
                  <a:spcPct val="25000"/>
                </a:spcBef>
                <a:spcAft>
                  <a:spcPct val="25000"/>
                </a:spcAft>
                <a:buSzPct val="85000"/>
                <a:buFont typeface="Wingdings" panose="05000000000000000000" pitchFamily="2" charset="2"/>
                <a:defRPr sz="2400">
                  <a:solidFill>
                    <a:schemeClr val="tx1"/>
                  </a:solidFill>
                  <a:latin typeface="Times New Roman" panose="02020603050405020304" pitchFamily="18" charset="0"/>
                </a:defRPr>
              </a:lvl9pPr>
            </a:lstStyle>
            <a:p>
              <a:pPr algn="r">
                <a:lnSpc>
                  <a:spcPct val="100000"/>
                </a:lnSpc>
                <a:spcBef>
                  <a:spcPct val="0"/>
                </a:spcBef>
                <a:spcAft>
                  <a:spcPct val="0"/>
                </a:spcAft>
                <a:buSzTx/>
                <a:buFontTx/>
                <a:buNone/>
              </a:pPr>
              <a:r>
                <a:rPr lang="pt-BR" altLang="pt-BR" sz="2000" b="1">
                  <a:solidFill>
                    <a:srgbClr val="000000"/>
                  </a:solidFill>
                </a:rPr>
                <a:t>Alongada com pouca dispersão</a:t>
              </a:r>
            </a:p>
          </p:txBody>
        </p:sp>
        <p:grpSp>
          <p:nvGrpSpPr>
            <p:cNvPr id="9" name="Group 13"/>
            <p:cNvGrpSpPr>
              <a:grpSpLocks/>
            </p:cNvGrpSpPr>
            <p:nvPr/>
          </p:nvGrpSpPr>
          <p:grpSpPr bwMode="auto">
            <a:xfrm>
              <a:off x="3600" y="2527"/>
              <a:ext cx="1279" cy="1175"/>
              <a:chOff x="5584" y="12194"/>
              <a:chExt cx="3721" cy="1474"/>
            </a:xfrm>
          </p:grpSpPr>
          <p:sp>
            <p:nvSpPr>
              <p:cNvPr id="10" name="Freeform 14"/>
              <p:cNvSpPr>
                <a:spLocks/>
              </p:cNvSpPr>
              <p:nvPr/>
            </p:nvSpPr>
            <p:spPr bwMode="auto">
              <a:xfrm>
                <a:off x="7441" y="12202"/>
                <a:ext cx="1864" cy="1462"/>
              </a:xfrm>
              <a:custGeom>
                <a:avLst/>
                <a:gdLst>
                  <a:gd name="T0" fmla="*/ 1861 w 570"/>
                  <a:gd name="T1" fmla="*/ 1460 h 675"/>
                  <a:gd name="T2" fmla="*/ 1661 w 570"/>
                  <a:gd name="T3" fmla="*/ 1445 h 675"/>
                  <a:gd name="T4" fmla="*/ 1563 w 570"/>
                  <a:gd name="T5" fmla="*/ 1427 h 675"/>
                  <a:gd name="T6" fmla="*/ 1468 w 570"/>
                  <a:gd name="T7" fmla="*/ 1404 h 675"/>
                  <a:gd name="T8" fmla="*/ 1370 w 570"/>
                  <a:gd name="T9" fmla="*/ 1371 h 675"/>
                  <a:gd name="T10" fmla="*/ 1272 w 570"/>
                  <a:gd name="T11" fmla="*/ 1326 h 675"/>
                  <a:gd name="T12" fmla="*/ 1171 w 570"/>
                  <a:gd name="T13" fmla="*/ 1263 h 675"/>
                  <a:gd name="T14" fmla="*/ 981 w 570"/>
                  <a:gd name="T15" fmla="*/ 1096 h 675"/>
                  <a:gd name="T16" fmla="*/ 782 w 570"/>
                  <a:gd name="T17" fmla="*/ 858 h 675"/>
                  <a:gd name="T18" fmla="*/ 582 w 570"/>
                  <a:gd name="T19" fmla="*/ 570 h 675"/>
                  <a:gd name="T20" fmla="*/ 491 w 570"/>
                  <a:gd name="T21" fmla="*/ 427 h 675"/>
                  <a:gd name="T22" fmla="*/ 392 w 570"/>
                  <a:gd name="T23" fmla="*/ 288 h 675"/>
                  <a:gd name="T24" fmla="*/ 291 w 570"/>
                  <a:gd name="T25" fmla="*/ 169 h 675"/>
                  <a:gd name="T26" fmla="*/ 193 w 570"/>
                  <a:gd name="T27" fmla="*/ 78 h 675"/>
                  <a:gd name="T28" fmla="*/ 95 w 570"/>
                  <a:gd name="T29" fmla="*/ 22 h 675"/>
                  <a:gd name="T30" fmla="*/ 0 w 570"/>
                  <a:gd name="T31" fmla="*/ 0 h 67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0" h="675">
                    <a:moveTo>
                      <a:pt x="569" y="674"/>
                    </a:moveTo>
                    <a:lnTo>
                      <a:pt x="508" y="667"/>
                    </a:lnTo>
                    <a:lnTo>
                      <a:pt x="478" y="659"/>
                    </a:lnTo>
                    <a:lnTo>
                      <a:pt x="449" y="648"/>
                    </a:lnTo>
                    <a:lnTo>
                      <a:pt x="419" y="633"/>
                    </a:lnTo>
                    <a:lnTo>
                      <a:pt x="389" y="612"/>
                    </a:lnTo>
                    <a:lnTo>
                      <a:pt x="358" y="583"/>
                    </a:lnTo>
                    <a:lnTo>
                      <a:pt x="300" y="506"/>
                    </a:lnTo>
                    <a:lnTo>
                      <a:pt x="239" y="396"/>
                    </a:lnTo>
                    <a:lnTo>
                      <a:pt x="178" y="263"/>
                    </a:lnTo>
                    <a:lnTo>
                      <a:pt x="150" y="197"/>
                    </a:lnTo>
                    <a:lnTo>
                      <a:pt x="120" y="133"/>
                    </a:lnTo>
                    <a:lnTo>
                      <a:pt x="89" y="78"/>
                    </a:lnTo>
                    <a:lnTo>
                      <a:pt x="59" y="36"/>
                    </a:lnTo>
                    <a:lnTo>
                      <a:pt x="29" y="10"/>
                    </a:lnTo>
                    <a:lnTo>
                      <a:pt x="0" y="0"/>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11" name="Freeform 15"/>
              <p:cNvSpPr>
                <a:spLocks/>
              </p:cNvSpPr>
              <p:nvPr/>
            </p:nvSpPr>
            <p:spPr bwMode="auto">
              <a:xfrm>
                <a:off x="5584" y="12202"/>
                <a:ext cx="1861" cy="1462"/>
              </a:xfrm>
              <a:custGeom>
                <a:avLst/>
                <a:gdLst>
                  <a:gd name="T0" fmla="*/ 0 w 569"/>
                  <a:gd name="T1" fmla="*/ 1460 h 675"/>
                  <a:gd name="T2" fmla="*/ 193 w 569"/>
                  <a:gd name="T3" fmla="*/ 1445 h 675"/>
                  <a:gd name="T4" fmla="*/ 291 w 569"/>
                  <a:gd name="T5" fmla="*/ 1427 h 675"/>
                  <a:gd name="T6" fmla="*/ 392 w 569"/>
                  <a:gd name="T7" fmla="*/ 1404 h 675"/>
                  <a:gd name="T8" fmla="*/ 491 w 569"/>
                  <a:gd name="T9" fmla="*/ 1371 h 675"/>
                  <a:gd name="T10" fmla="*/ 582 w 569"/>
                  <a:gd name="T11" fmla="*/ 1326 h 675"/>
                  <a:gd name="T12" fmla="*/ 684 w 569"/>
                  <a:gd name="T13" fmla="*/ 1263 h 675"/>
                  <a:gd name="T14" fmla="*/ 880 w 569"/>
                  <a:gd name="T15" fmla="*/ 1096 h 675"/>
                  <a:gd name="T16" fmla="*/ 1073 w 569"/>
                  <a:gd name="T17" fmla="*/ 858 h 675"/>
                  <a:gd name="T18" fmla="*/ 1272 w 569"/>
                  <a:gd name="T19" fmla="*/ 570 h 675"/>
                  <a:gd name="T20" fmla="*/ 1370 w 569"/>
                  <a:gd name="T21" fmla="*/ 427 h 675"/>
                  <a:gd name="T22" fmla="*/ 1469 w 569"/>
                  <a:gd name="T23" fmla="*/ 288 h 675"/>
                  <a:gd name="T24" fmla="*/ 1563 w 569"/>
                  <a:gd name="T25" fmla="*/ 169 h 675"/>
                  <a:gd name="T26" fmla="*/ 1661 w 569"/>
                  <a:gd name="T27" fmla="*/ 78 h 675"/>
                  <a:gd name="T28" fmla="*/ 1760 w 569"/>
                  <a:gd name="T29" fmla="*/ 22 h 675"/>
                  <a:gd name="T30" fmla="*/ 1858 w 569"/>
                  <a:gd name="T31" fmla="*/ 0 h 67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69" h="675">
                    <a:moveTo>
                      <a:pt x="0" y="674"/>
                    </a:moveTo>
                    <a:lnTo>
                      <a:pt x="59" y="667"/>
                    </a:lnTo>
                    <a:lnTo>
                      <a:pt x="89" y="659"/>
                    </a:lnTo>
                    <a:lnTo>
                      <a:pt x="120" y="648"/>
                    </a:lnTo>
                    <a:lnTo>
                      <a:pt x="150" y="633"/>
                    </a:lnTo>
                    <a:lnTo>
                      <a:pt x="178" y="612"/>
                    </a:lnTo>
                    <a:lnTo>
                      <a:pt x="209" y="583"/>
                    </a:lnTo>
                    <a:lnTo>
                      <a:pt x="269" y="506"/>
                    </a:lnTo>
                    <a:lnTo>
                      <a:pt x="328" y="396"/>
                    </a:lnTo>
                    <a:lnTo>
                      <a:pt x="389" y="263"/>
                    </a:lnTo>
                    <a:lnTo>
                      <a:pt x="419" y="197"/>
                    </a:lnTo>
                    <a:lnTo>
                      <a:pt x="449" y="133"/>
                    </a:lnTo>
                    <a:lnTo>
                      <a:pt x="478" y="78"/>
                    </a:lnTo>
                    <a:lnTo>
                      <a:pt x="508" y="36"/>
                    </a:lnTo>
                    <a:lnTo>
                      <a:pt x="538" y="10"/>
                    </a:lnTo>
                    <a:lnTo>
                      <a:pt x="568" y="0"/>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12" name="Line 16"/>
              <p:cNvSpPr>
                <a:spLocks noChangeShapeType="1"/>
              </p:cNvSpPr>
              <p:nvPr/>
            </p:nvSpPr>
            <p:spPr bwMode="auto">
              <a:xfrm>
                <a:off x="7422" y="12194"/>
                <a:ext cx="0" cy="1474"/>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sp>
            <p:nvSpPr>
              <p:cNvPr id="13" name="Line 17"/>
              <p:cNvSpPr>
                <a:spLocks noChangeShapeType="1"/>
              </p:cNvSpPr>
              <p:nvPr/>
            </p:nvSpPr>
            <p:spPr bwMode="auto">
              <a:xfrm flipV="1">
                <a:off x="5663" y="13662"/>
                <a:ext cx="3622" cy="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1D1D1"/>
                      </a:outerShdw>
                    </a:effectLst>
                  </a14:hiddenEffects>
                </a:ext>
              </a:extLst>
            </p:spPr>
            <p:txBody>
              <a:bodyPr/>
              <a:lstStyle/>
              <a:p>
                <a:endParaRPr lang="pt-BR"/>
              </a:p>
            </p:txBody>
          </p:sp>
        </p:grpSp>
      </p:grpSp>
    </p:spTree>
    <p:extLst>
      <p:ext uri="{BB962C8B-B14F-4D97-AF65-F5344CB8AC3E}">
        <p14:creationId xmlns:p14="http://schemas.microsoft.com/office/powerpoint/2010/main" val="312573816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Transformações para obter normalidade</a:t>
            </a:r>
          </a:p>
        </p:txBody>
      </p:sp>
      <p:sp>
        <p:nvSpPr>
          <p:cNvPr id="3" name="Espaço Reservado para Conteúdo 2"/>
          <p:cNvSpPr>
            <a:spLocks noGrp="1"/>
          </p:cNvSpPr>
          <p:nvPr>
            <p:ph idx="1"/>
          </p:nvPr>
        </p:nvSpPr>
        <p:spPr/>
        <p:txBody>
          <a:bodyPr/>
          <a:lstStyle/>
          <a:p>
            <a:r>
              <a:rPr lang="pt-BR" dirty="0"/>
              <a:t>Distribuição assimétrica positiva:</a:t>
            </a:r>
          </a:p>
          <a:p>
            <a:pPr lvl="1"/>
            <a:r>
              <a:rPr lang="pt-BR" dirty="0" smtClean="0"/>
              <a:t>Emprega-se </a:t>
            </a:r>
            <a:r>
              <a:rPr lang="pt-BR" dirty="0"/>
              <a:t>o logaritmo das variáveis.</a:t>
            </a:r>
          </a:p>
          <a:p>
            <a:endParaRPr lang="pt-BR" dirty="0" smtClean="0"/>
          </a:p>
          <a:p>
            <a:r>
              <a:rPr lang="pt-BR" dirty="0" smtClean="0"/>
              <a:t>Distribuição </a:t>
            </a:r>
            <a:r>
              <a:rPr lang="pt-BR" dirty="0"/>
              <a:t>assimétrica negativa:</a:t>
            </a:r>
          </a:p>
          <a:p>
            <a:pPr lvl="1"/>
            <a:r>
              <a:rPr lang="pt-BR" dirty="0" smtClean="0"/>
              <a:t>Emprega-se </a:t>
            </a:r>
            <a:r>
              <a:rPr lang="pt-BR" dirty="0"/>
              <a:t>a raiz quadrada das variáveis.</a:t>
            </a:r>
          </a:p>
          <a:p>
            <a:endParaRPr lang="pt-BR" dirty="0" smtClean="0"/>
          </a:p>
          <a:p>
            <a:r>
              <a:rPr lang="pt-BR" dirty="0" smtClean="0"/>
              <a:t>Distribuição </a:t>
            </a:r>
            <a:r>
              <a:rPr lang="pt-BR" dirty="0"/>
              <a:t>achatada:</a:t>
            </a:r>
          </a:p>
          <a:p>
            <a:pPr lvl="1"/>
            <a:r>
              <a:rPr lang="pt-BR" dirty="0" smtClean="0"/>
              <a:t>Emprega-se </a:t>
            </a:r>
            <a:r>
              <a:rPr lang="pt-BR" dirty="0"/>
              <a:t>o inverso das variáveis (1/y e 1/x).</a:t>
            </a:r>
          </a:p>
          <a:p>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46</a:t>
            </a:fld>
            <a:endParaRPr lang="pt-BR"/>
          </a:p>
        </p:txBody>
      </p:sp>
    </p:spTree>
    <p:extLst>
      <p:ext uri="{BB962C8B-B14F-4D97-AF65-F5344CB8AC3E}">
        <p14:creationId xmlns:p14="http://schemas.microsoft.com/office/powerpoint/2010/main" val="36900636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Transformações para obter </a:t>
            </a:r>
            <a:r>
              <a:rPr lang="pt-BR" dirty="0" err="1"/>
              <a:t>homoscedasticidade</a:t>
            </a:r>
            <a:endParaRPr lang="pt-BR" dirty="0"/>
          </a:p>
        </p:txBody>
      </p:sp>
      <p:sp>
        <p:nvSpPr>
          <p:cNvPr id="3" name="Espaço Reservado para Conteúdo 2"/>
          <p:cNvSpPr>
            <a:spLocks noGrp="1"/>
          </p:cNvSpPr>
          <p:nvPr>
            <p:ph idx="1"/>
          </p:nvPr>
        </p:nvSpPr>
        <p:spPr/>
        <p:txBody>
          <a:bodyPr/>
          <a:lstStyle/>
          <a:p>
            <a:r>
              <a:rPr lang="pt-BR" dirty="0" smtClean="0"/>
              <a:t>Distribuição </a:t>
            </a:r>
            <a:r>
              <a:rPr lang="pt-BR" dirty="0"/>
              <a:t>dos resíduos:</a:t>
            </a:r>
          </a:p>
          <a:p>
            <a:pPr lvl="1"/>
            <a:r>
              <a:rPr lang="pt-BR" dirty="0" smtClean="0"/>
              <a:t>Emprega-se </a:t>
            </a:r>
            <a:r>
              <a:rPr lang="pt-BR" dirty="0"/>
              <a:t>logaritmo, raiz quadrada, inverso etc.</a:t>
            </a:r>
          </a:p>
          <a:p>
            <a:endParaRPr lang="pt-BR" dirty="0" smtClean="0"/>
          </a:p>
          <a:p>
            <a:r>
              <a:rPr lang="pt-BR" dirty="0" smtClean="0"/>
              <a:t>A </a:t>
            </a:r>
            <a:r>
              <a:rPr lang="pt-BR" dirty="0"/>
              <a:t>transformação deverá ser testada para verificar se o remédio utilizado é eficiente.</a:t>
            </a:r>
          </a:p>
          <a:p>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47</a:t>
            </a:fld>
            <a:endParaRPr lang="pt-BR"/>
          </a:p>
        </p:txBody>
      </p:sp>
    </p:spTree>
    <p:extLst>
      <p:ext uri="{BB962C8B-B14F-4D97-AF65-F5344CB8AC3E}">
        <p14:creationId xmlns:p14="http://schemas.microsoft.com/office/powerpoint/2010/main" val="42886354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Transformações para obter linearidade</a:t>
            </a:r>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48</a:t>
            </a:fld>
            <a:endParaRPr lang="pt-BR"/>
          </a:p>
        </p:txBody>
      </p:sp>
      <p:graphicFrame>
        <p:nvGraphicFramePr>
          <p:cNvPr id="34" name="Tabela 33"/>
          <p:cNvGraphicFramePr>
            <a:graphicFrameLocks noGrp="1"/>
          </p:cNvGraphicFramePr>
          <p:nvPr>
            <p:extLst>
              <p:ext uri="{D42A27DB-BD31-4B8C-83A1-F6EECF244321}">
                <p14:modId xmlns:p14="http://schemas.microsoft.com/office/powerpoint/2010/main" val="3515411997"/>
              </p:ext>
            </p:extLst>
          </p:nvPr>
        </p:nvGraphicFramePr>
        <p:xfrm>
          <a:off x="323528" y="2209800"/>
          <a:ext cx="8363271" cy="4283576"/>
        </p:xfrm>
        <a:graphic>
          <a:graphicData uri="http://schemas.openxmlformats.org/drawingml/2006/table">
            <a:tbl>
              <a:tblPr firstRow="1" bandRow="1">
                <a:tableStyleId>{5C22544A-7EE6-4342-B048-85BDC9FD1C3A}</a:tableStyleId>
              </a:tblPr>
              <a:tblGrid>
                <a:gridCol w="2787757"/>
                <a:gridCol w="2787757"/>
                <a:gridCol w="2787757"/>
              </a:tblGrid>
              <a:tr h="430814">
                <a:tc>
                  <a:txBody>
                    <a:bodyPr/>
                    <a:lstStyle/>
                    <a:p>
                      <a:r>
                        <a:rPr lang="pt-BR" dirty="0" smtClean="0"/>
                        <a:t>Tipo de Função</a:t>
                      </a:r>
                      <a:endParaRPr lang="pt-BR" dirty="0"/>
                    </a:p>
                  </a:txBody>
                  <a:tcPr/>
                </a:tc>
                <a:tc>
                  <a:txBody>
                    <a:bodyPr/>
                    <a:lstStyle/>
                    <a:p>
                      <a:r>
                        <a:rPr lang="pt-BR" dirty="0" smtClean="0"/>
                        <a:t>Forma Original</a:t>
                      </a:r>
                      <a:endParaRPr lang="pt-BR" dirty="0"/>
                    </a:p>
                  </a:txBody>
                  <a:tcPr/>
                </a:tc>
                <a:tc>
                  <a:txBody>
                    <a:bodyPr/>
                    <a:lstStyle/>
                    <a:p>
                      <a:r>
                        <a:rPr lang="pt-BR" dirty="0" smtClean="0"/>
                        <a:t>Forma linearizada</a:t>
                      </a:r>
                      <a:r>
                        <a:rPr lang="pt-BR" baseline="0" dirty="0" smtClean="0"/>
                        <a:t> por transformação</a:t>
                      </a:r>
                      <a:endParaRPr lang="pt-BR" dirty="0"/>
                    </a:p>
                  </a:txBody>
                  <a:tcPr/>
                </a:tc>
              </a:tr>
              <a:tr h="430814">
                <a:tc>
                  <a:txBody>
                    <a:bodyPr/>
                    <a:lstStyle/>
                    <a:p>
                      <a:r>
                        <a:rPr lang="pt-BR" dirty="0" err="1" smtClean="0"/>
                        <a:t>Logaritma</a:t>
                      </a:r>
                      <a:r>
                        <a:rPr lang="pt-BR" dirty="0" smtClean="0"/>
                        <a:t> ou potencial</a:t>
                      </a:r>
                      <a:endParaRPr lang="pt-BR" dirty="0"/>
                    </a:p>
                  </a:txBody>
                  <a:tcPr/>
                </a:tc>
                <a:tc>
                  <a:txBody>
                    <a:bodyPr/>
                    <a:lstStyle/>
                    <a:p>
                      <a:r>
                        <a:rPr lang="pt-BR" dirty="0" smtClean="0"/>
                        <a:t>Y = a.X</a:t>
                      </a:r>
                      <a:r>
                        <a:rPr lang="pt-BR" baseline="30000" dirty="0" smtClean="0"/>
                        <a:t>b</a:t>
                      </a:r>
                      <a:endParaRPr lang="pt-BR" baseline="30000" dirty="0"/>
                    </a:p>
                  </a:txBody>
                  <a:tcPr/>
                </a:tc>
                <a:tc>
                  <a:txBody>
                    <a:bodyPr/>
                    <a:lstStyle/>
                    <a:p>
                      <a:r>
                        <a:rPr lang="pt-BR" dirty="0" err="1" smtClean="0"/>
                        <a:t>LnY</a:t>
                      </a:r>
                      <a:r>
                        <a:rPr lang="pt-BR" dirty="0" smtClean="0"/>
                        <a:t> = </a:t>
                      </a:r>
                      <a:r>
                        <a:rPr lang="pt-BR" dirty="0" err="1" smtClean="0"/>
                        <a:t>Lna</a:t>
                      </a:r>
                      <a:r>
                        <a:rPr lang="pt-BR" dirty="0" smtClean="0"/>
                        <a:t> + </a:t>
                      </a:r>
                      <a:r>
                        <a:rPr lang="pt-BR" dirty="0" err="1" smtClean="0"/>
                        <a:t>b.LnX</a:t>
                      </a:r>
                      <a:endParaRPr lang="pt-BR" dirty="0"/>
                    </a:p>
                  </a:txBody>
                  <a:tcPr/>
                </a:tc>
              </a:tr>
              <a:tr h="430814">
                <a:tc>
                  <a:txBody>
                    <a:bodyPr/>
                    <a:lstStyle/>
                    <a:p>
                      <a:r>
                        <a:rPr lang="pt-BR" dirty="0" smtClean="0"/>
                        <a:t>Exponencial ou </a:t>
                      </a:r>
                      <a:r>
                        <a:rPr lang="pt-BR" dirty="0" err="1" smtClean="0"/>
                        <a:t>semilogaritma</a:t>
                      </a:r>
                      <a:r>
                        <a:rPr lang="pt-BR" dirty="0" smtClean="0"/>
                        <a:t> I</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Y = </a:t>
                      </a:r>
                      <a:r>
                        <a:rPr lang="pt-BR" dirty="0" err="1" smtClean="0"/>
                        <a:t>a.b</a:t>
                      </a:r>
                      <a:r>
                        <a:rPr lang="pt-BR" baseline="30000" dirty="0" err="1" smtClean="0"/>
                        <a:t>X</a:t>
                      </a:r>
                      <a:endParaRPr lang="pt-BR" baseline="30000" dirty="0" smtClean="0"/>
                    </a:p>
                    <a:p>
                      <a:endParaRPr lang="pt-BR" dirty="0"/>
                    </a:p>
                  </a:txBody>
                  <a:tcPr/>
                </a:tc>
                <a:tc>
                  <a:txBody>
                    <a:bodyPr/>
                    <a:lstStyle/>
                    <a:p>
                      <a:r>
                        <a:rPr lang="pt-BR" dirty="0" smtClean="0"/>
                        <a:t>LNY = </a:t>
                      </a:r>
                      <a:r>
                        <a:rPr lang="pt-BR" dirty="0" err="1" smtClean="0"/>
                        <a:t>Lna</a:t>
                      </a:r>
                      <a:r>
                        <a:rPr lang="pt-BR" dirty="0" smtClean="0"/>
                        <a:t> + </a:t>
                      </a:r>
                      <a:r>
                        <a:rPr lang="pt-BR" dirty="0" err="1" smtClean="0"/>
                        <a:t>Lnb.X</a:t>
                      </a:r>
                      <a:r>
                        <a:rPr lang="pt-BR" dirty="0" smtClean="0"/>
                        <a:t> </a:t>
                      </a:r>
                      <a:endParaRPr lang="pt-BR" dirty="0"/>
                    </a:p>
                  </a:txBody>
                  <a:tcPr/>
                </a:tc>
              </a:tr>
              <a:tr h="430814">
                <a:tc>
                  <a:txBody>
                    <a:bodyPr/>
                    <a:lstStyle/>
                    <a:p>
                      <a:r>
                        <a:rPr lang="pt-BR" dirty="0" err="1" smtClean="0"/>
                        <a:t>Semilogaritma</a:t>
                      </a:r>
                      <a:r>
                        <a:rPr lang="pt-BR" dirty="0" smtClean="0"/>
                        <a:t> II</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err="1" smtClean="0"/>
                        <a:t>e</a:t>
                      </a:r>
                      <a:r>
                        <a:rPr lang="pt-BR" baseline="30000" dirty="0" err="1" smtClean="0"/>
                        <a:t>y</a:t>
                      </a:r>
                      <a:r>
                        <a:rPr lang="pt-BR" dirty="0" smtClean="0"/>
                        <a:t> = a.X</a:t>
                      </a:r>
                      <a:r>
                        <a:rPr lang="pt-BR" baseline="30000" dirty="0" smtClean="0"/>
                        <a:t>b</a:t>
                      </a:r>
                    </a:p>
                  </a:txBody>
                  <a:tcPr/>
                </a:tc>
                <a:tc>
                  <a:txBody>
                    <a:bodyPr/>
                    <a:lstStyle/>
                    <a:p>
                      <a:r>
                        <a:rPr lang="pt-BR" dirty="0" smtClean="0"/>
                        <a:t>Y = </a:t>
                      </a:r>
                      <a:r>
                        <a:rPr lang="pt-BR" dirty="0" err="1" smtClean="0"/>
                        <a:t>Lna</a:t>
                      </a:r>
                      <a:r>
                        <a:rPr lang="pt-BR" dirty="0" smtClean="0"/>
                        <a:t> + </a:t>
                      </a:r>
                      <a:r>
                        <a:rPr lang="pt-BR" dirty="0" err="1" smtClean="0"/>
                        <a:t>b.LnX</a:t>
                      </a:r>
                      <a:endParaRPr lang="pt-BR" dirty="0"/>
                    </a:p>
                  </a:txBody>
                  <a:tcPr/>
                </a:tc>
              </a:tr>
              <a:tr h="430814">
                <a:tc>
                  <a:txBody>
                    <a:bodyPr/>
                    <a:lstStyle/>
                    <a:p>
                      <a:r>
                        <a:rPr lang="pt-BR" dirty="0" smtClean="0"/>
                        <a:t>Hiperbólica ou</a:t>
                      </a:r>
                      <a:r>
                        <a:rPr lang="pt-BR" baseline="0" dirty="0" smtClean="0"/>
                        <a:t> recíproca I</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aseline="0" dirty="0" smtClean="0"/>
                        <a:t>Y = a + b1/X</a:t>
                      </a:r>
                    </a:p>
                  </a:txBody>
                  <a:tcPr/>
                </a:tc>
                <a:tc>
                  <a:txBody>
                    <a:bodyPr/>
                    <a:lstStyle/>
                    <a:p>
                      <a:r>
                        <a:rPr lang="pt-BR" dirty="0" smtClean="0"/>
                        <a:t>Usa-se 1/X</a:t>
                      </a:r>
                      <a:r>
                        <a:rPr lang="pt-BR" baseline="0" dirty="0" smtClean="0"/>
                        <a:t> em vez de X</a:t>
                      </a:r>
                      <a:endParaRPr lang="pt-BR" dirty="0"/>
                    </a:p>
                  </a:txBody>
                  <a:tcPr/>
                </a:tc>
              </a:tr>
              <a:tr h="430814">
                <a:tc>
                  <a:txBody>
                    <a:bodyPr/>
                    <a:lstStyle/>
                    <a:p>
                      <a:r>
                        <a:rPr lang="pt-BR" dirty="0" smtClean="0"/>
                        <a:t>Hiperbólica ou</a:t>
                      </a:r>
                      <a:r>
                        <a:rPr lang="pt-BR" baseline="0" dirty="0" smtClean="0"/>
                        <a:t> recíproca II</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aseline="0" dirty="0" smtClean="0"/>
                        <a:t>Y = 1/(a + </a:t>
                      </a:r>
                      <a:r>
                        <a:rPr lang="pt-BR" baseline="0" dirty="0" err="1" smtClean="0"/>
                        <a:t>bX</a:t>
                      </a:r>
                      <a:r>
                        <a:rPr lang="pt-BR" baseline="0" dirty="0" smtClean="0"/>
                        <a:t>)</a:t>
                      </a:r>
                    </a:p>
                  </a:txBody>
                  <a:tcPr/>
                </a:tc>
                <a:tc>
                  <a:txBody>
                    <a:bodyPr/>
                    <a:lstStyle/>
                    <a:p>
                      <a:r>
                        <a:rPr lang="pt-BR" dirty="0" smtClean="0"/>
                        <a:t>1/Y = a + </a:t>
                      </a:r>
                      <a:r>
                        <a:rPr lang="pt-BR" dirty="0" err="1" smtClean="0"/>
                        <a:t>bX</a:t>
                      </a:r>
                      <a:endParaRPr lang="pt-BR" dirty="0"/>
                    </a:p>
                  </a:txBody>
                  <a:tcPr/>
                </a:tc>
              </a:tr>
              <a:tr h="430814">
                <a:tc>
                  <a:txBody>
                    <a:bodyPr/>
                    <a:lstStyle/>
                    <a:p>
                      <a:r>
                        <a:rPr lang="pt-BR" dirty="0" smtClean="0"/>
                        <a:t>Quadrática</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aseline="0" dirty="0" smtClean="0"/>
                        <a:t>Y = a + </a:t>
                      </a:r>
                      <a:r>
                        <a:rPr lang="pt-BR" baseline="0" dirty="0" err="1" smtClean="0"/>
                        <a:t>bX</a:t>
                      </a:r>
                      <a:r>
                        <a:rPr lang="pt-BR" baseline="0" dirty="0" smtClean="0"/>
                        <a:t> + cX</a:t>
                      </a:r>
                      <a:r>
                        <a:rPr lang="pt-BR" baseline="30000" dirty="0" smtClean="0"/>
                        <a:t>2</a:t>
                      </a:r>
                    </a:p>
                  </a:txBody>
                  <a:tcPr/>
                </a:tc>
                <a:tc>
                  <a:txBody>
                    <a:bodyPr/>
                    <a:lstStyle/>
                    <a:p>
                      <a:r>
                        <a:rPr lang="pt-BR" dirty="0" smtClean="0"/>
                        <a:t>Usa-se</a:t>
                      </a:r>
                      <a:r>
                        <a:rPr lang="pt-BR" baseline="0" dirty="0" smtClean="0"/>
                        <a:t> X</a:t>
                      </a:r>
                      <a:r>
                        <a:rPr lang="pt-BR" baseline="30000" dirty="0" smtClean="0"/>
                        <a:t>2</a:t>
                      </a:r>
                      <a:r>
                        <a:rPr lang="pt-BR" baseline="0" dirty="0" smtClean="0"/>
                        <a:t> além de X</a:t>
                      </a:r>
                      <a:endParaRPr lang="pt-BR" dirty="0"/>
                    </a:p>
                  </a:txBody>
                  <a:tcPr/>
                </a:tc>
              </a:tr>
              <a:tr h="430814">
                <a:tc>
                  <a:txBody>
                    <a:bodyPr/>
                    <a:lstStyle/>
                    <a:p>
                      <a:r>
                        <a:rPr lang="pt-BR" dirty="0" smtClean="0"/>
                        <a:t>Logística</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aseline="0" dirty="0" smtClean="0"/>
                        <a:t>Y = M/(1 + b.e</a:t>
                      </a:r>
                      <a:r>
                        <a:rPr lang="pt-BR" baseline="30000" dirty="0" smtClean="0"/>
                        <a:t>-mx</a:t>
                      </a:r>
                      <a:r>
                        <a:rPr lang="pt-BR" baseline="0" dirty="0" smtClean="0"/>
                        <a:t>)</a:t>
                      </a:r>
                    </a:p>
                  </a:txBody>
                  <a:tcPr/>
                </a:tc>
                <a:tc>
                  <a:txBody>
                    <a:bodyPr/>
                    <a:lstStyle/>
                    <a:p>
                      <a:r>
                        <a:rPr lang="pt-BR" dirty="0" err="1" smtClean="0"/>
                        <a:t>Ln</a:t>
                      </a:r>
                      <a:r>
                        <a:rPr lang="pt-BR" dirty="0" smtClean="0"/>
                        <a:t>(M/Y</a:t>
                      </a:r>
                      <a:r>
                        <a:rPr lang="pt-BR" baseline="0" dirty="0" smtClean="0"/>
                        <a:t> – 1) = </a:t>
                      </a:r>
                      <a:r>
                        <a:rPr lang="pt-BR" baseline="0" dirty="0" err="1" smtClean="0"/>
                        <a:t>Lnb</a:t>
                      </a:r>
                      <a:r>
                        <a:rPr lang="pt-BR" baseline="0" dirty="0" smtClean="0"/>
                        <a:t> - </a:t>
                      </a:r>
                      <a:r>
                        <a:rPr lang="pt-BR" baseline="0" dirty="0" err="1" smtClean="0"/>
                        <a:t>mX</a:t>
                      </a:r>
                      <a:endParaRPr lang="pt-BR" dirty="0"/>
                    </a:p>
                  </a:txBody>
                  <a:tcPr/>
                </a:tc>
              </a:tr>
            </a:tbl>
          </a:graphicData>
        </a:graphic>
      </p:graphicFrame>
    </p:spTree>
    <p:extLst>
      <p:ext uri="{BB962C8B-B14F-4D97-AF65-F5344CB8AC3E}">
        <p14:creationId xmlns:p14="http://schemas.microsoft.com/office/powerpoint/2010/main" val="35487819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smtClean="0"/>
              <a:t>Obrigado pela Atenção!!!</a:t>
            </a:r>
            <a:endParaRPr lang="pt-BR" dirty="0"/>
          </a:p>
        </p:txBody>
      </p:sp>
      <p:sp>
        <p:nvSpPr>
          <p:cNvPr id="5" name="Subtítulo 4"/>
          <p:cNvSpPr>
            <a:spLocks noGrp="1"/>
          </p:cNvSpPr>
          <p:nvPr>
            <p:ph type="subTitle" idx="1"/>
          </p:nvPr>
        </p:nvSpPr>
        <p:spPr/>
        <p:txBody>
          <a:bodyPr/>
          <a:lstStyle/>
          <a:p>
            <a:r>
              <a:rPr lang="pt-BR" dirty="0" smtClean="0"/>
              <a:t>Até a próxima aula</a:t>
            </a:r>
          </a:p>
          <a:p>
            <a:endParaRPr lang="pt-BR" dirty="0"/>
          </a:p>
          <a:p>
            <a:r>
              <a:rPr lang="pt-BR" dirty="0" smtClean="0">
                <a:hlinkClick r:id="rId2"/>
              </a:rPr>
              <a:t>mbotelho@usp.br</a:t>
            </a:r>
            <a:endParaRPr lang="pt-BR" dirty="0" smtClean="0"/>
          </a:p>
          <a:p>
            <a:r>
              <a:rPr lang="pt-BR" dirty="0" smtClean="0">
                <a:hlinkClick r:id="rId3"/>
              </a:rPr>
              <a:t>www.marcelobotelho.com</a:t>
            </a:r>
            <a:r>
              <a:rPr lang="pt-BR" dirty="0" smtClean="0"/>
              <a:t> </a:t>
            </a:r>
          </a:p>
        </p:txBody>
      </p:sp>
      <p:sp>
        <p:nvSpPr>
          <p:cNvPr id="6" name="Espaço Reservado para Número de Slide 5"/>
          <p:cNvSpPr>
            <a:spLocks noGrp="1"/>
          </p:cNvSpPr>
          <p:nvPr>
            <p:ph type="sldNum" sz="quarter" idx="12"/>
          </p:nvPr>
        </p:nvSpPr>
        <p:spPr/>
        <p:txBody>
          <a:bodyPr/>
          <a:lstStyle/>
          <a:p>
            <a:fld id="{24676C80-99AF-433A-8C79-EA0997432E77}" type="slidenum">
              <a:rPr lang="pt-BR" smtClean="0"/>
              <a:t>49</a:t>
            </a:fld>
            <a:endParaRPr lang="pt-BR"/>
          </a:p>
        </p:txBody>
      </p:sp>
    </p:spTree>
    <p:extLst>
      <p:ext uri="{BB962C8B-B14F-4D97-AF65-F5344CB8AC3E}">
        <p14:creationId xmlns:p14="http://schemas.microsoft.com/office/powerpoint/2010/main" val="90184926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Técnicas Multivariadas de Análise de Dados</a:t>
            </a:r>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5</a:t>
            </a:fld>
            <a:endParaRPr lang="pt-BR"/>
          </a:p>
        </p:txBody>
      </p:sp>
      <p:grpSp>
        <p:nvGrpSpPr>
          <p:cNvPr id="26" name="Grupo 25"/>
          <p:cNvGrpSpPr/>
          <p:nvPr/>
        </p:nvGrpSpPr>
        <p:grpSpPr>
          <a:xfrm>
            <a:off x="971600" y="2132856"/>
            <a:ext cx="7056784" cy="3924436"/>
            <a:chOff x="971600" y="2132856"/>
            <a:chExt cx="7056784" cy="3924436"/>
          </a:xfrm>
        </p:grpSpPr>
        <p:sp>
          <p:nvSpPr>
            <p:cNvPr id="6" name="Losango 5"/>
            <p:cNvSpPr/>
            <p:nvPr/>
          </p:nvSpPr>
          <p:spPr>
            <a:xfrm>
              <a:off x="1979712" y="2132856"/>
              <a:ext cx="4752528" cy="1656184"/>
            </a:xfrm>
            <a:prstGeom prst="diamond">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Quantas variáveis são analisadas simultaneamente?</a:t>
              </a:r>
              <a:endParaRPr lang="pt-BR" dirty="0"/>
            </a:p>
          </p:txBody>
        </p:sp>
        <p:sp>
          <p:nvSpPr>
            <p:cNvPr id="7" name="Retângulo 6"/>
            <p:cNvSpPr/>
            <p:nvPr/>
          </p:nvSpPr>
          <p:spPr>
            <a:xfrm>
              <a:off x="971600" y="5265204"/>
              <a:ext cx="2016224" cy="79208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Análise </a:t>
              </a:r>
              <a:r>
                <a:rPr lang="pt-BR" dirty="0" err="1" smtClean="0"/>
                <a:t>univariada</a:t>
              </a:r>
              <a:endParaRPr lang="pt-BR" dirty="0"/>
            </a:p>
          </p:txBody>
        </p:sp>
        <p:sp>
          <p:nvSpPr>
            <p:cNvPr id="8" name="Retângulo 7"/>
            <p:cNvSpPr/>
            <p:nvPr/>
          </p:nvSpPr>
          <p:spPr>
            <a:xfrm>
              <a:off x="3347864" y="5265204"/>
              <a:ext cx="2016224" cy="79208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Análise </a:t>
              </a:r>
            </a:p>
            <a:p>
              <a:pPr algn="ctr"/>
              <a:r>
                <a:rPr lang="pt-BR" dirty="0" smtClean="0"/>
                <a:t>bivariada</a:t>
              </a:r>
              <a:endParaRPr lang="pt-BR" dirty="0"/>
            </a:p>
          </p:txBody>
        </p:sp>
        <p:sp>
          <p:nvSpPr>
            <p:cNvPr id="9" name="Retângulo 8"/>
            <p:cNvSpPr/>
            <p:nvPr/>
          </p:nvSpPr>
          <p:spPr>
            <a:xfrm>
              <a:off x="5724128" y="5265204"/>
              <a:ext cx="2016224" cy="79208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Análise multivariada</a:t>
              </a:r>
              <a:endParaRPr lang="pt-BR" dirty="0"/>
            </a:p>
          </p:txBody>
        </p:sp>
        <p:cxnSp>
          <p:nvCxnSpPr>
            <p:cNvPr id="11" name="Conector de seta reta 10"/>
            <p:cNvCxnSpPr>
              <a:stCxn id="6" idx="1"/>
              <a:endCxn id="7" idx="0"/>
            </p:cNvCxnSpPr>
            <p:nvPr/>
          </p:nvCxnSpPr>
          <p:spPr>
            <a:xfrm>
              <a:off x="1979712" y="2960948"/>
              <a:ext cx="0" cy="2304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a:stCxn id="6" idx="2"/>
              <a:endCxn id="8" idx="0"/>
            </p:cNvCxnSpPr>
            <p:nvPr/>
          </p:nvCxnSpPr>
          <p:spPr>
            <a:xfrm>
              <a:off x="4355976" y="3789040"/>
              <a:ext cx="0" cy="14761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ector de seta reta 19"/>
            <p:cNvCxnSpPr>
              <a:stCxn id="6" idx="3"/>
              <a:endCxn id="9" idx="0"/>
            </p:cNvCxnSpPr>
            <p:nvPr/>
          </p:nvCxnSpPr>
          <p:spPr>
            <a:xfrm>
              <a:off x="6732240" y="2960948"/>
              <a:ext cx="0" cy="2304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CaixaDeTexto 22"/>
            <p:cNvSpPr txBox="1"/>
            <p:nvPr/>
          </p:nvSpPr>
          <p:spPr>
            <a:xfrm>
              <a:off x="1115616" y="4342456"/>
              <a:ext cx="864096" cy="369332"/>
            </a:xfrm>
            <a:prstGeom prst="rect">
              <a:avLst/>
            </a:prstGeom>
            <a:noFill/>
          </p:spPr>
          <p:txBody>
            <a:bodyPr wrap="square" rtlCol="0">
              <a:spAutoFit/>
            </a:bodyPr>
            <a:lstStyle/>
            <a:p>
              <a:pPr algn="ctr"/>
              <a:r>
                <a:rPr lang="pt-BR" b="1" dirty="0" smtClean="0"/>
                <a:t>uma</a:t>
              </a:r>
              <a:endParaRPr lang="pt-BR" b="1" dirty="0"/>
            </a:p>
          </p:txBody>
        </p:sp>
        <p:sp>
          <p:nvSpPr>
            <p:cNvPr id="24" name="CaixaDeTexto 23"/>
            <p:cNvSpPr txBox="1"/>
            <p:nvPr/>
          </p:nvSpPr>
          <p:spPr>
            <a:xfrm>
              <a:off x="3491880" y="4342456"/>
              <a:ext cx="864096" cy="369332"/>
            </a:xfrm>
            <a:prstGeom prst="rect">
              <a:avLst/>
            </a:prstGeom>
            <a:noFill/>
          </p:spPr>
          <p:txBody>
            <a:bodyPr wrap="square" rtlCol="0">
              <a:spAutoFit/>
            </a:bodyPr>
            <a:lstStyle/>
            <a:p>
              <a:pPr algn="ctr"/>
              <a:r>
                <a:rPr lang="pt-BR" b="1" dirty="0" smtClean="0"/>
                <a:t>duas</a:t>
              </a:r>
              <a:endParaRPr lang="pt-BR" b="1" dirty="0"/>
            </a:p>
          </p:txBody>
        </p:sp>
        <p:sp>
          <p:nvSpPr>
            <p:cNvPr id="25" name="CaixaDeTexto 24"/>
            <p:cNvSpPr txBox="1"/>
            <p:nvPr/>
          </p:nvSpPr>
          <p:spPr>
            <a:xfrm>
              <a:off x="6516216" y="4342455"/>
              <a:ext cx="1512168" cy="646331"/>
            </a:xfrm>
            <a:prstGeom prst="rect">
              <a:avLst/>
            </a:prstGeom>
            <a:noFill/>
          </p:spPr>
          <p:txBody>
            <a:bodyPr wrap="square" rtlCol="0">
              <a:spAutoFit/>
            </a:bodyPr>
            <a:lstStyle/>
            <a:p>
              <a:pPr algn="ctr"/>
              <a:r>
                <a:rPr lang="pt-BR" b="1" dirty="0"/>
                <a:t>m</a:t>
              </a:r>
              <a:r>
                <a:rPr lang="pt-BR" b="1" dirty="0" smtClean="0"/>
                <a:t>ais de duas</a:t>
              </a:r>
              <a:endParaRPr lang="pt-BR" b="1" dirty="0"/>
            </a:p>
          </p:txBody>
        </p:sp>
      </p:grpSp>
      <p:sp>
        <p:nvSpPr>
          <p:cNvPr id="27" name="CaixaDeTexto 26"/>
          <p:cNvSpPr txBox="1"/>
          <p:nvPr/>
        </p:nvSpPr>
        <p:spPr>
          <a:xfrm>
            <a:off x="179512" y="6237312"/>
            <a:ext cx="8784976" cy="369332"/>
          </a:xfrm>
          <a:prstGeom prst="rect">
            <a:avLst/>
          </a:prstGeom>
          <a:noFill/>
        </p:spPr>
        <p:txBody>
          <a:bodyPr wrap="square" rtlCol="0">
            <a:spAutoFit/>
          </a:bodyPr>
          <a:lstStyle/>
          <a:p>
            <a:pPr algn="ctr"/>
            <a:r>
              <a:rPr lang="pt-BR" dirty="0" smtClean="0"/>
              <a:t>Tipos de análise de dados em função do número de variáveis (FÁVERO et al, 2009)</a:t>
            </a:r>
            <a:endParaRPr lang="pt-BR" dirty="0"/>
          </a:p>
        </p:txBody>
      </p:sp>
    </p:spTree>
    <p:extLst>
      <p:ext uri="{BB962C8B-B14F-4D97-AF65-F5344CB8AC3E}">
        <p14:creationId xmlns:p14="http://schemas.microsoft.com/office/powerpoint/2010/main" val="26133511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Esquema de Banco de Dados</a:t>
            </a:r>
            <a:endParaRPr lang="pt-BR" dirty="0"/>
          </a:p>
        </p:txBody>
      </p:sp>
      <p:graphicFrame>
        <p:nvGraphicFramePr>
          <p:cNvPr id="5" name="Espaço Reservado para Conteúdo 4"/>
          <p:cNvGraphicFramePr>
            <a:graphicFrameLocks noGrp="1"/>
          </p:cNvGraphicFramePr>
          <p:nvPr>
            <p:ph idx="1"/>
            <p:extLst/>
          </p:nvPr>
        </p:nvGraphicFramePr>
        <p:xfrm>
          <a:off x="457200" y="3004160"/>
          <a:ext cx="8229599" cy="2225040"/>
        </p:xfrm>
        <a:graphic>
          <a:graphicData uri="http://schemas.openxmlformats.org/drawingml/2006/table">
            <a:tbl>
              <a:tblPr firstRow="1" bandRow="1">
                <a:tableStyleId>{5C22544A-7EE6-4342-B048-85BDC9FD1C3A}</a:tableStyleId>
              </a:tblPr>
              <a:tblGrid>
                <a:gridCol w="1810544"/>
                <a:gridCol w="1283811"/>
                <a:gridCol w="1283811"/>
                <a:gridCol w="1283811"/>
                <a:gridCol w="1283811"/>
                <a:gridCol w="1283811"/>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BR" dirty="0" smtClean="0"/>
                    </a:p>
                  </a:txBody>
                  <a:tcPr/>
                </a:tc>
                <a:tc>
                  <a:txBody>
                    <a:bodyPr/>
                    <a:lstStyle/>
                    <a:p>
                      <a:r>
                        <a:rPr lang="pt-BR" dirty="0" smtClean="0"/>
                        <a:t>Var 1</a:t>
                      </a:r>
                      <a:endParaRPr lang="pt-BR" dirty="0"/>
                    </a:p>
                  </a:txBody>
                  <a:tcPr/>
                </a:tc>
                <a:tc>
                  <a:txBody>
                    <a:bodyPr/>
                    <a:lstStyle/>
                    <a:p>
                      <a:r>
                        <a:rPr lang="pt-BR" dirty="0" smtClean="0"/>
                        <a:t>Var 2</a:t>
                      </a:r>
                      <a:endParaRPr lang="pt-BR" dirty="0"/>
                    </a:p>
                  </a:txBody>
                  <a:tcPr/>
                </a:tc>
                <a:tc>
                  <a:txBody>
                    <a:bodyPr/>
                    <a:lstStyle/>
                    <a:p>
                      <a:r>
                        <a:rPr lang="pt-BR" dirty="0" smtClean="0"/>
                        <a:t>Var 3</a:t>
                      </a:r>
                      <a:endParaRPr lang="pt-BR" dirty="0"/>
                    </a:p>
                  </a:txBody>
                  <a:tcPr/>
                </a:tc>
                <a:tc>
                  <a:txBody>
                    <a:bodyPr/>
                    <a:lstStyle/>
                    <a:p>
                      <a:r>
                        <a:rPr lang="pt-BR" dirty="0" smtClean="0"/>
                        <a:t>...</a:t>
                      </a:r>
                      <a:endParaRPr lang="pt-BR" dirty="0"/>
                    </a:p>
                  </a:txBody>
                  <a:tcPr/>
                </a:tc>
                <a:tc>
                  <a:txBody>
                    <a:bodyPr/>
                    <a:lstStyle/>
                    <a:p>
                      <a:r>
                        <a:rPr lang="pt-BR" dirty="0" smtClean="0"/>
                        <a:t>Var </a:t>
                      </a:r>
                      <a:r>
                        <a:rPr lang="pt-BR" i="1" dirty="0" smtClean="0"/>
                        <a:t>m</a:t>
                      </a:r>
                      <a:endParaRPr lang="pt-BR" i="1" dirty="0"/>
                    </a:p>
                  </a:txBody>
                  <a:tcPr/>
                </a:tc>
              </a:tr>
              <a:tr h="370840">
                <a:tc>
                  <a:txBody>
                    <a:bodyPr/>
                    <a:lstStyle/>
                    <a:p>
                      <a:r>
                        <a:rPr lang="pt-BR" dirty="0" err="1" smtClean="0"/>
                        <a:t>Obs</a:t>
                      </a:r>
                      <a:r>
                        <a:rPr lang="pt-BR" dirty="0" smtClean="0"/>
                        <a:t> 1</a:t>
                      </a:r>
                    </a:p>
                  </a:txBody>
                  <a:tcPr/>
                </a:tc>
                <a:tc>
                  <a:txBody>
                    <a:bodyPr/>
                    <a:lstStyle/>
                    <a:p>
                      <a:endParaRPr lang="pt-BR"/>
                    </a:p>
                  </a:txBody>
                  <a:tcPr/>
                </a:tc>
                <a:tc>
                  <a:txBody>
                    <a:bodyPr/>
                    <a:lstStyle/>
                    <a:p>
                      <a:endParaRPr lang="pt-BR"/>
                    </a:p>
                  </a:txBody>
                  <a:tcPr/>
                </a:tc>
                <a:tc>
                  <a:txBody>
                    <a:bodyPr/>
                    <a:lstStyle/>
                    <a:p>
                      <a:endParaRPr lang="pt-BR"/>
                    </a:p>
                  </a:txBody>
                  <a:tcPr/>
                </a:tc>
                <a:tc>
                  <a:txBody>
                    <a:bodyPr/>
                    <a:lstStyle/>
                    <a:p>
                      <a:endParaRPr lang="pt-BR" dirty="0"/>
                    </a:p>
                  </a:txBody>
                  <a:tcPr/>
                </a:tc>
                <a:tc>
                  <a:txBody>
                    <a:bodyPr/>
                    <a:lstStyle/>
                    <a:p>
                      <a:endParaRPr lang="pt-BR" dirty="0"/>
                    </a:p>
                  </a:txBody>
                  <a:tcPr/>
                </a:tc>
              </a:tr>
              <a:tr h="370840">
                <a:tc>
                  <a:txBody>
                    <a:bodyPr/>
                    <a:lstStyle/>
                    <a:p>
                      <a:r>
                        <a:rPr lang="pt-BR" dirty="0" err="1" smtClean="0"/>
                        <a:t>Obs</a:t>
                      </a:r>
                      <a:r>
                        <a:rPr lang="pt-BR" dirty="0" smtClean="0"/>
                        <a:t> 2</a:t>
                      </a:r>
                      <a:endParaRPr lang="pt-BR" dirty="0"/>
                    </a:p>
                  </a:txBody>
                  <a:tcPr/>
                </a:tc>
                <a:tc>
                  <a:txBody>
                    <a:bodyPr/>
                    <a:lstStyle/>
                    <a:p>
                      <a:endParaRPr lang="pt-BR"/>
                    </a:p>
                  </a:txBody>
                  <a:tcPr/>
                </a:tc>
                <a:tc>
                  <a:txBody>
                    <a:bodyPr/>
                    <a:lstStyle/>
                    <a:p>
                      <a:endParaRPr lang="pt-BR"/>
                    </a:p>
                  </a:txBody>
                  <a:tcPr/>
                </a:tc>
                <a:tc>
                  <a:txBody>
                    <a:bodyPr/>
                    <a:lstStyle/>
                    <a:p>
                      <a:endParaRPr lang="pt-BR"/>
                    </a:p>
                  </a:txBody>
                  <a:tcPr/>
                </a:tc>
                <a:tc>
                  <a:txBody>
                    <a:bodyPr/>
                    <a:lstStyle/>
                    <a:p>
                      <a:endParaRPr lang="pt-BR"/>
                    </a:p>
                  </a:txBody>
                  <a:tcPr/>
                </a:tc>
                <a:tc>
                  <a:txBody>
                    <a:bodyPr/>
                    <a:lstStyle/>
                    <a:p>
                      <a:endParaRPr lang="pt-BR" dirty="0"/>
                    </a:p>
                  </a:txBody>
                  <a:tcPr/>
                </a:tc>
              </a:tr>
              <a:tr h="370840">
                <a:tc>
                  <a:txBody>
                    <a:bodyPr/>
                    <a:lstStyle/>
                    <a:p>
                      <a:r>
                        <a:rPr lang="pt-BR" dirty="0" err="1" smtClean="0"/>
                        <a:t>Obs</a:t>
                      </a:r>
                      <a:r>
                        <a:rPr lang="pt-BR" dirty="0" smtClean="0"/>
                        <a:t> 3</a:t>
                      </a:r>
                      <a:endParaRPr lang="pt-BR" dirty="0"/>
                    </a:p>
                  </a:txBody>
                  <a:tcPr/>
                </a:tc>
                <a:tc>
                  <a:txBody>
                    <a:bodyPr/>
                    <a:lstStyle/>
                    <a:p>
                      <a:endParaRPr lang="pt-BR" dirty="0"/>
                    </a:p>
                  </a:txBody>
                  <a:tcPr/>
                </a:tc>
                <a:tc>
                  <a:txBody>
                    <a:bodyPr/>
                    <a:lstStyle/>
                    <a:p>
                      <a:endParaRPr lang="pt-BR" dirty="0"/>
                    </a:p>
                  </a:txBody>
                  <a:tcPr/>
                </a:tc>
                <a:tc>
                  <a:txBody>
                    <a:bodyPr/>
                    <a:lstStyle/>
                    <a:p>
                      <a:endParaRPr lang="pt-BR" dirty="0"/>
                    </a:p>
                  </a:txBody>
                  <a:tcPr/>
                </a:tc>
                <a:tc>
                  <a:txBody>
                    <a:bodyPr/>
                    <a:lstStyle/>
                    <a:p>
                      <a:endParaRPr lang="pt-BR" dirty="0"/>
                    </a:p>
                  </a:txBody>
                  <a:tcPr/>
                </a:tc>
                <a:tc>
                  <a:txBody>
                    <a:bodyPr/>
                    <a:lstStyle/>
                    <a:p>
                      <a:endParaRPr lang="pt-BR" dirty="0"/>
                    </a:p>
                  </a:txBody>
                  <a:tcPr/>
                </a:tc>
              </a:tr>
              <a:tr h="370840">
                <a:tc>
                  <a:txBody>
                    <a:bodyPr/>
                    <a:lstStyle/>
                    <a:p>
                      <a:r>
                        <a:rPr lang="pt-BR" dirty="0" smtClean="0"/>
                        <a:t>...</a:t>
                      </a:r>
                      <a:endParaRPr lang="pt-BR" dirty="0"/>
                    </a:p>
                  </a:txBody>
                  <a:tcPr/>
                </a:tc>
                <a:tc>
                  <a:txBody>
                    <a:bodyPr/>
                    <a:lstStyle/>
                    <a:p>
                      <a:endParaRPr lang="pt-BR" dirty="0"/>
                    </a:p>
                  </a:txBody>
                  <a:tcPr/>
                </a:tc>
                <a:tc>
                  <a:txBody>
                    <a:bodyPr/>
                    <a:lstStyle/>
                    <a:p>
                      <a:endParaRPr lang="pt-BR" dirty="0"/>
                    </a:p>
                  </a:txBody>
                  <a:tcPr/>
                </a:tc>
                <a:tc>
                  <a:txBody>
                    <a:bodyPr/>
                    <a:lstStyle/>
                    <a:p>
                      <a:endParaRPr lang="pt-BR" dirty="0"/>
                    </a:p>
                  </a:txBody>
                  <a:tcPr/>
                </a:tc>
                <a:tc>
                  <a:txBody>
                    <a:bodyPr/>
                    <a:lstStyle/>
                    <a:p>
                      <a:endParaRPr lang="pt-BR" dirty="0"/>
                    </a:p>
                  </a:txBody>
                  <a:tcPr/>
                </a:tc>
                <a:tc>
                  <a:txBody>
                    <a:bodyPr/>
                    <a:lstStyle/>
                    <a:p>
                      <a:endParaRPr lang="pt-BR" dirty="0"/>
                    </a:p>
                  </a:txBody>
                  <a:tcPr/>
                </a:tc>
              </a:tr>
              <a:tr h="370840">
                <a:tc>
                  <a:txBody>
                    <a:bodyPr/>
                    <a:lstStyle/>
                    <a:p>
                      <a:r>
                        <a:rPr lang="pt-BR" dirty="0" err="1" smtClean="0"/>
                        <a:t>Obs</a:t>
                      </a:r>
                      <a:r>
                        <a:rPr lang="pt-BR" dirty="0" smtClean="0"/>
                        <a:t> </a:t>
                      </a:r>
                      <a:r>
                        <a:rPr lang="pt-BR" i="1" dirty="0" smtClean="0"/>
                        <a:t>n</a:t>
                      </a:r>
                      <a:endParaRPr lang="pt-BR" i="1" dirty="0"/>
                    </a:p>
                  </a:txBody>
                  <a:tcPr/>
                </a:tc>
                <a:tc>
                  <a:txBody>
                    <a:bodyPr/>
                    <a:lstStyle/>
                    <a:p>
                      <a:endParaRPr lang="pt-BR" dirty="0"/>
                    </a:p>
                  </a:txBody>
                  <a:tcPr/>
                </a:tc>
                <a:tc>
                  <a:txBody>
                    <a:bodyPr/>
                    <a:lstStyle/>
                    <a:p>
                      <a:endParaRPr lang="pt-BR" dirty="0"/>
                    </a:p>
                  </a:txBody>
                  <a:tcPr/>
                </a:tc>
                <a:tc>
                  <a:txBody>
                    <a:bodyPr/>
                    <a:lstStyle/>
                    <a:p>
                      <a:endParaRPr lang="pt-BR" dirty="0"/>
                    </a:p>
                  </a:txBody>
                  <a:tcPr/>
                </a:tc>
                <a:tc>
                  <a:txBody>
                    <a:bodyPr/>
                    <a:lstStyle/>
                    <a:p>
                      <a:endParaRPr lang="pt-BR" dirty="0"/>
                    </a:p>
                  </a:txBody>
                  <a:tcPr/>
                </a:tc>
                <a:tc>
                  <a:txBody>
                    <a:bodyPr/>
                    <a:lstStyle/>
                    <a:p>
                      <a:endParaRPr lang="pt-BR" dirty="0"/>
                    </a:p>
                  </a:txBody>
                  <a:tcPr/>
                </a:tc>
              </a:tr>
            </a:tbl>
          </a:graphicData>
        </a:graphic>
      </p:graphicFrame>
      <p:sp>
        <p:nvSpPr>
          <p:cNvPr id="4" name="Espaço Reservado para Número de Slide 3"/>
          <p:cNvSpPr>
            <a:spLocks noGrp="1"/>
          </p:cNvSpPr>
          <p:nvPr>
            <p:ph type="sldNum" sz="quarter" idx="12"/>
          </p:nvPr>
        </p:nvSpPr>
        <p:spPr/>
        <p:txBody>
          <a:bodyPr/>
          <a:lstStyle/>
          <a:p>
            <a:fld id="{24676C80-99AF-433A-8C79-EA0997432E77}" type="slidenum">
              <a:rPr lang="pt-BR" smtClean="0"/>
              <a:t>6</a:t>
            </a:fld>
            <a:endParaRPr lang="pt-BR"/>
          </a:p>
        </p:txBody>
      </p:sp>
      <p:grpSp>
        <p:nvGrpSpPr>
          <p:cNvPr id="10" name="Grupo 9"/>
          <p:cNvGrpSpPr/>
          <p:nvPr/>
        </p:nvGrpSpPr>
        <p:grpSpPr>
          <a:xfrm>
            <a:off x="971600" y="2267580"/>
            <a:ext cx="7704856" cy="3852138"/>
            <a:chOff x="971600" y="2267580"/>
            <a:chExt cx="7704856" cy="3852138"/>
          </a:xfrm>
        </p:grpSpPr>
        <p:sp>
          <p:nvSpPr>
            <p:cNvPr id="6" name="CaixaDeTexto 5"/>
            <p:cNvSpPr txBox="1"/>
            <p:nvPr/>
          </p:nvSpPr>
          <p:spPr>
            <a:xfrm>
              <a:off x="6012160" y="5373216"/>
              <a:ext cx="2664296" cy="523220"/>
            </a:xfrm>
            <a:prstGeom prst="rect">
              <a:avLst/>
            </a:prstGeom>
            <a:noFill/>
          </p:spPr>
          <p:txBody>
            <a:bodyPr wrap="square" rtlCol="0">
              <a:spAutoFit/>
            </a:bodyPr>
            <a:lstStyle/>
            <a:p>
              <a:pPr algn="ctr"/>
              <a:r>
                <a:rPr lang="pt-BR" sz="2800" dirty="0" smtClean="0"/>
                <a:t>Matriz </a:t>
              </a:r>
              <a:r>
                <a:rPr lang="pt-BR" sz="2800" i="1" dirty="0" err="1" smtClean="0"/>
                <a:t>n</a:t>
              </a:r>
              <a:r>
                <a:rPr lang="pt-BR" sz="2800" dirty="0" err="1" smtClean="0"/>
                <a:t>x</a:t>
              </a:r>
              <a:r>
                <a:rPr lang="pt-BR" sz="2800" i="1" dirty="0" err="1" smtClean="0"/>
                <a:t>m</a:t>
              </a:r>
              <a:endParaRPr lang="pt-BR" sz="2800" i="1" dirty="0"/>
            </a:p>
          </p:txBody>
        </p:sp>
        <p:sp>
          <p:nvSpPr>
            <p:cNvPr id="7" name="CaixaDeTexto 6"/>
            <p:cNvSpPr txBox="1"/>
            <p:nvPr/>
          </p:nvSpPr>
          <p:spPr>
            <a:xfrm>
              <a:off x="4265966" y="2267580"/>
              <a:ext cx="2412268" cy="461665"/>
            </a:xfrm>
            <a:prstGeom prst="rect">
              <a:avLst/>
            </a:prstGeom>
            <a:noFill/>
          </p:spPr>
          <p:txBody>
            <a:bodyPr wrap="square" rtlCol="0">
              <a:spAutoFit/>
            </a:bodyPr>
            <a:lstStyle/>
            <a:p>
              <a:pPr algn="ctr"/>
              <a:r>
                <a:rPr lang="pt-BR" sz="2400" b="1" dirty="0" smtClean="0"/>
                <a:t>Variáveis </a:t>
              </a:r>
              <a:endParaRPr lang="pt-BR" sz="2400" b="1" dirty="0"/>
            </a:p>
          </p:txBody>
        </p:sp>
        <p:sp>
          <p:nvSpPr>
            <p:cNvPr id="8" name="Chave direita 7"/>
            <p:cNvSpPr/>
            <p:nvPr/>
          </p:nvSpPr>
          <p:spPr>
            <a:xfrm rot="16200000">
              <a:off x="5292080" y="-387424"/>
              <a:ext cx="360040" cy="64087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9" name="Texto Explicativo 2 (Borda e Ênfase) 8"/>
            <p:cNvSpPr/>
            <p:nvPr/>
          </p:nvSpPr>
          <p:spPr>
            <a:xfrm>
              <a:off x="971600" y="5634826"/>
              <a:ext cx="1872208" cy="484892"/>
            </a:xfrm>
            <a:prstGeom prst="accentBorderCallout2">
              <a:avLst>
                <a:gd name="adj1" fmla="val 18750"/>
                <a:gd name="adj2" fmla="val -8333"/>
                <a:gd name="adj3" fmla="val 7322"/>
                <a:gd name="adj4" fmla="val -16667"/>
                <a:gd name="adj5" fmla="val -65391"/>
                <a:gd name="adj6" fmla="val -16327"/>
              </a:avLst>
            </a:prstGeom>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t>Observações</a:t>
              </a:r>
              <a:endParaRPr lang="pt-BR" b="1" dirty="0"/>
            </a:p>
          </p:txBody>
        </p:sp>
      </p:grpSp>
    </p:spTree>
    <p:extLst>
      <p:ext uri="{BB962C8B-B14F-4D97-AF65-F5344CB8AC3E}">
        <p14:creationId xmlns:p14="http://schemas.microsoft.com/office/powerpoint/2010/main" val="259096422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Preparação da Análise de Dados</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Número de variáveis a serem analisadas ao mesmo tempo</a:t>
            </a:r>
          </a:p>
          <a:p>
            <a:endParaRPr lang="pt-BR" dirty="0"/>
          </a:p>
          <a:p>
            <a:r>
              <a:rPr lang="pt-BR" dirty="0" smtClean="0"/>
              <a:t>Nível de mensuração das variáveis de interesse</a:t>
            </a:r>
          </a:p>
          <a:p>
            <a:endParaRPr lang="pt-BR" dirty="0"/>
          </a:p>
          <a:p>
            <a:r>
              <a:rPr lang="pt-BR" dirty="0" smtClean="0"/>
              <a:t>Interesse descritivo ou inferencial da análise</a:t>
            </a:r>
          </a:p>
          <a:p>
            <a:endParaRPr lang="pt-BR" dirty="0"/>
          </a:p>
          <a:p>
            <a:r>
              <a:rPr lang="pt-BR" dirty="0" smtClean="0"/>
              <a:t>Interesse na inter-relação ou na relação de dependência das variáveis em estudo (para duas ou mais variáveis)</a:t>
            </a:r>
            <a:endParaRPr lang="pt-BR" dirty="0"/>
          </a:p>
        </p:txBody>
      </p:sp>
      <p:sp>
        <p:nvSpPr>
          <p:cNvPr id="4" name="Espaço Reservado para Número de Slide 3"/>
          <p:cNvSpPr>
            <a:spLocks noGrp="1"/>
          </p:cNvSpPr>
          <p:nvPr>
            <p:ph type="sldNum" sz="quarter" idx="12"/>
          </p:nvPr>
        </p:nvSpPr>
        <p:spPr/>
        <p:txBody>
          <a:bodyPr/>
          <a:lstStyle/>
          <a:p>
            <a:fld id="{24676C80-99AF-433A-8C79-EA0997432E77}" type="slidenum">
              <a:rPr lang="pt-BR" smtClean="0"/>
              <a:t>7</a:t>
            </a:fld>
            <a:endParaRPr lang="pt-BR"/>
          </a:p>
        </p:txBody>
      </p:sp>
    </p:spTree>
    <p:extLst>
      <p:ext uri="{BB962C8B-B14F-4D97-AF65-F5344CB8AC3E}">
        <p14:creationId xmlns:p14="http://schemas.microsoft.com/office/powerpoint/2010/main" val="40170657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descr="Large confetti"/>
          <p:cNvSpPr>
            <a:spLocks noGrp="1" noChangeArrowheads="1"/>
          </p:cNvSpPr>
          <p:nvPr>
            <p:ph type="title"/>
          </p:nvPr>
        </p:nvSpPr>
        <p:spPr/>
        <p:txBody>
          <a:bodyPr/>
          <a:lstStyle/>
          <a:p>
            <a:r>
              <a:rPr lang="pt-BR" altLang="pt-BR" smtClean="0"/>
              <a:t>Tipos de Variáveis </a:t>
            </a:r>
            <a:endParaRPr lang="pt-BR" altLang="pt-BR"/>
          </a:p>
        </p:txBody>
      </p:sp>
      <p:sp>
        <p:nvSpPr>
          <p:cNvPr id="180227" name="Rectangle 3"/>
          <p:cNvSpPr>
            <a:spLocks noGrp="1" noChangeArrowheads="1"/>
          </p:cNvSpPr>
          <p:nvPr>
            <p:ph sz="half" idx="1"/>
          </p:nvPr>
        </p:nvSpPr>
        <p:spPr/>
        <p:txBody>
          <a:bodyPr/>
          <a:lstStyle/>
          <a:p>
            <a:r>
              <a:rPr lang="pt-BR" altLang="pt-BR" sz="3200" dirty="0" smtClean="0"/>
              <a:t>Variáveis Quantitativas</a:t>
            </a:r>
          </a:p>
          <a:p>
            <a:pPr lvl="1"/>
            <a:r>
              <a:rPr lang="pt-BR" altLang="pt-BR" sz="2800" dirty="0" smtClean="0"/>
              <a:t>Variáveis Discretas</a:t>
            </a:r>
          </a:p>
          <a:p>
            <a:pPr lvl="1"/>
            <a:r>
              <a:rPr lang="pt-BR" altLang="pt-BR" sz="2800" dirty="0" smtClean="0"/>
              <a:t>Variáveis Contínuas</a:t>
            </a:r>
            <a:endParaRPr lang="pt-BR" altLang="pt-BR" sz="2800" dirty="0"/>
          </a:p>
        </p:txBody>
      </p:sp>
      <p:sp>
        <p:nvSpPr>
          <p:cNvPr id="5" name="Espaço Reservado para Conteúdo 4"/>
          <p:cNvSpPr>
            <a:spLocks noGrp="1"/>
          </p:cNvSpPr>
          <p:nvPr>
            <p:ph sz="half" idx="2"/>
          </p:nvPr>
        </p:nvSpPr>
        <p:spPr/>
        <p:txBody>
          <a:bodyPr>
            <a:normAutofit/>
          </a:bodyPr>
          <a:lstStyle/>
          <a:p>
            <a:r>
              <a:rPr lang="pt-BR" sz="3200" dirty="0"/>
              <a:t>Variáveis Qualitativas</a:t>
            </a:r>
          </a:p>
          <a:p>
            <a:pPr lvl="1"/>
            <a:r>
              <a:rPr lang="pt-BR" sz="2800" dirty="0"/>
              <a:t>Variáveis Nominais</a:t>
            </a:r>
          </a:p>
          <a:p>
            <a:pPr lvl="1"/>
            <a:r>
              <a:rPr lang="pt-BR" sz="2800" dirty="0"/>
              <a:t>Variáveis Ordinais</a:t>
            </a:r>
          </a:p>
          <a:p>
            <a:endParaRPr lang="pt-BR" sz="3200" dirty="0"/>
          </a:p>
        </p:txBody>
      </p:sp>
      <p:sp>
        <p:nvSpPr>
          <p:cNvPr id="7" name="Espaço Reservado para Número de Slide 5"/>
          <p:cNvSpPr>
            <a:spLocks noGrp="1"/>
          </p:cNvSpPr>
          <p:nvPr>
            <p:ph type="sldNum" sz="quarter" idx="12"/>
          </p:nvPr>
        </p:nvSpPr>
        <p:spPr/>
        <p:txBody>
          <a:bodyPr/>
          <a:lstStyle/>
          <a:p>
            <a:fld id="{840D5B7D-2BE1-486E-9569-F9B4926688B7}" type="slidenum">
              <a:rPr lang="pt-BR" altLang="pt-BR" smtClean="0"/>
              <a:pPr/>
              <a:t>8</a:t>
            </a:fld>
            <a:endParaRPr lang="pt-BR" altLang="pt-BR"/>
          </a:p>
        </p:txBody>
      </p:sp>
      <p:pic>
        <p:nvPicPr>
          <p:cNvPr id="3076" name="Picture 4" descr="Confounding variables Confounding variables everywhere - Confounding variables Confounding variables everywhere  Mis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8825" y="4213150"/>
            <a:ext cx="4686350" cy="2601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025937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BR" dirty="0" smtClean="0"/>
              <a:t>Regressão Múltipla</a:t>
            </a:r>
            <a:endParaRPr lang="pt-BR" dirty="0"/>
          </a:p>
        </p:txBody>
      </p:sp>
      <p:sp>
        <p:nvSpPr>
          <p:cNvPr id="7" name="Espaço Reservado para Conteúdo 6"/>
          <p:cNvSpPr>
            <a:spLocks noGrp="1"/>
          </p:cNvSpPr>
          <p:nvPr>
            <p:ph idx="1"/>
          </p:nvPr>
        </p:nvSpPr>
        <p:spPr>
          <a:xfrm>
            <a:off x="107504" y="2060848"/>
            <a:ext cx="5987008" cy="4325112"/>
          </a:xfrm>
        </p:spPr>
        <p:txBody>
          <a:bodyPr>
            <a:normAutofit fontScale="92500" lnSpcReduction="10000"/>
          </a:bodyPr>
          <a:lstStyle/>
          <a:p>
            <a:r>
              <a:rPr lang="pt-BR" altLang="pt-BR" dirty="0" smtClean="0"/>
              <a:t>Sua ideia-chave é a </a:t>
            </a:r>
            <a:r>
              <a:rPr lang="pt-BR" altLang="pt-BR" b="1" dirty="0" smtClean="0"/>
              <a:t>dependência estatística </a:t>
            </a:r>
            <a:r>
              <a:rPr lang="pt-BR" altLang="pt-BR" dirty="0" smtClean="0"/>
              <a:t>de uma variável em relação a duas ou mais variáveis independentes.</a:t>
            </a:r>
          </a:p>
          <a:p>
            <a:r>
              <a:rPr lang="pt-BR" altLang="pt-BR" dirty="0" smtClean="0"/>
              <a:t>Seus principais objetivos podem ser descritos como:</a:t>
            </a:r>
          </a:p>
          <a:p>
            <a:pPr lvl="1"/>
            <a:r>
              <a:rPr lang="pt-BR" altLang="pt-BR" dirty="0" smtClean="0"/>
              <a:t>Encontrar a relação causal entre as variáveis.</a:t>
            </a:r>
          </a:p>
          <a:p>
            <a:pPr lvl="1"/>
            <a:r>
              <a:rPr lang="pt-BR" altLang="pt-BR" dirty="0" smtClean="0"/>
              <a:t>Estimar os valores da variável dependente a partir dos valores conhecidos ou fixados das variáveis independentes.</a:t>
            </a:r>
            <a:endParaRPr lang="pt-BR" dirty="0"/>
          </a:p>
        </p:txBody>
      </p:sp>
      <p:sp>
        <p:nvSpPr>
          <p:cNvPr id="5" name="Espaço Reservado para Número de Slide 4"/>
          <p:cNvSpPr>
            <a:spLocks noGrp="1"/>
          </p:cNvSpPr>
          <p:nvPr>
            <p:ph type="sldNum" sz="quarter" idx="12"/>
          </p:nvPr>
        </p:nvSpPr>
        <p:spPr/>
        <p:txBody>
          <a:bodyPr/>
          <a:lstStyle/>
          <a:p>
            <a:fld id="{24676C80-99AF-433A-8C79-EA0997432E77}" type="slidenum">
              <a:rPr lang="pt-BR" smtClean="0"/>
              <a:pPr/>
              <a:t>9</a:t>
            </a:fld>
            <a:endParaRPr lang="pt-BR"/>
          </a:p>
        </p:txBody>
      </p:sp>
      <p:pic>
        <p:nvPicPr>
          <p:cNvPr id="8194" name="Picture 2" descr="http://assets.diylol.com/hfs/1f8/ddb/7bc/resized/hottoddy-meme-generator-hey-girl-i-want-to-run-a-linear-regression-all-over-that-9b25c2.jpg?133434764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6524" y="1700808"/>
            <a:ext cx="2917235" cy="4388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205934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902</TotalTime>
  <Words>2202</Words>
  <Application>Microsoft Office PowerPoint</Application>
  <PresentationFormat>Apresentação na tela (4:3)</PresentationFormat>
  <Paragraphs>314</Paragraphs>
  <Slides>49</Slides>
  <Notes>2</Notes>
  <HiddenSlides>0</HiddenSlides>
  <MMClips>0</MMClips>
  <ScaleCrop>false</ScaleCrop>
  <HeadingPairs>
    <vt:vector size="8" baseType="variant">
      <vt:variant>
        <vt:lpstr>Fontes usadas</vt:lpstr>
      </vt:variant>
      <vt:variant>
        <vt:i4>6</vt:i4>
      </vt:variant>
      <vt:variant>
        <vt:lpstr>Tema</vt:lpstr>
      </vt:variant>
      <vt:variant>
        <vt:i4>1</vt:i4>
      </vt:variant>
      <vt:variant>
        <vt:lpstr>Servidores OLE inseridos</vt:lpstr>
      </vt:variant>
      <vt:variant>
        <vt:i4>1</vt:i4>
      </vt:variant>
      <vt:variant>
        <vt:lpstr>Títulos de slides</vt:lpstr>
      </vt:variant>
      <vt:variant>
        <vt:i4>49</vt:i4>
      </vt:variant>
    </vt:vector>
  </HeadingPairs>
  <TitlesOfParts>
    <vt:vector size="57" baseType="lpstr">
      <vt:lpstr>Arial</vt:lpstr>
      <vt:lpstr>Calibri</vt:lpstr>
      <vt:lpstr>Georgia</vt:lpstr>
      <vt:lpstr>Times New Roman</vt:lpstr>
      <vt:lpstr>Trebuchet MS</vt:lpstr>
      <vt:lpstr>Wingdings 2</vt:lpstr>
      <vt:lpstr>Urbano</vt:lpstr>
      <vt:lpstr>Equation</vt:lpstr>
      <vt:lpstr>Introdução à Análise Multivariada</vt:lpstr>
      <vt:lpstr>O que é análise multivariada?</vt:lpstr>
      <vt:lpstr>Análise Multivariada</vt:lpstr>
      <vt:lpstr>Técnicas Multivariadas de Análise de Dados</vt:lpstr>
      <vt:lpstr>Técnicas Multivariadas de Análise de Dados</vt:lpstr>
      <vt:lpstr>Esquema de Banco de Dados</vt:lpstr>
      <vt:lpstr>Preparação da Análise de Dados</vt:lpstr>
      <vt:lpstr>Tipos de Variáveis </vt:lpstr>
      <vt:lpstr>Regressão Múltipla</vt:lpstr>
      <vt:lpstr>Análise Discriminante</vt:lpstr>
      <vt:lpstr>Regressão Logística</vt:lpstr>
      <vt:lpstr>Análise Fatorial</vt:lpstr>
      <vt:lpstr>Análise de Cluster</vt:lpstr>
      <vt:lpstr>MDS</vt:lpstr>
      <vt:lpstr>O Truque!</vt:lpstr>
      <vt:lpstr>Exame Gráfico dos Dados</vt:lpstr>
      <vt:lpstr>Advertência!!!</vt:lpstr>
      <vt:lpstr>Examine seus dados...</vt:lpstr>
      <vt:lpstr>Estatística Descritiva</vt:lpstr>
      <vt:lpstr>Média aritmética não ponderada </vt:lpstr>
      <vt:lpstr>Desvio-Padrão</vt:lpstr>
      <vt:lpstr>Como calcular a variância? </vt:lpstr>
      <vt:lpstr>Observações atípicas (outliers)</vt:lpstr>
      <vt:lpstr>Classes de observações atípicas (outliers)</vt:lpstr>
      <vt:lpstr>Identificação de observações atípicas (outliers)</vt:lpstr>
      <vt:lpstr>Identificação de observações atípicas (outliers)</vt:lpstr>
      <vt:lpstr>Eliminação de observações atípicas (outliers)</vt:lpstr>
      <vt:lpstr>Dados Perdidos (missing value)</vt:lpstr>
      <vt:lpstr>Padrão de Dados Perdidos</vt:lpstr>
      <vt:lpstr>Ações corretivas (remédios) para dados perdidos </vt:lpstr>
      <vt:lpstr>Incluir somente observações com dados completos</vt:lpstr>
      <vt:lpstr>Eliminar as observações e/ou variáveis problemáticas</vt:lpstr>
      <vt:lpstr>Utilizar métodos de atribuição</vt:lpstr>
      <vt:lpstr>Suposições da análise multivariada</vt:lpstr>
      <vt:lpstr>Suposições da análise multivariada</vt:lpstr>
      <vt:lpstr>Normalidade</vt:lpstr>
      <vt:lpstr>Normalidade</vt:lpstr>
      <vt:lpstr>Homoscedasticidade</vt:lpstr>
      <vt:lpstr>Linearidade</vt:lpstr>
      <vt:lpstr>Linearidade</vt:lpstr>
      <vt:lpstr>Transformação de dados</vt:lpstr>
      <vt:lpstr>Assimetria e Curtose</vt:lpstr>
      <vt:lpstr>Assimetria</vt:lpstr>
      <vt:lpstr>Assimetria</vt:lpstr>
      <vt:lpstr>Curtose</vt:lpstr>
      <vt:lpstr>Transformações para obter normalidade</vt:lpstr>
      <vt:lpstr>Transformações para obter homoscedasticidade</vt:lpstr>
      <vt:lpstr>Transformações para obter linearidade</vt:lpstr>
      <vt:lpstr>Obrigado pela Atenção!!!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Marcelo</dc:creator>
  <cp:lastModifiedBy>Marcelo Botelho .</cp:lastModifiedBy>
  <cp:revision>65</cp:revision>
  <dcterms:created xsi:type="dcterms:W3CDTF">2013-03-06T00:56:56Z</dcterms:created>
  <dcterms:modified xsi:type="dcterms:W3CDTF">2017-03-13T15:57:34Z</dcterms:modified>
</cp:coreProperties>
</file>