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7" r:id="rId10"/>
    <p:sldId id="278" r:id="rId11"/>
    <p:sldId id="275" r:id="rId12"/>
    <p:sldId id="27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9" r:id="rId24"/>
    <p:sldId id="280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77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1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74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6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80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07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3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26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6B0-FD91-42E7-A594-AB6327DF8386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9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B06B0-FD91-42E7-A594-AB6327DF8386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DF7E-0352-4240-B3FF-B9CBCADC30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01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6955" cy="68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0587" y="233265"/>
            <a:ext cx="11607281" cy="6391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Custos Totais</a:t>
            </a:r>
            <a:r>
              <a:rPr lang="pt-BR" dirty="0"/>
              <a:t>	 </a:t>
            </a:r>
            <a:r>
              <a:rPr lang="pt-BR" dirty="0" smtClean="0"/>
              <a:t>		R</a:t>
            </a:r>
            <a:r>
              <a:rPr lang="pt-BR" dirty="0"/>
              <a:t>$ </a:t>
            </a:r>
            <a:r>
              <a:rPr lang="pt-BR" dirty="0" smtClean="0"/>
              <a:t>640.250,00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Produção </a:t>
            </a:r>
            <a:r>
              <a:rPr lang="pt-BR" dirty="0"/>
              <a:t>completa	 </a:t>
            </a:r>
            <a:r>
              <a:rPr lang="pt-BR" dirty="0" smtClean="0"/>
              <a:t>1400		Parcial</a:t>
            </a:r>
            <a:r>
              <a:rPr lang="pt-BR" dirty="0"/>
              <a:t>	 </a:t>
            </a:r>
            <a:r>
              <a:rPr lang="pt-BR" dirty="0" smtClean="0"/>
              <a:t>300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grau de completude	</a:t>
            </a:r>
            <a:r>
              <a:rPr lang="pt-BR" dirty="0" smtClean="0"/>
              <a:t>75%		Produção </a:t>
            </a:r>
            <a:r>
              <a:rPr lang="pt-BR" dirty="0"/>
              <a:t>parcial	 </a:t>
            </a:r>
            <a:r>
              <a:rPr lang="pt-BR" dirty="0" smtClean="0"/>
              <a:t>225 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Equivalente de produção</a:t>
            </a:r>
            <a:r>
              <a:rPr lang="pt-BR" dirty="0"/>
              <a:t>	 </a:t>
            </a:r>
            <a:r>
              <a:rPr lang="pt-BR" dirty="0" smtClean="0"/>
              <a:t>1.625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pPr marL="0" indent="0">
              <a:buNone/>
            </a:pPr>
            <a:r>
              <a:rPr lang="pt-BR" dirty="0"/>
              <a:t>Custo por unidade	 R$ </a:t>
            </a:r>
            <a:r>
              <a:rPr lang="pt-BR" dirty="0" smtClean="0"/>
              <a:t>394,00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Custo total produzido	 R$ </a:t>
            </a:r>
            <a:r>
              <a:rPr lang="pt-BR" dirty="0" smtClean="0"/>
              <a:t>551.600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Custo em andamento	 R$ </a:t>
            </a:r>
            <a:r>
              <a:rPr lang="pt-BR" dirty="0" smtClean="0"/>
              <a:t>88.650 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17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0587" y="233265"/>
            <a:ext cx="11607281" cy="639147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Uma determinada empresa iniciou suas atividades no mês de agosto fabricando mesas escolares. Nesse mês, foram acabadas 700 unidades e 75 ficaram na  produção em andamento com acabamento médio de 36%.</a:t>
            </a:r>
          </a:p>
          <a:p>
            <a:r>
              <a:rPr lang="pt-BR" dirty="0"/>
              <a:t> Custos:</a:t>
            </a:r>
          </a:p>
          <a:p>
            <a:pPr lvl="1"/>
            <a:r>
              <a:rPr lang="pt-BR" dirty="0"/>
              <a:t>Matéria-prima  R$124.000,00</a:t>
            </a:r>
          </a:p>
          <a:p>
            <a:pPr lvl="1"/>
            <a:r>
              <a:rPr lang="pt-BR" dirty="0"/>
              <a:t>Mão de Obra Direta       R$50.000,00</a:t>
            </a:r>
          </a:p>
          <a:p>
            <a:pPr lvl="1"/>
            <a:r>
              <a:rPr lang="pt-BR" dirty="0"/>
              <a:t>Custos Indiretos              R$36.700,00</a:t>
            </a:r>
          </a:p>
          <a:p>
            <a:r>
              <a:rPr lang="pt-BR" dirty="0"/>
              <a:t>A matéria-prima é totalmente requisitada do almoxarifado antes de se iniciar a produção.</a:t>
            </a:r>
          </a:p>
          <a:p>
            <a:r>
              <a:rPr lang="pt-BR" dirty="0"/>
              <a:t> Os  custos  da  produção  acabada  e  da  produção  em  andamento  são, respectivamente, de:</a:t>
            </a:r>
          </a:p>
          <a:p>
            <a:pPr marL="0" indent="0">
              <a:buNone/>
            </a:pPr>
            <a:r>
              <a:rPr lang="pt-BR" dirty="0"/>
              <a:t>a) R$105.350,00 e R$105.350,00.</a:t>
            </a:r>
          </a:p>
          <a:p>
            <a:pPr marL="0" indent="0">
              <a:buNone/>
            </a:pPr>
            <a:r>
              <a:rPr lang="pt-BR" dirty="0"/>
              <a:t>b) R$190.309,68 e R$20.390,32.</a:t>
            </a:r>
          </a:p>
          <a:p>
            <a:pPr marL="0" indent="0">
              <a:buNone/>
            </a:pPr>
            <a:r>
              <a:rPr lang="pt-BR" dirty="0"/>
              <a:t>c) R$195.480,06 e R$15.219,94.</a:t>
            </a:r>
          </a:p>
          <a:p>
            <a:pPr marL="0" indent="0">
              <a:buNone/>
            </a:pPr>
            <a:r>
              <a:rPr lang="pt-BR" dirty="0"/>
              <a:t>d) R$202.874,83 e R$7.825,17.</a:t>
            </a:r>
          </a:p>
        </p:txBody>
      </p:sp>
    </p:spTree>
    <p:extLst>
      <p:ext uri="{BB962C8B-B14F-4D97-AF65-F5344CB8AC3E}">
        <p14:creationId xmlns:p14="http://schemas.microsoft.com/office/powerpoint/2010/main" val="23618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0587" y="233265"/>
            <a:ext cx="11607281" cy="63914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Matéria Prima	 R$ 124.000,00 </a:t>
            </a:r>
          </a:p>
          <a:p>
            <a:pPr marL="0" indent="0">
              <a:buNone/>
            </a:pPr>
            <a:r>
              <a:rPr lang="pt-BR" dirty="0"/>
              <a:t>Mão de obra	 R$ 50.000,00 </a:t>
            </a:r>
          </a:p>
          <a:p>
            <a:pPr marL="0" indent="0">
              <a:buNone/>
            </a:pPr>
            <a:r>
              <a:rPr lang="pt-BR" dirty="0"/>
              <a:t>Custos Indiretos	 R$ 36.700,00 </a:t>
            </a:r>
          </a:p>
          <a:p>
            <a:pPr marL="0" indent="0">
              <a:buNone/>
            </a:pPr>
            <a:r>
              <a:rPr lang="pt-BR" dirty="0"/>
              <a:t>Total	 </a:t>
            </a:r>
            <a:r>
              <a:rPr lang="pt-BR" dirty="0" smtClean="0"/>
              <a:t>		R</a:t>
            </a:r>
            <a:r>
              <a:rPr lang="pt-BR" dirty="0"/>
              <a:t>$ </a:t>
            </a:r>
            <a:r>
              <a:rPr lang="pt-BR" dirty="0" smtClean="0"/>
              <a:t>210.700,00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Produção </a:t>
            </a:r>
            <a:r>
              <a:rPr lang="pt-BR" dirty="0"/>
              <a:t>completa	 </a:t>
            </a:r>
            <a:r>
              <a:rPr lang="pt-BR" dirty="0" smtClean="0"/>
              <a:t>700		Parcial</a:t>
            </a:r>
            <a:r>
              <a:rPr lang="pt-BR" dirty="0"/>
              <a:t>	 75 </a:t>
            </a:r>
          </a:p>
          <a:p>
            <a:pPr marL="0" indent="0">
              <a:buNone/>
            </a:pPr>
            <a:r>
              <a:rPr lang="pt-BR" dirty="0"/>
              <a:t>grau de completude	36</a:t>
            </a:r>
            <a:r>
              <a:rPr lang="pt-BR" dirty="0" smtClean="0"/>
              <a:t>%		Produção </a:t>
            </a:r>
            <a:r>
              <a:rPr lang="pt-BR" dirty="0"/>
              <a:t>parcial	 27 </a:t>
            </a:r>
          </a:p>
          <a:p>
            <a:pPr marL="0" indent="0">
              <a:buNone/>
            </a:pPr>
            <a:r>
              <a:rPr lang="pt-BR" dirty="0"/>
              <a:t>Produção final	 727 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pPr marL="0" indent="0">
              <a:buNone/>
            </a:pPr>
            <a:r>
              <a:rPr lang="pt-BR" dirty="0"/>
              <a:t>Custo por unidade	 R$ 289,82 </a:t>
            </a:r>
          </a:p>
          <a:p>
            <a:pPr marL="0" indent="0">
              <a:buNone/>
            </a:pPr>
            <a:r>
              <a:rPr lang="pt-BR" dirty="0"/>
              <a:t>Custo total produzido	 R$ 202.874,83 </a:t>
            </a:r>
          </a:p>
          <a:p>
            <a:pPr marL="0" indent="0">
              <a:buNone/>
            </a:pPr>
            <a:r>
              <a:rPr lang="pt-BR" dirty="0"/>
              <a:t>Custo em andamento	 R$ 7.825,17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3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2364" cy="68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2364" cy="68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376012" cy="68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8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8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89660" cy="68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03307" cy="68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57899" cy="69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6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0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ICMS – SP – 2006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069" y="1023582"/>
            <a:ext cx="11709779" cy="5153381"/>
          </a:xfrm>
        </p:spPr>
        <p:txBody>
          <a:bodyPr/>
          <a:lstStyle/>
          <a:p>
            <a:r>
              <a:rPr lang="pt-BR" dirty="0" smtClean="0"/>
              <a:t>Uma empresa inicia suas operações no mês de março de 2006. No final do mês produziu 12.100 unidades, sendo que 8.500 foram acabadas e 3.600 não foram acabadas. </a:t>
            </a:r>
          </a:p>
          <a:p>
            <a:r>
              <a:rPr lang="pt-BR" dirty="0" smtClean="0"/>
              <a:t>Os custos de matéria prima foram R$ 3.200.450,00. Os custos de mão-de-obra direta foram R$ 749.920,00 e os custos indiretos de fabricação foram R$ 624.960,00. A produção não-acabada recebeu os seguintes custos: 100% da matéria-prima, 2/3 da mão-de-obra e 3/4 dos custos indiretos de fabricação</a:t>
            </a:r>
          </a:p>
          <a:p>
            <a:r>
              <a:rPr lang="pt-BR" dirty="0" smtClean="0"/>
              <a:t>1) Aplicando-se a técnica do equivalente de produção, o custo médio unitário do mês é</a:t>
            </a:r>
          </a:p>
          <a:p>
            <a:pPr marL="0" indent="0">
              <a:buNone/>
            </a:pPr>
            <a:r>
              <a:rPr lang="pt-BR" dirty="0" smtClean="0"/>
              <a:t>(A) R$ 544,80	(B) R$ 455,20	(C) R$ 410,25 </a:t>
            </a:r>
          </a:p>
          <a:p>
            <a:pPr marL="0" indent="0">
              <a:buNone/>
            </a:pPr>
            <a:r>
              <a:rPr lang="pt-BR" dirty="0" smtClean="0"/>
              <a:t>(D) R$ 389,10	(E) R$ 355,20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73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0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ICMS – SP – 2006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83" y="846162"/>
            <a:ext cx="7962900" cy="18669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83" y="2878966"/>
            <a:ext cx="10591800" cy="18097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83" y="4854620"/>
            <a:ext cx="101917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069" y="242596"/>
            <a:ext cx="11709779" cy="6354147"/>
          </a:xfrm>
        </p:spPr>
        <p:txBody>
          <a:bodyPr/>
          <a:lstStyle/>
          <a:p>
            <a:r>
              <a:rPr lang="pt-BR" dirty="0"/>
              <a:t>Da empresa KBC são conhecidos os seguintes elementos referentes a Janeiro </a:t>
            </a:r>
            <a:r>
              <a:rPr lang="pt-BR" dirty="0" smtClean="0"/>
              <a:t> </a:t>
            </a:r>
            <a:r>
              <a:rPr lang="pt-BR" dirty="0"/>
              <a:t>2014:</a:t>
            </a:r>
          </a:p>
          <a:p>
            <a:r>
              <a:rPr lang="pt-BR" dirty="0" smtClean="0"/>
              <a:t>Foram </a:t>
            </a:r>
            <a:r>
              <a:rPr lang="pt-BR" dirty="0"/>
              <a:t>fabricadas 18.000 unidades do produto X e enviadas para o armazém de produtos acabados. No final do mês havia no sector fabril 1.200 unidades de produtos em vias de fabricação, com os seguintes </a:t>
            </a:r>
            <a:r>
              <a:rPr lang="pt-BR" dirty="0" smtClean="0"/>
              <a:t>custos e coeficientes </a:t>
            </a:r>
            <a:r>
              <a:rPr lang="pt-BR" dirty="0"/>
              <a:t>de acabamento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Os custos totais totalizam R$30.936. Determine </a:t>
            </a:r>
            <a:r>
              <a:rPr lang="pt-BR" dirty="0"/>
              <a:t>o custo </a:t>
            </a:r>
            <a:r>
              <a:rPr lang="pt-BR" dirty="0" smtClean="0"/>
              <a:t>unitário dos </a:t>
            </a:r>
            <a:r>
              <a:rPr lang="pt-BR" dirty="0"/>
              <a:t>produtos </a:t>
            </a:r>
            <a:r>
              <a:rPr lang="pt-BR" dirty="0" smtClean="0"/>
              <a:t>acabados, o valor do estoque acabado e do estoque em produção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72290"/>
              </p:ext>
            </p:extLst>
          </p:nvPr>
        </p:nvGraphicFramePr>
        <p:xfrm>
          <a:off x="1576873" y="2864498"/>
          <a:ext cx="7763070" cy="1171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2394"/>
                <a:gridCol w="2854070"/>
                <a:gridCol w="1826606"/>
              </a:tblGrid>
              <a:tr h="295469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</a:rPr>
                        <a:t>Matéria Prima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</a:rPr>
                        <a:t> R$     17.784,00 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500" u="none" strike="noStrike">
                          <a:effectLst/>
                        </a:rPr>
                        <a:t>60%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5469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</a:rPr>
                        <a:t>Mão de obra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</a:rPr>
                        <a:t> R$        8.532,00 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500" u="none" strike="noStrike">
                          <a:effectLst/>
                        </a:rPr>
                        <a:t>80%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5469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</a:rPr>
                        <a:t>Custos Indiretos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</a:rPr>
                        <a:t> R$        4.620,00 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500" u="none" strike="noStrike" dirty="0">
                          <a:effectLst/>
                        </a:rPr>
                        <a:t>40%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9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08" y="828158"/>
            <a:ext cx="11192003" cy="165378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08" y="2642069"/>
            <a:ext cx="7659561" cy="193537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617625" y="2686428"/>
            <a:ext cx="31350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Custo em estoque é igual a R$1,65 vezes 18.000 unidades acabadas = R$29.700</a:t>
            </a:r>
            <a:endParaRPr lang="pt-BR" sz="25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08" y="4737574"/>
            <a:ext cx="5567001" cy="184050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452784" y="4737574"/>
            <a:ext cx="313508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R$29.700 de produtos acabados mais R$1.236 de produtos em desenvolvimento é igual a R$30.936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8573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48716" cy="68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89660" cy="68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03307" cy="68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4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1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4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0587" y="233265"/>
            <a:ext cx="11607281" cy="6391470"/>
          </a:xfrm>
        </p:spPr>
        <p:txBody>
          <a:bodyPr>
            <a:normAutofit/>
          </a:bodyPr>
          <a:lstStyle/>
          <a:p>
            <a:r>
              <a:rPr lang="pt-BR" dirty="0"/>
              <a:t> No mês de agosto de </a:t>
            </a:r>
            <a:r>
              <a:rPr lang="pt-BR" dirty="0" smtClean="0"/>
              <a:t>2014</a:t>
            </a:r>
            <a:r>
              <a:rPr lang="pt-BR" dirty="0"/>
              <a:t>, foi iniciada a produção de 1.700 unidades de um determinado produto. </a:t>
            </a:r>
            <a:r>
              <a:rPr lang="pt-BR" dirty="0" smtClean="0"/>
              <a:t>Ao final </a:t>
            </a:r>
            <a:r>
              <a:rPr lang="pt-BR" dirty="0"/>
              <a:t>do mês, 1.400 unidades estavam totalmente concluídas e restaram 300 unidades em processo, as quais estavam 75% </a:t>
            </a:r>
            <a:r>
              <a:rPr lang="pt-BR" dirty="0" smtClean="0"/>
              <a:t>acabadas</a:t>
            </a:r>
            <a:r>
              <a:rPr lang="pt-BR" dirty="0"/>
              <a:t>. O Custo Total de Produção do período foi de R$ 640.250,00. O Custo de Produção dos Produtos Acabados e o </a:t>
            </a:r>
            <a:r>
              <a:rPr lang="pt-BR" dirty="0" smtClean="0"/>
              <a:t>Custo </a:t>
            </a:r>
            <a:r>
              <a:rPr lang="pt-BR" dirty="0"/>
              <a:t>de Produção dos Produtos em Processo são, respectivamente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/>
              <a:t>a) R$ 527.264,71 e R$ 112.985,29.</a:t>
            </a:r>
          </a:p>
          <a:p>
            <a:pPr marL="0" indent="0">
              <a:buNone/>
            </a:pPr>
            <a:r>
              <a:rPr lang="pt-BR" dirty="0"/>
              <a:t>b) R$ 551.600,00 e R$ 88.650,00.</a:t>
            </a:r>
          </a:p>
          <a:p>
            <a:pPr marL="0" indent="0">
              <a:buNone/>
            </a:pPr>
            <a:r>
              <a:rPr lang="pt-BR" dirty="0"/>
              <a:t>c) R$ 555.512,00 e R$ 84.738,00.</a:t>
            </a:r>
          </a:p>
          <a:p>
            <a:pPr marL="0" indent="0">
              <a:buNone/>
            </a:pPr>
            <a:r>
              <a:rPr lang="pt-BR" dirty="0"/>
              <a:t>d) R$ 640.250,00 e R$ 0,00</a:t>
            </a:r>
          </a:p>
        </p:txBody>
      </p:sp>
    </p:spTree>
    <p:extLst>
      <p:ext uri="{BB962C8B-B14F-4D97-AF65-F5344CB8AC3E}">
        <p14:creationId xmlns:p14="http://schemas.microsoft.com/office/powerpoint/2010/main" val="18312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470</Words>
  <Application>Microsoft Office PowerPoint</Application>
  <PresentationFormat>Personalizar</PresentationFormat>
  <Paragraphs>65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ICMS – SP – 2006 </vt:lpstr>
      <vt:lpstr>ICMS – SP – 2006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</dc:creator>
  <cp:lastModifiedBy>Claudio de Souza Miranda</cp:lastModifiedBy>
  <cp:revision>20</cp:revision>
  <dcterms:created xsi:type="dcterms:W3CDTF">2014-09-20T12:35:20Z</dcterms:created>
  <dcterms:modified xsi:type="dcterms:W3CDTF">2014-09-22T13:56:28Z</dcterms:modified>
</cp:coreProperties>
</file>