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256" r:id="rId11"/>
    <p:sldId id="258" r:id="rId12"/>
    <p:sldId id="262" r:id="rId13"/>
    <p:sldId id="259" r:id="rId14"/>
    <p:sldId id="263" r:id="rId15"/>
    <p:sldId id="260" r:id="rId16"/>
    <p:sldId id="264" r:id="rId17"/>
    <p:sldId id="261" r:id="rId18"/>
    <p:sldId id="265" r:id="rId19"/>
    <p:sldId id="266" r:id="rId20"/>
    <p:sldId id="269" r:id="rId21"/>
    <p:sldId id="267" r:id="rId22"/>
    <p:sldId id="270" r:id="rId23"/>
    <p:sldId id="268" r:id="rId24"/>
    <p:sldId id="272" r:id="rId25"/>
    <p:sldId id="273" r:id="rId26"/>
    <p:sldId id="275" r:id="rId27"/>
    <p:sldId id="276" r:id="rId28"/>
    <p:sldId id="277" r:id="rId29"/>
    <p:sldId id="278" r:id="rId30"/>
    <p:sldId id="280" r:id="rId31"/>
    <p:sldId id="281" r:id="rId32"/>
    <p:sldId id="282" r:id="rId33"/>
    <p:sldId id="283" r:id="rId34"/>
    <p:sldId id="285" r:id="rId35"/>
    <p:sldId id="284" r:id="rId36"/>
    <p:sldId id="287" r:id="rId37"/>
    <p:sldId id="286" r:id="rId38"/>
    <p:sldId id="288" r:id="rId39"/>
    <p:sldId id="289" r:id="rId4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0AAE-1BBC-4FD4-A776-890BC9732F5E}" type="datetimeFigureOut">
              <a:rPr lang="pt-BR" smtClean="0"/>
              <a:pPr/>
              <a:t>15/04/2020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814A-DED8-4974-8704-951592FCBA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0AAE-1BBC-4FD4-A776-890BC9732F5E}" type="datetimeFigureOut">
              <a:rPr lang="pt-BR" smtClean="0"/>
              <a:pPr/>
              <a:t>15/04/2020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814A-DED8-4974-8704-951592FCBA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0AAE-1BBC-4FD4-A776-890BC9732F5E}" type="datetimeFigureOut">
              <a:rPr lang="pt-BR" smtClean="0"/>
              <a:pPr/>
              <a:t>15/04/2020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814A-DED8-4974-8704-951592FCBA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0AAE-1BBC-4FD4-A776-890BC9732F5E}" type="datetimeFigureOut">
              <a:rPr lang="pt-BR" smtClean="0"/>
              <a:pPr/>
              <a:t>15/04/2020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814A-DED8-4974-8704-951592FCBA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0AAE-1BBC-4FD4-A776-890BC9732F5E}" type="datetimeFigureOut">
              <a:rPr lang="pt-BR" smtClean="0"/>
              <a:pPr/>
              <a:t>15/04/2020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814A-DED8-4974-8704-951592FCBA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0AAE-1BBC-4FD4-A776-890BC9732F5E}" type="datetimeFigureOut">
              <a:rPr lang="pt-BR" smtClean="0"/>
              <a:pPr/>
              <a:t>15/04/2020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814A-DED8-4974-8704-951592FCBA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0AAE-1BBC-4FD4-A776-890BC9732F5E}" type="datetimeFigureOut">
              <a:rPr lang="pt-BR" smtClean="0"/>
              <a:pPr/>
              <a:t>15/04/2020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814A-DED8-4974-8704-951592FCBA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0AAE-1BBC-4FD4-A776-890BC9732F5E}" type="datetimeFigureOut">
              <a:rPr lang="pt-BR" smtClean="0"/>
              <a:pPr/>
              <a:t>15/04/2020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814A-DED8-4974-8704-951592FCBA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0AAE-1BBC-4FD4-A776-890BC9732F5E}" type="datetimeFigureOut">
              <a:rPr lang="pt-BR" smtClean="0"/>
              <a:pPr/>
              <a:t>15/04/2020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814A-DED8-4974-8704-951592FCBA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0AAE-1BBC-4FD4-A776-890BC9732F5E}" type="datetimeFigureOut">
              <a:rPr lang="pt-BR" smtClean="0"/>
              <a:pPr/>
              <a:t>15/04/2020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814A-DED8-4974-8704-951592FCBA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0AAE-1BBC-4FD4-A776-890BC9732F5E}" type="datetimeFigureOut">
              <a:rPr lang="pt-BR" smtClean="0"/>
              <a:pPr/>
              <a:t>15/04/2020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814A-DED8-4974-8704-951592FCBA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20AAE-1BBC-4FD4-A776-890BC9732F5E}" type="datetimeFigureOut">
              <a:rPr lang="pt-BR" smtClean="0"/>
              <a:pPr/>
              <a:t>15/04/2020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0814A-DED8-4974-8704-951592FCBAC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mailto:romanelli@usp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685800" y="2130425"/>
            <a:ext cx="777398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3200" dirty="0">
                <a:solidFill>
                  <a:schemeClr val="tx1"/>
                </a:solidFill>
                <a:latin typeface="Arial Black" pitchFamily="34" charset="0"/>
              </a:rPr>
              <a:t>Aula </a:t>
            </a:r>
            <a:r>
              <a:rPr lang="pt-BR" sz="3200" dirty="0" smtClean="0">
                <a:solidFill>
                  <a:schemeClr val="tx1"/>
                </a:solidFill>
                <a:latin typeface="Arial Black" pitchFamily="34" charset="0"/>
              </a:rPr>
              <a:t>9</a:t>
            </a:r>
          </a:p>
          <a:p>
            <a:pPr algn="ctr"/>
            <a:r>
              <a:rPr lang="pt-BR" sz="3200" dirty="0" smtClean="0">
                <a:solidFill>
                  <a:schemeClr val="tx1"/>
                </a:solidFill>
                <a:latin typeface="Arial Black" pitchFamily="34" charset="0"/>
              </a:rPr>
              <a:t>Análise de Ciclo de Vida - ACV</a:t>
            </a:r>
            <a:endParaRPr lang="pt-BR" sz="32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3276600" y="4149725"/>
            <a:ext cx="53292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pt-BR" sz="2400" dirty="0">
              <a:solidFill>
                <a:schemeClr val="tx1"/>
              </a:solidFill>
            </a:endParaRPr>
          </a:p>
          <a:p>
            <a:pPr marL="342900" indent="-342900" algn="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pt-BR" sz="2400" dirty="0">
                <a:solidFill>
                  <a:schemeClr val="tx1"/>
                </a:solidFill>
              </a:rPr>
              <a:t>Prof. Thiago L. Romanelli</a:t>
            </a:r>
          </a:p>
          <a:p>
            <a:pPr marL="342900" indent="-342900" algn="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pt-BR" sz="2400" dirty="0">
                <a:solidFill>
                  <a:schemeClr val="tx1"/>
                </a:solidFill>
                <a:hlinkClick r:id="rId4"/>
              </a:rPr>
              <a:t>romanelli@usp.br</a:t>
            </a:r>
            <a:r>
              <a:rPr lang="pt-BR" sz="2400" dirty="0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59398" name="Picture 15" descr="brasao-fu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44450"/>
            <a:ext cx="1544638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9" descr="esal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1463" y="115888"/>
            <a:ext cx="10731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Text Box 14"/>
          <p:cNvSpPr txBox="1">
            <a:spLocks noChangeArrowheads="1"/>
          </p:cNvSpPr>
          <p:nvPr/>
        </p:nvSpPr>
        <p:spPr bwMode="auto">
          <a:xfrm>
            <a:off x="1403350" y="260350"/>
            <a:ext cx="6553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pt-BR" sz="2000" dirty="0">
                <a:solidFill>
                  <a:schemeClr val="tx1"/>
                </a:solidFill>
              </a:rPr>
              <a:t>Universidade de São Paulo</a:t>
            </a:r>
          </a:p>
          <a:p>
            <a:pPr algn="ctr" eaLnBrk="0" hangingPunct="0">
              <a:spcBef>
                <a:spcPct val="50000"/>
              </a:spcBef>
            </a:pPr>
            <a:r>
              <a:rPr kumimoji="1" lang="pt-BR" sz="2000" dirty="0">
                <a:solidFill>
                  <a:schemeClr val="tx1"/>
                </a:solidFill>
              </a:rPr>
              <a:t>Escola Superior de Agricultura “Luiz de Queiroz”</a:t>
            </a:r>
          </a:p>
          <a:p>
            <a:pPr algn="ctr" eaLnBrk="0" hangingPunct="0">
              <a:spcBef>
                <a:spcPct val="50000"/>
              </a:spcBef>
            </a:pPr>
            <a:r>
              <a:rPr kumimoji="1" lang="pt-BR" sz="2000" dirty="0">
                <a:solidFill>
                  <a:schemeClr val="tx1"/>
                </a:solidFill>
              </a:rPr>
              <a:t>Departamento de Engenharia </a:t>
            </a:r>
            <a:r>
              <a:rPr kumimoji="1" lang="pt-BR" sz="2000" dirty="0" smtClean="0">
                <a:solidFill>
                  <a:schemeClr val="tx1"/>
                </a:solidFill>
              </a:rPr>
              <a:t>de </a:t>
            </a:r>
            <a:r>
              <a:rPr kumimoji="1" lang="pt-BR" sz="2000" dirty="0" err="1" smtClean="0">
                <a:solidFill>
                  <a:schemeClr val="tx1"/>
                </a:solidFill>
              </a:rPr>
              <a:t>Biossistemas</a:t>
            </a:r>
            <a:endParaRPr kumimoji="1" lang="en-US" sz="2000" dirty="0">
              <a:solidFill>
                <a:schemeClr val="tx1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63"/>
    </mc:Choice>
    <mc:Fallback>
      <p:transition spd="slow" advTm="4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do ciclo de vida (ACV)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dirty="0" smtClean="0"/>
              <a:t>É um método para a avaliação dos sistemas de produção ou serviços que considera os aspectos ambientais em todas as fases da sua vida, estabelecendo vínculos entre esses aspectos e categorias de impacto potencial, ligados: ao consumo de recursos naturais, à saúde humana e à ecologia.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260"/>
    </mc:Choice>
    <mc:Fallback>
      <p:transition spd="slow" advTm="9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do ciclo de vida (ACV)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Abrange toda a "vida" do produto ou processo, desde o seu início (desde a extração das matérias-primas no caso de um produto) até o final da vida (quando o produto deixa de ter uso e é descartado como resíduo), passando por todas as etapas intermediárias (manufatura, transporte, uso).</a:t>
            </a:r>
          </a:p>
          <a:p>
            <a:endParaRPr lang="pt-BR" dirty="0"/>
          </a:p>
          <a:p>
            <a:r>
              <a:rPr lang="pt-BR" dirty="0" smtClean="0"/>
              <a:t>Do berço ao túmulo (</a:t>
            </a:r>
            <a:r>
              <a:rPr lang="pt-BR" i="1" dirty="0" err="1" smtClean="0"/>
              <a:t>craddle</a:t>
            </a:r>
            <a:r>
              <a:rPr lang="pt-BR" i="1" dirty="0" smtClean="0"/>
              <a:t>-</a:t>
            </a:r>
            <a:r>
              <a:rPr lang="pt-BR" i="1" dirty="0" err="1" smtClean="0"/>
              <a:t>to</a:t>
            </a:r>
            <a:r>
              <a:rPr lang="pt-BR" i="1" dirty="0" smtClean="0"/>
              <a:t>-grave</a:t>
            </a:r>
            <a:r>
              <a:rPr lang="pt-BR" dirty="0" smtClean="0"/>
              <a:t>)</a:t>
            </a:r>
          </a:p>
          <a:p>
            <a:r>
              <a:rPr lang="pt-BR" dirty="0" smtClean="0"/>
              <a:t>Do berço ao berço </a:t>
            </a:r>
            <a:r>
              <a:rPr lang="pt-BR" dirty="0"/>
              <a:t> (</a:t>
            </a:r>
            <a:r>
              <a:rPr lang="pt-BR" i="1" dirty="0" err="1" smtClean="0"/>
              <a:t>craddle-to</a:t>
            </a:r>
            <a:r>
              <a:rPr lang="pt-BR" dirty="0" err="1" smtClean="0"/>
              <a:t>-</a:t>
            </a:r>
            <a:r>
              <a:rPr lang="pt-BR" i="1" dirty="0" err="1" smtClean="0"/>
              <a:t>craddle</a:t>
            </a:r>
            <a:r>
              <a:rPr lang="pt-BR" i="1" dirty="0" smtClean="0"/>
              <a:t>)</a:t>
            </a:r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881"/>
    </mc:Choice>
    <mc:Fallback>
      <p:transition spd="slow" advTm="321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do ciclo de vida (ACV)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pt-BR" dirty="0" smtClean="0"/>
              <a:t>a produção de energia;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pt-BR" dirty="0" smtClean="0"/>
              <a:t>os processos que envolvem a manufatura;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pt-BR" dirty="0" smtClean="0"/>
              <a:t>as embalagens;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pt-BR" dirty="0" smtClean="0"/>
              <a:t>o transporte;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pt-BR" dirty="0" smtClean="0"/>
              <a:t>o consumo de energia não renovável;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pt-BR" dirty="0" smtClean="0"/>
              <a:t>os impactos relacionados com o uso, ou aproveitamento e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pt-BR" dirty="0" smtClean="0"/>
              <a:t>o reuso do produto ou mesmo questões relacionadas com o lixo ou recuperação / reciclagem.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01"/>
    </mc:Choice>
    <mc:Fallback>
      <p:transition spd="slow" advTm="32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do ciclo de vida (ACV)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pt-BR" dirty="0" smtClean="0"/>
              <a:t>Ferramenta útil para comparar</a:t>
            </a:r>
          </a:p>
          <a:p>
            <a:r>
              <a:rPr lang="pt-BR" dirty="0" smtClean="0"/>
              <a:t> o impacto ambiental de diferentes produtos com similar função (ex.: etanol x gasolina);</a:t>
            </a:r>
          </a:p>
          <a:p>
            <a:r>
              <a:rPr lang="pt-BR" dirty="0" smtClean="0"/>
              <a:t> o impacto ambiental de diferentes tipos de tratamento de resíduos (incineração vs. aterro sanitário);</a:t>
            </a:r>
          </a:p>
          <a:p>
            <a:r>
              <a:rPr lang="pt-BR" dirty="0" smtClean="0"/>
              <a:t>o impacto ambiental de diferentes destinos para um determinado resíduo especificamente (reciclagem X </a:t>
            </a:r>
            <a:r>
              <a:rPr lang="pt-BR" dirty="0" err="1" smtClean="0"/>
              <a:t>compostagem</a:t>
            </a:r>
            <a:r>
              <a:rPr lang="pt-BR" dirty="0" smtClean="0"/>
              <a:t>  de papel).</a:t>
            </a:r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733"/>
    </mc:Choice>
    <mc:Fallback>
      <p:transition spd="slow" advTm="213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do ciclo de vida (ACV)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dirty="0" smtClean="0"/>
              <a:t>Ferramenta também útil para:</a:t>
            </a:r>
          </a:p>
          <a:p>
            <a:pPr>
              <a:buNone/>
            </a:pPr>
            <a:r>
              <a:rPr lang="pt-BR" dirty="0" smtClean="0"/>
              <a:t>•	o desenvolvimento de produtos;</a:t>
            </a:r>
          </a:p>
          <a:p>
            <a:pPr>
              <a:buNone/>
            </a:pPr>
            <a:r>
              <a:rPr lang="pt-BR" dirty="0" smtClean="0"/>
              <a:t>•	a escolha de tecnologias;</a:t>
            </a:r>
          </a:p>
          <a:p>
            <a:pPr>
              <a:buNone/>
            </a:pPr>
            <a:r>
              <a:rPr lang="pt-BR" dirty="0" smtClean="0"/>
              <a:t>•	a identificação da fase do Ciclo de Vida em que os impactos ocorrem;</a:t>
            </a:r>
          </a:p>
          <a:p>
            <a:pPr>
              <a:buNone/>
            </a:pPr>
            <a:r>
              <a:rPr lang="pt-BR" dirty="0" smtClean="0"/>
              <a:t>•	a seleção de indicadores ambientais relevantes para avaliação de projetos e</a:t>
            </a:r>
          </a:p>
          <a:p>
            <a:pPr>
              <a:buNone/>
            </a:pPr>
            <a:r>
              <a:rPr lang="pt-BR" dirty="0" smtClean="0"/>
              <a:t>•	a reformulação de produtos ou processo.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90"/>
    </mc:Choice>
    <mc:Fallback>
      <p:transition spd="slow" advTm="70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do ciclo de vida (ACV)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t-BR" dirty="0" smtClean="0"/>
              <a:t>Permite uma análise completa de um determinado sistema. 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 smtClean="0"/>
              <a:t>Muitas vezes acredita-se que determinada prática é ambientalmente correta, quando na verdade não é.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 smtClean="0"/>
              <a:t>Exemplo: Forma que se produz alimentos orgânicos</a:t>
            </a:r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Auxilia </a:t>
            </a:r>
            <a:r>
              <a:rPr lang="pt-BR" dirty="0"/>
              <a:t>o gerenciamento e a tomada de decisão na estratégia ambiental da empresa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192"/>
    </mc:Choice>
    <mc:Fallback>
      <p:transition spd="slow" advTm="15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Normatização ACV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972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/>
              <a:t>A ACV é regulada por normas internacionais como a série ISO  14040 de Gestão ambiental.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400" dirty="0" smtClean="0"/>
              <a:t>ISO 14040: Princípios e Estrutura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400" dirty="0" smtClean="0"/>
              <a:t>ISO 14041: Definições de escopo e análise do inventário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400" dirty="0" smtClean="0"/>
              <a:t>ISO 14042: Avaliação do impacto do ciclo de vida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400" dirty="0" smtClean="0"/>
              <a:t>ISO 14043: Interpretação do ciclo de vida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400" dirty="0" smtClean="0"/>
              <a:t>ISO TR 14047: Exemplos para a aplicação da ISO 14042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400" dirty="0" smtClean="0"/>
              <a:t>ISO TS14048: Formato da apresentação de dados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400" dirty="0" smtClean="0"/>
              <a:t>ISO TR 14049: Exemplos de aplicação da ISO 14041 para definição de objetivos e escopo e análise de inventário</a:t>
            </a:r>
          </a:p>
          <a:p>
            <a:pPr>
              <a:spcBef>
                <a:spcPts val="1200"/>
              </a:spcBef>
            </a:pPr>
            <a:endParaRPr lang="pt-BR" sz="24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63"/>
    </mc:Choice>
    <mc:Fallback>
      <p:transition spd="slow" advTm="11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ETAPAS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buNone/>
            </a:pPr>
            <a:r>
              <a:rPr lang="pt-BR" sz="2600" dirty="0" smtClean="0"/>
              <a:t>Elinhas gerais, a ACV de um produto ou serviço consiste da </a:t>
            </a:r>
            <a:r>
              <a:rPr lang="pt-BR" sz="2600" b="1" dirty="0" smtClean="0"/>
              <a:t>definição do seu objetivo </a:t>
            </a:r>
            <a:r>
              <a:rPr lang="pt-BR" sz="2600" dirty="0" smtClean="0"/>
              <a:t>e escopo, da realização de um </a:t>
            </a:r>
            <a:r>
              <a:rPr lang="pt-BR" sz="2600" b="1" dirty="0" smtClean="0"/>
              <a:t>levantamento quantificado de dados </a:t>
            </a:r>
            <a:r>
              <a:rPr lang="pt-BR" sz="2600" dirty="0" smtClean="0"/>
              <a:t>(inventário) de todas as </a:t>
            </a:r>
            <a:r>
              <a:rPr lang="pt-BR" sz="2600" b="1" dirty="0" smtClean="0"/>
              <a:t>entradas</a:t>
            </a:r>
            <a:r>
              <a:rPr lang="pt-BR" sz="2600" dirty="0" smtClean="0"/>
              <a:t> (materiais, energia e recursos) e </a:t>
            </a:r>
            <a:r>
              <a:rPr lang="pt-BR" sz="2600" b="1" dirty="0" smtClean="0"/>
              <a:t>saídas </a:t>
            </a:r>
            <a:r>
              <a:rPr lang="pt-BR" sz="2600" dirty="0" smtClean="0"/>
              <a:t>(produtos, subprodutos, emissões, </a:t>
            </a:r>
            <a:r>
              <a:rPr lang="pt-BR" sz="2600" dirty="0" err="1" smtClean="0"/>
              <a:t>etc</a:t>
            </a:r>
            <a:r>
              <a:rPr lang="pt-BR" sz="2600" dirty="0" smtClean="0"/>
              <a:t>) </a:t>
            </a:r>
            <a:r>
              <a:rPr lang="pt-BR" sz="2600" b="1" dirty="0" smtClean="0"/>
              <a:t>durante todo o ciclo de vida</a:t>
            </a:r>
            <a:r>
              <a:rPr lang="pt-BR" sz="2600" dirty="0" smtClean="0"/>
              <a:t>, da identificação dos os impactos ambientais potenciais ao longo do ciclo de vida e da </a:t>
            </a:r>
            <a:r>
              <a:rPr lang="pt-BR" sz="2600" b="1" dirty="0" smtClean="0"/>
              <a:t>interpretação</a:t>
            </a:r>
            <a:r>
              <a:rPr lang="pt-BR" sz="2600" dirty="0" smtClean="0"/>
              <a:t> dos resultados do estudo.</a:t>
            </a:r>
            <a:endParaRPr lang="pt-BR" sz="2600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66"/>
    </mc:Choice>
    <mc:Fallback>
      <p:transition spd="slow" advTm="81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Fase 1: Definição do Objeto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525963"/>
          </a:xfrm>
        </p:spPr>
        <p:txBody>
          <a:bodyPr/>
          <a:lstStyle/>
          <a:p>
            <a:pPr>
              <a:buNone/>
            </a:pPr>
            <a:r>
              <a:rPr lang="pt-BR" dirty="0" smtClean="0"/>
              <a:t>Uma clara e inequívoca definição do “Objetivo” e “Escopo” (NBR ISO 14041) é fundamental para a condução do estudo. 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 smtClean="0"/>
              <a:t>Envolve a definição da chamada “unidade funcional”, o que pode não ser trivial, mas que está intimamente ligada ao uso, à finalidade última do sistema de produto. 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736"/>
    </mc:Choice>
    <mc:Fallback>
      <p:transition spd="slow" advTm="207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Fase 1: Definição do Objeto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525963"/>
          </a:xfrm>
        </p:spPr>
        <p:txBody>
          <a:bodyPr/>
          <a:lstStyle/>
          <a:p>
            <a:pPr>
              <a:buNone/>
            </a:pPr>
            <a:r>
              <a:rPr lang="pt-BR" dirty="0" smtClean="0"/>
              <a:t>Nesta fase, definem-se também as fronteiras e limites do estudo, simplificações adotadas, modelos matemáticos, bem como outros aspectos cruciais para o desenvolvimento do estudo.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 smtClean="0"/>
              <a:t>Unidade funcional: Área de parede pintada X volume de tinta gasto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167"/>
    </mc:Choice>
    <mc:Fallback>
      <p:transition spd="slow" advTm="111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ACV em recursos energéticos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 err="1" smtClean="0"/>
              <a:t>Varun</a:t>
            </a:r>
            <a:r>
              <a:rPr lang="pt-BR" dirty="0" smtClean="0"/>
              <a:t>, </a:t>
            </a:r>
            <a:r>
              <a:rPr lang="pt-BR" dirty="0" err="1" smtClean="0"/>
              <a:t>I.K.B.</a:t>
            </a:r>
            <a:r>
              <a:rPr lang="pt-BR" dirty="0" smtClean="0"/>
              <a:t>; </a:t>
            </a:r>
            <a:r>
              <a:rPr lang="pt-BR" dirty="0" err="1" smtClean="0"/>
              <a:t>Prakash</a:t>
            </a:r>
            <a:r>
              <a:rPr lang="pt-BR" dirty="0" smtClean="0"/>
              <a:t>, R. 2009. LCA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renewable</a:t>
            </a:r>
            <a:r>
              <a:rPr lang="pt-BR" dirty="0" smtClean="0"/>
              <a:t> </a:t>
            </a:r>
            <a:r>
              <a:rPr lang="pt-BR" dirty="0" err="1" smtClean="0"/>
              <a:t>energy</a:t>
            </a:r>
            <a:r>
              <a:rPr lang="pt-BR" dirty="0" smtClean="0"/>
              <a:t> for </a:t>
            </a:r>
            <a:r>
              <a:rPr lang="pt-BR" dirty="0" err="1" smtClean="0"/>
              <a:t>electricity</a:t>
            </a:r>
            <a:r>
              <a:rPr lang="pt-BR" dirty="0" smtClean="0"/>
              <a:t> </a:t>
            </a:r>
            <a:r>
              <a:rPr lang="pt-BR" dirty="0" err="1" smtClean="0"/>
              <a:t>generation</a:t>
            </a:r>
            <a:r>
              <a:rPr lang="pt-BR" dirty="0" smtClean="0"/>
              <a:t> systems – A </a:t>
            </a:r>
            <a:r>
              <a:rPr lang="pt-BR" dirty="0" err="1" smtClean="0"/>
              <a:t>review</a:t>
            </a:r>
            <a:r>
              <a:rPr lang="pt-BR" dirty="0" smtClean="0"/>
              <a:t>. </a:t>
            </a:r>
            <a:r>
              <a:rPr lang="pt-BR" b="1" dirty="0" err="1" smtClean="0"/>
              <a:t>Renewable</a:t>
            </a:r>
            <a:r>
              <a:rPr lang="pt-BR" b="1" dirty="0" smtClean="0"/>
              <a:t> </a:t>
            </a:r>
            <a:r>
              <a:rPr lang="pt-BR" b="1" dirty="0" err="1" smtClean="0"/>
              <a:t>and</a:t>
            </a:r>
            <a:r>
              <a:rPr lang="pt-BR" b="1" dirty="0" smtClean="0"/>
              <a:t> </a:t>
            </a:r>
            <a:r>
              <a:rPr lang="pt-BR" b="1" dirty="0" err="1" smtClean="0"/>
              <a:t>Sustainability</a:t>
            </a:r>
            <a:r>
              <a:rPr lang="pt-BR" b="1" dirty="0" smtClean="0"/>
              <a:t> </a:t>
            </a:r>
            <a:r>
              <a:rPr lang="pt-BR" b="1" dirty="0" err="1" smtClean="0"/>
              <a:t>Energy</a:t>
            </a:r>
            <a:r>
              <a:rPr lang="pt-BR" b="1" dirty="0" smtClean="0"/>
              <a:t> </a:t>
            </a:r>
            <a:r>
              <a:rPr lang="pt-BR" b="1" dirty="0" err="1" smtClean="0"/>
              <a:t>Reviews</a:t>
            </a:r>
            <a:r>
              <a:rPr lang="pt-BR" dirty="0" smtClean="0"/>
              <a:t>. 13: 1067-1073.</a:t>
            </a:r>
            <a:endParaRPr lang="pt-BR" dirty="0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12"/>
    </mc:Choice>
    <mc:Fallback>
      <p:transition spd="slow" advTm="50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Fase 1: Definição do Objeto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85860"/>
            <a:ext cx="8401080" cy="55721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sz="2200" dirty="0" smtClean="0"/>
              <a:t>Nesta fase do estudo deve-se considerar: </a:t>
            </a:r>
          </a:p>
          <a:p>
            <a:pPr>
              <a:buNone/>
            </a:pPr>
            <a:r>
              <a:rPr lang="pt-BR" sz="2200" dirty="0" smtClean="0"/>
              <a:t>•	o </a:t>
            </a:r>
            <a:r>
              <a:rPr lang="pt-BR" sz="2200" b="1" dirty="0" smtClean="0"/>
              <a:t>sistema</a:t>
            </a:r>
            <a:r>
              <a:rPr lang="pt-BR" sz="2200" dirty="0" smtClean="0"/>
              <a:t> a ser estudado;</a:t>
            </a:r>
          </a:p>
          <a:p>
            <a:pPr>
              <a:buNone/>
            </a:pPr>
            <a:r>
              <a:rPr lang="pt-BR" sz="2200" dirty="0" smtClean="0"/>
              <a:t>•	a definição dos </a:t>
            </a:r>
            <a:r>
              <a:rPr lang="pt-BR" sz="2200" b="1" dirty="0" smtClean="0"/>
              <a:t>limites</a:t>
            </a:r>
            <a:r>
              <a:rPr lang="pt-BR" sz="2200" dirty="0" smtClean="0"/>
              <a:t> do sistema;</a:t>
            </a:r>
          </a:p>
          <a:p>
            <a:pPr>
              <a:buNone/>
            </a:pPr>
            <a:r>
              <a:rPr lang="pt-BR" sz="2200" dirty="0" smtClean="0"/>
              <a:t>•	a definição das </a:t>
            </a:r>
            <a:r>
              <a:rPr lang="pt-BR" sz="2200" b="1" dirty="0" smtClean="0"/>
              <a:t>unidades</a:t>
            </a:r>
            <a:r>
              <a:rPr lang="pt-BR" sz="2200" dirty="0" smtClean="0"/>
              <a:t> do sistema;</a:t>
            </a:r>
          </a:p>
          <a:p>
            <a:pPr>
              <a:buNone/>
            </a:pPr>
            <a:r>
              <a:rPr lang="pt-BR" sz="2200" dirty="0" smtClean="0"/>
              <a:t>•	o estabelecimento da</a:t>
            </a:r>
            <a:r>
              <a:rPr lang="pt-BR" sz="2200" b="1" dirty="0" smtClean="0"/>
              <a:t> função </a:t>
            </a:r>
            <a:r>
              <a:rPr lang="pt-BR" sz="2200" dirty="0" smtClean="0"/>
              <a:t>e da </a:t>
            </a:r>
            <a:r>
              <a:rPr lang="pt-BR" sz="2200" b="1" dirty="0" smtClean="0"/>
              <a:t>unidade funcional </a:t>
            </a:r>
            <a:r>
              <a:rPr lang="pt-BR" sz="2200" dirty="0" smtClean="0"/>
              <a:t>do sistema;</a:t>
            </a:r>
          </a:p>
          <a:p>
            <a:pPr>
              <a:buNone/>
            </a:pPr>
            <a:r>
              <a:rPr lang="pt-BR" sz="2200" dirty="0" smtClean="0"/>
              <a:t>•	os procedimentos de alocação;</a:t>
            </a:r>
          </a:p>
          <a:p>
            <a:pPr>
              <a:buNone/>
            </a:pPr>
            <a:r>
              <a:rPr lang="pt-BR" sz="2200" dirty="0" smtClean="0"/>
              <a:t>•	os requisitos dos </a:t>
            </a:r>
            <a:r>
              <a:rPr lang="pt-BR" sz="2200" b="1" dirty="0" smtClean="0"/>
              <a:t>dados</a:t>
            </a:r>
            <a:r>
              <a:rPr lang="pt-BR" sz="2200" dirty="0" smtClean="0"/>
              <a:t>;</a:t>
            </a:r>
          </a:p>
          <a:p>
            <a:pPr>
              <a:buNone/>
            </a:pPr>
            <a:r>
              <a:rPr lang="pt-BR" sz="2200" dirty="0" smtClean="0"/>
              <a:t>•	as </a:t>
            </a:r>
            <a:r>
              <a:rPr lang="pt-BR" sz="2200" b="1" dirty="0" smtClean="0"/>
              <a:t>hipóteses</a:t>
            </a:r>
            <a:r>
              <a:rPr lang="pt-BR" sz="2200" dirty="0" smtClean="0"/>
              <a:t> de limitações;</a:t>
            </a:r>
          </a:p>
          <a:p>
            <a:pPr>
              <a:buNone/>
            </a:pPr>
            <a:r>
              <a:rPr lang="pt-BR" sz="2200" dirty="0" smtClean="0"/>
              <a:t>•	a avaliação de impacto, quando necessária e a </a:t>
            </a:r>
            <a:r>
              <a:rPr lang="pt-BR" sz="2200" b="1" dirty="0" smtClean="0"/>
              <a:t>metodologia </a:t>
            </a:r>
            <a:r>
              <a:rPr lang="pt-BR" sz="2200" dirty="0" smtClean="0"/>
              <a:t>a ser adotada;</a:t>
            </a:r>
          </a:p>
          <a:p>
            <a:pPr>
              <a:buNone/>
            </a:pPr>
            <a:r>
              <a:rPr lang="pt-BR" sz="2200" dirty="0" smtClean="0"/>
              <a:t>•	a </a:t>
            </a:r>
            <a:r>
              <a:rPr lang="pt-BR" sz="2200" b="1" dirty="0" smtClean="0"/>
              <a:t>interpretação dos dados</a:t>
            </a:r>
            <a:r>
              <a:rPr lang="pt-BR" sz="2200" dirty="0" smtClean="0"/>
              <a:t>, quando necessária e a metodologia a ser adotada e</a:t>
            </a:r>
          </a:p>
          <a:p>
            <a:pPr>
              <a:buNone/>
            </a:pPr>
            <a:r>
              <a:rPr lang="pt-BR" sz="2200" dirty="0" smtClean="0"/>
              <a:t>•	o </a:t>
            </a:r>
            <a:r>
              <a:rPr lang="pt-BR" sz="2200" b="1" dirty="0" smtClean="0"/>
              <a:t>tipo</a:t>
            </a:r>
            <a:r>
              <a:rPr lang="pt-BR" sz="2200" dirty="0" smtClean="0"/>
              <a:t> e o formato do</a:t>
            </a:r>
            <a:r>
              <a:rPr lang="pt-BR" sz="2200" b="1" dirty="0" smtClean="0"/>
              <a:t> relatório </a:t>
            </a:r>
            <a:r>
              <a:rPr lang="pt-BR" sz="2200" dirty="0" smtClean="0"/>
              <a:t>importante para o estudo e a definição dos critérios para a revisão crítica, se necessário.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49"/>
    </mc:Choice>
    <mc:Fallback>
      <p:transition spd="slow" advTm="6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Fase 2: Inventário do Ciclo de Vida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pPr>
              <a:buNone/>
            </a:pPr>
            <a:r>
              <a:rPr lang="pt-BR" dirty="0" smtClean="0"/>
              <a:t>A “Análise do Inventário” (NBR ISO 14041) refere-se à coleta de dados e ao estabelecimento dos procedimentos de cálculo para que se possa facilitar o agrupamento destes dados em categorias ambientais normalmente utilizáveis e comparáveis, de modo semelhante a um balanço contábil.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272"/>
    </mc:Choice>
    <mc:Fallback>
      <p:transition spd="slow" advTm="155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Fase 2: Inventário do Ciclo de Vida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pPr>
              <a:buNone/>
            </a:pPr>
            <a:r>
              <a:rPr lang="pt-BR" dirty="0" smtClean="0"/>
              <a:t>Considera-se nessa fase que tudo que entra deve ser igual ao que sai do sistema em estudo, em termos de energia ou massa, desde a extração das matérias-primas até o descarte final do produto.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40"/>
    </mc:Choice>
    <mc:Fallback>
      <p:transition spd="slow" advTm="2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Fase 3: Avaliação do Impacto do Ciclo de Vida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/>
              <a:t>A Avaliação do Impacto (NBR ISO 14042) refere-se à identificação e avaliação em termos de impactos potenciais ao meio ambiente que podem ser associados aos dados levantados no inventário.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300"/>
    </mc:Choice>
    <mc:Fallback>
      <p:transition spd="slow" advTm="11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Fase 3: Avaliação do Impacto do Ciclo de Vida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pt-BR" dirty="0" smtClean="0"/>
              <a:t>Avaliações mais simples podem ser realizadas apenas com os dados obtidos na fase do inventário. </a:t>
            </a:r>
          </a:p>
          <a:p>
            <a:pPr>
              <a:buNone/>
            </a:pPr>
            <a:r>
              <a:rPr lang="pt-BR" dirty="0" smtClean="0"/>
              <a:t>Quando são detectadas grandes diferenças nos parâmetros de impacto ou quando houver necessidade de se relacionar os dados do inventário aos problemas ambientais, o uso de uma metodologia específica, como a estabelecida na norma NBR ISO 14042 é de grande utilidade.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51"/>
    </mc:Choice>
    <mc:Fallback>
      <p:transition spd="slow" advTm="66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Fase 3: Avaliação do Impacto do Ciclo de Vida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 smtClean="0"/>
              <a:t>As diferentes formas existentes para avaliação do impacto ambiental têm gerado grandes debates científicos. </a:t>
            </a:r>
          </a:p>
          <a:p>
            <a:pPr>
              <a:buNone/>
            </a:pPr>
            <a:r>
              <a:rPr lang="pt-BR" dirty="0" smtClean="0"/>
              <a:t>Há que se considerar as limitações do conhecimento científico no estabelecimento dos impactos potenciais, aspectos como subjetividade nas análises ou diferenças entre indicadores e impactos.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695"/>
    </mc:Choice>
    <mc:Fallback>
      <p:transition spd="slow" advTm="74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Fase 4: Interpretação da Avaliação do Ciclo de Vida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972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 smtClean="0"/>
              <a:t>A interpretação dos resultados de ACV (ISO 14043) é uma das etapas mais sensíveis, pois as hipóteses estabelecidas durante as fases anteriores, assim como as adaptações que podem ter ocorrido em função de ajustes necessários, podem afetar o resultado final do estudo.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59"/>
    </mc:Choice>
    <mc:Fallback>
      <p:transition spd="slow" advTm="70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Fase 4: Interpretação da Avaliação do Ciclo de Vida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972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b="1" dirty="0" smtClean="0"/>
              <a:t>Relatório Final</a:t>
            </a:r>
            <a:r>
              <a:rPr lang="pt-BR" dirty="0" smtClean="0"/>
              <a:t>: o relatório final deve ser elaborado de forma a possibilitar a utilização dos resultados e sua interpretação de acordo com os objetivos estabelecidos para o estudo. Este relatório deve seguir as prescrições das normas NBR ISO 14.040 e NBR ISO 14.041.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68"/>
    </mc:Choice>
    <mc:Fallback>
      <p:transition spd="slow" advTm="14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Fase 4: Interpretação da Avaliação do Ciclo de Vida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972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Apesar </a:t>
            </a:r>
            <a:r>
              <a:rPr lang="pt-BR" dirty="0" smtClean="0"/>
              <a:t>da </a:t>
            </a:r>
            <a:r>
              <a:rPr lang="pt-BR" dirty="0"/>
              <a:t>orientação normativa, os estudos de ACV continuam a ser descrições imperfeitas do sistema de produção. Existe um </a:t>
            </a:r>
            <a:r>
              <a:rPr lang="pt-BR" b="1" dirty="0"/>
              <a:t>potencial de incerteza</a:t>
            </a:r>
            <a:r>
              <a:rPr lang="pt-BR" dirty="0"/>
              <a:t> relativa à qualidade dos dados, e mesmo involuntariamente, </a:t>
            </a:r>
            <a:r>
              <a:rPr lang="pt-BR" b="1" dirty="0"/>
              <a:t>uma certa subjetividade </a:t>
            </a:r>
            <a:r>
              <a:rPr lang="pt-BR" dirty="0"/>
              <a:t>pode estar presente desde o início dos estudos.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92"/>
    </mc:Choice>
    <mc:Fallback>
      <p:transition spd="slow" advTm="36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Fase 4: Interpretação da Avaliação do Ciclo de Vida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972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Para reduzir os riscos de manipulações, abusos na condução ou mesmo erros involuntários devido à complexidade dos estudos, a norma NBR ISO 14.040 salienta que uma </a:t>
            </a:r>
            <a:r>
              <a:rPr lang="pt-BR" b="1" dirty="0"/>
              <a:t>revisão crítica </a:t>
            </a:r>
            <a:r>
              <a:rPr lang="pt-BR" dirty="0"/>
              <a:t>pode ser realizada por um </a:t>
            </a:r>
            <a:r>
              <a:rPr lang="pt-BR" b="1" dirty="0" smtClean="0"/>
              <a:t>especialista</a:t>
            </a:r>
            <a:r>
              <a:rPr lang="pt-BR" dirty="0" smtClean="0"/>
              <a:t> </a:t>
            </a:r>
            <a:r>
              <a:rPr lang="pt-BR" dirty="0"/>
              <a:t>independente do estudo de ACV. </a:t>
            </a:r>
            <a:r>
              <a:rPr lang="pt-BR" dirty="0" smtClean="0"/>
              <a:t>(</a:t>
            </a:r>
            <a:r>
              <a:rPr lang="pt-BR" b="1" i="1" dirty="0" smtClean="0"/>
              <a:t>Auditoria técnica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43"/>
    </mc:Choice>
    <mc:Fallback>
      <p:transition spd="slow" advTm="100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Eólica 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353790"/>
              </p:ext>
            </p:extLst>
          </p:nvPr>
        </p:nvGraphicFramePr>
        <p:xfrm>
          <a:off x="928662" y="1500174"/>
          <a:ext cx="7429552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8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#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Ano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Local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Pot</a:t>
                      </a:r>
                      <a:r>
                        <a:rPr lang="pt-BR" sz="2000" baseline="0" dirty="0" smtClean="0"/>
                        <a:t> (kW)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Vida útil (ano)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kWh/kWh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gCO2/kWh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1997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Dinamarca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30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0,100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ND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1996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Japão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0,456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123,7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3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2001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Brasil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500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0,069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ND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4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1999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Índia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1500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0,032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ND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5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1996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UK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6600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ND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25,0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6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2001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Japão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25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0,160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39,4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7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2005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Japão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300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ND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ND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29,5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8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1981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EUA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3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ND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1,016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ND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9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Dinamarca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5000 / 9000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ND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16,5 / 9,7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2005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Suíça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30-800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ND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11,0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802"/>
    </mc:Choice>
    <mc:Fallback>
      <p:transition spd="slow" advTm="242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Fase 4: Interpretação da Avaliação do Ciclo de Vida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972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b="1" dirty="0"/>
              <a:t>Análises Críticas:</a:t>
            </a:r>
            <a:r>
              <a:rPr lang="pt-BR" dirty="0"/>
              <a:t> para diminuir a probabilidade de mal-entendidos ou efeitos negativos em relação às partes interessadas externas, devem ser conduzidas análises críticas em estudos de ACV quando os resultados são usados para apoiar afirmações comparativas. </a:t>
            </a:r>
            <a:endParaRPr lang="pt-BR" dirty="0" smtClean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54"/>
    </mc:Choice>
    <mc:Fallback>
      <p:transition spd="slow" advTm="2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Fase 4: Interpretação da Avaliação do Ciclo de Vida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972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b="1" dirty="0" smtClean="0"/>
              <a:t>Análises Críticas:</a:t>
            </a:r>
            <a:r>
              <a:rPr lang="pt-BR" dirty="0" smtClean="0"/>
              <a:t> pode </a:t>
            </a:r>
            <a:r>
              <a:rPr lang="pt-BR" dirty="0"/>
              <a:t>ser efetuada tanto por um especialista externo quanto por uma comissão, a qual pode incluir representantes das partes interessadas. 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A análise </a:t>
            </a:r>
            <a:r>
              <a:rPr lang="pt-BR" dirty="0"/>
              <a:t>crítica </a:t>
            </a:r>
            <a:r>
              <a:rPr lang="pt-BR" dirty="0" smtClean="0"/>
              <a:t>devem </a:t>
            </a:r>
            <a:r>
              <a:rPr lang="pt-BR" dirty="0"/>
              <a:t>ser incluídos no relatório de estudo de ACV.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7"/>
    </mc:Choice>
    <mc:Fallback>
      <p:transition spd="slow" advTm="10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Fase 5: Limitações na Elaboração do Estudo de ACV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A elaboração de estudos </a:t>
            </a:r>
            <a:r>
              <a:rPr lang="pt-BR" dirty="0" smtClean="0"/>
              <a:t>de ACV quase </a:t>
            </a:r>
            <a:r>
              <a:rPr lang="pt-BR" dirty="0"/>
              <a:t>sempre acarreta em grande consumo de tempo, recursos financeiros e humanos</a:t>
            </a:r>
            <a:r>
              <a:rPr lang="pt-BR" dirty="0" smtClean="0"/>
              <a:t>.</a:t>
            </a:r>
          </a:p>
          <a:p>
            <a:pPr>
              <a:buNone/>
            </a:pPr>
            <a:r>
              <a:rPr lang="pt-BR" dirty="0" smtClean="0"/>
              <a:t> </a:t>
            </a:r>
            <a:r>
              <a:rPr lang="pt-BR" dirty="0"/>
              <a:t>Dependendo da profundidade do estudo que se pretende conduzir, a coleta de dados pode ainda ser </a:t>
            </a:r>
            <a:r>
              <a:rPr lang="pt-BR" dirty="0" smtClean="0"/>
              <a:t>dificultada. </a:t>
            </a:r>
          </a:p>
          <a:p>
            <a:pPr>
              <a:buNone/>
            </a:pPr>
            <a:r>
              <a:rPr lang="pt-BR" dirty="0" smtClean="0"/>
              <a:t>A indisponibilidade </a:t>
            </a:r>
            <a:r>
              <a:rPr lang="pt-BR" dirty="0"/>
              <a:t>de dados </a:t>
            </a:r>
            <a:r>
              <a:rPr lang="pt-BR" dirty="0" smtClean="0"/>
              <a:t>pode </a:t>
            </a:r>
            <a:r>
              <a:rPr lang="pt-BR" dirty="0"/>
              <a:t>afetar o resultado final do estudo </a:t>
            </a:r>
            <a:r>
              <a:rPr lang="pt-BR" dirty="0" smtClean="0"/>
              <a:t>e a </a:t>
            </a:r>
            <a:r>
              <a:rPr lang="pt-BR" dirty="0"/>
              <a:t>sua confiabilidade.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61"/>
    </mc:Choice>
    <mc:Fallback>
      <p:transition spd="slow" advTm="93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Fase 5: Limitações na Elaboração do Estudo de ACV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 smtClean="0"/>
              <a:t>Uma </a:t>
            </a:r>
            <a:r>
              <a:rPr lang="pt-BR" dirty="0"/>
              <a:t>avaliação criteriosa da relação </a:t>
            </a:r>
            <a:r>
              <a:rPr lang="pt-BR" b="1" dirty="0"/>
              <a:t>custo-benefício </a:t>
            </a:r>
            <a:r>
              <a:rPr lang="pt-BR" dirty="0"/>
              <a:t>para se atingir a </a:t>
            </a:r>
            <a:r>
              <a:rPr lang="pt-BR" b="1" dirty="0"/>
              <a:t>qualidade</a:t>
            </a:r>
            <a:r>
              <a:rPr lang="pt-BR" dirty="0"/>
              <a:t> desejada para o </a:t>
            </a:r>
            <a:r>
              <a:rPr lang="pt-BR" dirty="0" smtClean="0"/>
              <a:t>estudo é vital, </a:t>
            </a:r>
            <a:r>
              <a:rPr lang="pt-BR" dirty="0"/>
              <a:t>levando-se em </a:t>
            </a:r>
            <a:r>
              <a:rPr lang="pt-BR" dirty="0" smtClean="0"/>
              <a:t>conta </a:t>
            </a:r>
            <a:r>
              <a:rPr lang="pt-BR" dirty="0"/>
              <a:t>que tipo de dado deverá ser pesquisado, o </a:t>
            </a:r>
            <a:r>
              <a:rPr lang="pt-BR" b="1" dirty="0"/>
              <a:t>custo</a:t>
            </a:r>
            <a:r>
              <a:rPr lang="pt-BR" dirty="0"/>
              <a:t> e o </a:t>
            </a:r>
            <a:r>
              <a:rPr lang="pt-BR" b="1" dirty="0"/>
              <a:t>tempo</a:t>
            </a:r>
            <a:r>
              <a:rPr lang="pt-BR" dirty="0"/>
              <a:t> para sua coleta e os </a:t>
            </a:r>
            <a:r>
              <a:rPr lang="pt-BR" b="1" dirty="0"/>
              <a:t>recursos disponíveis </a:t>
            </a:r>
            <a:r>
              <a:rPr lang="pt-BR" dirty="0"/>
              <a:t>para a condução do estudo.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74"/>
    </mc:Choice>
    <mc:Fallback>
      <p:transition spd="slow" advTm="5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Fase 5: Limitações na Elaboração do Estudo de ACV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 smtClean="0"/>
              <a:t>A ACV</a:t>
            </a:r>
            <a:r>
              <a:rPr lang="pt-BR" dirty="0"/>
              <a:t>, por sua natureza, não é uma ferramenta capaz de medir qual produto ou processo é o mais eficiente tanto em relação ao custo quanto em relação a outros fatores, já que não mede, por exemplo, impactos </a:t>
            </a:r>
            <a:r>
              <a:rPr lang="pt-BR" b="1" dirty="0" smtClean="0"/>
              <a:t>REAIS</a:t>
            </a:r>
            <a:r>
              <a:rPr lang="pt-BR" dirty="0" smtClean="0"/>
              <a:t> </a:t>
            </a:r>
            <a:r>
              <a:rPr lang="pt-BR" dirty="0"/>
              <a:t>ambientais, e sim impactos </a:t>
            </a:r>
            <a:r>
              <a:rPr lang="pt-BR" b="1" dirty="0" smtClean="0"/>
              <a:t>POTENCIAIS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37"/>
    </mc:Choice>
    <mc:Fallback>
      <p:transition spd="slow" advTm="3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 smtClean="0"/>
              <a:t>USOS DA ACV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pt-BR" dirty="0" smtClean="0"/>
              <a:t>1. Uso </a:t>
            </a:r>
            <a:r>
              <a:rPr lang="pt-BR" dirty="0"/>
              <a:t>em </a:t>
            </a:r>
            <a:r>
              <a:rPr lang="pt-BR" dirty="0" smtClean="0"/>
              <a:t>Empresas;</a:t>
            </a:r>
          </a:p>
          <a:p>
            <a:pPr>
              <a:lnSpc>
                <a:spcPct val="150000"/>
              </a:lnSpc>
              <a:buNone/>
            </a:pPr>
            <a:r>
              <a:rPr lang="pt-BR" dirty="0" smtClean="0"/>
              <a:t>2. Uso no governo; e</a:t>
            </a:r>
          </a:p>
          <a:p>
            <a:pPr>
              <a:lnSpc>
                <a:spcPct val="150000"/>
              </a:lnSpc>
              <a:buNone/>
            </a:pPr>
            <a:r>
              <a:rPr lang="pt-BR" dirty="0" smtClean="0"/>
              <a:t>3. Uso na rotulagem ambiental</a:t>
            </a:r>
          </a:p>
          <a:p>
            <a:pPr>
              <a:lnSpc>
                <a:spcPct val="150000"/>
              </a:lnSpc>
              <a:buNone/>
            </a:pP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58"/>
    </mc:Choice>
    <mc:Fallback>
      <p:transition spd="slow" advTm="19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 smtClean="0"/>
              <a:t>USOS DA ACV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pt-BR" dirty="0" smtClean="0"/>
              <a:t>1. Uso </a:t>
            </a:r>
            <a:r>
              <a:rPr lang="pt-BR" dirty="0"/>
              <a:t>em </a:t>
            </a:r>
            <a:r>
              <a:rPr lang="pt-BR" dirty="0" smtClean="0"/>
              <a:t>Empresas;</a:t>
            </a:r>
          </a:p>
          <a:p>
            <a:pPr>
              <a:lnSpc>
                <a:spcPct val="150000"/>
              </a:lnSpc>
              <a:buNone/>
            </a:pPr>
            <a:r>
              <a:rPr lang="pt-BR" dirty="0" smtClean="0"/>
              <a:t>2. Uso no governo; e</a:t>
            </a:r>
          </a:p>
          <a:p>
            <a:pPr>
              <a:lnSpc>
                <a:spcPct val="150000"/>
              </a:lnSpc>
              <a:buNone/>
            </a:pPr>
            <a:r>
              <a:rPr lang="pt-BR" dirty="0" smtClean="0"/>
              <a:t>3. Uso na rotulagem ambiental</a:t>
            </a:r>
          </a:p>
          <a:p>
            <a:pPr>
              <a:lnSpc>
                <a:spcPct val="150000"/>
              </a:lnSpc>
              <a:buNone/>
            </a:pP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"/>
    </mc:Choice>
    <mc:Fallback>
      <p:transition spd="slow" advTm="1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Uso em Empresas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509746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pt-BR" sz="2800" b="1" dirty="0" smtClean="0"/>
              <a:t>Sociedade </a:t>
            </a:r>
            <a:r>
              <a:rPr lang="pt-BR" sz="2800" dirty="0" smtClean="0"/>
              <a:t>– importante </a:t>
            </a:r>
            <a:r>
              <a:rPr lang="pt-BR" sz="2800" i="1" dirty="0" err="1" smtClean="0"/>
              <a:t>stakeholder</a:t>
            </a:r>
            <a:r>
              <a:rPr lang="pt-BR" sz="2800" dirty="0" smtClean="0"/>
              <a:t>;</a:t>
            </a:r>
          </a:p>
          <a:p>
            <a:pPr>
              <a:spcBef>
                <a:spcPts val="1200"/>
              </a:spcBef>
            </a:pPr>
            <a:r>
              <a:rPr lang="pt-BR" sz="2800" b="1" dirty="0" smtClean="0"/>
              <a:t>Avaliação do ciclo de vida </a:t>
            </a:r>
            <a:r>
              <a:rPr lang="pt-BR" sz="2800" dirty="0" smtClean="0"/>
              <a:t>- </a:t>
            </a:r>
            <a:r>
              <a:rPr lang="pt-BR" sz="2800" dirty="0"/>
              <a:t>aprimoramento do processo produtivo e dos produtos </a:t>
            </a:r>
            <a:r>
              <a:rPr lang="pt-BR" sz="2800" dirty="0" smtClean="0"/>
              <a:t>;</a:t>
            </a:r>
          </a:p>
          <a:p>
            <a:pPr>
              <a:spcBef>
                <a:spcPts val="1200"/>
              </a:spcBef>
            </a:pPr>
            <a:r>
              <a:rPr lang="pt-BR" sz="2800" b="1" dirty="0" smtClean="0"/>
              <a:t>Estimativa dos impactos </a:t>
            </a:r>
            <a:r>
              <a:rPr lang="pt-BR" sz="2800" dirty="0" smtClean="0"/>
              <a:t>– inclusão de impactos causados pelo processo produtivo, não considerados nos processos tradicionais de análise;</a:t>
            </a:r>
          </a:p>
          <a:p>
            <a:pPr>
              <a:spcBef>
                <a:spcPts val="1200"/>
              </a:spcBef>
            </a:pPr>
            <a:r>
              <a:rPr lang="pt-BR" sz="2800" b="1" dirty="0" smtClean="0"/>
              <a:t>Dados</a:t>
            </a:r>
            <a:r>
              <a:rPr lang="pt-BR" sz="2800" dirty="0" smtClean="0"/>
              <a:t> - </a:t>
            </a:r>
            <a:r>
              <a:rPr lang="pt-BR" sz="2800" dirty="0"/>
              <a:t>identificam as transferências dos impactos ambientais de um meio para </a:t>
            </a:r>
            <a:r>
              <a:rPr lang="pt-BR" sz="2800" dirty="0" smtClean="0"/>
              <a:t>outro;</a:t>
            </a:r>
          </a:p>
          <a:p>
            <a:pPr>
              <a:spcBef>
                <a:spcPts val="1200"/>
              </a:spcBef>
            </a:pPr>
            <a:r>
              <a:rPr lang="pt-BR" sz="2800" b="1" dirty="0"/>
              <a:t>Gerenciamento Ambiental na </a:t>
            </a:r>
            <a:r>
              <a:rPr lang="pt-BR" sz="2800" b="1" dirty="0" smtClean="0"/>
              <a:t>Indústria</a:t>
            </a:r>
            <a:r>
              <a:rPr lang="pt-BR" sz="2800" dirty="0" smtClean="0"/>
              <a:t> -</a:t>
            </a:r>
            <a:r>
              <a:rPr lang="pt-BR" sz="2800" dirty="0"/>
              <a:t> sistematiza as questões associadas ao sistema de </a:t>
            </a:r>
            <a:r>
              <a:rPr lang="pt-BR" sz="2800" dirty="0" smtClean="0"/>
              <a:t>produção.</a:t>
            </a:r>
          </a:p>
          <a:p>
            <a:pPr>
              <a:spcBef>
                <a:spcPts val="1200"/>
              </a:spcBef>
            </a:pPr>
            <a:endParaRPr lang="pt-BR" sz="2800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94"/>
    </mc:Choice>
    <mc:Fallback>
      <p:transition spd="slow" advTm="56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Uso nos Governos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b="1" dirty="0"/>
              <a:t>Políticas</a:t>
            </a:r>
            <a:r>
              <a:rPr lang="pt-BR" dirty="0"/>
              <a:t>: O uso da ACV auxilia na definição de políticas mais consistentes, evitando que impactos ambientais sejam transferidos para outra fase do ciclo de vida do produto ou serviço</a:t>
            </a:r>
            <a:r>
              <a:rPr lang="pt-BR" dirty="0" smtClean="0"/>
              <a:t>.</a:t>
            </a:r>
          </a:p>
          <a:p>
            <a:endParaRPr lang="pt-BR" dirty="0"/>
          </a:p>
          <a:p>
            <a:r>
              <a:rPr lang="pt-BR" dirty="0"/>
              <a:t>Países que </a:t>
            </a:r>
            <a:r>
              <a:rPr lang="pt-BR" dirty="0" smtClean="0"/>
              <a:t>usam:</a:t>
            </a:r>
            <a:r>
              <a:rPr lang="pt-BR" dirty="0"/>
              <a:t> a Áustria, o Canadá, a Finlândia, a França, a Alemanha, o Japão, a Holanda, a Noruega, a Suécia e os </a:t>
            </a:r>
            <a:r>
              <a:rPr lang="pt-BR" dirty="0" smtClean="0"/>
              <a:t>EUA. 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78"/>
    </mc:Choice>
    <mc:Fallback>
      <p:transition spd="slow" advTm="8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Uso na Rotulagem Ambiental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/>
              <a:t>É </a:t>
            </a:r>
            <a:r>
              <a:rPr lang="pt-BR" dirty="0"/>
              <a:t>um mecanismo de comunicação com o mercado sobre os aspectos ambientais do produto ou serviço com o objetivo de diferenciá-lo de outros produtos. Ela pode se materializar por meio de símbolos, marcas, textos ou gráficos.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4938860"/>
            <a:ext cx="6357982" cy="1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12"/>
    </mc:Choice>
    <mc:Fallback>
      <p:transition spd="slow" advTm="5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Fotovoltáica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928662" y="1500174"/>
          <a:ext cx="7063895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8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85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#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Ano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Local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Tipo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err="1" smtClean="0"/>
                        <a:t>Pot</a:t>
                      </a:r>
                      <a:r>
                        <a:rPr lang="pt-BR" sz="2000" baseline="0" dirty="0" smtClean="0"/>
                        <a:t> (kW)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gCO2/kWh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2005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Japão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a-Si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ND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53,4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1992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Alemanha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c-Si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300/1500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250/150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3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1992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Alemanha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mc-Si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smtClean="0"/>
                        <a:t>300/1500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250/110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4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1992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Alemanha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a-Si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300/1500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170/100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5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1997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Japão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c-Si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3,0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91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6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Itália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c-Si +</a:t>
                      </a:r>
                      <a:r>
                        <a:rPr lang="pt-BR" sz="2000" baseline="0" dirty="0" smtClean="0"/>
                        <a:t> </a:t>
                      </a:r>
                      <a:r>
                        <a:rPr lang="pt-BR" sz="2000" baseline="0" dirty="0" err="1" smtClean="0"/>
                        <a:t>thin</a:t>
                      </a:r>
                      <a:r>
                        <a:rPr lang="pt-BR" sz="2000" baseline="0" dirty="0" smtClean="0"/>
                        <a:t> </a:t>
                      </a:r>
                      <a:r>
                        <a:rPr lang="pt-BR" sz="2000" baseline="0" dirty="0" err="1" smtClean="0"/>
                        <a:t>film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3300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50-60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7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2006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Cingapura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c-Si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2,7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8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2005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Grécia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mc-Si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3,0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104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73"/>
    </mc:Choice>
    <mc:Fallback>
      <p:transition spd="slow" advTm="55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Solar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642910" y="1643050"/>
          <a:ext cx="8001056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3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5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30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801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#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Ano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Local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Tipo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Vida útil (</a:t>
                      </a:r>
                      <a:r>
                        <a:rPr lang="pt-BR" sz="2000" dirty="0" err="1" smtClean="0"/>
                        <a:t>yr</a:t>
                      </a:r>
                      <a:r>
                        <a:rPr lang="pt-BR" sz="2000" dirty="0" smtClean="0"/>
                        <a:t>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err="1" smtClean="0"/>
                        <a:t>Pot</a:t>
                      </a:r>
                      <a:r>
                        <a:rPr lang="pt-BR" sz="2000" baseline="0" dirty="0" smtClean="0"/>
                        <a:t> (MW)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gCO2/kWh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2006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Itália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Disco parabólico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30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13,6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2006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Espanha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Torre central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25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17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202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3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2006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Espanha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Concentrador parabólico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25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50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196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4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1990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EUA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Receptor central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30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43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40"/>
    </mc:Choice>
    <mc:Fallback>
      <p:transition spd="slow" advTm="60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Biomassa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714348" y="1714488"/>
          <a:ext cx="7770168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4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01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#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Ano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Processo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err="1" smtClean="0"/>
                        <a:t>Pot</a:t>
                      </a:r>
                      <a:r>
                        <a:rPr lang="pt-BR" sz="2000" baseline="0" dirty="0" smtClean="0"/>
                        <a:t> 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gCO2/kWh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2004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Carvão mineral + </a:t>
                      </a:r>
                      <a:r>
                        <a:rPr lang="pt-BR" sz="2000" dirty="0" err="1" smtClean="0"/>
                        <a:t>cogeração</a:t>
                      </a:r>
                      <a:r>
                        <a:rPr lang="pt-BR" sz="2000" dirty="0" smtClean="0"/>
                        <a:t> e </a:t>
                      </a:r>
                      <a:r>
                        <a:rPr lang="pt-BR" sz="2000" dirty="0" err="1" smtClean="0"/>
                        <a:t>sequestro</a:t>
                      </a:r>
                      <a:r>
                        <a:rPr lang="pt-BR" sz="2000" dirty="0" smtClean="0"/>
                        <a:t> de CO2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457 MW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43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2005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Gaseificação + absorção</a:t>
                      </a:r>
                      <a:r>
                        <a:rPr lang="pt-BR" sz="2000" baseline="0" dirty="0" smtClean="0"/>
                        <a:t> química de CO2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204,5 MW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178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3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2005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Cogeração</a:t>
                      </a:r>
                      <a:r>
                        <a:rPr lang="pt-BR" sz="2000" dirty="0" smtClean="0"/>
                        <a:t> de biogás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80 kW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78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4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1999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90% carvão </a:t>
                      </a:r>
                      <a:r>
                        <a:rPr lang="pt-BR" sz="2000" dirty="0" err="1" smtClean="0"/>
                        <a:t>min</a:t>
                      </a:r>
                      <a:r>
                        <a:rPr lang="pt-BR" sz="2000" dirty="0" smtClean="0"/>
                        <a:t> + 10% palha</a:t>
                      </a:r>
                    </a:p>
                    <a:p>
                      <a:pPr algn="ctr"/>
                      <a:r>
                        <a:rPr lang="pt-BR" sz="2000" dirty="0" smtClean="0"/>
                        <a:t>90% carvão </a:t>
                      </a:r>
                      <a:r>
                        <a:rPr lang="pt-BR" sz="2000" dirty="0" err="1" smtClean="0"/>
                        <a:t>min</a:t>
                      </a:r>
                      <a:r>
                        <a:rPr lang="pt-BR" sz="2000" dirty="0" smtClean="0"/>
                        <a:t> + 10% madeira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509 MW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37</a:t>
                      </a:r>
                    </a:p>
                    <a:p>
                      <a:pPr algn="ctr"/>
                      <a:r>
                        <a:rPr lang="pt-BR" sz="2000" dirty="0" smtClean="0"/>
                        <a:t>35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5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1999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Ciclo combinado com gaseificação integrada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 </a:t>
                      </a:r>
                      <a:r>
                        <a:rPr lang="pt-BR" sz="2000" dirty="0" err="1" smtClean="0"/>
                        <a:t>MWh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110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93"/>
    </mc:Choice>
    <mc:Fallback>
      <p:transition spd="slow" advTm="90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Hidroelétrica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714348" y="1714488"/>
          <a:ext cx="7609775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7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8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7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04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32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#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Ano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Local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Tipo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/>
                        <a:t>Vida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/>
                        <a:t>(</a:t>
                      </a:r>
                      <a:r>
                        <a:rPr lang="pt-BR" sz="2400" dirty="0" err="1" smtClean="0"/>
                        <a:t>yr</a:t>
                      </a:r>
                      <a:r>
                        <a:rPr lang="pt-BR" sz="2400" dirty="0" smtClean="0"/>
                        <a:t>)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err="1" smtClean="0"/>
                        <a:t>Pot</a:t>
                      </a:r>
                      <a:r>
                        <a:rPr lang="pt-BR" sz="2400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aseline="0" dirty="0" smtClean="0"/>
                        <a:t>(MW)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gCO2/kWh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1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1997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Japão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400" dirty="0" smtClean="0"/>
                        <a:t>Represa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4000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237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2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1996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Suíça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400" dirty="0" smtClean="0"/>
                        <a:t>Fluxo do rio</a:t>
                      </a:r>
                    </a:p>
                    <a:p>
                      <a:pPr algn="l"/>
                      <a:r>
                        <a:rPr lang="pt-BR" sz="2400" dirty="0" smtClean="0"/>
                        <a:t>Represa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80</a:t>
                      </a:r>
                    </a:p>
                    <a:p>
                      <a:pPr algn="ctr"/>
                      <a:r>
                        <a:rPr lang="pt-BR" sz="2400" dirty="0" smtClean="0"/>
                        <a:t>70-200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3,2</a:t>
                      </a:r>
                    </a:p>
                    <a:p>
                      <a:pPr algn="ctr"/>
                      <a:r>
                        <a:rPr lang="pt-BR" sz="2400" dirty="0" smtClean="0"/>
                        <a:t>8,6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3,7</a:t>
                      </a:r>
                    </a:p>
                    <a:p>
                      <a:pPr algn="ctr"/>
                      <a:r>
                        <a:rPr lang="pt-BR" sz="2400" dirty="0" smtClean="0"/>
                        <a:t>4,5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3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1996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Japão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400" dirty="0" smtClean="0"/>
                        <a:t>Fluxo do rio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18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330"/>
    </mc:Choice>
    <mc:Fallback>
      <p:transition spd="slow" advTm="11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Comparação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923570" y="2000240"/>
          <a:ext cx="7434644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6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Fases da ACV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Carvão min.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Petróleo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Gás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Nuclear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sz="2400" dirty="0" smtClean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g CO2/kWh</a:t>
                      </a:r>
                      <a:endParaRPr lang="pt-B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Combustão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886,8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704,3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477,9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-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Construção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3,6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2,3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2,9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2,8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Operação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32,0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35,2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117,7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20,9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CH4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52,9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0,3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9,1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0,4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Total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975,3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742,1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607,6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24,2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11"/>
    </mc:Choice>
    <mc:Fallback>
      <p:transition spd="slow" advTm="100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Comparação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80809"/>
              </p:ext>
            </p:extLst>
          </p:nvPr>
        </p:nvGraphicFramePr>
        <p:xfrm>
          <a:off x="928662" y="1643050"/>
          <a:ext cx="7368222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6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6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pt-BR" sz="2400" dirty="0" smtClean="0"/>
                        <a:t>Comparação da emissão</a:t>
                      </a:r>
                      <a:r>
                        <a:rPr lang="pt-BR" sz="2400" baseline="0" dirty="0" smtClean="0"/>
                        <a:t> de GEE</a:t>
                      </a:r>
                      <a:endParaRPr lang="pt-BR" sz="24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pt-BR" sz="2400" dirty="0" smtClean="0"/>
                        <a:t>Sistemas</a:t>
                      </a:r>
                      <a:r>
                        <a:rPr lang="pt-BR" sz="2400" baseline="0" dirty="0" smtClean="0"/>
                        <a:t> convencionais</a:t>
                      </a:r>
                      <a:endParaRPr lang="pt-BR" sz="24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Sistemas renováveis</a:t>
                      </a:r>
                      <a:endParaRPr lang="pt-B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922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Sistema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/>
                        <a:t>g CO2/kWh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Sistema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/>
                        <a:t>g CO2/kWh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Carvão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975,3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Eólica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9,7-123,7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Petróleo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742,1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PV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53,4-250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Gás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607,6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Biomassa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35-178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Nuclear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24,2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Solar 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13,6-202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err="1" smtClean="0"/>
                        <a:t>Hidro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3,7-237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90"/>
    </mc:Choice>
    <mc:Fallback>
      <p:transition spd="slow" advTm="36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2048</Words>
  <Application>Microsoft Office PowerPoint</Application>
  <PresentationFormat>Apresentação na tela (4:3)</PresentationFormat>
  <Paragraphs>424</Paragraphs>
  <Slides>39</Slides>
  <Notes>0</Notes>
  <HiddenSlides>0</HiddenSlides>
  <MMClips>39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Wingdings</vt:lpstr>
      <vt:lpstr>Tema do Office</vt:lpstr>
      <vt:lpstr>Apresentação do PowerPoint</vt:lpstr>
      <vt:lpstr>ACV em recursos energéticos</vt:lpstr>
      <vt:lpstr>Eólica </vt:lpstr>
      <vt:lpstr>Fotovoltáica</vt:lpstr>
      <vt:lpstr>Solar</vt:lpstr>
      <vt:lpstr>Biomassa</vt:lpstr>
      <vt:lpstr>Hidroelétrica</vt:lpstr>
      <vt:lpstr>Comparação</vt:lpstr>
      <vt:lpstr>Comparação</vt:lpstr>
      <vt:lpstr>Análise do ciclo de vida (ACV)</vt:lpstr>
      <vt:lpstr>Análise do ciclo de vida (ACV)</vt:lpstr>
      <vt:lpstr>Análise do ciclo de vida (ACV)</vt:lpstr>
      <vt:lpstr>Análise do ciclo de vida (ACV)</vt:lpstr>
      <vt:lpstr>Análise do ciclo de vida (ACV)</vt:lpstr>
      <vt:lpstr>Análise do ciclo de vida (ACV)</vt:lpstr>
      <vt:lpstr>Normatização ACV</vt:lpstr>
      <vt:lpstr>ETAPAS</vt:lpstr>
      <vt:lpstr>Fase 1: Definição do Objeto</vt:lpstr>
      <vt:lpstr>Fase 1: Definição do Objeto</vt:lpstr>
      <vt:lpstr>Fase 1: Definição do Objeto</vt:lpstr>
      <vt:lpstr>Fase 2: Inventário do Ciclo de Vida</vt:lpstr>
      <vt:lpstr>Fase 2: Inventário do Ciclo de Vida</vt:lpstr>
      <vt:lpstr>Fase 3: Avaliação do Impacto do Ciclo de Vida</vt:lpstr>
      <vt:lpstr>Fase 3: Avaliação do Impacto do Ciclo de Vida</vt:lpstr>
      <vt:lpstr>Fase 3: Avaliação do Impacto do Ciclo de Vida</vt:lpstr>
      <vt:lpstr>Fase 4: Interpretação da Avaliação do Ciclo de Vida</vt:lpstr>
      <vt:lpstr>Fase 4: Interpretação da Avaliação do Ciclo de Vida</vt:lpstr>
      <vt:lpstr>Fase 4: Interpretação da Avaliação do Ciclo de Vida</vt:lpstr>
      <vt:lpstr>Fase 4: Interpretação da Avaliação do Ciclo de Vida</vt:lpstr>
      <vt:lpstr>Fase 4: Interpretação da Avaliação do Ciclo de Vida</vt:lpstr>
      <vt:lpstr>Fase 4: Interpretação da Avaliação do Ciclo de Vida</vt:lpstr>
      <vt:lpstr>Fase 5: Limitações na Elaboração do Estudo de ACV</vt:lpstr>
      <vt:lpstr>Fase 5: Limitações na Elaboração do Estudo de ACV</vt:lpstr>
      <vt:lpstr>Fase 5: Limitações na Elaboração do Estudo de ACV</vt:lpstr>
      <vt:lpstr>USOS DA ACV</vt:lpstr>
      <vt:lpstr>USOS DA ACV</vt:lpstr>
      <vt:lpstr>Uso em Empresas</vt:lpstr>
      <vt:lpstr>Uso nos Governos</vt:lpstr>
      <vt:lpstr>Uso na Rotulagem Ambiental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TLR</dc:creator>
  <cp:lastModifiedBy>aureo.oliveira@gmail.com</cp:lastModifiedBy>
  <cp:revision>36</cp:revision>
  <dcterms:created xsi:type="dcterms:W3CDTF">2010-04-10T17:59:58Z</dcterms:created>
  <dcterms:modified xsi:type="dcterms:W3CDTF">2020-04-15T19:33:58Z</dcterms:modified>
</cp:coreProperties>
</file>