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5" r:id="rId10"/>
    <p:sldId id="264" r:id="rId1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E71E9-F1B8-45D3-AFAC-21A7EECA4CC0}" type="datetimeFigureOut">
              <a:rPr lang="pt-BR" smtClean="0"/>
              <a:t>01/10/2018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4F675-0EBE-4693-8BFA-45ACD41CED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7402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E71E9-F1B8-45D3-AFAC-21A7EECA4CC0}" type="datetimeFigureOut">
              <a:rPr lang="pt-BR" smtClean="0"/>
              <a:t>01/10/2018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4F675-0EBE-4693-8BFA-45ACD41CED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6696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E71E9-F1B8-45D3-AFAC-21A7EECA4CC0}" type="datetimeFigureOut">
              <a:rPr lang="pt-BR" smtClean="0"/>
              <a:t>01/10/2018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4F675-0EBE-4693-8BFA-45ACD41CED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3500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E71E9-F1B8-45D3-AFAC-21A7EECA4CC0}" type="datetimeFigureOut">
              <a:rPr lang="pt-BR" smtClean="0"/>
              <a:t>01/10/2018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4F675-0EBE-4693-8BFA-45ACD41CED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5111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E71E9-F1B8-45D3-AFAC-21A7EECA4CC0}" type="datetimeFigureOut">
              <a:rPr lang="pt-BR" smtClean="0"/>
              <a:t>01/10/2018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4F675-0EBE-4693-8BFA-45ACD41CED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8050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E71E9-F1B8-45D3-AFAC-21A7EECA4CC0}" type="datetimeFigureOut">
              <a:rPr lang="pt-BR" smtClean="0"/>
              <a:t>01/10/2018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4F675-0EBE-4693-8BFA-45ACD41CED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1049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E71E9-F1B8-45D3-AFAC-21A7EECA4CC0}" type="datetimeFigureOut">
              <a:rPr lang="pt-BR" smtClean="0"/>
              <a:t>01/10/2018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4F675-0EBE-4693-8BFA-45ACD41CED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8463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E71E9-F1B8-45D3-AFAC-21A7EECA4CC0}" type="datetimeFigureOut">
              <a:rPr lang="pt-BR" smtClean="0"/>
              <a:t>01/10/2018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4F675-0EBE-4693-8BFA-45ACD41CED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184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E71E9-F1B8-45D3-AFAC-21A7EECA4CC0}" type="datetimeFigureOut">
              <a:rPr lang="pt-BR" smtClean="0"/>
              <a:t>01/10/2018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4F675-0EBE-4693-8BFA-45ACD41CED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8321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E71E9-F1B8-45D3-AFAC-21A7EECA4CC0}" type="datetimeFigureOut">
              <a:rPr lang="pt-BR" smtClean="0"/>
              <a:t>01/10/2018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4F675-0EBE-4693-8BFA-45ACD41CED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4363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E71E9-F1B8-45D3-AFAC-21A7EECA4CC0}" type="datetimeFigureOut">
              <a:rPr lang="pt-BR" smtClean="0"/>
              <a:t>01/10/2018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4F675-0EBE-4693-8BFA-45ACD41CED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020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2E71E9-F1B8-45D3-AFAC-21A7EECA4CC0}" type="datetimeFigureOut">
              <a:rPr lang="pt-BR" smtClean="0"/>
              <a:t>01/10/2018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4F675-0EBE-4693-8BFA-45ACD41CED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3597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9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Os limites da tolerância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BR" dirty="0" err="1" smtClean="0"/>
              <a:t>Forst</a:t>
            </a:r>
            <a:r>
              <a:rPr lang="pt-BR" dirty="0" smtClean="0"/>
              <a:t>, Rainer. </a:t>
            </a:r>
            <a:r>
              <a:rPr lang="pt-BR" i="1" dirty="0" err="1" smtClean="0"/>
              <a:t>Toleranz</a:t>
            </a:r>
            <a:r>
              <a:rPr lang="pt-BR" i="1" dirty="0" smtClean="0"/>
              <a:t> </a:t>
            </a:r>
            <a:r>
              <a:rPr lang="pt-BR" i="1" dirty="0" err="1" smtClean="0"/>
              <a:t>im</a:t>
            </a:r>
            <a:r>
              <a:rPr lang="pt-BR" i="1" dirty="0" smtClean="0"/>
              <a:t> </a:t>
            </a:r>
            <a:r>
              <a:rPr lang="pt-BR" i="1" dirty="0" err="1" smtClean="0"/>
              <a:t>Konflikt</a:t>
            </a:r>
            <a:r>
              <a:rPr lang="pt-BR" dirty="0" smtClean="0"/>
              <a:t>: </a:t>
            </a:r>
            <a:r>
              <a:rPr lang="pt-BR" dirty="0" err="1" smtClean="0"/>
              <a:t>Geschichte</a:t>
            </a:r>
            <a:r>
              <a:rPr lang="pt-BR" dirty="0" smtClean="0"/>
              <a:t>, </a:t>
            </a:r>
            <a:r>
              <a:rPr lang="pt-BR" dirty="0" err="1" smtClean="0"/>
              <a:t>Gehalt</a:t>
            </a:r>
            <a:r>
              <a:rPr lang="pt-BR" dirty="0" smtClean="0"/>
              <a:t> </a:t>
            </a:r>
            <a:r>
              <a:rPr lang="pt-BR" dirty="0" err="1" smtClean="0"/>
              <a:t>und</a:t>
            </a:r>
            <a:r>
              <a:rPr lang="pt-BR" dirty="0" smtClean="0"/>
              <a:t> </a:t>
            </a:r>
            <a:r>
              <a:rPr lang="pt-BR" dirty="0" err="1" smtClean="0"/>
              <a:t>Gegenwart</a:t>
            </a:r>
            <a:r>
              <a:rPr lang="pt-BR" dirty="0" smtClean="0"/>
              <a:t> </a:t>
            </a:r>
            <a:r>
              <a:rPr lang="pt-BR" dirty="0" err="1" smtClean="0"/>
              <a:t>eines</a:t>
            </a:r>
            <a:r>
              <a:rPr lang="pt-BR" dirty="0" smtClean="0"/>
              <a:t> </a:t>
            </a:r>
            <a:r>
              <a:rPr lang="pt-BR" dirty="0" err="1" smtClean="0"/>
              <a:t>umstrittenen</a:t>
            </a:r>
            <a:r>
              <a:rPr lang="pt-BR" dirty="0" smtClean="0"/>
              <a:t> </a:t>
            </a:r>
            <a:r>
              <a:rPr lang="pt-BR" dirty="0" err="1" smtClean="0"/>
              <a:t>Begriffs</a:t>
            </a:r>
            <a:r>
              <a:rPr lang="pt-BR" dirty="0" smtClean="0"/>
              <a:t>. Frankfurt </a:t>
            </a:r>
            <a:r>
              <a:rPr lang="pt-BR" dirty="0" err="1" smtClean="0"/>
              <a:t>am</a:t>
            </a:r>
            <a:r>
              <a:rPr lang="pt-BR" dirty="0" smtClean="0"/>
              <a:t> </a:t>
            </a:r>
            <a:r>
              <a:rPr lang="pt-BR" dirty="0" err="1" smtClean="0"/>
              <a:t>Main</a:t>
            </a:r>
            <a:r>
              <a:rPr lang="pt-BR" dirty="0" smtClean="0"/>
              <a:t>: </a:t>
            </a:r>
            <a:r>
              <a:rPr lang="pt-BR" dirty="0" err="1" smtClean="0"/>
              <a:t>Suhrkamp</a:t>
            </a:r>
            <a:r>
              <a:rPr lang="pt-BR" dirty="0" smtClean="0"/>
              <a:t>, 2003, S. 675-748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29612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lvl="1" indent="0">
              <a:buNone/>
            </a:pPr>
            <a:r>
              <a:rPr lang="pt-BR" b="1" dirty="0" smtClean="0"/>
              <a:t>4. 	Concepção </a:t>
            </a:r>
            <a:r>
              <a:rPr lang="pt-BR" b="1" dirty="0"/>
              <a:t>de reconhecimento</a:t>
            </a:r>
            <a:endParaRPr lang="pt-BR" dirty="0"/>
          </a:p>
          <a:p>
            <a:pPr lvl="2"/>
            <a:r>
              <a:rPr lang="pt-BR" b="1" i="1" dirty="0"/>
              <a:t>Sujeitos</a:t>
            </a:r>
            <a:r>
              <a:rPr lang="pt-BR" dirty="0"/>
              <a:t>: partes que se respeitam, como na concepção de respeito, mas que, além disso, reconhecem o valor do modo de vida e das crenças que lhes são estranhas</a:t>
            </a:r>
          </a:p>
          <a:p>
            <a:pPr lvl="2"/>
            <a:r>
              <a:rPr lang="pt-BR" b="1" i="1" dirty="0"/>
              <a:t>Limites da tolerância</a:t>
            </a:r>
            <a:endParaRPr lang="pt-BR" dirty="0"/>
          </a:p>
          <a:p>
            <a:pPr lvl="3"/>
            <a:r>
              <a:rPr lang="pt-BR" dirty="0"/>
              <a:t>igualdade qualitativa</a:t>
            </a:r>
          </a:p>
          <a:p>
            <a:pPr lvl="3"/>
            <a:r>
              <a:rPr lang="pt-BR" dirty="0"/>
              <a:t>o valor das outras formas de vida não implica que elas sejam boas ou melhores do que a minha forma de vida. Por isso, reconhece-se o valor de alguns aspectos das outras formas de vida</a:t>
            </a:r>
          </a:p>
          <a:p>
            <a:pPr lvl="3"/>
            <a:r>
              <a:rPr lang="pt-BR" dirty="0"/>
              <a:t>apenas alguns lados das outras formas de vida serão reconhecidos como valiosos</a:t>
            </a:r>
          </a:p>
          <a:p>
            <a:pPr lvl="2"/>
            <a:r>
              <a:rPr lang="pt-BR" b="1" i="1" dirty="0"/>
              <a:t>Motivos da tolerância</a:t>
            </a:r>
            <a:r>
              <a:rPr lang="pt-BR" dirty="0"/>
              <a:t>: reconhecimento do valor das outras formas de vida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82782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b="1" dirty="0"/>
              <a:t>Tolerância</a:t>
            </a:r>
            <a:endParaRPr lang="pt-BR" dirty="0"/>
          </a:p>
          <a:p>
            <a:pPr lvl="1"/>
            <a:r>
              <a:rPr lang="pt-BR" dirty="0"/>
              <a:t>núcleo duro do conceito de tolerância: seis componentes</a:t>
            </a:r>
          </a:p>
          <a:p>
            <a:pPr lvl="1"/>
            <a:r>
              <a:rPr lang="pt-BR" dirty="0"/>
              <a:t>quatro concepções de tolerância: interpretações específicas desses componentes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95225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>Núcleo do conceito de tolerância: seis componentes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lvl="1" indent="0">
              <a:buNone/>
            </a:pPr>
            <a:r>
              <a:rPr lang="pt-BR" b="1" dirty="0" smtClean="0"/>
              <a:t>1. 	Componente </a:t>
            </a:r>
            <a:r>
              <a:rPr lang="pt-BR" b="1" dirty="0"/>
              <a:t>do contexto</a:t>
            </a:r>
            <a:endParaRPr lang="pt-BR" dirty="0"/>
          </a:p>
          <a:p>
            <a:pPr lvl="2"/>
            <a:r>
              <a:rPr lang="pt-BR" dirty="0"/>
              <a:t>motivos da tolerância</a:t>
            </a:r>
          </a:p>
          <a:p>
            <a:pPr lvl="3"/>
            <a:r>
              <a:rPr lang="pt-BR" dirty="0"/>
              <a:t>por </a:t>
            </a:r>
            <a:r>
              <a:rPr lang="pt-BR" dirty="0" smtClean="0"/>
              <a:t>amor</a:t>
            </a:r>
          </a:p>
          <a:p>
            <a:pPr lvl="3"/>
            <a:r>
              <a:rPr lang="pt-BR" dirty="0" smtClean="0"/>
              <a:t>por cálculo pragmático</a:t>
            </a:r>
          </a:p>
          <a:p>
            <a:pPr lvl="3"/>
            <a:r>
              <a:rPr lang="pt-BR" dirty="0" smtClean="0"/>
              <a:t>por </a:t>
            </a:r>
            <a:r>
              <a:rPr lang="pt-BR" dirty="0"/>
              <a:t>respeito recíproco</a:t>
            </a:r>
          </a:p>
          <a:p>
            <a:pPr lvl="2"/>
            <a:r>
              <a:rPr lang="pt-BR" dirty="0"/>
              <a:t>sujeitos da tolerância: aqueles que toleram</a:t>
            </a:r>
          </a:p>
          <a:p>
            <a:pPr lvl="3"/>
            <a:r>
              <a:rPr lang="pt-BR" dirty="0"/>
              <a:t>grupos: grupo religioso vs. grupo </a:t>
            </a:r>
            <a:r>
              <a:rPr lang="pt-BR" dirty="0" smtClean="0"/>
              <a:t>religioso</a:t>
            </a:r>
            <a:endParaRPr lang="pt-BR" dirty="0"/>
          </a:p>
          <a:p>
            <a:pPr lvl="3"/>
            <a:r>
              <a:rPr lang="pt-BR" dirty="0"/>
              <a:t>sociedade: religião majoritária vs. religião minoritária</a:t>
            </a:r>
          </a:p>
          <a:p>
            <a:pPr lvl="3"/>
            <a:r>
              <a:rPr lang="pt-BR" dirty="0"/>
              <a:t>Estado: Estado vs. religião</a:t>
            </a:r>
          </a:p>
          <a:p>
            <a:pPr lvl="3"/>
            <a:r>
              <a:rPr lang="pt-BR" dirty="0"/>
              <a:t>pessoas: pessoa religiosa vs. pessoa não religiosa</a:t>
            </a:r>
          </a:p>
          <a:p>
            <a:pPr lvl="2"/>
            <a:r>
              <a:rPr lang="pt-BR" dirty="0"/>
              <a:t>objetos da tolerância: aquilo que é tolerado</a:t>
            </a:r>
          </a:p>
          <a:p>
            <a:pPr lvl="3"/>
            <a:r>
              <a:rPr lang="pt-BR" dirty="0"/>
              <a:t>visões de mundo: visão religiosa, ideológica</a:t>
            </a:r>
          </a:p>
          <a:p>
            <a:pPr lvl="3"/>
            <a:r>
              <a:rPr lang="pt-BR" dirty="0"/>
              <a:t>características </a:t>
            </a:r>
            <a:r>
              <a:rPr lang="pt-BR" dirty="0" smtClean="0"/>
              <a:t>pessoais </a:t>
            </a:r>
            <a:endParaRPr lang="pt-BR" dirty="0"/>
          </a:p>
          <a:p>
            <a:pPr lvl="3"/>
            <a:r>
              <a:rPr lang="pt-BR" dirty="0"/>
              <a:t>práticas e ações individuais: conduta </a:t>
            </a:r>
            <a:r>
              <a:rPr lang="pt-BR" dirty="0" smtClean="0"/>
              <a:t>religiosa</a:t>
            </a: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55006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pt-BR" b="1" dirty="0" smtClean="0"/>
              <a:t>2. 	Componente </a:t>
            </a:r>
            <a:r>
              <a:rPr lang="pt-BR" b="1" dirty="0"/>
              <a:t>de rejeição</a:t>
            </a:r>
            <a:r>
              <a:rPr lang="pt-BR" dirty="0"/>
              <a:t>: não se tolera aquilo que não se rejeita; somente aquilo que suscita aversão é que será tolerado</a:t>
            </a:r>
          </a:p>
          <a:p>
            <a:pPr marL="457200" lvl="1" indent="0">
              <a:buNone/>
            </a:pPr>
            <a:r>
              <a:rPr lang="pt-BR" b="1" dirty="0" smtClean="0"/>
              <a:t>3.	Componente </a:t>
            </a:r>
            <a:r>
              <a:rPr lang="pt-BR" b="1" dirty="0"/>
              <a:t>de aceitação</a:t>
            </a:r>
            <a:r>
              <a:rPr lang="pt-BR" dirty="0"/>
              <a:t>: embora a crença ou a prática seja considerada falsa ou ruim, ela não é, porém, tão falsa ou ruim a ponto de impedir a tolerância e a aceitação daquilo que se rejeita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26247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 algn="just">
              <a:buNone/>
            </a:pPr>
            <a:r>
              <a:rPr lang="pt-BR" b="1" dirty="0" smtClean="0"/>
              <a:t>4. Componente </a:t>
            </a:r>
            <a:r>
              <a:rPr lang="pt-BR" b="1" dirty="0"/>
              <a:t>dos limites da tolerância</a:t>
            </a:r>
            <a:r>
              <a:rPr lang="pt-BR" dirty="0"/>
              <a:t>: ou a fronteira entre o tolerável e o intolerável. </a:t>
            </a:r>
          </a:p>
          <a:p>
            <a:pPr lvl="2"/>
            <a:r>
              <a:rPr lang="pt-BR" dirty="0"/>
              <a:t>nem tudo pode ser tolerado, pois uma tolerância generalizada resultaria na tolerância da intolerância e, portanto, na sua autodestruição </a:t>
            </a:r>
          </a:p>
          <a:p>
            <a:pPr lvl="2"/>
            <a:r>
              <a:rPr lang="pt-BR" b="1" dirty="0"/>
              <a:t>c</a:t>
            </a:r>
            <a:r>
              <a:rPr lang="pt-BR" dirty="0"/>
              <a:t>omo então determinar a fronteira entre o tolerável e o intolerável? 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38534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pt-BR" b="1" dirty="0" smtClean="0"/>
              <a:t>5. 	Componente </a:t>
            </a:r>
            <a:r>
              <a:rPr lang="pt-BR" b="1" dirty="0"/>
              <a:t>voluntarista</a:t>
            </a:r>
            <a:r>
              <a:rPr lang="pt-BR" dirty="0"/>
              <a:t>: a tolerância deve ser voluntária; não pode ser forçada</a:t>
            </a:r>
          </a:p>
          <a:p>
            <a:pPr marL="457200" lvl="1" indent="0">
              <a:buNone/>
            </a:pPr>
            <a:r>
              <a:rPr lang="pt-BR" b="1" dirty="0" smtClean="0"/>
              <a:t>6. 	Componente </a:t>
            </a:r>
            <a:r>
              <a:rPr lang="pt-BR" b="1" dirty="0"/>
              <a:t>da </a:t>
            </a:r>
            <a:r>
              <a:rPr lang="pt-BR" b="1" dirty="0" smtClean="0"/>
              <a:t>práxis </a:t>
            </a:r>
            <a:r>
              <a:rPr lang="pt-BR" b="1" dirty="0"/>
              <a:t>do Estado e postura dos indivíduos</a:t>
            </a:r>
            <a:r>
              <a:rPr lang="pt-BR" dirty="0"/>
              <a:t>: prática do Estado de reconhecer direitos de minorias e postura dos indivíduos de tolerar as práticas com as quais não concorda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199932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 smtClean="0"/>
              <a:t>Quatro concepções de tolerância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r>
              <a:rPr lang="pt-BR" b="1" dirty="0" smtClean="0"/>
              <a:t>1. 	Concepção </a:t>
            </a:r>
            <a:r>
              <a:rPr lang="pt-BR" b="1" dirty="0"/>
              <a:t>permissiva</a:t>
            </a:r>
            <a:r>
              <a:rPr lang="pt-BR" dirty="0"/>
              <a:t>: </a:t>
            </a:r>
          </a:p>
          <a:p>
            <a:pPr lvl="2" algn="just"/>
            <a:r>
              <a:rPr lang="pt-BR" b="1" i="1" dirty="0"/>
              <a:t>Sujeitos</a:t>
            </a:r>
            <a:r>
              <a:rPr lang="pt-BR" dirty="0"/>
              <a:t>: autoridade </a:t>
            </a:r>
            <a:r>
              <a:rPr lang="pt-BR" dirty="0" smtClean="0"/>
              <a:t>ou uma </a:t>
            </a:r>
            <a:r>
              <a:rPr lang="pt-BR" dirty="0"/>
              <a:t>maioria, de um lado, e uma minoria ou minorias que se desviam dos valores da autoridade ou da </a:t>
            </a:r>
            <a:r>
              <a:rPr lang="pt-BR" dirty="0" smtClean="0"/>
              <a:t>maioria</a:t>
            </a:r>
            <a:endParaRPr lang="pt-BR" dirty="0"/>
          </a:p>
          <a:p>
            <a:pPr lvl="2"/>
            <a:r>
              <a:rPr lang="pt-BR" b="1" i="1" dirty="0"/>
              <a:t>Limites da tolerância</a:t>
            </a:r>
            <a:r>
              <a:rPr lang="pt-BR" dirty="0"/>
              <a:t>: </a:t>
            </a:r>
          </a:p>
          <a:p>
            <a:pPr lvl="3"/>
            <a:r>
              <a:rPr lang="pt-BR" dirty="0"/>
              <a:t>relação vertical</a:t>
            </a:r>
          </a:p>
          <a:p>
            <a:pPr lvl="3"/>
            <a:r>
              <a:rPr lang="pt-BR" dirty="0"/>
              <a:t>a forma de ser do outro deve ficar confinada à esfera privada</a:t>
            </a:r>
          </a:p>
          <a:p>
            <a:pPr lvl="3"/>
            <a:r>
              <a:rPr lang="pt-BR" dirty="0"/>
              <a:t>a minoria deve aceitar a posição de poder da maioria</a:t>
            </a:r>
          </a:p>
          <a:p>
            <a:pPr lvl="3"/>
            <a:r>
              <a:rPr lang="pt-BR" dirty="0"/>
              <a:t>não há reciprocidade</a:t>
            </a:r>
          </a:p>
          <a:p>
            <a:pPr lvl="2"/>
            <a:r>
              <a:rPr lang="pt-BR" b="1" i="1" dirty="0"/>
              <a:t>Motivos da tolerância</a:t>
            </a:r>
            <a:r>
              <a:rPr lang="pt-BR" dirty="0"/>
              <a:t>: razões pragmáticas: evitar conflitos e prejuízos materiais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086689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pt-BR" b="1" dirty="0" smtClean="0"/>
              <a:t>2. 	Concepção </a:t>
            </a:r>
            <a:r>
              <a:rPr lang="pt-BR" b="1" dirty="0"/>
              <a:t>de coexistência</a:t>
            </a:r>
            <a:r>
              <a:rPr lang="pt-BR" dirty="0"/>
              <a:t>: </a:t>
            </a:r>
          </a:p>
          <a:p>
            <a:pPr lvl="2"/>
            <a:r>
              <a:rPr lang="pt-BR" b="1" i="1" dirty="0"/>
              <a:t>Sujeitos</a:t>
            </a:r>
            <a:r>
              <a:rPr lang="pt-BR" dirty="0"/>
              <a:t>: grupos de igual força</a:t>
            </a:r>
          </a:p>
          <a:p>
            <a:pPr lvl="2"/>
            <a:r>
              <a:rPr lang="pt-BR" b="1" i="1" dirty="0"/>
              <a:t>Limites da tolerância</a:t>
            </a:r>
            <a:r>
              <a:rPr lang="pt-BR" dirty="0"/>
              <a:t>: </a:t>
            </a:r>
          </a:p>
          <a:p>
            <a:pPr lvl="3"/>
            <a:r>
              <a:rPr lang="pt-BR" dirty="0"/>
              <a:t>relação horizontal: os tolerantes são também tolerados</a:t>
            </a:r>
          </a:p>
          <a:p>
            <a:pPr lvl="3"/>
            <a:r>
              <a:rPr lang="pt-BR" dirty="0"/>
              <a:t>relação instável: depende da estabilidade das relações de poder: se um dos sujeitos se enfraquece, pode desaparecer o motivo para tolerar</a:t>
            </a:r>
          </a:p>
          <a:p>
            <a:pPr lvl="2"/>
            <a:r>
              <a:rPr lang="pt-BR" b="1" i="1" dirty="0"/>
              <a:t>Motivos da tolerância</a:t>
            </a:r>
            <a:r>
              <a:rPr lang="pt-BR" dirty="0"/>
              <a:t>: razões pragmáticas: evitar conflitos etc.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560774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lvl="1" indent="0">
              <a:buNone/>
            </a:pPr>
            <a:r>
              <a:rPr lang="pt-BR" b="1" dirty="0" smtClean="0"/>
              <a:t>3. 	Concepção </a:t>
            </a:r>
            <a:r>
              <a:rPr lang="pt-BR" b="1" dirty="0"/>
              <a:t>de respeito</a:t>
            </a:r>
            <a:endParaRPr lang="pt-BR" dirty="0"/>
          </a:p>
          <a:p>
            <a:pPr lvl="2"/>
            <a:r>
              <a:rPr lang="pt-BR" b="1" i="1" dirty="0"/>
              <a:t>Sujeitos</a:t>
            </a:r>
            <a:r>
              <a:rPr lang="pt-BR" dirty="0"/>
              <a:t>: as partes se respeitam como pessoas autônomas e membros de uma sociedade política orientada pelo direito</a:t>
            </a:r>
            <a:r>
              <a:rPr lang="pt-BR" b="1" dirty="0"/>
              <a:t> </a:t>
            </a:r>
            <a:endParaRPr lang="pt-BR" dirty="0"/>
          </a:p>
          <a:p>
            <a:pPr lvl="2"/>
            <a:r>
              <a:rPr lang="pt-BR" b="1" i="1" dirty="0"/>
              <a:t>Limites da tolerância</a:t>
            </a:r>
            <a:r>
              <a:rPr lang="pt-BR" dirty="0"/>
              <a:t>: igualdade das partes. Dois modelos de igualdade:</a:t>
            </a:r>
          </a:p>
          <a:p>
            <a:pPr lvl="3"/>
            <a:r>
              <a:rPr lang="pt-BR" dirty="0"/>
              <a:t>igualdade formal: separação estrita entre o público e o privado, e as crenças confinam-se à esfera privada</a:t>
            </a:r>
          </a:p>
          <a:p>
            <a:pPr lvl="3"/>
            <a:r>
              <a:rPr lang="pt-BR" dirty="0"/>
              <a:t>igualdade qualitativa: permite manifestações públicas da religião. A tolerância aqui implica que qualquer um pode vir à esfera pública sem precisar abrir mão de sua </a:t>
            </a:r>
            <a:r>
              <a:rPr lang="pt-BR" dirty="0" smtClean="0"/>
              <a:t>identidade</a:t>
            </a:r>
            <a:endParaRPr lang="pt-BR" dirty="0"/>
          </a:p>
          <a:p>
            <a:pPr lvl="2"/>
            <a:r>
              <a:rPr lang="pt-BR" b="1" i="1" dirty="0"/>
              <a:t>Motivos da tolerância</a:t>
            </a:r>
            <a:r>
              <a:rPr lang="pt-BR" dirty="0"/>
              <a:t>: respeito pela pessoa. Respeita-se a pessoa e toleram-se suas crenças e ações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62490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129</Words>
  <Application>Microsoft Office PowerPoint</Application>
  <PresentationFormat>Apresentação na tela (4:3)</PresentationFormat>
  <Paragraphs>55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Tema do Office</vt:lpstr>
      <vt:lpstr>Os limites da tolerância</vt:lpstr>
      <vt:lpstr>Apresentação do PowerPoint</vt:lpstr>
      <vt:lpstr>Núcleo do conceito de tolerância: seis componentes</vt:lpstr>
      <vt:lpstr>Apresentação do PowerPoint</vt:lpstr>
      <vt:lpstr>Apresentação do PowerPoint</vt:lpstr>
      <vt:lpstr>Apresentação do PowerPoint</vt:lpstr>
      <vt:lpstr>Quatro concepções de tolerância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 limites da tolerância</dc:title>
  <dc:creator>Geraldo Miniuci</dc:creator>
  <cp:lastModifiedBy>Geraldo Miniuci</cp:lastModifiedBy>
  <cp:revision>5</cp:revision>
  <dcterms:created xsi:type="dcterms:W3CDTF">2018-10-01T12:48:32Z</dcterms:created>
  <dcterms:modified xsi:type="dcterms:W3CDTF">2018-10-01T13:29:50Z</dcterms:modified>
</cp:coreProperties>
</file>