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2" r:id="rId5"/>
    <p:sldId id="261" r:id="rId6"/>
    <p:sldId id="263" r:id="rId7"/>
    <p:sldId id="268" r:id="rId8"/>
    <p:sldId id="270" r:id="rId9"/>
    <p:sldId id="273" r:id="rId10"/>
    <p:sldId id="274" r:id="rId11"/>
    <p:sldId id="262" r:id="rId12"/>
    <p:sldId id="265" r:id="rId13"/>
    <p:sldId id="271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74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39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8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0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10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66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84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19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09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4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8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9D6CC-4802-4F94-A8AD-916D3BF413D7}" type="datetimeFigureOut">
              <a:rPr lang="pt-BR" smtClean="0"/>
              <a:t>26/06/2018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A06B-EA23-435B-8380-4652982C0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0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quantification of 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718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65" y="2840343"/>
            <a:ext cx="4821333" cy="40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quantification of bod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5031"/>
            <a:ext cx="2785867" cy="204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quantification of bod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/>
          <a:stretch/>
        </p:blipFill>
        <p:spPr bwMode="auto">
          <a:xfrm>
            <a:off x="10393251" y="0"/>
            <a:ext cx="1798750" cy="28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quantification of bo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2734" r="3763" b="1680"/>
          <a:stretch/>
        </p:blipFill>
        <p:spPr bwMode="auto">
          <a:xfrm>
            <a:off x="4943420" y="3605892"/>
            <a:ext cx="2541089" cy="32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m para quantification of 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27" y="5312536"/>
            <a:ext cx="2073949" cy="15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m para quantification of bod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 b="1"/>
          <a:stretch/>
        </p:blipFill>
        <p:spPr bwMode="auto">
          <a:xfrm>
            <a:off x="3458031" y="2499574"/>
            <a:ext cx="1485389" cy="23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m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7"/>
          <a:stretch/>
        </p:blipFill>
        <p:spPr bwMode="auto">
          <a:xfrm>
            <a:off x="3458031" y="-83418"/>
            <a:ext cx="1795177" cy="25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m para quantification of bod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925" y="0"/>
            <a:ext cx="1971325" cy="288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m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00" y="111265"/>
            <a:ext cx="2549951" cy="25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sultado de imagem para quantification of bod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57" y="2259592"/>
            <a:ext cx="1870639" cy="14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484508" y="2910433"/>
            <a:ext cx="4707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latin typeface="Bell MT" panose="02020503060305020303" pitchFamily="18" charset="0"/>
              </a:rPr>
              <a:t>Pele Algorítmica</a:t>
            </a:r>
            <a:endParaRPr lang="pt-BR" sz="4400" dirty="0">
              <a:latin typeface="Bell MT" panose="02020503060305020303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82752" y="1711660"/>
            <a:ext cx="1550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latin typeface="Bell MT" panose="02020503060305020303" pitchFamily="18" charset="0"/>
              </a:rPr>
              <a:t>Corpo</a:t>
            </a:r>
            <a:endParaRPr lang="pt-BR" sz="4000" dirty="0"/>
          </a:p>
        </p:txBody>
      </p:sp>
      <p:sp>
        <p:nvSpPr>
          <p:cNvPr id="7" name="Retângulo 6"/>
          <p:cNvSpPr/>
          <p:nvPr/>
        </p:nvSpPr>
        <p:spPr>
          <a:xfrm>
            <a:off x="6669862" y="3041856"/>
            <a:ext cx="814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 smtClean="0">
                <a:latin typeface="Bell MT" panose="02020503060305020303" pitchFamily="18" charset="0"/>
              </a:rPr>
              <a:t>e a </a:t>
            </a:r>
            <a:endParaRPr lang="pt-BR" sz="36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446223" y="5996425"/>
            <a:ext cx="2971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Bell MT" panose="02020503060305020303" pitchFamily="18" charset="0"/>
              </a:rPr>
              <a:t>Jonathas Beck</a:t>
            </a:r>
          </a:p>
          <a:p>
            <a:r>
              <a:rPr lang="pt-BR" sz="2800" dirty="0" smtClean="0">
                <a:latin typeface="Bell MT" panose="02020503060305020303" pitchFamily="18" charset="0"/>
              </a:rPr>
              <a:t>Renan S. Carletti</a:t>
            </a:r>
            <a:endParaRPr lang="pt-BR" sz="28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6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1" y="2139478"/>
            <a:ext cx="4067577" cy="228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2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40521" y="2214030"/>
            <a:ext cx="48532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atin typeface="Bell MT" panose="02020503060305020303" pitchFamily="18" charset="0"/>
              </a:rPr>
              <a:t>Movimentos antecipatórios e</a:t>
            </a:r>
          </a:p>
          <a:p>
            <a:pPr algn="ctr"/>
            <a:r>
              <a:rPr lang="pt-BR" sz="4800" dirty="0" smtClean="0">
                <a:latin typeface="Bell MT" panose="02020503060305020303" pitchFamily="18" charset="0"/>
              </a:rPr>
              <a:t> pontuação de usuários</a:t>
            </a:r>
            <a:endParaRPr lang="pt-BR" sz="4800" i="1" dirty="0">
              <a:latin typeface="Bell MT" panose="02020503060305020303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21580" y="448072"/>
            <a:ext cx="5474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dirty="0">
                <a:latin typeface="Bell MT" panose="02020503060305020303" pitchFamily="18" charset="0"/>
              </a:rPr>
              <a:t>Estética preditiva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39320" y="5826647"/>
            <a:ext cx="3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ell MT" panose="02020503060305020303" pitchFamily="18" charset="0"/>
              </a:rPr>
              <a:t>(ROSSITER E ZEHLE, 2015)</a:t>
            </a:r>
            <a:endParaRPr lang="pt-BR" dirty="0">
              <a:latin typeface="Bell MT" panose="02020503060305020303" pitchFamily="18" charset="0"/>
            </a:endParaRPr>
          </a:p>
        </p:txBody>
      </p:sp>
      <p:pic>
        <p:nvPicPr>
          <p:cNvPr id="1026" name="Picture 2" descr="https://scontent.fcgh9-1.fna.fbcdn.net/v/t1.0-9/32829113_1883191361737343_561022612617035776_n.jpg?_nc_cat=0&amp;oh=9eb52c24dc78bd0cf2a614996cd41428&amp;oe=5BB5B7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83" y="741015"/>
            <a:ext cx="2905987" cy="51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4" y="90153"/>
            <a:ext cx="12297248" cy="66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7282" y="5951002"/>
            <a:ext cx="5124718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Objetos autônomos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20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589" y="391080"/>
            <a:ext cx="10515600" cy="1325563"/>
          </a:xfrm>
        </p:spPr>
        <p:txBody>
          <a:bodyPr/>
          <a:lstStyle/>
          <a:p>
            <a:r>
              <a:rPr lang="pt-BR" dirty="0" smtClean="0">
                <a:latin typeface="Bell MT" panose="02020503060305020303" pitchFamily="18" charset="0"/>
              </a:rPr>
              <a:t>BILIOGRAFIA</a:t>
            </a:r>
            <a:endParaRPr lang="pt-BR" dirty="0">
              <a:latin typeface="Bell MT" panose="02020503060305020303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11589" y="3556001"/>
            <a:ext cx="9529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11111"/>
                </a:solidFill>
                <a:latin typeface="Bell MT" panose="02020503060305020303" pitchFamily="18" charset="0"/>
              </a:rPr>
              <a:t>ROSSITER, Ned e ZEHLE, Soenke</a:t>
            </a:r>
            <a:r>
              <a:rPr lang="en-US" dirty="0">
                <a:solidFill>
                  <a:srgbClr val="111111"/>
                </a:solidFill>
                <a:latin typeface="Bell MT" panose="02020503060305020303" pitchFamily="18" charset="0"/>
              </a:rPr>
              <a:t>,</a:t>
            </a:r>
            <a:r>
              <a:rPr lang="en-US" dirty="0" smtClean="0">
                <a:solidFill>
                  <a:srgbClr val="111111"/>
                </a:solidFill>
                <a:latin typeface="Bell MT" panose="02020503060305020303" pitchFamily="18" charset="0"/>
              </a:rPr>
              <a:t> (2015). </a:t>
            </a:r>
            <a:r>
              <a:rPr lang="en-US" b="1" dirty="0" smtClean="0">
                <a:solidFill>
                  <a:srgbClr val="111111"/>
                </a:solidFill>
                <a:latin typeface="Bell MT" panose="02020503060305020303" pitchFamily="18" charset="0"/>
              </a:rPr>
              <a:t>The Aesthetics Of Algorithmic </a:t>
            </a:r>
            <a:r>
              <a:rPr lang="en-US" dirty="0" smtClean="0">
                <a:solidFill>
                  <a:srgbClr val="111111"/>
                </a:solidFill>
                <a:latin typeface="Bell MT" panose="02020503060305020303" pitchFamily="18" charset="0"/>
              </a:rPr>
              <a:t>Experience. </a:t>
            </a:r>
            <a:r>
              <a:rPr lang="en-US" i="1" dirty="0" smtClean="0">
                <a:solidFill>
                  <a:srgbClr val="111111"/>
                </a:solidFill>
                <a:latin typeface="Bell MT" panose="02020503060305020303" pitchFamily="18" charset="0"/>
              </a:rPr>
              <a:t>Routledge </a:t>
            </a:r>
            <a:r>
              <a:rPr lang="en-US" i="1" dirty="0">
                <a:solidFill>
                  <a:srgbClr val="111111"/>
                </a:solidFill>
                <a:latin typeface="Bell MT" panose="02020503060305020303" pitchFamily="18" charset="0"/>
              </a:rPr>
              <a:t>Companion to Art and Politics</a:t>
            </a:r>
            <a:r>
              <a:rPr lang="en-US" dirty="0">
                <a:solidFill>
                  <a:srgbClr val="111111"/>
                </a:solidFill>
                <a:latin typeface="Bell MT" panose="02020503060305020303" pitchFamily="18" charset="0"/>
              </a:rPr>
              <a:t>, New York: </a:t>
            </a:r>
            <a:r>
              <a:rPr lang="en-US" dirty="0" smtClean="0">
                <a:solidFill>
                  <a:srgbClr val="111111"/>
                </a:solidFill>
                <a:latin typeface="Bell MT" panose="02020503060305020303" pitchFamily="18" charset="0"/>
              </a:rPr>
              <a:t>Routledge</a:t>
            </a:r>
            <a:r>
              <a:rPr lang="en-US" dirty="0">
                <a:solidFill>
                  <a:srgbClr val="111111"/>
                </a:solidFill>
                <a:latin typeface="Bell MT" panose="02020503060305020303" pitchFamily="18" charset="0"/>
              </a:rPr>
              <a:t>.</a:t>
            </a:r>
            <a:endParaRPr lang="pt-BR" dirty="0">
              <a:latin typeface="Bell MT" panose="02020503060305020303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11589" y="2003669"/>
            <a:ext cx="7503943" cy="47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dirty="0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BERARDI, </a:t>
            </a:r>
            <a:r>
              <a:rPr lang="pt-BR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(2017). </a:t>
            </a:r>
            <a:r>
              <a:rPr lang="pt-BR" b="1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Fenomenologia </a:t>
            </a:r>
            <a:r>
              <a:rPr lang="pt-BR" b="1" dirty="0" err="1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</a:t>
            </a:r>
            <a:r>
              <a:rPr lang="pt-BR" b="1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fin</a:t>
            </a:r>
            <a:r>
              <a:rPr lang="pt-BR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Buenos Aires: </a:t>
            </a:r>
            <a:r>
              <a:rPr lang="pt-BR" dirty="0" err="1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Caja</a:t>
            </a:r>
            <a:r>
              <a:rPr lang="pt-BR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Negra.</a:t>
            </a:r>
            <a:endParaRPr lang="pt-BR" sz="1600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11589" y="2761144"/>
            <a:ext cx="93374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dirty="0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KITTLER, </a:t>
            </a:r>
            <a:r>
              <a:rPr lang="pt-BR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(1999). </a:t>
            </a:r>
            <a:r>
              <a:rPr lang="pt-BR" b="1" dirty="0" err="1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Gramophone</a:t>
            </a:r>
            <a:r>
              <a:rPr lang="pt-BR" b="1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b="1" dirty="0" err="1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film</a:t>
            </a:r>
            <a:r>
              <a:rPr lang="pt-BR" b="1" dirty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t-BR" b="1" dirty="0" err="1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typewriter</a:t>
            </a:r>
            <a:r>
              <a:rPr lang="pt-BR" b="1" dirty="0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dirty="0" err="1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California</a:t>
            </a:r>
            <a:r>
              <a:rPr lang="pt-BR" dirty="0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Stanford </a:t>
            </a:r>
            <a:r>
              <a:rPr lang="pt-BR" dirty="0" err="1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pt-BR" dirty="0" smtClean="0"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Press.</a:t>
            </a:r>
            <a:endParaRPr lang="pt-BR" sz="1600" b="1" dirty="0"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11588" y="4489358"/>
            <a:ext cx="9529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11111"/>
                </a:solidFill>
                <a:latin typeface="Bell MT" panose="02020503060305020303" pitchFamily="18" charset="0"/>
              </a:rPr>
              <a:t>TATOSSIAN, Arthur e MOREIRA, Virginia, (2012). </a:t>
            </a:r>
            <a:r>
              <a:rPr lang="en-US" b="1" dirty="0" err="1" smtClean="0">
                <a:solidFill>
                  <a:srgbClr val="111111"/>
                </a:solidFill>
                <a:latin typeface="Bell MT" panose="02020503060305020303" pitchFamily="18" charset="0"/>
              </a:rPr>
              <a:t>Clínica</a:t>
            </a:r>
            <a:r>
              <a:rPr lang="en-US" b="1" dirty="0" smtClean="0">
                <a:solidFill>
                  <a:srgbClr val="111111"/>
                </a:solidFill>
                <a:latin typeface="Bell MT" panose="02020503060305020303" pitchFamily="18" charset="0"/>
              </a:rPr>
              <a:t> do </a:t>
            </a:r>
            <a:r>
              <a:rPr lang="en-US" b="1" i="1" dirty="0" err="1" smtClean="0">
                <a:solidFill>
                  <a:srgbClr val="111111"/>
                </a:solidFill>
                <a:latin typeface="Bell MT" panose="02020503060305020303" pitchFamily="18" charset="0"/>
              </a:rPr>
              <a:t>Lebenswelt</a:t>
            </a:r>
            <a:r>
              <a:rPr lang="en-US" b="1" i="1" dirty="0" smtClean="0">
                <a:solidFill>
                  <a:srgbClr val="111111"/>
                </a:solidFill>
                <a:latin typeface="Bell MT" panose="02020503060305020303" pitchFamily="18" charset="0"/>
              </a:rPr>
              <a:t>: </a:t>
            </a:r>
            <a:r>
              <a:rPr lang="en-US" b="1" dirty="0" err="1" smtClean="0">
                <a:solidFill>
                  <a:srgbClr val="111111"/>
                </a:solidFill>
                <a:latin typeface="Bell MT" panose="02020503060305020303" pitchFamily="18" charset="0"/>
              </a:rPr>
              <a:t>psicoterapia</a:t>
            </a:r>
            <a:r>
              <a:rPr lang="en-US" b="1" dirty="0" smtClean="0">
                <a:solidFill>
                  <a:srgbClr val="111111"/>
                </a:solidFill>
                <a:latin typeface="Bell MT" panose="02020503060305020303" pitchFamily="18" charset="0"/>
              </a:rPr>
              <a:t> e </a:t>
            </a:r>
            <a:r>
              <a:rPr lang="en-US" b="1" dirty="0" err="1" smtClean="0">
                <a:solidFill>
                  <a:srgbClr val="111111"/>
                </a:solidFill>
                <a:latin typeface="Bell MT" panose="02020503060305020303" pitchFamily="18" charset="0"/>
              </a:rPr>
              <a:t>psicopatologia</a:t>
            </a:r>
            <a:r>
              <a:rPr lang="en-US" b="1" dirty="0" smtClean="0">
                <a:solidFill>
                  <a:srgbClr val="111111"/>
                </a:solidFill>
                <a:latin typeface="Bell MT" panose="02020503060305020303" pitchFamily="18" charset="0"/>
              </a:rPr>
              <a:t> </a:t>
            </a:r>
            <a:r>
              <a:rPr lang="en-US" b="1" dirty="0" err="1" smtClean="0">
                <a:solidFill>
                  <a:srgbClr val="111111"/>
                </a:solidFill>
                <a:latin typeface="Bell MT" panose="02020503060305020303" pitchFamily="18" charset="0"/>
              </a:rPr>
              <a:t>fenomenológica</a:t>
            </a:r>
            <a:r>
              <a:rPr lang="en-US" dirty="0" smtClean="0">
                <a:latin typeface="Bell MT" panose="02020503060305020303" pitchFamily="18" charset="0"/>
              </a:rPr>
              <a:t>. São Paulo: </a:t>
            </a:r>
            <a:r>
              <a:rPr lang="en-US" dirty="0" err="1" smtClean="0">
                <a:latin typeface="Bell MT" panose="02020503060305020303" pitchFamily="18" charset="0"/>
              </a:rPr>
              <a:t>Escuta</a:t>
            </a:r>
            <a:r>
              <a:rPr lang="en-US" dirty="0" smtClean="0">
                <a:latin typeface="Bell MT" panose="02020503060305020303" pitchFamily="18" charset="0"/>
              </a:rPr>
              <a:t>.</a:t>
            </a:r>
            <a:endParaRPr lang="pt-BR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39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aesthetic algorithm da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 bwMode="auto">
          <a:xfrm>
            <a:off x="3620915" y="2404466"/>
            <a:ext cx="4832854" cy="37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19687" y="505735"/>
            <a:ext cx="1103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Bell MT" panose="02020503060305020303" pitchFamily="18" charset="0"/>
              </a:rPr>
              <a:t>A ESTÉTICA DA EXPERIÊNCIA ALGORÍTMICA</a:t>
            </a:r>
            <a:endParaRPr lang="pt-BR" sz="3600" dirty="0">
              <a:latin typeface="Bell MT" panose="02020503060305020303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1457735"/>
            <a:ext cx="40974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 smtClean="0">
                <a:latin typeface="Bell MT" panose="02020503060305020303" pitchFamily="18" charset="0"/>
              </a:rPr>
              <a:t>Captura da experiência</a:t>
            </a:r>
          </a:p>
          <a:p>
            <a:pPr algn="ctr">
              <a:lnSpc>
                <a:spcPct val="150000"/>
              </a:lnSpc>
            </a:pPr>
            <a:endParaRPr lang="pt-BR" sz="4400" dirty="0" smtClean="0">
              <a:latin typeface="Bell MT" panose="020205030603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4400" dirty="0">
                <a:latin typeface="Bell MT" panose="02020503060305020303" pitchFamily="18" charset="0"/>
              </a:rPr>
              <a:t>Estética </a:t>
            </a:r>
            <a:r>
              <a:rPr lang="pt-BR" sz="4400" dirty="0" smtClean="0">
                <a:latin typeface="Bell MT" panose="02020503060305020303" pitchFamily="18" charset="0"/>
              </a:rPr>
              <a:t>preditiva</a:t>
            </a:r>
            <a:endParaRPr lang="pt-BR" sz="4400" dirty="0">
              <a:latin typeface="Bell MT" panose="02020503060305020303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27138" y="6259048"/>
            <a:ext cx="3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ell MT" panose="02020503060305020303" pitchFamily="18" charset="0"/>
              </a:rPr>
              <a:t>(ROSSITER E ZEHLE, 2015)</a:t>
            </a:r>
            <a:endParaRPr lang="pt-BR" dirty="0">
              <a:latin typeface="Bell MT" panose="02020503060305020303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212481" y="1457735"/>
            <a:ext cx="37987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latin typeface="Bell MT" panose="02020503060305020303" pitchFamily="18" charset="0"/>
              </a:rPr>
              <a:t>Logística do fluxo da vida</a:t>
            </a:r>
          </a:p>
          <a:p>
            <a:pPr algn="ctr">
              <a:lnSpc>
                <a:spcPct val="150000"/>
              </a:lnSpc>
            </a:pPr>
            <a:endParaRPr lang="pt-BR" sz="4400" dirty="0">
              <a:latin typeface="Bell MT" panose="020205030603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4400" dirty="0">
                <a:latin typeface="Bell MT" panose="02020503060305020303" pitchFamily="18" charset="0"/>
              </a:rPr>
              <a:t>Objetos autônomos</a:t>
            </a:r>
          </a:p>
        </p:txBody>
      </p:sp>
    </p:spTree>
    <p:extLst>
      <p:ext uri="{BB962C8B-B14F-4D97-AF65-F5344CB8AC3E}">
        <p14:creationId xmlns:p14="http://schemas.microsoft.com/office/powerpoint/2010/main" val="27164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Resultado de imagem para antony gormle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2"/>
          <a:stretch/>
        </p:blipFill>
        <p:spPr bwMode="auto">
          <a:xfrm>
            <a:off x="185194" y="11575"/>
            <a:ext cx="11825632" cy="69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061745" y="-103793"/>
            <a:ext cx="80725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dirty="0">
                <a:latin typeface="Bell MT" panose="02020503060305020303" pitchFamily="18" charset="0"/>
              </a:rPr>
              <a:t>Captura da </a:t>
            </a:r>
            <a:r>
              <a:rPr lang="pt-BR" sz="4800" dirty="0" smtClean="0">
                <a:latin typeface="Bell MT" panose="02020503060305020303" pitchFamily="18" charset="0"/>
              </a:rPr>
              <a:t>experiência sensível</a:t>
            </a:r>
            <a:endParaRPr lang="pt-BR" sz="4800" dirty="0">
              <a:latin typeface="Bell MT" panose="02020503060305020303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46166" y="2058698"/>
            <a:ext cx="48252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dirty="0" smtClean="0">
                <a:latin typeface="Bell MT" panose="02020503060305020303" pitchFamily="18" charset="0"/>
              </a:rPr>
              <a:t>Lógica conjuntiva </a:t>
            </a:r>
            <a:endParaRPr lang="pt-BR" sz="4800" dirty="0">
              <a:latin typeface="Bell MT" panose="02020503060305020303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526863" y="2108070"/>
            <a:ext cx="4536691" cy="1101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dirty="0" smtClean="0">
                <a:latin typeface="Bell MT" panose="02020503060305020303" pitchFamily="18" charset="0"/>
              </a:rPr>
              <a:t>Lógica conectiva </a:t>
            </a:r>
            <a:endParaRPr lang="pt-BR" sz="4800" dirty="0">
              <a:latin typeface="Bell MT" panose="02020503060305020303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858782" y="6416489"/>
            <a:ext cx="94558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>
                <a:latin typeface="Bell MT" panose="02020503060305020303" pitchFamily="18" charset="0"/>
              </a:rPr>
              <a:t>(DELEUZE E GUATARRI APUD BERARDI, 2017); (BERARDI, 2017); (KITTLER, 1999)</a:t>
            </a:r>
            <a:endParaRPr lang="pt-BR" dirty="0">
              <a:latin typeface="Bell MT" panose="02020503060305020303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8" y="3227875"/>
            <a:ext cx="951058" cy="133514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09" y="3602716"/>
            <a:ext cx="1194920" cy="8961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22" y="3660633"/>
            <a:ext cx="786452" cy="78035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680172" y="3455740"/>
            <a:ext cx="495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aseline="-25000" dirty="0" smtClean="0"/>
              <a:t>+</a:t>
            </a:r>
            <a:endParaRPr lang="pt-BR" sz="6600" baseline="-250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267555" y="3484557"/>
            <a:ext cx="495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aseline="-25000" dirty="0" smtClean="0"/>
              <a:t>+</a:t>
            </a:r>
            <a:endParaRPr lang="pt-BR" sz="6600" baseline="-25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81" y="3602716"/>
            <a:ext cx="2011854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6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Resultado de imagem para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567664" y="5415898"/>
            <a:ext cx="6623416" cy="1101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dirty="0">
                <a:latin typeface="Bell MT" panose="02020503060305020303" pitchFamily="18" charset="0"/>
              </a:rPr>
              <a:t>Logística do fluxo </a:t>
            </a:r>
            <a:r>
              <a:rPr lang="pt-BR" sz="4800" dirty="0" smtClean="0">
                <a:latin typeface="Bell MT" panose="02020503060305020303" pitchFamily="18" charset="0"/>
              </a:rPr>
              <a:t>da </a:t>
            </a:r>
            <a:r>
              <a:rPr lang="pt-BR" sz="4800" dirty="0">
                <a:latin typeface="Bell MT" panose="02020503060305020303" pitchFamily="18" charset="0"/>
              </a:rPr>
              <a:t>vida</a:t>
            </a:r>
          </a:p>
        </p:txBody>
      </p:sp>
    </p:spTree>
    <p:extLst>
      <p:ext uri="{BB962C8B-B14F-4D97-AF65-F5344CB8AC3E}">
        <p14:creationId xmlns:p14="http://schemas.microsoft.com/office/powerpoint/2010/main" val="14634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874953" y="1335335"/>
            <a:ext cx="3546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dirty="0" smtClean="0">
                <a:latin typeface="Bell MT" panose="02020503060305020303" pitchFamily="18" charset="0"/>
              </a:rPr>
              <a:t>Interface design</a:t>
            </a:r>
            <a:endParaRPr lang="pt-BR" sz="4000" dirty="0">
              <a:latin typeface="Bell MT" panose="02020503060305020303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982671" y="3696012"/>
            <a:ext cx="1329210" cy="9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 smtClean="0">
                <a:latin typeface="Bell MT" panose="02020503060305020303" pitchFamily="18" charset="0"/>
              </a:rPr>
              <a:t>Afeto</a:t>
            </a:r>
            <a:endParaRPr lang="pt-BR" sz="4000" dirty="0">
              <a:latin typeface="Bell MT" panose="02020503060305020303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42715" y="3696012"/>
            <a:ext cx="29636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dirty="0" smtClean="0">
                <a:latin typeface="Bell MT" panose="02020503060305020303" pitchFamily="18" charset="0"/>
              </a:rPr>
              <a:t>Ferramentas </a:t>
            </a:r>
          </a:p>
          <a:p>
            <a:pPr algn="ctr"/>
            <a:r>
              <a:rPr lang="pt-BR" sz="4000" dirty="0" smtClean="0">
                <a:latin typeface="Bell MT" panose="02020503060305020303" pitchFamily="18" charset="0"/>
              </a:rPr>
              <a:t>comerciais</a:t>
            </a:r>
            <a:endParaRPr lang="pt-BR" sz="4000" dirty="0">
              <a:latin typeface="Bell MT" panose="02020503060305020303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002332" y="6362163"/>
            <a:ext cx="305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ell MT" panose="02020503060305020303" pitchFamily="18" charset="0"/>
              </a:rPr>
              <a:t>(ROSSITER E ZEHLE, 2015)</a:t>
            </a:r>
            <a:endParaRPr lang="pt-BR" dirty="0">
              <a:latin typeface="Bell MT" panose="02020503060305020303" pitchFamily="18" charset="0"/>
            </a:endParaRPr>
          </a:p>
        </p:txBody>
      </p:sp>
      <p:pic>
        <p:nvPicPr>
          <p:cNvPr id="2054" name="Picture 6" descr="Resultado de imagem para minimalist curve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27267">
            <a:off x="2930657" y="2202137"/>
            <a:ext cx="1302380" cy="13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sultado de imagem para minimalist curve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243">
            <a:off x="6996086" y="2207237"/>
            <a:ext cx="1302380" cy="13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m para minimalist curve arr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8674">
            <a:off x="5607813" y="4173240"/>
            <a:ext cx="1302380" cy="13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1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0612-WA0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446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0612-WA0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546" y="0"/>
            <a:ext cx="3881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17164" y="1078269"/>
            <a:ext cx="491655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latin typeface="Bell MT" panose="02020503060305020303" pitchFamily="18" charset="0"/>
              </a:rPr>
              <a:t>além de um certo limite, a experiência de aceleração produz uma contração do tempo disponível para elaboração consciente e, por conseguinte, uma perda da sensibilidade (que também tem consequências éticas). </a:t>
            </a:r>
            <a:r>
              <a:rPr lang="pt-BR" sz="2400" i="1" dirty="0" smtClean="0">
                <a:latin typeface="Bell MT" panose="02020503060305020303" pitchFamily="18" charset="0"/>
              </a:rPr>
              <a:t>A sensibilidade existe no tempo</a:t>
            </a:r>
            <a:r>
              <a:rPr lang="pt-BR" sz="2400" dirty="0" smtClean="0">
                <a:latin typeface="Bell MT" panose="02020503060305020303" pitchFamily="18" charset="0"/>
              </a:rPr>
              <a:t>, e o ciberespaço tem crescido de forma tão densa que o organismo sensível (como singularidade consciente) </a:t>
            </a:r>
            <a:r>
              <a:rPr lang="pt-BR" sz="2400" i="1" dirty="0" smtClean="0">
                <a:latin typeface="Bell MT" panose="02020503060305020303" pitchFamily="18" charset="0"/>
              </a:rPr>
              <a:t>já não tem tempo para extrair significado</a:t>
            </a:r>
            <a:r>
              <a:rPr lang="pt-BR" sz="2400" dirty="0" smtClean="0">
                <a:latin typeface="Bell MT" panose="02020503060305020303" pitchFamily="18" charset="0"/>
              </a:rPr>
              <a:t> e prazer da experiência (BERARDI, 2017, p. 51, tradução e grifo nosso).</a:t>
            </a:r>
          </a:p>
          <a:p>
            <a:pPr algn="just"/>
            <a:endParaRPr lang="pt-BR" sz="2400" dirty="0" smtClean="0">
              <a:latin typeface="Bell MT" panose="02020503060305020303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69613" y="1866060"/>
            <a:ext cx="53576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Bell MT" panose="02020503060305020303" pitchFamily="18" charset="0"/>
              </a:rPr>
              <a:t>Três tempos da experiência vivida</a:t>
            </a:r>
            <a:r>
              <a:rPr lang="pt-BR" sz="2400" dirty="0" smtClean="0">
                <a:latin typeface="Bell MT" panose="02020503060305020303" pitchFamily="18" charset="0"/>
              </a:rPr>
              <a:t>:</a:t>
            </a:r>
          </a:p>
          <a:p>
            <a:pPr algn="ctr"/>
            <a:endParaRPr lang="pt-BR" sz="2400" dirty="0" smtClean="0">
              <a:latin typeface="Bell MT" panose="02020503060305020303" pitchFamily="18" charset="0"/>
            </a:endParaRPr>
          </a:p>
          <a:p>
            <a:pPr algn="ctr"/>
            <a:r>
              <a:rPr lang="pt-BR" sz="3200" dirty="0" smtClean="0">
                <a:latin typeface="Bell MT" panose="02020503060305020303" pitchFamily="18" charset="0"/>
              </a:rPr>
              <a:t>Presentação</a:t>
            </a:r>
          </a:p>
          <a:p>
            <a:pPr algn="ctr"/>
            <a:r>
              <a:rPr lang="pt-BR" sz="3200" dirty="0" smtClean="0">
                <a:latin typeface="Bell MT" panose="02020503060305020303" pitchFamily="18" charset="0"/>
              </a:rPr>
              <a:t>Retenção</a:t>
            </a:r>
          </a:p>
          <a:p>
            <a:pPr algn="ctr"/>
            <a:r>
              <a:rPr lang="pt-BR" sz="3200" dirty="0" smtClean="0">
                <a:latin typeface="Bell MT" panose="02020503060305020303" pitchFamily="18" charset="0"/>
              </a:rPr>
              <a:t>Protensão</a:t>
            </a:r>
          </a:p>
          <a:p>
            <a:pPr algn="ctr"/>
            <a:endParaRPr lang="pt-BR" sz="2400" dirty="0" smtClean="0">
              <a:latin typeface="Bell MT" panose="02020503060305020303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04471" y="4605271"/>
            <a:ext cx="34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dirty="0" smtClean="0">
                <a:latin typeface="Bell MT" panose="02020503060305020303" pitchFamily="18" charset="0"/>
              </a:rPr>
              <a:t>(TATOSSIAN e MOREIRA, 2012)</a:t>
            </a:r>
            <a:endParaRPr lang="pt-BR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510197" y="1204879"/>
            <a:ext cx="49165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latin typeface="Bell MT" panose="02020503060305020303" pitchFamily="18" charset="0"/>
              </a:rPr>
              <a:t>o </a:t>
            </a:r>
            <a:r>
              <a:rPr lang="pt-BR" sz="2400" i="1" dirty="0" err="1" smtClean="0">
                <a:latin typeface="Bell MT" panose="02020503060305020303" pitchFamily="18" charset="0"/>
              </a:rPr>
              <a:t>multitasking</a:t>
            </a:r>
            <a:r>
              <a:rPr lang="pt-BR" sz="2400" i="1" dirty="0" smtClean="0">
                <a:latin typeface="Bell MT" panose="02020503060305020303" pitchFamily="18" charset="0"/>
              </a:rPr>
              <a:t> </a:t>
            </a:r>
            <a:r>
              <a:rPr lang="pt-BR" sz="2400" dirty="0" smtClean="0">
                <a:latin typeface="Bell MT" panose="02020503060305020303" pitchFamily="18" charset="0"/>
              </a:rPr>
              <a:t>atual implica </a:t>
            </a:r>
            <a:r>
              <a:rPr lang="pt-BR" sz="2400" dirty="0">
                <a:latin typeface="Bell MT" panose="02020503060305020303" pitchFamily="18" charset="0"/>
              </a:rPr>
              <a:t>p</a:t>
            </a:r>
            <a:r>
              <a:rPr lang="pt-BR" sz="2400" dirty="0" smtClean="0">
                <a:latin typeface="Bell MT" panose="02020503060305020303" pitchFamily="18" charset="0"/>
              </a:rPr>
              <a:t>assar rapidamente de uma estrutura de informação a outra. </a:t>
            </a:r>
            <a:r>
              <a:rPr lang="pt-BR" sz="2400" dirty="0">
                <a:latin typeface="Bell MT" panose="02020503060305020303" pitchFamily="18" charset="0"/>
              </a:rPr>
              <a:t>A</a:t>
            </a:r>
            <a:r>
              <a:rPr lang="pt-BR" sz="2400" dirty="0" smtClean="0">
                <a:latin typeface="Bell MT" panose="02020503060305020303" pitchFamily="18" charset="0"/>
              </a:rPr>
              <a:t> mente humana parece completamente apta para isso</a:t>
            </a:r>
            <a:r>
              <a:rPr lang="pt-BR" sz="2400" smtClean="0">
                <a:latin typeface="Bell MT" panose="02020503060305020303" pitchFamily="18" charset="0"/>
              </a:rPr>
              <a:t>, mas na </a:t>
            </a:r>
            <a:r>
              <a:rPr lang="pt-BR" sz="2400" dirty="0" smtClean="0">
                <a:latin typeface="Bell MT" panose="02020503060305020303" pitchFamily="18" charset="0"/>
              </a:rPr>
              <a:t>realidade este fenômeno leva a uma mutação psicológica que produz novas formas de sofrimento como o transtorno do pânico, o transtorno de déficit de atenção, o </a:t>
            </a:r>
            <a:r>
              <a:rPr lang="pt-BR" sz="2400" i="1" dirty="0" err="1" smtClean="0">
                <a:latin typeface="Bell MT" panose="02020503060305020303" pitchFamily="18" charset="0"/>
              </a:rPr>
              <a:t>burnout</a:t>
            </a:r>
            <a:r>
              <a:rPr lang="pt-BR" sz="2400" dirty="0" smtClean="0">
                <a:latin typeface="Bell MT" panose="02020503060305020303" pitchFamily="18" charset="0"/>
              </a:rPr>
              <a:t>, o esgotamento mental e a depressão (BERARDI, 2017, p. 48, tradução nossa).</a:t>
            </a:r>
          </a:p>
          <a:p>
            <a:pPr algn="just"/>
            <a:endParaRPr lang="pt-BR" sz="2400" dirty="0" smtClean="0">
              <a:latin typeface="Bell MT" panose="020205030603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4668" y="-604810"/>
            <a:ext cx="3087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ll MT"/>
                <a:cs typeface="Bell MT"/>
              </a:rPr>
              <a:t>			</a:t>
            </a:r>
            <a:r>
              <a:rPr lang="en-US" sz="3200" dirty="0" err="1" smtClean="0">
                <a:latin typeface="Bell MT"/>
                <a:cs typeface="Bell MT"/>
              </a:rPr>
              <a:t>Cronopatologias</a:t>
            </a:r>
            <a:endParaRPr lang="en-US" sz="3200" dirty="0">
              <a:latin typeface="Bell MT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31548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363</Words>
  <Application>Microsoft Office PowerPoint</Application>
  <PresentationFormat>Widescreen</PresentationFormat>
  <Paragraphs>44</Paragraphs>
  <Slides>13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Bell MT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Objetos autônomos </vt:lpstr>
      <vt:lpstr>BILIOGRAFIA</vt:lpstr>
    </vt:vector>
  </TitlesOfParts>
  <Company>LG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Renan S. Carletti</dc:creator>
  <cp:lastModifiedBy>Renan S. Carletti</cp:lastModifiedBy>
  <cp:revision>36</cp:revision>
  <dcterms:created xsi:type="dcterms:W3CDTF">2018-06-09T15:08:31Z</dcterms:created>
  <dcterms:modified xsi:type="dcterms:W3CDTF">2018-06-26T22:22:56Z</dcterms:modified>
</cp:coreProperties>
</file>