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4" r:id="rId2"/>
    <p:sldId id="292" r:id="rId3"/>
    <p:sldId id="293" r:id="rId4"/>
    <p:sldId id="297" r:id="rId5"/>
    <p:sldId id="302" r:id="rId6"/>
    <p:sldId id="256" r:id="rId7"/>
    <p:sldId id="295" r:id="rId8"/>
    <p:sldId id="296" r:id="rId9"/>
    <p:sldId id="272" r:id="rId10"/>
    <p:sldId id="300" r:id="rId11"/>
    <p:sldId id="299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7E6"/>
    <a:srgbClr val="F7EFEF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842" autoAdjust="0"/>
    <p:restoredTop sz="73118" autoAdjust="0"/>
  </p:normalViewPr>
  <p:slideViewPr>
    <p:cSldViewPr>
      <p:cViewPr>
        <p:scale>
          <a:sx n="72" d="100"/>
          <a:sy n="72" d="100"/>
        </p:scale>
        <p:origin x="-1464" y="33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739-8879-42EB-A530-0691394DA637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40372-B64A-4360-8B94-EAA378297B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0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40372-B64A-4360-8B94-EAA378297BF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CF12-0B31-4030-A69E-C7ADAF505238}" type="datetimeFigureOut">
              <a:rPr lang="pt-BR" smtClean="0"/>
              <a:pPr/>
              <a:t>05/09/2016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FF45-F831-4E38-95AB-429D091E3B9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559332" y="-1"/>
            <a:ext cx="586256" cy="6858001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57356" y="500042"/>
            <a:ext cx="4896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1400" dirty="0">
                <a:cs typeface="Times New Roman" panose="02020603050405020304" pitchFamily="18" charset="0"/>
              </a:rPr>
              <a:t>Universidade de São Paulo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1400" dirty="0">
                <a:cs typeface="Times New Roman" panose="02020603050405020304" pitchFamily="18" charset="0"/>
              </a:rPr>
              <a:t>Faculdade de </a:t>
            </a:r>
            <a:r>
              <a:rPr lang="pt-BR" sz="1400" dirty="0" smtClean="0">
                <a:cs typeface="Times New Roman" panose="02020603050405020304" pitchFamily="18" charset="0"/>
              </a:rPr>
              <a:t>Medicina </a:t>
            </a:r>
            <a:r>
              <a:rPr lang="pt-BR" sz="1400" dirty="0">
                <a:cs typeface="Times New Roman" panose="02020603050405020304" pitchFamily="18" charset="0"/>
              </a:rPr>
              <a:t>de Ribeirão Preto</a:t>
            </a:r>
          </a:p>
          <a:p>
            <a:pPr lvl="0" algn="ctr">
              <a:spcBef>
                <a:spcPct val="0"/>
              </a:spcBef>
              <a:defRPr/>
            </a:pPr>
            <a:r>
              <a:rPr lang="pt-BR" sz="1400" dirty="0" smtClean="0">
                <a:cs typeface="Times New Roman" panose="02020603050405020304" pitchFamily="18" charset="0"/>
              </a:rPr>
              <a:t>Disciplina: Modelos Experimentais em Oncologia</a:t>
            </a:r>
            <a:endParaRPr lang="pt-BR" sz="1400" dirty="0"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Geron\Pictures\LogoFMRP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47" y="214291"/>
            <a:ext cx="1306071" cy="1571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Geron\Pictures\HC\logo_usp_brasao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68" y="142852"/>
            <a:ext cx="1225686" cy="1738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071678"/>
            <a:ext cx="79064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714884"/>
            <a:ext cx="39338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-214346" y="5286388"/>
            <a:ext cx="8964487" cy="187334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t-BR" sz="12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Taciani</a:t>
            </a:r>
            <a:r>
              <a:rPr lang="pt-BR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de Almeida Magalhães</a:t>
            </a:r>
          </a:p>
          <a:p>
            <a:pPr>
              <a:spcBef>
                <a:spcPts val="0"/>
              </a:spcBef>
            </a:pPr>
            <a:endParaRPr lang="pt-BR" sz="1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pt-BR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Ribeirão Preto </a:t>
            </a:r>
          </a:p>
          <a:p>
            <a:pPr>
              <a:spcBef>
                <a:spcPts val="0"/>
              </a:spcBef>
            </a:pPr>
            <a:r>
              <a:rPr lang="pt-BR" sz="1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2016</a:t>
            </a:r>
          </a:p>
          <a:p>
            <a:pPr algn="r"/>
            <a:endParaRPr lang="pt-B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500034" y="1764192"/>
            <a:ext cx="3857653" cy="509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lum bright="70000" contrast="-70000"/>
          </a:blip>
          <a:srcRect/>
          <a:stretch>
            <a:fillRect/>
          </a:stretch>
        </p:blipFill>
        <p:spPr bwMode="auto">
          <a:xfrm>
            <a:off x="4357686" y="1785926"/>
            <a:ext cx="4016856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8559332" y="-1"/>
            <a:ext cx="586256" cy="6858001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20" y="-14290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2714612" y="2857496"/>
            <a:ext cx="3214710" cy="221457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     </a:t>
            </a:r>
            <a:r>
              <a:rPr lang="pt-BR" sz="1600" dirty="0" err="1" smtClean="0">
                <a:solidFill>
                  <a:schemeClr val="tx1"/>
                </a:solidFill>
              </a:rPr>
              <a:t>Ciclina</a:t>
            </a:r>
            <a:r>
              <a:rPr lang="pt-BR" sz="1600" dirty="0" smtClean="0">
                <a:solidFill>
                  <a:schemeClr val="tx1"/>
                </a:solidFill>
              </a:rPr>
              <a:t> G2 irá contribuir para     atividade da via </a:t>
            </a:r>
            <a:r>
              <a:rPr lang="pt-BR" sz="1600" dirty="0" err="1" smtClean="0">
                <a:solidFill>
                  <a:schemeClr val="tx1"/>
                </a:solidFill>
              </a:rPr>
              <a:t>Wnt</a:t>
            </a:r>
            <a:r>
              <a:rPr lang="pt-BR" sz="1600" dirty="0" smtClean="0">
                <a:solidFill>
                  <a:schemeClr val="tx1"/>
                </a:solidFill>
              </a:rPr>
              <a:t>: característica mais agressiva ao EOC, levando a metástase;</a:t>
            </a:r>
          </a:p>
          <a:p>
            <a:pPr algn="ctr">
              <a:buFont typeface="Arial" pitchFamily="34" charset="0"/>
              <a:buChar char="•"/>
            </a:pPr>
            <a:r>
              <a:rPr lang="pt-BR" sz="1600" dirty="0" smtClean="0">
                <a:solidFill>
                  <a:schemeClr val="tx1"/>
                </a:solidFill>
              </a:rPr>
              <a:t> Supressor tumoral potente em EOC por inibir a EMT através da atenuação da via </a:t>
            </a:r>
            <a:r>
              <a:rPr lang="pt-BR" sz="1600" dirty="0" err="1" smtClean="0">
                <a:solidFill>
                  <a:schemeClr val="tx1"/>
                </a:solidFill>
              </a:rPr>
              <a:t>Wnt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 rot="5400000">
            <a:off x="3036877" y="3249611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5400000" flipH="1" flipV="1">
            <a:off x="3251191" y="3463925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642910" y="857232"/>
            <a:ext cx="3571900" cy="928694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err="1" smtClean="0">
                <a:solidFill>
                  <a:schemeClr val="bg2"/>
                </a:solidFill>
              </a:rPr>
              <a:t>Hiperexpressão</a:t>
            </a:r>
            <a:r>
              <a:rPr lang="pt-BR" sz="1400" dirty="0" smtClean="0">
                <a:solidFill>
                  <a:schemeClr val="bg2"/>
                </a:solidFill>
              </a:rPr>
              <a:t> de </a:t>
            </a:r>
            <a:r>
              <a:rPr lang="pt-BR" sz="1400" i="1" dirty="0" smtClean="0">
                <a:solidFill>
                  <a:schemeClr val="bg2"/>
                </a:solidFill>
              </a:rPr>
              <a:t>CCNG2: </a:t>
            </a:r>
            <a:r>
              <a:rPr lang="pt-BR" sz="1400" dirty="0" smtClean="0">
                <a:solidFill>
                  <a:schemeClr val="bg2"/>
                </a:solidFill>
              </a:rPr>
              <a:t>inibiu a  proliferação,       colônias, inibiu a migração e invasão:</a:t>
            </a:r>
          </a:p>
          <a:p>
            <a:pPr algn="ctr"/>
            <a:r>
              <a:rPr lang="pt-BR" sz="1400" dirty="0" smtClean="0">
                <a:solidFill>
                  <a:schemeClr val="bg2"/>
                </a:solidFill>
              </a:rPr>
              <a:t>EMT:        </a:t>
            </a:r>
            <a:r>
              <a:rPr lang="pt-BR" sz="1400" i="1" dirty="0" smtClean="0">
                <a:solidFill>
                  <a:schemeClr val="bg2"/>
                </a:solidFill>
              </a:rPr>
              <a:t>VIM</a:t>
            </a:r>
            <a:r>
              <a:rPr lang="pt-BR" sz="1400" dirty="0" smtClean="0">
                <a:solidFill>
                  <a:schemeClr val="bg2"/>
                </a:solidFill>
              </a:rPr>
              <a:t> ,</a:t>
            </a:r>
            <a:r>
              <a:rPr lang="pt-BR" sz="1400" i="1" dirty="0" smtClean="0">
                <a:solidFill>
                  <a:schemeClr val="bg2"/>
                </a:solidFill>
              </a:rPr>
              <a:t>    CDH1,         AT-HOOK2</a:t>
            </a:r>
            <a:endParaRPr lang="pt-BR" sz="100" i="1" dirty="0" smtClean="0">
              <a:solidFill>
                <a:schemeClr val="bg2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rot="5400000">
            <a:off x="1750993" y="1177909"/>
            <a:ext cx="214314" cy="158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rot="5400000">
            <a:off x="822299" y="1606537"/>
            <a:ext cx="214314" cy="158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rot="5400000">
            <a:off x="1536679" y="1606537"/>
            <a:ext cx="214314" cy="158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rot="5400000" flipH="1" flipV="1">
            <a:off x="2036745" y="1606537"/>
            <a:ext cx="214314" cy="158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rot="5400000">
            <a:off x="2822563" y="1606537"/>
            <a:ext cx="214314" cy="1588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4500562" y="857232"/>
            <a:ext cx="3500462" cy="92867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i="1" dirty="0" err="1" smtClean="0">
                <a:solidFill>
                  <a:schemeClr val="bg2"/>
                </a:solidFill>
              </a:rPr>
              <a:t>knockdown</a:t>
            </a:r>
            <a:r>
              <a:rPr lang="pt-BR" sz="1400" i="1" dirty="0" smtClean="0">
                <a:solidFill>
                  <a:schemeClr val="bg2"/>
                </a:solidFill>
              </a:rPr>
              <a:t>  </a:t>
            </a:r>
            <a:r>
              <a:rPr lang="pt-BR" sz="1400" dirty="0" smtClean="0">
                <a:solidFill>
                  <a:schemeClr val="bg2"/>
                </a:solidFill>
              </a:rPr>
              <a:t>de</a:t>
            </a:r>
            <a:r>
              <a:rPr lang="pt-BR" sz="1400" i="1" dirty="0" smtClean="0">
                <a:solidFill>
                  <a:schemeClr val="bg2"/>
                </a:solidFill>
              </a:rPr>
              <a:t> CCNG2</a:t>
            </a:r>
            <a:r>
              <a:rPr lang="pt-BR" sz="1400" dirty="0" smtClean="0">
                <a:solidFill>
                  <a:schemeClr val="bg2"/>
                </a:solidFill>
              </a:rPr>
              <a:t>: aumentou a migração e invasão:</a:t>
            </a:r>
          </a:p>
          <a:p>
            <a:pPr algn="ctr"/>
            <a:r>
              <a:rPr lang="pt-BR" sz="1400" dirty="0" smtClean="0">
                <a:solidFill>
                  <a:schemeClr val="bg2"/>
                </a:solidFill>
              </a:rPr>
              <a:t> EMT:     </a:t>
            </a:r>
            <a:r>
              <a:rPr lang="pt-BR" sz="1400" i="1" dirty="0" smtClean="0">
                <a:solidFill>
                  <a:schemeClr val="bg2"/>
                </a:solidFill>
              </a:rPr>
              <a:t>VIM</a:t>
            </a:r>
            <a:r>
              <a:rPr lang="pt-BR" sz="1400" dirty="0" smtClean="0">
                <a:solidFill>
                  <a:schemeClr val="bg2"/>
                </a:solidFill>
              </a:rPr>
              <a:t>,    </a:t>
            </a:r>
            <a:r>
              <a:rPr lang="pt-BR" sz="1400" i="1" dirty="0" smtClean="0">
                <a:solidFill>
                  <a:schemeClr val="bg2"/>
                </a:solidFill>
              </a:rPr>
              <a:t>SNAI1</a:t>
            </a:r>
            <a:r>
              <a:rPr lang="pt-BR" sz="1400" dirty="0" smtClean="0">
                <a:solidFill>
                  <a:schemeClr val="bg2"/>
                </a:solidFill>
              </a:rPr>
              <a:t> e</a:t>
            </a:r>
            <a:r>
              <a:rPr lang="pt-BR" sz="1400" i="1" dirty="0" smtClean="0">
                <a:solidFill>
                  <a:schemeClr val="bg2"/>
                </a:solidFill>
              </a:rPr>
              <a:t> 2 </a:t>
            </a:r>
            <a:r>
              <a:rPr lang="pt-BR" sz="1400" dirty="0" smtClean="0">
                <a:solidFill>
                  <a:schemeClr val="bg2"/>
                </a:solidFill>
              </a:rPr>
              <a:t>e     </a:t>
            </a:r>
            <a:r>
              <a:rPr lang="pt-BR" sz="1400" i="1" dirty="0" smtClean="0">
                <a:solidFill>
                  <a:schemeClr val="bg2"/>
                </a:solidFill>
              </a:rPr>
              <a:t>ZEB2</a:t>
            </a:r>
            <a:r>
              <a:rPr lang="pt-BR" sz="1400" dirty="0" smtClean="0">
                <a:solidFill>
                  <a:schemeClr val="bg2"/>
                </a:solidFill>
              </a:rPr>
              <a:t>;</a:t>
            </a:r>
          </a:p>
          <a:p>
            <a:pPr algn="ctr"/>
            <a:endParaRPr lang="pt-BR" sz="1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bg2"/>
                </a:solidFill>
              </a:rPr>
              <a:t>     </a:t>
            </a:r>
            <a:r>
              <a:rPr lang="pt-BR" sz="1400" i="1" dirty="0" smtClean="0">
                <a:solidFill>
                  <a:schemeClr val="bg2"/>
                </a:solidFill>
              </a:rPr>
              <a:t>CDH1</a:t>
            </a:r>
            <a:r>
              <a:rPr lang="pt-BR" sz="1400" dirty="0" smtClean="0">
                <a:solidFill>
                  <a:schemeClr val="bg2"/>
                </a:solidFill>
              </a:rPr>
              <a:t>:       via </a:t>
            </a:r>
            <a:r>
              <a:rPr lang="pt-BR" sz="1400" dirty="0" err="1" smtClean="0">
                <a:solidFill>
                  <a:schemeClr val="bg2"/>
                </a:solidFill>
              </a:rPr>
              <a:t>Wnt</a:t>
            </a:r>
            <a:endParaRPr lang="pt-BR" sz="1400" dirty="0" smtClean="0">
              <a:solidFill>
                <a:schemeClr val="bg2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 rot="5400000" flipH="1" flipV="1">
            <a:off x="4849625" y="1436863"/>
            <a:ext cx="159729" cy="59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rot="16200000" flipH="1">
            <a:off x="5564935" y="1650247"/>
            <a:ext cx="159729" cy="245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rot="5400000" flipH="1" flipV="1">
            <a:off x="5421129" y="1436863"/>
            <a:ext cx="159729" cy="59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rot="5400000" flipH="1" flipV="1">
            <a:off x="5921195" y="1436863"/>
            <a:ext cx="159729" cy="59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rot="5400000" flipH="1" flipV="1">
            <a:off x="6921327" y="1436863"/>
            <a:ext cx="159729" cy="59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rot="5400000" flipH="1" flipV="1">
            <a:off x="6278385" y="1651177"/>
            <a:ext cx="159729" cy="599"/>
          </a:xfrm>
          <a:prstGeom prst="straightConnector1">
            <a:avLst/>
          </a:prstGeom>
          <a:ln w="12700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559332" y="-1"/>
            <a:ext cx="586256" cy="6858001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143108" y="2500306"/>
            <a:ext cx="4320481" cy="117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7200" dirty="0" smtClean="0"/>
              <a:t>Obrigada!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14282" y="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INTRODUÇÃO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643174" y="4286256"/>
            <a:ext cx="3071834" cy="20002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600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</a:rPr>
              <a:t> Inibir a expressão de </a:t>
            </a:r>
            <a:r>
              <a:rPr lang="pt-BR" sz="1600" b="1" i="1" dirty="0" smtClean="0">
                <a:solidFill>
                  <a:schemeClr val="tx1"/>
                </a:solidFill>
              </a:rPr>
              <a:t>CCND1</a:t>
            </a:r>
            <a:r>
              <a:rPr lang="pt-BR" sz="1600" b="1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</a:rPr>
              <a:t> Analisar o efeito dessa modulação na capacidade proliferativa, invasiva e </a:t>
            </a:r>
            <a:r>
              <a:rPr lang="pt-BR" sz="1600" b="1" dirty="0" err="1" smtClean="0">
                <a:solidFill>
                  <a:schemeClr val="tx1"/>
                </a:solidFill>
              </a:rPr>
              <a:t>apoptótica</a:t>
            </a:r>
            <a:r>
              <a:rPr lang="pt-BR" sz="16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</a:rPr>
              <a:t> Estabelecer a relação entre CCND1 e MDR1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2786050" y="785794"/>
            <a:ext cx="2714644" cy="64294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Ciclina</a:t>
            </a:r>
            <a:r>
              <a:rPr lang="pt-BR" sz="1600" dirty="0" smtClean="0">
                <a:solidFill>
                  <a:schemeClr val="tx1"/>
                </a:solidFill>
              </a:rPr>
              <a:t> D1 regula o ciclo celular e a proliferação 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Seta para baixo 23"/>
          <p:cNvSpPr/>
          <p:nvPr/>
        </p:nvSpPr>
        <p:spPr>
          <a:xfrm flipH="1">
            <a:off x="4000496" y="1428736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786050" y="1643050"/>
            <a:ext cx="2714644" cy="42862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Função </a:t>
            </a:r>
            <a:r>
              <a:rPr lang="pt-BR" sz="1600" dirty="0" err="1" smtClean="0">
                <a:solidFill>
                  <a:schemeClr val="tx1"/>
                </a:solidFill>
              </a:rPr>
              <a:t>oncogênica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Seta para baixo 16"/>
          <p:cNvSpPr/>
          <p:nvPr/>
        </p:nvSpPr>
        <p:spPr>
          <a:xfrm flipH="1">
            <a:off x="4000496" y="2071678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786050" y="2285992"/>
            <a:ext cx="2786082" cy="100013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Hiperexpressão</a:t>
            </a:r>
            <a:r>
              <a:rPr lang="pt-BR" sz="1600" dirty="0" smtClean="0">
                <a:solidFill>
                  <a:schemeClr val="tx1"/>
                </a:solidFill>
              </a:rPr>
              <a:t> de </a:t>
            </a:r>
            <a:r>
              <a:rPr lang="pt-BR" sz="1600" i="1" dirty="0" smtClean="0">
                <a:solidFill>
                  <a:schemeClr val="tx1"/>
                </a:solidFill>
              </a:rPr>
              <a:t>CCND1:     </a:t>
            </a:r>
            <a:r>
              <a:rPr lang="pt-BR" sz="1600" dirty="0" err="1" smtClean="0">
                <a:solidFill>
                  <a:schemeClr val="tx1"/>
                </a:solidFill>
              </a:rPr>
              <a:t>tumorigênese</a:t>
            </a:r>
            <a:r>
              <a:rPr lang="pt-BR" sz="1600" dirty="0" smtClean="0">
                <a:solidFill>
                  <a:schemeClr val="tx1"/>
                </a:solidFill>
              </a:rPr>
              <a:t>, pior prognóstico</a:t>
            </a:r>
            <a:r>
              <a:rPr lang="pt-BR" sz="1600" i="1" dirty="0" smtClean="0">
                <a:solidFill>
                  <a:schemeClr val="tx1"/>
                </a:solidFill>
              </a:rPr>
              <a:t>  </a:t>
            </a:r>
            <a:r>
              <a:rPr lang="pt-BR" sz="1600" dirty="0" smtClean="0">
                <a:solidFill>
                  <a:schemeClr val="tx1"/>
                </a:solidFill>
              </a:rPr>
              <a:t>e </a:t>
            </a:r>
            <a:r>
              <a:rPr lang="pt-BR" sz="1600" dirty="0" err="1" smtClean="0">
                <a:solidFill>
                  <a:schemeClr val="tx1"/>
                </a:solidFill>
              </a:rPr>
              <a:t>quimioresistência</a:t>
            </a:r>
            <a:endParaRPr lang="pt-BR" sz="16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Seta para baixo 25"/>
          <p:cNvSpPr/>
          <p:nvPr/>
        </p:nvSpPr>
        <p:spPr>
          <a:xfrm flipH="1">
            <a:off x="4000496" y="3286124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de cantos arredondados 32"/>
          <p:cNvSpPr/>
          <p:nvPr/>
        </p:nvSpPr>
        <p:spPr>
          <a:xfrm>
            <a:off x="2786050" y="3500438"/>
            <a:ext cx="2786082" cy="57150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Ausência de estudos em </a:t>
            </a:r>
            <a:r>
              <a:rPr lang="pt-BR" sz="1600" dirty="0" err="1" smtClean="0">
                <a:solidFill>
                  <a:schemeClr val="tx1"/>
                </a:solidFill>
              </a:rPr>
              <a:t>glioblastoma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" name="Seta para baixo 33"/>
          <p:cNvSpPr/>
          <p:nvPr/>
        </p:nvSpPr>
        <p:spPr>
          <a:xfrm flipH="1">
            <a:off x="4000496" y="4071942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14282" y="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METODOLOGIA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00034" y="857232"/>
            <a:ext cx="1571604" cy="8572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2 linhagens celulares 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(SGH-44 e U251)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Seta para baixo 23"/>
          <p:cNvSpPr/>
          <p:nvPr/>
        </p:nvSpPr>
        <p:spPr>
          <a:xfrm rot="16200000" flipH="1">
            <a:off x="2071670" y="1142984"/>
            <a:ext cx="214314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285984" y="857232"/>
            <a:ext cx="3357586" cy="8572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err="1" smtClean="0">
                <a:solidFill>
                  <a:schemeClr val="tx1"/>
                </a:solidFill>
              </a:rPr>
              <a:t>Transfecções</a:t>
            </a:r>
            <a:r>
              <a:rPr lang="pt-BR" sz="1400" dirty="0" smtClean="0">
                <a:solidFill>
                  <a:schemeClr val="tx1"/>
                </a:solidFill>
              </a:rPr>
              <a:t> por </a:t>
            </a:r>
            <a:r>
              <a:rPr lang="pt-BR" sz="1400" dirty="0" err="1" smtClean="0">
                <a:solidFill>
                  <a:schemeClr val="tx1"/>
                </a:solidFill>
              </a:rPr>
              <a:t>lentivírus</a:t>
            </a:r>
            <a:r>
              <a:rPr lang="pt-BR" sz="1400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shRNA</a:t>
            </a:r>
            <a:r>
              <a:rPr lang="pt-BR" sz="1400" dirty="0" err="1" smtClean="0">
                <a:solidFill>
                  <a:schemeClr val="tx1"/>
                </a:solidFill>
              </a:rPr>
              <a:t>-suprimir</a:t>
            </a:r>
            <a:r>
              <a:rPr lang="pt-BR" sz="1400" dirty="0" smtClean="0">
                <a:solidFill>
                  <a:schemeClr val="tx1"/>
                </a:solidFill>
              </a:rPr>
              <a:t> </a:t>
            </a:r>
            <a:r>
              <a:rPr lang="pt-BR" sz="1400" i="1" dirty="0" smtClean="0">
                <a:solidFill>
                  <a:schemeClr val="tx1"/>
                </a:solidFill>
              </a:rPr>
              <a:t>CCDN1;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Sequência</a:t>
            </a:r>
            <a:r>
              <a:rPr lang="pt-BR" sz="1400" b="1" dirty="0" smtClean="0">
                <a:solidFill>
                  <a:schemeClr val="tx1"/>
                </a:solidFill>
              </a:rPr>
              <a:t> </a:t>
            </a:r>
            <a:r>
              <a:rPr lang="pt-BR" sz="1400" b="1" i="1" dirty="0" smtClean="0">
                <a:solidFill>
                  <a:schemeClr val="tx1"/>
                </a:solidFill>
              </a:rPr>
              <a:t>CCND1</a:t>
            </a:r>
            <a:r>
              <a:rPr lang="pt-BR" sz="1400" dirty="0" smtClean="0">
                <a:solidFill>
                  <a:schemeClr val="tx1"/>
                </a:solidFill>
              </a:rPr>
              <a:t>- </a:t>
            </a:r>
            <a:r>
              <a:rPr lang="pt-BR" sz="1400" dirty="0" err="1" smtClean="0">
                <a:solidFill>
                  <a:schemeClr val="tx1"/>
                </a:solidFill>
              </a:rPr>
              <a:t>hiperexpressão</a:t>
            </a:r>
            <a:r>
              <a:rPr lang="pt-BR" sz="14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857884" y="857232"/>
            <a:ext cx="2357454" cy="8572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err="1" smtClean="0">
                <a:solidFill>
                  <a:schemeClr val="tx1"/>
                </a:solidFill>
              </a:rPr>
              <a:t>qRT-PCR</a:t>
            </a:r>
            <a:r>
              <a:rPr lang="pt-BR" sz="1400" dirty="0" smtClean="0">
                <a:solidFill>
                  <a:schemeClr val="tx1"/>
                </a:solidFill>
              </a:rPr>
              <a:t> e Western </a:t>
            </a:r>
            <a:r>
              <a:rPr lang="pt-BR" sz="1400" dirty="0" err="1" smtClean="0">
                <a:solidFill>
                  <a:schemeClr val="tx1"/>
                </a:solidFill>
              </a:rPr>
              <a:t>Blotting</a:t>
            </a:r>
            <a:r>
              <a:rPr lang="pt-BR" sz="14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Seta para baixo 20"/>
          <p:cNvSpPr/>
          <p:nvPr/>
        </p:nvSpPr>
        <p:spPr>
          <a:xfrm rot="16200000" flipH="1">
            <a:off x="5643570" y="1214422"/>
            <a:ext cx="214314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baixo 35"/>
          <p:cNvSpPr/>
          <p:nvPr/>
        </p:nvSpPr>
        <p:spPr>
          <a:xfrm flipH="1">
            <a:off x="6929454" y="1714488"/>
            <a:ext cx="214314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5715008" y="1928802"/>
            <a:ext cx="2714644" cy="142876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b="1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1"/>
                </a:solidFill>
              </a:rPr>
              <a:t>MDR1</a:t>
            </a:r>
            <a:r>
              <a:rPr lang="pt-BR" sz="1400" b="1" i="1" dirty="0" smtClean="0">
                <a:solidFill>
                  <a:schemeClr val="tx1"/>
                </a:solidFill>
              </a:rPr>
              <a:t>: </a:t>
            </a:r>
            <a:r>
              <a:rPr lang="pt-BR" sz="1400" dirty="0" smtClean="0">
                <a:solidFill>
                  <a:schemeClr val="tx1"/>
                </a:solidFill>
              </a:rPr>
              <a:t>resistência a </a:t>
            </a:r>
            <a:r>
              <a:rPr lang="pt-BR" sz="1400" dirty="0" err="1" smtClean="0">
                <a:solidFill>
                  <a:schemeClr val="tx1"/>
                </a:solidFill>
              </a:rPr>
              <a:t>multidrogas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Bcl</a:t>
            </a:r>
            <a:r>
              <a:rPr lang="pt-BR" sz="1400" b="1" dirty="0" smtClean="0">
                <a:solidFill>
                  <a:schemeClr val="tx1"/>
                </a:solidFill>
              </a:rPr>
              <a:t>-2</a:t>
            </a:r>
            <a:r>
              <a:rPr lang="pt-BR" sz="1400" b="1" i="1" dirty="0" smtClean="0">
                <a:solidFill>
                  <a:schemeClr val="tx1"/>
                </a:solidFill>
              </a:rPr>
              <a:t>: </a:t>
            </a:r>
            <a:r>
              <a:rPr lang="pt-BR" sz="1400" dirty="0" smtClean="0">
                <a:solidFill>
                  <a:schemeClr val="tx1"/>
                </a:solidFill>
              </a:rPr>
              <a:t> </a:t>
            </a:r>
            <a:r>
              <a:rPr lang="pt-BR" sz="1400" dirty="0" err="1" smtClean="0">
                <a:solidFill>
                  <a:schemeClr val="tx1"/>
                </a:solidFill>
              </a:rPr>
              <a:t>antiapoptótica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Caspase</a:t>
            </a:r>
            <a:r>
              <a:rPr lang="pt-BR" sz="1400" b="1" dirty="0" smtClean="0">
                <a:solidFill>
                  <a:schemeClr val="tx1"/>
                </a:solidFill>
              </a:rPr>
              <a:t> 3: </a:t>
            </a:r>
            <a:r>
              <a:rPr lang="pt-BR" sz="1400" dirty="0" smtClean="0">
                <a:solidFill>
                  <a:schemeClr val="tx1"/>
                </a:solidFill>
              </a:rPr>
              <a:t>efetor </a:t>
            </a:r>
            <a:r>
              <a:rPr lang="pt-BR" sz="1400" dirty="0" err="1" smtClean="0">
                <a:solidFill>
                  <a:schemeClr val="tx1"/>
                </a:solidFill>
              </a:rPr>
              <a:t>apoptótico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smtClean="0">
                <a:solidFill>
                  <a:schemeClr val="tx1"/>
                </a:solidFill>
              </a:rPr>
              <a:t>MMP2 e 9</a:t>
            </a:r>
            <a:r>
              <a:rPr lang="pt-BR" sz="1400" dirty="0" smtClean="0">
                <a:solidFill>
                  <a:schemeClr val="tx1"/>
                </a:solidFill>
              </a:rPr>
              <a:t>: degradam a matriz extracelular.</a:t>
            </a: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Seta para baixo 38"/>
          <p:cNvSpPr/>
          <p:nvPr/>
        </p:nvSpPr>
        <p:spPr>
          <a:xfrm flipH="1">
            <a:off x="6929454" y="3357562"/>
            <a:ext cx="214314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de cantos arredondados 40"/>
          <p:cNvSpPr/>
          <p:nvPr/>
        </p:nvSpPr>
        <p:spPr>
          <a:xfrm>
            <a:off x="5715008" y="3571876"/>
            <a:ext cx="2714644" cy="107157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Ensaios </a:t>
            </a:r>
            <a:r>
              <a:rPr lang="pt-BR" sz="1400" i="1" dirty="0" smtClean="0">
                <a:solidFill>
                  <a:schemeClr val="tx1"/>
                </a:solidFill>
              </a:rPr>
              <a:t>in </a:t>
            </a:r>
            <a:r>
              <a:rPr lang="pt-BR" sz="1400" i="1" dirty="0" err="1" smtClean="0">
                <a:solidFill>
                  <a:schemeClr val="tx1"/>
                </a:solidFill>
              </a:rPr>
              <a:t>vitro</a:t>
            </a:r>
            <a:r>
              <a:rPr lang="pt-BR" sz="1400" i="1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Proliferação;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Ciclo celular;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Invasão;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Apoptose.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1357298"/>
            <a:ext cx="35719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14282" y="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785786" y="714356"/>
            <a:ext cx="3000396" cy="285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i="1" dirty="0" err="1" smtClean="0">
                <a:solidFill>
                  <a:schemeClr val="tx1"/>
                </a:solidFill>
              </a:rPr>
              <a:t>knockdown</a:t>
            </a:r>
            <a:r>
              <a:rPr lang="pt-BR" sz="1400" i="1" dirty="0" smtClean="0">
                <a:solidFill>
                  <a:schemeClr val="tx1"/>
                </a:solidFill>
              </a:rPr>
              <a:t> </a:t>
            </a:r>
            <a:r>
              <a:rPr lang="pt-BR" sz="1400" dirty="0" smtClean="0">
                <a:solidFill>
                  <a:schemeClr val="tx1"/>
                </a:solidFill>
              </a:rPr>
              <a:t>de </a:t>
            </a:r>
            <a:r>
              <a:rPr lang="pt-BR" sz="1400" i="1" dirty="0" smtClean="0">
                <a:solidFill>
                  <a:schemeClr val="tx1"/>
                </a:solidFill>
              </a:rPr>
              <a:t>CCDN1</a:t>
            </a:r>
            <a:r>
              <a:rPr lang="pt-BR" sz="1400" dirty="0" smtClean="0">
                <a:solidFill>
                  <a:schemeClr val="tx1"/>
                </a:solidFill>
              </a:rPr>
              <a:t>:</a:t>
            </a: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357298"/>
            <a:ext cx="3371431" cy="171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357562"/>
            <a:ext cx="3611445" cy="1514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3214686"/>
            <a:ext cx="3357586" cy="181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4999563"/>
            <a:ext cx="3643338" cy="18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3372" y="4934907"/>
            <a:ext cx="3500462" cy="192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Seta para a direita 70"/>
          <p:cNvSpPr/>
          <p:nvPr/>
        </p:nvSpPr>
        <p:spPr>
          <a:xfrm rot="10800000">
            <a:off x="3500430" y="2000240"/>
            <a:ext cx="357190" cy="21431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de cantos arredondados 72"/>
          <p:cNvSpPr/>
          <p:nvPr/>
        </p:nvSpPr>
        <p:spPr>
          <a:xfrm>
            <a:off x="785786" y="1142984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Proliferação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5" name="Retângulo de cantos arredondados 74"/>
          <p:cNvSpPr/>
          <p:nvPr/>
        </p:nvSpPr>
        <p:spPr>
          <a:xfrm>
            <a:off x="4643438" y="1142984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Ciclo celular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6858016" y="1571612"/>
            <a:ext cx="642942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Retângulo 76"/>
          <p:cNvSpPr/>
          <p:nvPr/>
        </p:nvSpPr>
        <p:spPr>
          <a:xfrm>
            <a:off x="3140765" y="3857628"/>
            <a:ext cx="502541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Retângulo de cantos arredondados 78"/>
          <p:cNvSpPr/>
          <p:nvPr/>
        </p:nvSpPr>
        <p:spPr>
          <a:xfrm>
            <a:off x="714348" y="3143248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Invasão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858016" y="3643314"/>
            <a:ext cx="571504" cy="114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Retângulo de cantos arredondados 80"/>
          <p:cNvSpPr/>
          <p:nvPr/>
        </p:nvSpPr>
        <p:spPr>
          <a:xfrm>
            <a:off x="714348" y="4857760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Apoptose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786578" y="5429264"/>
            <a:ext cx="571504" cy="114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Retângulo 82"/>
          <p:cNvSpPr/>
          <p:nvPr/>
        </p:nvSpPr>
        <p:spPr>
          <a:xfrm>
            <a:off x="3071802" y="5214950"/>
            <a:ext cx="571504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5984" y="1857364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" name="Retângulo 83"/>
          <p:cNvSpPr/>
          <p:nvPr/>
        </p:nvSpPr>
        <p:spPr>
          <a:xfrm>
            <a:off x="4929190" y="2643182"/>
            <a:ext cx="500066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9" grpId="0" animBg="1"/>
      <p:bldP spid="79" grpId="1" animBg="1"/>
      <p:bldP spid="80" grpId="0" animBg="1"/>
      <p:bldP spid="81" grpId="0" animBg="1"/>
      <p:bldP spid="82" grpId="0" animBg="1"/>
      <p:bldP spid="83" grpId="0" animBg="1"/>
      <p:bldP spid="8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1357298"/>
            <a:ext cx="35719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14282" y="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8" name="Retângulo de cantos arredondados 37"/>
          <p:cNvSpPr/>
          <p:nvPr/>
        </p:nvSpPr>
        <p:spPr>
          <a:xfrm>
            <a:off x="785786" y="714356"/>
            <a:ext cx="3000396" cy="2857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err="1" smtClean="0">
                <a:solidFill>
                  <a:schemeClr val="tx1"/>
                </a:solidFill>
              </a:rPr>
              <a:t>Hipere</a:t>
            </a:r>
            <a:r>
              <a:rPr lang="pt-BR" sz="1400" dirty="0" err="1" smtClean="0">
                <a:solidFill>
                  <a:schemeClr val="tx1"/>
                </a:solidFill>
              </a:rPr>
              <a:t>xpressão</a:t>
            </a:r>
            <a:r>
              <a:rPr lang="pt-BR" sz="1400" i="1" dirty="0" smtClean="0">
                <a:solidFill>
                  <a:schemeClr val="tx1"/>
                </a:solidFill>
              </a:rPr>
              <a:t> </a:t>
            </a:r>
            <a:r>
              <a:rPr lang="pt-BR" sz="1400" dirty="0" smtClean="0">
                <a:solidFill>
                  <a:schemeClr val="tx1"/>
                </a:solidFill>
              </a:rPr>
              <a:t>de </a:t>
            </a:r>
            <a:r>
              <a:rPr lang="pt-BR" sz="1400" i="1" dirty="0" smtClean="0">
                <a:solidFill>
                  <a:schemeClr val="tx1"/>
                </a:solidFill>
              </a:rPr>
              <a:t>CCDN1</a:t>
            </a:r>
            <a:r>
              <a:rPr lang="pt-BR" sz="1400" dirty="0" smtClean="0">
                <a:solidFill>
                  <a:schemeClr val="tx1"/>
                </a:solidFill>
              </a:rPr>
              <a:t>:</a:t>
            </a: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357298"/>
            <a:ext cx="3371431" cy="171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357562"/>
            <a:ext cx="3611445" cy="1514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3214686"/>
            <a:ext cx="3357586" cy="1812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4999563"/>
            <a:ext cx="3643338" cy="185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4810" y="4934907"/>
            <a:ext cx="3500462" cy="192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" name="Seta para a direita 70"/>
          <p:cNvSpPr/>
          <p:nvPr/>
        </p:nvSpPr>
        <p:spPr>
          <a:xfrm rot="10800000">
            <a:off x="3428992" y="1428736"/>
            <a:ext cx="357190" cy="21431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Retângulo de cantos arredondados 72"/>
          <p:cNvSpPr/>
          <p:nvPr/>
        </p:nvSpPr>
        <p:spPr>
          <a:xfrm>
            <a:off x="785786" y="1142984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Proliferação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5" name="Retângulo de cantos arredondados 74"/>
          <p:cNvSpPr/>
          <p:nvPr/>
        </p:nvSpPr>
        <p:spPr>
          <a:xfrm>
            <a:off x="4643438" y="1142984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Ciclo celular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6143636" y="1571612"/>
            <a:ext cx="642942" cy="128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Retângulo 76"/>
          <p:cNvSpPr/>
          <p:nvPr/>
        </p:nvSpPr>
        <p:spPr>
          <a:xfrm>
            <a:off x="2357422" y="3500438"/>
            <a:ext cx="502541" cy="11430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Retângulo de cantos arredondados 78"/>
          <p:cNvSpPr/>
          <p:nvPr/>
        </p:nvSpPr>
        <p:spPr>
          <a:xfrm>
            <a:off x="714348" y="3143248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Invasão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3636" y="3429000"/>
            <a:ext cx="571504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Retângulo de cantos arredondados 80"/>
          <p:cNvSpPr/>
          <p:nvPr/>
        </p:nvSpPr>
        <p:spPr>
          <a:xfrm>
            <a:off x="714348" y="4857760"/>
            <a:ext cx="3000396" cy="2143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Apoptose</a:t>
            </a:r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215074" y="5786454"/>
            <a:ext cx="571504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Retângulo 82"/>
          <p:cNvSpPr/>
          <p:nvPr/>
        </p:nvSpPr>
        <p:spPr>
          <a:xfrm>
            <a:off x="2285984" y="6000768"/>
            <a:ext cx="642942" cy="5715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1714488"/>
            <a:ext cx="3581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4" name="Retângulo 83"/>
          <p:cNvSpPr/>
          <p:nvPr/>
        </p:nvSpPr>
        <p:spPr>
          <a:xfrm>
            <a:off x="4929190" y="2285992"/>
            <a:ext cx="571504" cy="928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de cantos arredondados 31"/>
          <p:cNvSpPr/>
          <p:nvPr/>
        </p:nvSpPr>
        <p:spPr>
          <a:xfrm>
            <a:off x="3000364" y="2357430"/>
            <a:ext cx="2428860" cy="21431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i="1" dirty="0" err="1" smtClean="0">
                <a:solidFill>
                  <a:schemeClr val="tx1"/>
                </a:solidFill>
              </a:rPr>
              <a:t>knockdown</a:t>
            </a:r>
            <a:r>
              <a:rPr lang="pt-BR" sz="1400" i="1" dirty="0" smtClean="0">
                <a:solidFill>
                  <a:schemeClr val="tx1"/>
                </a:solidFill>
              </a:rPr>
              <a:t> </a:t>
            </a:r>
            <a:r>
              <a:rPr lang="pt-BR" sz="1400" dirty="0" smtClean="0">
                <a:solidFill>
                  <a:schemeClr val="tx1"/>
                </a:solidFill>
              </a:rPr>
              <a:t>de </a:t>
            </a:r>
            <a:r>
              <a:rPr lang="pt-BR" sz="1400" i="1" dirty="0" smtClean="0">
                <a:solidFill>
                  <a:schemeClr val="tx1"/>
                </a:solidFill>
              </a:rPr>
              <a:t>CCDN1: </a:t>
            </a:r>
          </a:p>
          <a:p>
            <a:pPr algn="ctr"/>
            <a:r>
              <a:rPr lang="pt-BR" sz="1400" i="1" dirty="0" smtClean="0">
                <a:solidFill>
                  <a:schemeClr val="tx1"/>
                </a:solidFill>
              </a:rPr>
              <a:t>-</a:t>
            </a:r>
            <a:r>
              <a:rPr lang="pt-BR" sz="1400" dirty="0" smtClean="0">
                <a:solidFill>
                  <a:schemeClr val="tx1"/>
                </a:solidFill>
              </a:rPr>
              <a:t>Inibe proliferação, pausando a progressão do ciclo celular;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-Induz a apoptose por aumento da </a:t>
            </a:r>
            <a:r>
              <a:rPr lang="pt-BR" sz="1400" dirty="0" err="1" smtClean="0">
                <a:solidFill>
                  <a:schemeClr val="tx1"/>
                </a:solidFill>
              </a:rPr>
              <a:t>caspase</a:t>
            </a:r>
            <a:r>
              <a:rPr lang="pt-BR" sz="1400" dirty="0" smtClean="0">
                <a:solidFill>
                  <a:schemeClr val="tx1"/>
                </a:solidFill>
              </a:rPr>
              <a:t>-3;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-Atenua a capacidade de invasão, através da redução de MMP-2 e MMP-9. 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-Sensível a quimioterapia.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9" grpId="0" animBg="1"/>
      <p:bldP spid="79" grpId="1" animBg="1"/>
      <p:bldP spid="80" grpId="0" animBg="1"/>
      <p:bldP spid="81" grpId="0" animBg="1"/>
      <p:bldP spid="82" grpId="0" animBg="1"/>
      <p:bldP spid="83" grpId="0" animBg="1"/>
      <p:bldP spid="84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559332" y="-1"/>
            <a:ext cx="586256" cy="6858001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8167017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500438"/>
            <a:ext cx="785818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85720" y="-14290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INTRODUÇÃO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571736" y="5214950"/>
            <a:ext cx="3071834" cy="16430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sz="1600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600" b="1" dirty="0" smtClean="0">
                <a:solidFill>
                  <a:schemeClr val="tx1"/>
                </a:solidFill>
              </a:rPr>
              <a:t>Investigar a função da </a:t>
            </a:r>
            <a:r>
              <a:rPr lang="pt-BR" sz="1600" b="1" dirty="0" err="1" smtClean="0">
                <a:solidFill>
                  <a:schemeClr val="tx1"/>
                </a:solidFill>
              </a:rPr>
              <a:t>ciclina</a:t>
            </a:r>
            <a:r>
              <a:rPr lang="pt-BR" sz="1600" b="1" dirty="0" smtClean="0">
                <a:solidFill>
                  <a:schemeClr val="tx1"/>
                </a:solidFill>
              </a:rPr>
              <a:t> G2 e o seu mecanismo de ação </a:t>
            </a:r>
            <a:r>
              <a:rPr lang="pt-BR" sz="1600" b="1" i="1" dirty="0" smtClean="0">
                <a:solidFill>
                  <a:schemeClr val="tx1"/>
                </a:solidFill>
              </a:rPr>
              <a:t>in vivo </a:t>
            </a:r>
            <a:r>
              <a:rPr lang="pt-BR" sz="1600" b="1" dirty="0" smtClean="0">
                <a:solidFill>
                  <a:schemeClr val="tx1"/>
                </a:solidFill>
              </a:rPr>
              <a:t>e </a:t>
            </a:r>
            <a:r>
              <a:rPr lang="pt-BR" sz="1600" b="1" i="1" dirty="0" smtClean="0">
                <a:solidFill>
                  <a:schemeClr val="tx1"/>
                </a:solidFill>
              </a:rPr>
              <a:t>in </a:t>
            </a:r>
            <a:r>
              <a:rPr lang="pt-BR" sz="1600" b="1" i="1" dirty="0" err="1" smtClean="0">
                <a:solidFill>
                  <a:schemeClr val="tx1"/>
                </a:solidFill>
              </a:rPr>
              <a:t>vitro</a:t>
            </a:r>
            <a:r>
              <a:rPr lang="pt-BR" sz="1600" b="1" i="1" dirty="0" smtClean="0">
                <a:solidFill>
                  <a:schemeClr val="tx1"/>
                </a:solidFill>
              </a:rPr>
              <a:t>;</a:t>
            </a:r>
          </a:p>
          <a:p>
            <a:pPr algn="ctr"/>
            <a:endParaRPr lang="pt-BR" sz="700" b="1" i="1" dirty="0" smtClean="0">
              <a:solidFill>
                <a:schemeClr val="tx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  Efeito da </a:t>
            </a:r>
            <a:r>
              <a:rPr lang="pt-BR" sz="1600" b="1" dirty="0" err="1" smtClean="0">
                <a:solidFill>
                  <a:schemeClr val="tx1"/>
                </a:solidFill>
              </a:rPr>
              <a:t>ciclina</a:t>
            </a:r>
            <a:r>
              <a:rPr lang="pt-BR" sz="1600" b="1" dirty="0" smtClean="0">
                <a:solidFill>
                  <a:schemeClr val="tx1"/>
                </a:solidFill>
              </a:rPr>
              <a:t> G2 na EMT;</a:t>
            </a:r>
          </a:p>
          <a:p>
            <a:pPr algn="ctr"/>
            <a:endParaRPr lang="pt-BR" sz="100" b="1" dirty="0" smtClean="0">
              <a:solidFill>
                <a:schemeClr val="tx1"/>
              </a:solidFill>
            </a:endParaRPr>
          </a:p>
          <a:p>
            <a:pPr algn="ctr"/>
            <a:endParaRPr lang="pt-BR" sz="2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   Se há relação entre a </a:t>
            </a:r>
            <a:r>
              <a:rPr lang="pt-BR" sz="1600" b="1" dirty="0" err="1" smtClean="0">
                <a:solidFill>
                  <a:schemeClr val="tx1"/>
                </a:solidFill>
              </a:rPr>
              <a:t>ciclina</a:t>
            </a:r>
            <a:r>
              <a:rPr lang="pt-BR" sz="1600" b="1" dirty="0" smtClean="0">
                <a:solidFill>
                  <a:schemeClr val="tx1"/>
                </a:solidFill>
              </a:rPr>
              <a:t> G2 com a via </a:t>
            </a:r>
            <a:r>
              <a:rPr lang="pt-BR" sz="1600" b="1" dirty="0" err="1" smtClean="0">
                <a:solidFill>
                  <a:schemeClr val="tx1"/>
                </a:solidFill>
              </a:rPr>
              <a:t>Wnt</a:t>
            </a:r>
            <a:r>
              <a:rPr lang="pt-BR" sz="1600" b="1" dirty="0" smtClean="0">
                <a:solidFill>
                  <a:schemeClr val="tx1"/>
                </a:solidFill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</a:rPr>
              <a:t>na EMT.</a:t>
            </a:r>
          </a:p>
          <a:p>
            <a:pPr algn="ctr">
              <a:buFont typeface="Arial" pitchFamily="34" charset="0"/>
              <a:buChar char="•"/>
            </a:pPr>
            <a:endParaRPr lang="pt-BR" sz="1600" b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2643174" y="428604"/>
            <a:ext cx="3000396" cy="78581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Câncer epitelial de ovário (EOC): conhecimento limitado dos alvos celulares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Seta para baixo 23"/>
          <p:cNvSpPr/>
          <p:nvPr/>
        </p:nvSpPr>
        <p:spPr>
          <a:xfrm flipH="1">
            <a:off x="4000496" y="1214422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643174" y="1428736"/>
            <a:ext cx="3000396" cy="100013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err="1" smtClean="0">
                <a:solidFill>
                  <a:schemeClr val="tx1"/>
                </a:solidFill>
              </a:rPr>
              <a:t>Hiperexpressão</a:t>
            </a:r>
            <a:r>
              <a:rPr lang="pt-BR" sz="1600" dirty="0" smtClean="0">
                <a:solidFill>
                  <a:schemeClr val="tx1"/>
                </a:solidFill>
              </a:rPr>
              <a:t> de </a:t>
            </a:r>
            <a:r>
              <a:rPr lang="pt-BR" sz="1600" dirty="0" err="1" smtClean="0">
                <a:solidFill>
                  <a:schemeClr val="tx1"/>
                </a:solidFill>
              </a:rPr>
              <a:t>ciclina</a:t>
            </a:r>
            <a:r>
              <a:rPr lang="pt-BR" sz="1600" dirty="0" smtClean="0">
                <a:solidFill>
                  <a:schemeClr val="tx1"/>
                </a:solidFill>
              </a:rPr>
              <a:t> G2: inibe a proliferação celular e está associada a sobrevivência livre de metástase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6" name="Seta para baixo 25"/>
          <p:cNvSpPr/>
          <p:nvPr/>
        </p:nvSpPr>
        <p:spPr>
          <a:xfrm flipH="1">
            <a:off x="4000496" y="2428868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de cantos arredondados 32"/>
          <p:cNvSpPr/>
          <p:nvPr/>
        </p:nvSpPr>
        <p:spPr>
          <a:xfrm>
            <a:off x="2643174" y="2643182"/>
            <a:ext cx="3000396" cy="571504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Metástase: transição </a:t>
            </a:r>
            <a:r>
              <a:rPr lang="pt-BR" sz="1600" dirty="0" err="1" smtClean="0">
                <a:solidFill>
                  <a:schemeClr val="tx1"/>
                </a:solidFill>
              </a:rPr>
              <a:t>epitélio-mesenquimal</a:t>
            </a:r>
            <a:r>
              <a:rPr lang="pt-BR" sz="1600" dirty="0" smtClean="0">
                <a:solidFill>
                  <a:schemeClr val="tx1"/>
                </a:solidFill>
              </a:rPr>
              <a:t> (EMT)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" name="Seta para baixo 33"/>
          <p:cNvSpPr/>
          <p:nvPr/>
        </p:nvSpPr>
        <p:spPr>
          <a:xfrm flipH="1">
            <a:off x="4000496" y="3214686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2643174" y="3429000"/>
            <a:ext cx="3000396" cy="35719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Via </a:t>
            </a:r>
            <a:r>
              <a:rPr lang="pt-BR" sz="1600" dirty="0" err="1" smtClean="0">
                <a:solidFill>
                  <a:schemeClr val="tx1"/>
                </a:solidFill>
              </a:rPr>
              <a:t>Wnt</a:t>
            </a:r>
            <a:r>
              <a:rPr lang="pt-BR" sz="1600" dirty="0" smtClean="0">
                <a:solidFill>
                  <a:schemeClr val="tx1"/>
                </a:solidFill>
              </a:rPr>
              <a:t> contribui para a EMT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2643174" y="4000504"/>
            <a:ext cx="3000396" cy="100013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Funções exatas , mecanismo de ação e o papel da </a:t>
            </a:r>
            <a:r>
              <a:rPr lang="pt-BR" sz="1600" dirty="0" err="1" smtClean="0">
                <a:solidFill>
                  <a:schemeClr val="tx1"/>
                </a:solidFill>
              </a:rPr>
              <a:t>ciclina</a:t>
            </a:r>
            <a:r>
              <a:rPr lang="pt-BR" sz="1600" dirty="0" smtClean="0">
                <a:solidFill>
                  <a:schemeClr val="tx1"/>
                </a:solidFill>
              </a:rPr>
              <a:t> G2 na metástase do EOC permanecem desconhecidos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Seta para baixo 18"/>
          <p:cNvSpPr/>
          <p:nvPr/>
        </p:nvSpPr>
        <p:spPr>
          <a:xfrm flipH="1">
            <a:off x="4000496" y="3786190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dobrada para cima 20"/>
          <p:cNvSpPr/>
          <p:nvPr/>
        </p:nvSpPr>
        <p:spPr>
          <a:xfrm rot="5400000">
            <a:off x="2786050" y="6072206"/>
            <a:ext cx="142875" cy="142876"/>
          </a:xfrm>
          <a:prstGeom prst="bent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Seta dobrada para cima 21"/>
          <p:cNvSpPr/>
          <p:nvPr/>
        </p:nvSpPr>
        <p:spPr>
          <a:xfrm rot="5400000">
            <a:off x="2786050" y="6357958"/>
            <a:ext cx="142875" cy="142876"/>
          </a:xfrm>
          <a:prstGeom prst="bent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baixo 22"/>
          <p:cNvSpPr/>
          <p:nvPr/>
        </p:nvSpPr>
        <p:spPr>
          <a:xfrm flipH="1">
            <a:off x="4000496" y="5000636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85720" y="-14290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latin typeface="+mj-lt"/>
                <a:ea typeface="+mj-ea"/>
                <a:cs typeface="+mj-cs"/>
              </a:rPr>
              <a:t>METODOLOGIA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557744" y="0"/>
            <a:ext cx="586256" cy="6858000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Seta para baixo 16"/>
          <p:cNvSpPr/>
          <p:nvPr/>
        </p:nvSpPr>
        <p:spPr>
          <a:xfrm rot="14692236" flipH="1">
            <a:off x="1769825" y="1977338"/>
            <a:ext cx="317938" cy="32430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0" y="2143116"/>
            <a:ext cx="1857356" cy="107157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Amostras de tumor;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4 linhagens celulares 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(ES-2, SKOV3, SKOV3.ip1 e HEY);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Modelo xenográfico.</a:t>
            </a: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143108" y="2428868"/>
            <a:ext cx="2714644" cy="64294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err="1" smtClean="0">
                <a:solidFill>
                  <a:schemeClr val="tx1"/>
                </a:solidFill>
              </a:rPr>
              <a:t>Transfecções</a:t>
            </a:r>
            <a:r>
              <a:rPr lang="pt-BR" sz="1400" dirty="0" smtClean="0">
                <a:solidFill>
                  <a:schemeClr val="tx1"/>
                </a:solidFill>
              </a:rPr>
              <a:t> por </a:t>
            </a:r>
            <a:r>
              <a:rPr lang="pt-BR" sz="1400" dirty="0" err="1" smtClean="0">
                <a:solidFill>
                  <a:schemeClr val="tx1"/>
                </a:solidFill>
              </a:rPr>
              <a:t>plasmídeos</a:t>
            </a:r>
            <a:r>
              <a:rPr lang="pt-BR" sz="1400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Sequência</a:t>
            </a:r>
            <a:r>
              <a:rPr lang="pt-BR" sz="1400" b="1" dirty="0" smtClean="0">
                <a:solidFill>
                  <a:schemeClr val="tx1"/>
                </a:solidFill>
              </a:rPr>
              <a:t> </a:t>
            </a:r>
            <a:r>
              <a:rPr lang="pt-BR" sz="1400" b="1" i="1" dirty="0" smtClean="0">
                <a:solidFill>
                  <a:schemeClr val="tx1"/>
                </a:solidFill>
              </a:rPr>
              <a:t>CCNG2</a:t>
            </a:r>
            <a:r>
              <a:rPr lang="pt-BR" sz="1400" b="1" dirty="0" smtClean="0">
                <a:solidFill>
                  <a:schemeClr val="tx1"/>
                </a:solidFill>
              </a:rPr>
              <a:t> e </a:t>
            </a:r>
            <a:r>
              <a:rPr lang="pt-BR" sz="1400" b="1" i="1" dirty="0" smtClean="0">
                <a:solidFill>
                  <a:schemeClr val="tx1"/>
                </a:solidFill>
              </a:rPr>
              <a:t>CTNNB1;</a:t>
            </a: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siRNA</a:t>
            </a:r>
            <a:r>
              <a:rPr lang="pt-BR" sz="1400" dirty="0" smtClean="0">
                <a:solidFill>
                  <a:schemeClr val="tx1"/>
                </a:solidFill>
              </a:rPr>
              <a:t> </a:t>
            </a:r>
            <a:r>
              <a:rPr lang="pt-BR" sz="1400" b="1" i="1" dirty="0" smtClean="0">
                <a:solidFill>
                  <a:schemeClr val="tx1"/>
                </a:solidFill>
              </a:rPr>
              <a:t>CCNG2 e CDH1</a:t>
            </a:r>
            <a:r>
              <a:rPr lang="pt-BR" sz="1400" i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143108" y="1714488"/>
            <a:ext cx="2714644" cy="28575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err="1" smtClean="0">
                <a:solidFill>
                  <a:schemeClr val="tx1"/>
                </a:solidFill>
              </a:rPr>
              <a:t>qRT-PCR</a:t>
            </a:r>
            <a:r>
              <a:rPr lang="pt-BR" sz="1400" dirty="0" smtClean="0">
                <a:solidFill>
                  <a:schemeClr val="tx1"/>
                </a:solidFill>
              </a:rPr>
              <a:t> e Bioinformática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Seta para baixo 12"/>
          <p:cNvSpPr/>
          <p:nvPr/>
        </p:nvSpPr>
        <p:spPr>
          <a:xfrm rot="16200000" flipH="1">
            <a:off x="1785918" y="2643183"/>
            <a:ext cx="357191" cy="21431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357818" y="2500306"/>
            <a:ext cx="2928958" cy="42862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err="1" smtClean="0">
                <a:solidFill>
                  <a:schemeClr val="tx1"/>
                </a:solidFill>
              </a:rPr>
              <a:t>qRT-PCR</a:t>
            </a:r>
            <a:r>
              <a:rPr lang="pt-BR" sz="1400" dirty="0" smtClean="0">
                <a:solidFill>
                  <a:schemeClr val="tx1"/>
                </a:solidFill>
              </a:rPr>
              <a:t>, Western </a:t>
            </a:r>
            <a:r>
              <a:rPr lang="pt-BR" sz="1400" dirty="0" err="1" smtClean="0">
                <a:solidFill>
                  <a:schemeClr val="tx1"/>
                </a:solidFill>
              </a:rPr>
              <a:t>Blotting</a:t>
            </a:r>
            <a:r>
              <a:rPr lang="pt-BR" sz="1400" dirty="0" smtClean="0">
                <a:solidFill>
                  <a:schemeClr val="tx1"/>
                </a:solidFill>
              </a:rPr>
              <a:t>  e </a:t>
            </a:r>
            <a:r>
              <a:rPr lang="pt-BR" sz="1400" dirty="0" err="1" smtClean="0">
                <a:solidFill>
                  <a:schemeClr val="tx1"/>
                </a:solidFill>
              </a:rPr>
              <a:t>imunofluorescência</a:t>
            </a: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Seta para baixo 15"/>
          <p:cNvSpPr/>
          <p:nvPr/>
        </p:nvSpPr>
        <p:spPr>
          <a:xfrm rot="16200000" flipH="1">
            <a:off x="4870608" y="2584601"/>
            <a:ext cx="285751" cy="26004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5286380" y="3143248"/>
            <a:ext cx="3071834" cy="1500198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b="1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b="1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b="1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b="1" i="1" dirty="0" smtClean="0">
                <a:solidFill>
                  <a:schemeClr val="tx1"/>
                </a:solidFill>
              </a:rPr>
              <a:t>CDH1, VIM, SNAI1 e 2 e ZEB2</a:t>
            </a:r>
            <a:r>
              <a:rPr lang="pt-BR" sz="1400" dirty="0" smtClean="0">
                <a:solidFill>
                  <a:schemeClr val="tx1"/>
                </a:solidFill>
              </a:rPr>
              <a:t>: EMT;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i="1" dirty="0" smtClean="0">
                <a:solidFill>
                  <a:schemeClr val="tx1"/>
                </a:solidFill>
              </a:rPr>
              <a:t>AT-HOOK2: </a:t>
            </a:r>
            <a:r>
              <a:rPr lang="pt-BR" sz="1400" dirty="0" smtClean="0">
                <a:solidFill>
                  <a:schemeClr val="tx1"/>
                </a:solidFill>
              </a:rPr>
              <a:t>diferenciação;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i="1" dirty="0" smtClean="0">
                <a:solidFill>
                  <a:schemeClr val="tx1"/>
                </a:solidFill>
              </a:rPr>
              <a:t>AXIN2, LEF1 e TCF1: </a:t>
            </a:r>
            <a:r>
              <a:rPr lang="pt-BR" sz="1400" dirty="0" smtClean="0">
                <a:solidFill>
                  <a:schemeClr val="tx1"/>
                </a:solidFill>
              </a:rPr>
              <a:t>alvos da </a:t>
            </a:r>
            <a:r>
              <a:rPr lang="el-GR" sz="1400" dirty="0" smtClean="0">
                <a:solidFill>
                  <a:schemeClr val="tx1"/>
                </a:solidFill>
              </a:rPr>
              <a:t>β-</a:t>
            </a:r>
            <a:r>
              <a:rPr lang="pt-BR" sz="1400" dirty="0" err="1" smtClean="0">
                <a:solidFill>
                  <a:schemeClr val="tx1"/>
                </a:solidFill>
              </a:rPr>
              <a:t>catenina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i="1" dirty="0" smtClean="0">
                <a:solidFill>
                  <a:schemeClr val="tx1"/>
                </a:solidFill>
              </a:rPr>
              <a:t>DVL2 e LRP6: </a:t>
            </a:r>
            <a:r>
              <a:rPr lang="pt-BR" sz="1400" dirty="0" smtClean="0">
                <a:solidFill>
                  <a:schemeClr val="tx1"/>
                </a:solidFill>
              </a:rPr>
              <a:t>sinalização </a:t>
            </a:r>
            <a:r>
              <a:rPr lang="pt-BR" sz="1400" dirty="0" err="1" smtClean="0">
                <a:solidFill>
                  <a:schemeClr val="tx1"/>
                </a:solidFill>
              </a:rPr>
              <a:t>Wnt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Imunofluorescência</a:t>
            </a:r>
            <a:r>
              <a:rPr lang="pt-BR" sz="1400" b="1" dirty="0" smtClean="0">
                <a:solidFill>
                  <a:schemeClr val="tx1"/>
                </a:solidFill>
              </a:rPr>
              <a:t>: </a:t>
            </a:r>
            <a:r>
              <a:rPr lang="pt-BR" sz="1400" dirty="0" smtClean="0">
                <a:solidFill>
                  <a:schemeClr val="tx1"/>
                </a:solidFill>
              </a:rPr>
              <a:t>organização filamentos de </a:t>
            </a:r>
            <a:r>
              <a:rPr lang="pt-BR" sz="1400" dirty="0" err="1" smtClean="0">
                <a:solidFill>
                  <a:schemeClr val="tx1"/>
                </a:solidFill>
              </a:rPr>
              <a:t>actina</a:t>
            </a:r>
            <a:r>
              <a:rPr lang="pt-BR" sz="1400" dirty="0" smtClean="0">
                <a:solidFill>
                  <a:schemeClr val="tx1"/>
                </a:solidFill>
              </a:rPr>
              <a:t> e </a:t>
            </a:r>
            <a:r>
              <a:rPr lang="el-GR" sz="1400" dirty="0" smtClean="0">
                <a:solidFill>
                  <a:schemeClr val="tx1"/>
                </a:solidFill>
              </a:rPr>
              <a:t>β-</a:t>
            </a:r>
            <a:r>
              <a:rPr lang="pt-BR" sz="1400" dirty="0" err="1" smtClean="0">
                <a:solidFill>
                  <a:schemeClr val="tx1"/>
                </a:solidFill>
              </a:rPr>
              <a:t>catenina</a:t>
            </a:r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Seta para baixo 18"/>
          <p:cNvSpPr/>
          <p:nvPr/>
        </p:nvSpPr>
        <p:spPr>
          <a:xfrm flipH="1">
            <a:off x="6643702" y="2928934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baixo 19"/>
          <p:cNvSpPr/>
          <p:nvPr/>
        </p:nvSpPr>
        <p:spPr>
          <a:xfrm rot="18563356" flipH="1">
            <a:off x="1618855" y="3218539"/>
            <a:ext cx="326305" cy="27804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2143108" y="3500438"/>
            <a:ext cx="2714644" cy="857256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Efeitos </a:t>
            </a:r>
            <a:r>
              <a:rPr lang="pt-BR" sz="1400" i="1" dirty="0" smtClean="0">
                <a:solidFill>
                  <a:schemeClr val="tx1"/>
                </a:solidFill>
              </a:rPr>
              <a:t>in vivo </a:t>
            </a:r>
            <a:r>
              <a:rPr lang="pt-BR" sz="1400" dirty="0" smtClean="0">
                <a:solidFill>
                  <a:schemeClr val="tx1"/>
                </a:solidFill>
              </a:rPr>
              <a:t>da </a:t>
            </a:r>
            <a:r>
              <a:rPr lang="pt-BR" sz="1400" dirty="0" err="1" smtClean="0">
                <a:solidFill>
                  <a:schemeClr val="tx1"/>
                </a:solidFill>
              </a:rPr>
              <a:t>ciclina</a:t>
            </a:r>
            <a:r>
              <a:rPr lang="pt-BR" sz="1400" dirty="0" smtClean="0">
                <a:solidFill>
                  <a:schemeClr val="tx1"/>
                </a:solidFill>
              </a:rPr>
              <a:t> G2 na formação tumoral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b="1" dirty="0" err="1" smtClean="0">
                <a:solidFill>
                  <a:schemeClr val="tx1"/>
                </a:solidFill>
              </a:rPr>
              <a:t>Imunohistoquímica</a:t>
            </a:r>
            <a:r>
              <a:rPr lang="pt-BR" sz="1400" b="1" dirty="0" smtClean="0">
                <a:solidFill>
                  <a:schemeClr val="tx1"/>
                </a:solidFill>
              </a:rPr>
              <a:t>: </a:t>
            </a:r>
            <a:r>
              <a:rPr lang="pt-BR" sz="1400" dirty="0" smtClean="0">
                <a:solidFill>
                  <a:schemeClr val="tx1"/>
                </a:solidFill>
              </a:rPr>
              <a:t>invasão e CDH1 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7" name="Retângulo de cantos arredondados 76"/>
          <p:cNvSpPr/>
          <p:nvPr/>
        </p:nvSpPr>
        <p:spPr>
          <a:xfrm>
            <a:off x="5286380" y="4857760"/>
            <a:ext cx="3071834" cy="1071570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Ensaios </a:t>
            </a:r>
            <a:r>
              <a:rPr lang="pt-BR" sz="1400" i="1" dirty="0" smtClean="0">
                <a:solidFill>
                  <a:schemeClr val="tx1"/>
                </a:solidFill>
              </a:rPr>
              <a:t>in </a:t>
            </a:r>
            <a:r>
              <a:rPr lang="pt-BR" sz="1400" i="1" dirty="0" err="1" smtClean="0">
                <a:solidFill>
                  <a:schemeClr val="tx1"/>
                </a:solidFill>
              </a:rPr>
              <a:t>vitro</a:t>
            </a:r>
            <a:r>
              <a:rPr lang="pt-BR" sz="1400" i="1" dirty="0" smtClean="0">
                <a:solidFill>
                  <a:schemeClr val="tx1"/>
                </a:solidFill>
              </a:rPr>
              <a:t>: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Proliferação;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</a:t>
            </a:r>
            <a:r>
              <a:rPr lang="pt-BR" sz="1400" dirty="0" err="1" smtClean="0">
                <a:solidFill>
                  <a:schemeClr val="tx1"/>
                </a:solidFill>
              </a:rPr>
              <a:t>Clonogenicidade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Migração;</a:t>
            </a: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Invasão</a:t>
            </a: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4" name="Seta para baixo 53"/>
          <p:cNvSpPr/>
          <p:nvPr/>
        </p:nvSpPr>
        <p:spPr>
          <a:xfrm flipH="1">
            <a:off x="6643702" y="4643446"/>
            <a:ext cx="285752" cy="21431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19" grpId="1" animBg="1"/>
      <p:bldP spid="77" grpId="0" animBg="1"/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64192"/>
            <a:ext cx="3857653" cy="509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tângulo 4"/>
          <p:cNvSpPr/>
          <p:nvPr/>
        </p:nvSpPr>
        <p:spPr>
          <a:xfrm>
            <a:off x="8559332" y="-1"/>
            <a:ext cx="586256" cy="6858001"/>
          </a:xfrm>
          <a:prstGeom prst="rect">
            <a:avLst/>
          </a:prstGeom>
          <a:solidFill>
            <a:schemeClr val="accent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285720" y="-142900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42910" y="857232"/>
            <a:ext cx="357190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err="1" smtClean="0">
                <a:solidFill>
                  <a:schemeClr val="tx1"/>
                </a:solidFill>
              </a:rPr>
              <a:t>Hiperexpressão</a:t>
            </a:r>
            <a:r>
              <a:rPr lang="pt-BR" sz="1400" dirty="0" smtClean="0">
                <a:solidFill>
                  <a:schemeClr val="tx1"/>
                </a:solidFill>
              </a:rPr>
              <a:t> de </a:t>
            </a:r>
            <a:r>
              <a:rPr lang="pt-BR" sz="1400" i="1" dirty="0" smtClean="0">
                <a:solidFill>
                  <a:schemeClr val="tx1"/>
                </a:solidFill>
              </a:rPr>
              <a:t>CCNG2: </a:t>
            </a:r>
            <a:r>
              <a:rPr lang="pt-BR" sz="1400" dirty="0" smtClean="0">
                <a:solidFill>
                  <a:schemeClr val="tx1"/>
                </a:solidFill>
              </a:rPr>
              <a:t>inibiu a  proliferação,       colônias, inibiu a migração e invasão: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EMT:        </a:t>
            </a:r>
            <a:r>
              <a:rPr lang="pt-BR" sz="1400" i="1" dirty="0" smtClean="0">
                <a:solidFill>
                  <a:schemeClr val="tx1"/>
                </a:solidFill>
              </a:rPr>
              <a:t>VIM</a:t>
            </a:r>
            <a:r>
              <a:rPr lang="pt-BR" sz="1400" dirty="0" smtClean="0">
                <a:solidFill>
                  <a:schemeClr val="tx1"/>
                </a:solidFill>
              </a:rPr>
              <a:t> ,</a:t>
            </a:r>
            <a:r>
              <a:rPr lang="pt-BR" sz="1400" i="1" dirty="0" smtClean="0">
                <a:solidFill>
                  <a:schemeClr val="tx1"/>
                </a:solidFill>
              </a:rPr>
              <a:t>    CDH1,         AT-HOOK2</a:t>
            </a:r>
            <a:endParaRPr lang="pt-BR" sz="100" i="1" dirty="0" smtClean="0">
              <a:solidFill>
                <a:schemeClr val="tx1"/>
              </a:solidFill>
            </a:endParaRPr>
          </a:p>
          <a:p>
            <a:pPr algn="ctr"/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 rot="5400000">
            <a:off x="1750993" y="1177909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rot="5400000">
            <a:off x="822299" y="1606537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rot="5400000">
            <a:off x="1536679" y="1606537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rot="5400000" flipH="1" flipV="1">
            <a:off x="2036745" y="1606537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rot="5400000">
            <a:off x="2822563" y="1606537"/>
            <a:ext cx="214314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de cantos arredondados 28"/>
          <p:cNvSpPr/>
          <p:nvPr/>
        </p:nvSpPr>
        <p:spPr>
          <a:xfrm>
            <a:off x="642910" y="3000372"/>
            <a:ext cx="3571900" cy="5000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pt-BR" sz="1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  Tamanho tumoral </a:t>
            </a:r>
            <a:r>
              <a:rPr lang="pt-BR" sz="1400" i="1" dirty="0" smtClean="0">
                <a:solidFill>
                  <a:schemeClr val="tx1"/>
                </a:solidFill>
              </a:rPr>
              <a:t>in vivo </a:t>
            </a:r>
            <a:r>
              <a:rPr lang="pt-BR" sz="1400" dirty="0" smtClean="0">
                <a:solidFill>
                  <a:schemeClr val="tx1"/>
                </a:solidFill>
              </a:rPr>
              <a:t>e incapacidade dos tumores em invadir tecidos adjacentes</a:t>
            </a: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>
              <a:solidFill>
                <a:schemeClr val="tx1"/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rot="5400000">
            <a:off x="715142" y="3142454"/>
            <a:ext cx="142876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785926"/>
            <a:ext cx="4016856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tângulo de cantos arredondados 30"/>
          <p:cNvSpPr/>
          <p:nvPr/>
        </p:nvSpPr>
        <p:spPr>
          <a:xfrm>
            <a:off x="4500562" y="857232"/>
            <a:ext cx="3500462" cy="9286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i="1" dirty="0" err="1" smtClean="0">
                <a:solidFill>
                  <a:schemeClr val="tx1"/>
                </a:solidFill>
              </a:rPr>
              <a:t>knockdown</a:t>
            </a:r>
            <a:r>
              <a:rPr lang="pt-BR" sz="1400" i="1" dirty="0" smtClean="0">
                <a:solidFill>
                  <a:schemeClr val="tx1"/>
                </a:solidFill>
              </a:rPr>
              <a:t>  </a:t>
            </a:r>
            <a:r>
              <a:rPr lang="pt-BR" sz="1400" dirty="0" smtClean="0">
                <a:solidFill>
                  <a:schemeClr val="tx1"/>
                </a:solidFill>
              </a:rPr>
              <a:t>de</a:t>
            </a:r>
            <a:r>
              <a:rPr lang="pt-BR" sz="1400" i="1" dirty="0" smtClean="0">
                <a:solidFill>
                  <a:schemeClr val="tx1"/>
                </a:solidFill>
              </a:rPr>
              <a:t> CCNG2</a:t>
            </a:r>
            <a:r>
              <a:rPr lang="pt-BR" sz="1400" dirty="0" smtClean="0">
                <a:solidFill>
                  <a:schemeClr val="tx1"/>
                </a:solidFill>
              </a:rPr>
              <a:t>: aumentou a migração e invasão: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 EMT:     </a:t>
            </a:r>
            <a:r>
              <a:rPr lang="pt-BR" sz="1400" i="1" dirty="0" smtClean="0">
                <a:solidFill>
                  <a:schemeClr val="tx1"/>
                </a:solidFill>
              </a:rPr>
              <a:t>VIM</a:t>
            </a:r>
            <a:r>
              <a:rPr lang="pt-BR" sz="1400" dirty="0" smtClean="0">
                <a:solidFill>
                  <a:schemeClr val="tx1"/>
                </a:solidFill>
              </a:rPr>
              <a:t>,    </a:t>
            </a:r>
            <a:r>
              <a:rPr lang="pt-BR" sz="1400" i="1" dirty="0" smtClean="0">
                <a:solidFill>
                  <a:schemeClr val="tx1"/>
                </a:solidFill>
              </a:rPr>
              <a:t>SNAI1</a:t>
            </a:r>
            <a:r>
              <a:rPr lang="pt-BR" sz="1400" dirty="0" smtClean="0">
                <a:solidFill>
                  <a:schemeClr val="tx1"/>
                </a:solidFill>
              </a:rPr>
              <a:t> e</a:t>
            </a:r>
            <a:r>
              <a:rPr lang="pt-BR" sz="1400" i="1" dirty="0" smtClean="0">
                <a:solidFill>
                  <a:schemeClr val="tx1"/>
                </a:solidFill>
              </a:rPr>
              <a:t> 2 </a:t>
            </a:r>
            <a:r>
              <a:rPr lang="pt-BR" sz="1400" dirty="0" smtClean="0">
                <a:solidFill>
                  <a:schemeClr val="tx1"/>
                </a:solidFill>
              </a:rPr>
              <a:t>e     </a:t>
            </a:r>
            <a:r>
              <a:rPr lang="pt-BR" sz="1400" i="1" dirty="0" smtClean="0">
                <a:solidFill>
                  <a:schemeClr val="tx1"/>
                </a:solidFill>
              </a:rPr>
              <a:t>ZEB2</a:t>
            </a:r>
            <a:r>
              <a:rPr lang="pt-BR" sz="140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endParaRPr lang="pt-BR" sz="1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smtClean="0">
                <a:solidFill>
                  <a:schemeClr val="tx1"/>
                </a:solidFill>
              </a:rPr>
              <a:t>     </a:t>
            </a:r>
            <a:r>
              <a:rPr lang="pt-BR" sz="1400" i="1" dirty="0" smtClean="0">
                <a:solidFill>
                  <a:schemeClr val="tx1"/>
                </a:solidFill>
              </a:rPr>
              <a:t>CDH1</a:t>
            </a:r>
            <a:r>
              <a:rPr lang="pt-BR" sz="1400" dirty="0" smtClean="0">
                <a:solidFill>
                  <a:schemeClr val="tx1"/>
                </a:solidFill>
              </a:rPr>
              <a:t>:       via </a:t>
            </a:r>
            <a:r>
              <a:rPr lang="pt-BR" sz="1400" dirty="0" err="1" smtClean="0">
                <a:solidFill>
                  <a:schemeClr val="tx1"/>
                </a:solidFill>
              </a:rPr>
              <a:t>Wnt</a:t>
            </a: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36" name="Conector de seta reta 35"/>
          <p:cNvCxnSpPr/>
          <p:nvPr/>
        </p:nvCxnSpPr>
        <p:spPr>
          <a:xfrm rot="5400000" flipH="1" flipV="1">
            <a:off x="4849625" y="1436863"/>
            <a:ext cx="159729" cy="5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 rot="16200000" flipH="1">
            <a:off x="5564935" y="1650247"/>
            <a:ext cx="159729" cy="245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/>
          <p:nvPr/>
        </p:nvCxnSpPr>
        <p:spPr>
          <a:xfrm rot="5400000" flipH="1" flipV="1">
            <a:off x="5421129" y="1436863"/>
            <a:ext cx="159729" cy="5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 rot="5400000" flipH="1" flipV="1">
            <a:off x="5921195" y="1436863"/>
            <a:ext cx="159729" cy="5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/>
          <p:nvPr/>
        </p:nvCxnSpPr>
        <p:spPr>
          <a:xfrm rot="5400000" flipH="1" flipV="1">
            <a:off x="6921327" y="1436863"/>
            <a:ext cx="159729" cy="5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ângulo de cantos arredondados 58"/>
          <p:cNvSpPr/>
          <p:nvPr/>
        </p:nvSpPr>
        <p:spPr>
          <a:xfrm>
            <a:off x="642910" y="1928802"/>
            <a:ext cx="3571900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dirty="0" err="1" smtClean="0">
                <a:solidFill>
                  <a:schemeClr val="tx1"/>
                </a:solidFill>
              </a:rPr>
              <a:t>Hiperexpressão</a:t>
            </a:r>
            <a:r>
              <a:rPr lang="pt-BR" sz="1400" dirty="0" smtClean="0">
                <a:solidFill>
                  <a:schemeClr val="tx1"/>
                </a:solidFill>
              </a:rPr>
              <a:t> de </a:t>
            </a:r>
            <a:r>
              <a:rPr lang="pt-BR" sz="1400" i="1" dirty="0" smtClean="0">
                <a:solidFill>
                  <a:schemeClr val="tx1"/>
                </a:solidFill>
              </a:rPr>
              <a:t>CTNNB1</a:t>
            </a:r>
            <a:r>
              <a:rPr lang="pt-BR" sz="1400" dirty="0" smtClean="0">
                <a:solidFill>
                  <a:schemeClr val="tx1"/>
                </a:solidFill>
              </a:rPr>
              <a:t>: reverteu o efeito da </a:t>
            </a:r>
            <a:r>
              <a:rPr lang="pt-BR" sz="1400" i="1" dirty="0" smtClean="0">
                <a:solidFill>
                  <a:schemeClr val="tx1"/>
                </a:solidFill>
              </a:rPr>
              <a:t>CCNG2, VIM </a:t>
            </a:r>
            <a:r>
              <a:rPr lang="pt-BR" sz="1400" dirty="0" smtClean="0">
                <a:solidFill>
                  <a:schemeClr val="tx1"/>
                </a:solidFill>
              </a:rPr>
              <a:t>e </a:t>
            </a:r>
            <a:r>
              <a:rPr lang="pt-BR" sz="1400" i="1" dirty="0" smtClean="0">
                <a:solidFill>
                  <a:schemeClr val="tx1"/>
                </a:solidFill>
              </a:rPr>
              <a:t>CDH1;</a:t>
            </a: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sz="1400" i="1" dirty="0" err="1" smtClean="0">
                <a:solidFill>
                  <a:schemeClr val="tx1"/>
                </a:solidFill>
              </a:rPr>
              <a:t>knockdown</a:t>
            </a:r>
            <a:r>
              <a:rPr lang="pt-BR" sz="1400" i="1" dirty="0" smtClean="0">
                <a:solidFill>
                  <a:schemeClr val="tx1"/>
                </a:solidFill>
              </a:rPr>
              <a:t> </a:t>
            </a:r>
            <a:r>
              <a:rPr lang="pt-BR" sz="1400" dirty="0" smtClean="0">
                <a:solidFill>
                  <a:schemeClr val="tx1"/>
                </a:solidFill>
              </a:rPr>
              <a:t>de </a:t>
            </a:r>
            <a:r>
              <a:rPr lang="pt-BR" sz="1400" i="1" dirty="0" smtClean="0">
                <a:solidFill>
                  <a:schemeClr val="tx1"/>
                </a:solidFill>
              </a:rPr>
              <a:t>CDH1: </a:t>
            </a:r>
            <a:r>
              <a:rPr lang="pt-BR" sz="1400" dirty="0" smtClean="0">
                <a:solidFill>
                  <a:schemeClr val="tx1"/>
                </a:solidFill>
              </a:rPr>
              <a:t>atenuou os efeitos antitumorais da </a:t>
            </a:r>
            <a:r>
              <a:rPr lang="pt-BR" sz="1400" dirty="0" err="1" smtClean="0">
                <a:solidFill>
                  <a:schemeClr val="tx1"/>
                </a:solidFill>
              </a:rPr>
              <a:t>ciclina</a:t>
            </a:r>
            <a:r>
              <a:rPr lang="pt-BR" sz="1400" dirty="0" smtClean="0">
                <a:solidFill>
                  <a:schemeClr val="tx1"/>
                </a:solidFill>
              </a:rPr>
              <a:t> G2</a:t>
            </a:r>
          </a:p>
          <a:p>
            <a:pPr algn="ctr">
              <a:buFont typeface="Arial" pitchFamily="34" charset="0"/>
              <a:buChar char="•"/>
            </a:pPr>
            <a:endParaRPr lang="pt-BR" sz="14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sz="1400" i="1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t-BR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0" name="Seta para baixo 59"/>
          <p:cNvSpPr/>
          <p:nvPr/>
        </p:nvSpPr>
        <p:spPr>
          <a:xfrm flipH="1">
            <a:off x="2285984" y="1785926"/>
            <a:ext cx="214314" cy="14287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eta para baixo 60"/>
          <p:cNvSpPr/>
          <p:nvPr/>
        </p:nvSpPr>
        <p:spPr>
          <a:xfrm flipH="1">
            <a:off x="2285984" y="2857496"/>
            <a:ext cx="214314" cy="14287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4" name="Conector de seta reta 63"/>
          <p:cNvCxnSpPr/>
          <p:nvPr/>
        </p:nvCxnSpPr>
        <p:spPr>
          <a:xfrm rot="5400000" flipH="1" flipV="1">
            <a:off x="6278385" y="1651177"/>
            <a:ext cx="159729" cy="5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7344</TotalTime>
  <Words>614</Words>
  <Application>Microsoft Office PowerPoint</Application>
  <PresentationFormat>Apresentação na tela (4:3)</PresentationFormat>
  <Paragraphs>293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Investigação de redes transcricionais de genes do fuso mitótico associados com vias de desenvolvimento embrionário e seu papel na radiorresistência do ependimoma</dc:title>
  <dc:creator>Windows 8</dc:creator>
  <cp:lastModifiedBy>Windows 8</cp:lastModifiedBy>
  <cp:revision>236</cp:revision>
  <dcterms:created xsi:type="dcterms:W3CDTF">2016-04-05T22:26:46Z</dcterms:created>
  <dcterms:modified xsi:type="dcterms:W3CDTF">2016-09-05T21:52:26Z</dcterms:modified>
</cp:coreProperties>
</file>